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1"/>
  </p:notesMasterIdLst>
  <p:sldIdLst>
    <p:sldId id="256" r:id="rId4"/>
    <p:sldId id="895" r:id="rId5"/>
    <p:sldId id="896" r:id="rId6"/>
    <p:sldId id="462" r:id="rId7"/>
    <p:sldId id="890" r:id="rId8"/>
    <p:sldId id="910" r:id="rId9"/>
    <p:sldId id="257" r:id="rId10"/>
    <p:sldId id="407" r:id="rId11"/>
    <p:sldId id="428" r:id="rId12"/>
    <p:sldId id="430" r:id="rId13"/>
    <p:sldId id="432" r:id="rId14"/>
    <p:sldId id="438" r:id="rId15"/>
    <p:sldId id="915" r:id="rId16"/>
    <p:sldId id="418" r:id="rId17"/>
    <p:sldId id="499" r:id="rId18"/>
    <p:sldId id="259" r:id="rId19"/>
    <p:sldId id="916" r:id="rId20"/>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82920"/>
  </p:normalViewPr>
  <p:slideViewPr>
    <p:cSldViewPr snapToGrid="0">
      <p:cViewPr varScale="1">
        <p:scale>
          <a:sx n="74" d="100"/>
          <a:sy n="74" d="100"/>
        </p:scale>
        <p:origin x="192" y="81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1200" b="1" dirty="0"/>
              <a:t>modèle qualitatif hiérarchique multi-attributs</a:t>
            </a:r>
            <a:endParaRPr lang="fr-FR" dirty="0"/>
          </a:p>
        </p:txBody>
      </p:sp>
      <p:sp>
        <p:nvSpPr>
          <p:cNvPr id="4" name="Espace réservé du numéro de diapositive 3"/>
          <p:cNvSpPr>
            <a:spLocks noGrp="1"/>
          </p:cNvSpPr>
          <p:nvPr>
            <p:ph type="sldNum" sz="quarter" idx="5"/>
          </p:nvPr>
        </p:nvSpPr>
        <p:spPr/>
        <p:txBody>
          <a:bodyPr/>
          <a:lstStyle/>
          <a:p>
            <a:fld id="{CCF96DB2-93B5-634E-8F10-D158D53154FE}" type="slidenum">
              <a:rPr lang="fr-FR" smtClean="0"/>
              <a:t>5</a:t>
            </a:fld>
            <a:endParaRPr lang="fr-FR"/>
          </a:p>
        </p:txBody>
      </p:sp>
    </p:spTree>
    <p:extLst>
      <p:ext uri="{BB962C8B-B14F-4D97-AF65-F5344CB8AC3E}">
        <p14:creationId xmlns:p14="http://schemas.microsoft.com/office/powerpoint/2010/main" val="128235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traits complémentaires</a:t>
            </a:r>
          </a:p>
          <a:p>
            <a:r>
              <a:rPr lang="fr-FR" dirty="0"/>
              <a:t>Les légumineuses à graines offrent une double production</a:t>
            </a:r>
          </a:p>
          <a:p>
            <a:r>
              <a:rPr lang="fr-FR" dirty="0"/>
              <a:t>Les légumineuses fixent l’azote atmosphérique: c’est un atout</a:t>
            </a:r>
          </a:p>
          <a:p>
            <a:endParaRPr lang="fr-FR" dirty="0"/>
          </a:p>
        </p:txBody>
      </p:sp>
      <p:sp>
        <p:nvSpPr>
          <p:cNvPr id="4" name="Espace réservé du numéro de diapositive 3"/>
          <p:cNvSpPr>
            <a:spLocks noGrp="1"/>
          </p:cNvSpPr>
          <p:nvPr>
            <p:ph type="sldNum" sz="quarter" idx="5"/>
          </p:nvPr>
        </p:nvSpPr>
        <p:spPr/>
        <p:txBody>
          <a:bodyPr/>
          <a:lstStyle/>
          <a:p>
            <a:fld id="{84A33ED7-6BCC-3843-9005-85259FBBD31E}" type="slidenum">
              <a:rPr lang="fr-FR" smtClean="0"/>
              <a:t>8</a:t>
            </a:fld>
            <a:endParaRPr lang="fr-FR"/>
          </a:p>
        </p:txBody>
      </p:sp>
    </p:spTree>
    <p:extLst>
      <p:ext uri="{BB962C8B-B14F-4D97-AF65-F5344CB8AC3E}">
        <p14:creationId xmlns:p14="http://schemas.microsoft.com/office/powerpoint/2010/main" val="367026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100" dirty="0"/>
              <a:t>Je vais vous présenter rapidement le prototype d’outil. Je ne suis pas du tout développeur donc j’ai fait ça sur R </a:t>
            </a:r>
            <a:r>
              <a:rPr lang="fr-FR" sz="1100" dirty="0" err="1"/>
              <a:t>Shiny</a:t>
            </a:r>
            <a:r>
              <a:rPr lang="fr-FR" sz="1100" dirty="0"/>
              <a:t> (c’est ma limite en termes de codage, mais ça permet déjà de faire des choses intéressantes et surtout de manière interactives).</a:t>
            </a:r>
          </a:p>
          <a:p>
            <a:pPr>
              <a:buNone/>
            </a:pPr>
            <a:endParaRPr lang="fr-FR" sz="1100" dirty="0"/>
          </a:p>
          <a:p>
            <a:pPr>
              <a:buNone/>
            </a:pPr>
            <a:r>
              <a:rPr lang="fr-FR" sz="1100" dirty="0"/>
              <a:t>Donc vous avez un premier onglet que j’appelle « exploratoire » car il permet principalement de voir l’ensemble des possibles.</a:t>
            </a:r>
          </a:p>
          <a:p>
            <a:pPr>
              <a:buNone/>
            </a:pPr>
            <a:r>
              <a:rPr lang="fr-FR" sz="1100" dirty="0"/>
              <a:t>Vous avez plusieurs entrées possibles sur la gauche.</a:t>
            </a:r>
          </a:p>
          <a:p>
            <a:pPr>
              <a:buNone/>
            </a:pPr>
            <a:r>
              <a:rPr lang="fr-FR" sz="1100" dirty="0"/>
              <a:t>Une entrée par service.</a:t>
            </a:r>
          </a:p>
          <a:p>
            <a:pPr>
              <a:buNone/>
            </a:pPr>
            <a:r>
              <a:rPr lang="fr-FR" sz="1100" dirty="0"/>
              <a:t>Une entrée par cultures.</a:t>
            </a:r>
          </a:p>
          <a:p>
            <a:pPr>
              <a:buNone/>
            </a:pPr>
            <a:r>
              <a:rPr lang="fr-FR" sz="1100" dirty="0"/>
              <a:t>Et une entrée par usages (donc l’utilisation finale des cultures, ça peut être des grains pour l’alimentation humaine ou animale par exemple).</a:t>
            </a:r>
          </a:p>
          <a:p>
            <a:pPr>
              <a:buNone/>
            </a:pPr>
            <a:br>
              <a:rPr lang="fr-FR" sz="1100" dirty="0"/>
            </a:br>
            <a:r>
              <a:rPr lang="fr-FR" sz="1100" dirty="0"/>
              <a:t>La première sortie est un réseau d’associations d’espèces qui répond à la combinaison des différentes entrées. Si on a une entrée par service par exemple, le réseau représente les mélanges espèces les plus susceptibles de fournir le (ou les) </a:t>
            </a:r>
            <a:r>
              <a:rPr lang="fr-FR" sz="1100"/>
              <a:t>services sélectionnés.</a:t>
            </a:r>
            <a:endParaRPr lang="fr-FR" sz="1100" dirty="0"/>
          </a:p>
        </p:txBody>
      </p:sp>
    </p:spTree>
    <p:extLst>
      <p:ext uri="{BB962C8B-B14F-4D97-AF65-F5344CB8AC3E}">
        <p14:creationId xmlns:p14="http://schemas.microsoft.com/office/powerpoint/2010/main" val="208375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100" dirty="0"/>
              <a:t>Ce que j’appelle « carte d’identité » du mélange.</a:t>
            </a:r>
          </a:p>
          <a:p>
            <a:pPr>
              <a:buNone/>
            </a:pPr>
            <a:r>
              <a:rPr lang="fr-FR" sz="1100" dirty="0"/>
              <a:t>Nombre d’occurrence parmi les études concernant </a:t>
            </a:r>
            <a:r>
              <a:rPr lang="fr-FR" sz="1100" dirty="0" err="1"/>
              <a:t>Pea-Wheat</a:t>
            </a:r>
            <a:r>
              <a:rPr lang="fr-FR" sz="1100" dirty="0"/>
              <a:t> (n=15).</a:t>
            </a:r>
            <a:br>
              <a:rPr lang="fr-FR" sz="1100" dirty="0"/>
            </a:br>
            <a:r>
              <a:rPr lang="fr-FR" sz="1100" i="1" dirty="0"/>
              <a:t>Là on est bien sur le plus petit dénominateur commun dans le degré d’information qu’on peut retirer, donc c’est bien l’occurrence de la réalisation d’un service, sans qu’il n’y ait de quantification de ce service.</a:t>
            </a:r>
          </a:p>
          <a:p>
            <a:pPr>
              <a:buNone/>
            </a:pPr>
            <a:r>
              <a:rPr lang="fr-FR" sz="1100" i="1" dirty="0"/>
              <a:t>Le niveau le plus dégradé d’information.</a:t>
            </a:r>
          </a:p>
        </p:txBody>
      </p:sp>
    </p:spTree>
    <p:extLst>
      <p:ext uri="{BB962C8B-B14F-4D97-AF65-F5344CB8AC3E}">
        <p14:creationId xmlns:p14="http://schemas.microsoft.com/office/powerpoint/2010/main" val="2071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100" dirty="0"/>
              <a:t>Dernier onglet </a:t>
            </a:r>
            <a:r>
              <a:rPr lang="fr-FR" sz="1100" dirty="0" err="1"/>
              <a:t>Map</a:t>
            </a:r>
            <a:r>
              <a:rPr lang="fr-FR" sz="1100" dirty="0"/>
              <a:t>.</a:t>
            </a:r>
          </a:p>
          <a:p>
            <a:pPr>
              <a:buNone/>
            </a:pPr>
            <a:r>
              <a:rPr lang="fr-FR" sz="1100" dirty="0"/>
              <a:t>Sont représentées tous les mélanges recensés dans le diagnostic d’usages, les expérimentations issues de la littérature, et les plateforme du projet Européen.</a:t>
            </a:r>
          </a:p>
        </p:txBody>
      </p:sp>
    </p:spTree>
    <p:extLst>
      <p:ext uri="{BB962C8B-B14F-4D97-AF65-F5344CB8AC3E}">
        <p14:creationId xmlns:p14="http://schemas.microsoft.com/office/powerpoint/2010/main" val="301213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100" dirty="0"/>
              <a:t>et… lorsque l’info est disponible, d’avoir plus d’éléments sur l’ITK, sur les facteurs de réussites et d’échecs liés à la pratique.</a:t>
            </a:r>
          </a:p>
          <a:p>
            <a:pPr>
              <a:buNone/>
            </a:pPr>
            <a:endParaRPr lang="fr-FR" sz="1100" dirty="0"/>
          </a:p>
          <a:p>
            <a:pPr>
              <a:buNone/>
            </a:pPr>
            <a:r>
              <a:rPr lang="fr-FR" sz="1100" dirty="0"/>
              <a:t>Voilà pour la description du prototype tel qu’il est actuellement.</a:t>
            </a:r>
          </a:p>
          <a:p>
            <a:pPr>
              <a:buNone/>
            </a:pPr>
            <a:r>
              <a:rPr lang="fr-FR" sz="1100" dirty="0"/>
              <a:t>Première étape dans la construction du futur outil </a:t>
            </a:r>
            <a:r>
              <a:rPr lang="fr-FR" sz="1100" dirty="0" err="1"/>
              <a:t>Ecosystemix</a:t>
            </a:r>
            <a:r>
              <a:rPr lang="fr-FR" sz="1100" dirty="0"/>
              <a:t>.</a:t>
            </a:r>
          </a:p>
          <a:p>
            <a:pPr>
              <a:buNone/>
            </a:pPr>
            <a:r>
              <a:rPr lang="fr-FR" sz="1100" dirty="0"/>
              <a:t>C’est un pré-outil qui donne à voir les connaissances disponibles actuellement sur les mélanges. Leur diversité, leur mode d’insertion, leur capacité à fournir différents services.</a:t>
            </a:r>
          </a:p>
          <a:p>
            <a:pPr>
              <a:buNone/>
            </a:pPr>
            <a:r>
              <a:rPr lang="fr-FR" sz="1100" dirty="0"/>
              <a:t>Il permet aussi d’identifier des trous des connaissances </a:t>
            </a:r>
            <a:r>
              <a:rPr lang="fr-FR" sz="1100" i="1" dirty="0"/>
              <a:t>(essayer de sortir la figure).</a:t>
            </a:r>
          </a:p>
          <a:p>
            <a:pPr>
              <a:buNone/>
            </a:pPr>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Parmi les limites actuelles de cet outil: </a:t>
            </a:r>
          </a:p>
          <a:p>
            <a:pPr>
              <a:buNone/>
            </a:pPr>
            <a:r>
              <a:rPr lang="fr-FR" sz="1100" dirty="0"/>
              <a:t>Les sorties de l’outil ne sont pas à prendre pour argent comptant, mais plutôt comme un support à la réflexion et à la conception de mélanges.</a:t>
            </a:r>
          </a:p>
          <a:p>
            <a:pPr>
              <a:buNone/>
            </a:pPr>
            <a:r>
              <a:rPr lang="fr-FR" sz="1100" dirty="0"/>
              <a:t>Pas de réelle quantification des services rendus.</a:t>
            </a:r>
          </a:p>
          <a:p>
            <a:pPr>
              <a:buNone/>
            </a:pPr>
            <a:r>
              <a:rPr lang="fr-FR" sz="1100" dirty="0"/>
              <a:t>Peu d’éléments d’explication sur les processus sous-jacents.</a:t>
            </a:r>
          </a:p>
          <a:p>
            <a:pPr>
              <a:buNone/>
            </a:pPr>
            <a:endParaRPr lang="fr-FR" sz="1100" dirty="0"/>
          </a:p>
          <a:p>
            <a:pPr>
              <a:buNone/>
            </a:pPr>
            <a:r>
              <a:rPr lang="fr-FR" sz="1100" b="1" dirty="0"/>
              <a:t>Questions?</a:t>
            </a:r>
          </a:p>
          <a:p>
            <a:pPr>
              <a:buNone/>
            </a:pPr>
            <a:r>
              <a:rPr lang="fr-FR" sz="1100" dirty="0"/>
              <a:t>Est-ce que cela fait écho à des choses que vous connaissez déjà? Est-ce que cela vous semble utile pour les acteurs de terrains?</a:t>
            </a:r>
          </a:p>
        </p:txBody>
      </p:sp>
    </p:spTree>
    <p:extLst>
      <p:ext uri="{BB962C8B-B14F-4D97-AF65-F5344CB8AC3E}">
        <p14:creationId xmlns:p14="http://schemas.microsoft.com/office/powerpoint/2010/main" val="615273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La réalisation d’un service écosystémique dépend de plusieurs traits</a:t>
            </a:r>
          </a:p>
          <a:p>
            <a:pPr algn="l"/>
            <a:r>
              <a:rPr lang="fr-FR" dirty="0"/>
              <a:t>Un trait peut être impliqué dans la réalisation plusieurs fonctions</a:t>
            </a:r>
          </a:p>
          <a:p>
            <a:pPr algn="l"/>
            <a:r>
              <a:rPr lang="fr-FR" dirty="0"/>
              <a:t>Une fonction peut également être réalisé par un seul trait</a:t>
            </a:r>
          </a:p>
          <a:p>
            <a:pPr algn="l"/>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33ED7-6BCC-3843-9005-85259FBBD31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94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11" name="Titre 10"/>
          <p:cNvSpPr>
            <a:spLocks noGrp="1"/>
          </p:cNvSpPr>
          <p:nvPr>
            <p:ph type="title"/>
          </p:nvPr>
        </p:nvSpPr>
        <p:spPr bwMode="auto"/>
        <p:txBody>
          <a:bodyPr/>
          <a:lstStyle/>
          <a:p>
            <a:pPr>
              <a:defRPr/>
            </a:pPr>
            <a:r>
              <a:rPr lang="fr-FR"/>
              <a:t>Modifiez le style du titre</a:t>
            </a:r>
            <a:endParaRPr lang="en-GB"/>
          </a:p>
        </p:txBody>
      </p:sp>
      <p:sp>
        <p:nvSpPr>
          <p:cNvPr id="15" name="Espace réservé de la date 14"/>
          <p:cNvSpPr>
            <a:spLocks noGrp="1"/>
          </p:cNvSpPr>
          <p:nvPr>
            <p:ph type="dt" sz="half" idx="10"/>
          </p:nvPr>
        </p:nvSpPr>
        <p:spPr bwMode="auto"/>
        <p:txBody>
          <a:bodyPr/>
          <a:lstStyle/>
          <a:p>
            <a:pPr>
              <a:defRPr/>
            </a:pPr>
            <a:r>
              <a:rPr lang="en-US"/>
              <a:t>19 mars 2024</a:t>
            </a:r>
            <a:endParaRPr lang="fr-FR"/>
          </a:p>
        </p:txBody>
      </p:sp>
      <p:sp>
        <p:nvSpPr>
          <p:cNvPr id="16" name="Espace réservé du pied de page 15"/>
          <p:cNvSpPr>
            <a:spLocks noGrp="1"/>
          </p:cNvSpPr>
          <p:nvPr>
            <p:ph type="ftr" sz="quarter" idx="11"/>
          </p:nvPr>
        </p:nvSpPr>
        <p:spPr bwMode="auto"/>
        <p:txBody>
          <a:bodyPr/>
          <a:lstStyle/>
          <a:p>
            <a:pPr>
              <a:defRPr/>
            </a:pPr>
            <a:r>
              <a:rPr lang="fr-FR"/>
              <a:t>RCP24 - Quelles semences pour une agriculture sans pesticide ? Mobiliser la diversification des cultures et la vigueur des graines</a:t>
            </a:r>
          </a:p>
        </p:txBody>
      </p:sp>
      <p:sp>
        <p:nvSpPr>
          <p:cNvPr id="17" name="Espace réservé du numéro de diapositive 16"/>
          <p:cNvSpPr>
            <a:spLocks noGrp="1"/>
          </p:cNvSpPr>
          <p:nvPr>
            <p:ph type="sldNum" sz="quarter" idx="12"/>
          </p:nvPr>
        </p:nvSpPr>
        <p:spPr bwMode="auto"/>
        <p:txBody>
          <a:bodyPr/>
          <a:lstStyle/>
          <a:p>
            <a:pPr>
              <a:defRPr/>
            </a:pPr>
            <a:fld id="{0143DD4D-BEF1-4023-A7CD-85396BF46130}"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_Vide">
    <p:spTree>
      <p:nvGrpSpPr>
        <p:cNvPr id="1" name=""/>
        <p:cNvGrpSpPr/>
        <p:nvPr/>
      </p:nvGrpSpPr>
      <p:grpSpPr bwMode="auto">
        <a:xfrm>
          <a:off x="0" y="0"/>
          <a:ext cx="0" cy="0"/>
          <a:chOff x="0" y="0"/>
          <a:chExt cx="0" cy="0"/>
        </a:xfrm>
      </p:grpSpPr>
      <p:sp>
        <p:nvSpPr>
          <p:cNvPr id="3" name="Titre 2"/>
          <p:cNvSpPr>
            <a:spLocks noGrp="1"/>
          </p:cNvSpPr>
          <p:nvPr>
            <p:ph type="title"/>
          </p:nvPr>
        </p:nvSpPr>
        <p:spPr bwMode="auto"/>
        <p:txBody>
          <a:bodyPr/>
          <a:lstStyle/>
          <a:p>
            <a:pPr>
              <a:defRPr/>
            </a:pPr>
            <a:r>
              <a:rPr lang="fr-FR"/>
              <a:t>Modifiez le style du titre</a:t>
            </a:r>
            <a:endParaRPr lang="en-GB"/>
          </a:p>
        </p:txBody>
      </p:sp>
      <p:sp>
        <p:nvSpPr>
          <p:cNvPr id="5" name="Espace réservé de la date 4"/>
          <p:cNvSpPr>
            <a:spLocks noGrp="1"/>
          </p:cNvSpPr>
          <p:nvPr>
            <p:ph type="dt" sz="half" idx="10"/>
          </p:nvPr>
        </p:nvSpPr>
        <p:spPr bwMode="auto"/>
        <p:txBody>
          <a:bodyPr/>
          <a:lstStyle/>
          <a:p>
            <a:pPr>
              <a:defRPr/>
            </a:pPr>
            <a:r>
              <a:rPr lang="en-US"/>
              <a:t>19 mars 2024</a:t>
            </a:r>
            <a:endParaRPr lang="fr-FR"/>
          </a:p>
        </p:txBody>
      </p:sp>
      <p:sp>
        <p:nvSpPr>
          <p:cNvPr id="6" name="Espace réservé du pied de page 5"/>
          <p:cNvSpPr>
            <a:spLocks noGrp="1"/>
          </p:cNvSpPr>
          <p:nvPr>
            <p:ph type="ftr" sz="quarter" idx="11"/>
          </p:nvPr>
        </p:nvSpPr>
        <p:spPr bwMode="auto"/>
        <p:txBody>
          <a:bodyPr/>
          <a:lstStyle/>
          <a:p>
            <a:pPr>
              <a:defRPr/>
            </a:pPr>
            <a:r>
              <a:rPr lang="fr-FR"/>
              <a:t>RCP24 - Quelles semences pour une agriculture sans pesticide ? Mobiliser la diversification des cultures et la vigueur des graines</a:t>
            </a:r>
          </a:p>
        </p:txBody>
      </p:sp>
      <p:sp>
        <p:nvSpPr>
          <p:cNvPr id="7" name="Espace réservé du numéro de diapositive 6"/>
          <p:cNvSpPr>
            <a:spLocks noGrp="1"/>
          </p:cNvSpPr>
          <p:nvPr>
            <p:ph type="sldNum" sz="quarter" idx="12"/>
          </p:nvPr>
        </p:nvSpPr>
        <p:spPr bwMode="auto"/>
        <p:txBody>
          <a:bodyPr/>
          <a:lstStyle/>
          <a:p>
            <a:pPr>
              <a:defRPr/>
            </a:pPr>
            <a:fld id="{0143DD4D-BEF1-4023-A7CD-85396BF46130}"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384300" y="274650"/>
            <a:ext cx="9715500" cy="881050"/>
          </a:xfrm>
        </p:spPr>
        <p:txBody>
          <a:bodyPr/>
          <a:lstStyle/>
          <a:p>
            <a:r>
              <a:rPr lang="fr-FR"/>
              <a:t>Modifiez le style du titre</a:t>
            </a:r>
          </a:p>
        </p:txBody>
      </p:sp>
      <p:cxnSp>
        <p:nvCxnSpPr>
          <p:cNvPr id="3" name="Shape 22"/>
          <p:cNvCxnSpPr/>
          <p:nvPr userDrawn="1"/>
        </p:nvCxnSpPr>
        <p:spPr>
          <a:xfrm flipH="1">
            <a:off x="-31600" y="722400"/>
            <a:ext cx="1022200" cy="0"/>
          </a:xfrm>
          <a:prstGeom prst="straightConnector1">
            <a:avLst/>
          </a:prstGeom>
          <a:noFill/>
          <a:ln w="9525" cap="flat" cmpd="sng">
            <a:solidFill>
              <a:srgbClr val="434343"/>
            </a:solidFill>
            <a:prstDash val="solid"/>
            <a:round/>
            <a:headEnd type="oval" w="lg" len="lg"/>
            <a:tailEnd type="none" w="lg" len="lg"/>
          </a:ln>
        </p:spPr>
      </p:cxnSp>
      <p:cxnSp>
        <p:nvCxnSpPr>
          <p:cNvPr id="4" name="Shape 23"/>
          <p:cNvCxnSpPr/>
          <p:nvPr userDrawn="1"/>
        </p:nvCxnSpPr>
        <p:spPr>
          <a:xfrm>
            <a:off x="11315700" y="722400"/>
            <a:ext cx="893900" cy="0"/>
          </a:xfrm>
          <a:prstGeom prst="straightConnector1">
            <a:avLst/>
          </a:prstGeom>
          <a:noFill/>
          <a:ln w="9525" cap="flat" cmpd="sng">
            <a:solidFill>
              <a:srgbClr val="434343"/>
            </a:solidFill>
            <a:prstDash val="solid"/>
            <a:round/>
            <a:headEnd type="oval" w="lg" len="lg"/>
            <a:tailEnd type="none" w="lg" len="lg"/>
          </a:ln>
        </p:spPr>
      </p:cxnSp>
      <p:sp>
        <p:nvSpPr>
          <p:cNvPr id="12" name="Shape 21"/>
          <p:cNvSpPr txBox="1">
            <a:spLocks noGrp="1"/>
          </p:cNvSpPr>
          <p:nvPr>
            <p:ph type="body" idx="1"/>
          </p:nvPr>
        </p:nvSpPr>
        <p:spPr>
          <a:xfrm>
            <a:off x="822800" y="1997950"/>
            <a:ext cx="10546400" cy="4287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2761802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0EC98B-09E7-C649-8320-628AE494D2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7527EBC-0F14-3742-BD29-2FF79CA88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8077B25-20C2-4E49-8077-E0DFB9A6E2AD}"/>
              </a:ext>
            </a:extLst>
          </p:cNvPr>
          <p:cNvSpPr>
            <a:spLocks noGrp="1"/>
          </p:cNvSpPr>
          <p:nvPr>
            <p:ph type="dt" sz="half" idx="10"/>
          </p:nvPr>
        </p:nvSpPr>
        <p:spPr/>
        <p:txBody>
          <a:bodyPr/>
          <a:lstStyle/>
          <a:p>
            <a:fld id="{FF9FB5D4-3623-B242-8873-A3F7ABB3950C}" type="datetime1">
              <a:rPr lang="fr-FR" smtClean="0"/>
              <a:t>18/03/2024</a:t>
            </a:fld>
            <a:endParaRPr lang="fr-FR"/>
          </a:p>
        </p:txBody>
      </p:sp>
      <p:sp>
        <p:nvSpPr>
          <p:cNvPr id="5" name="Espace réservé du pied de page 4">
            <a:extLst>
              <a:ext uri="{FF2B5EF4-FFF2-40B4-BE49-F238E27FC236}">
                <a16:creationId xmlns:a16="http://schemas.microsoft.com/office/drawing/2014/main" id="{720038D4-9AF6-7348-8FE7-4D60FDAD40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1B16C1-8049-1744-971C-58DB324CCCAC}"/>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357503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1EE86-0DCB-274B-9369-B3167F010D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0C2AB00-16D1-A54B-AD31-50D7238A8F88}"/>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2324CB4-ADE3-5D4E-A974-7135C8A1B4A8}"/>
              </a:ext>
            </a:extLst>
          </p:cNvPr>
          <p:cNvSpPr>
            <a:spLocks noGrp="1"/>
          </p:cNvSpPr>
          <p:nvPr>
            <p:ph type="dt" sz="half" idx="10"/>
          </p:nvPr>
        </p:nvSpPr>
        <p:spPr/>
        <p:txBody>
          <a:bodyPr/>
          <a:lstStyle/>
          <a:p>
            <a:fld id="{F91A2F9F-35FD-7B4B-AC65-0AFC69684A17}" type="datetime1">
              <a:rPr lang="fr-FR" smtClean="0"/>
              <a:t>18/03/2024</a:t>
            </a:fld>
            <a:endParaRPr lang="fr-FR"/>
          </a:p>
        </p:txBody>
      </p:sp>
      <p:sp>
        <p:nvSpPr>
          <p:cNvPr id="5" name="Espace réservé du pied de page 4">
            <a:extLst>
              <a:ext uri="{FF2B5EF4-FFF2-40B4-BE49-F238E27FC236}">
                <a16:creationId xmlns:a16="http://schemas.microsoft.com/office/drawing/2014/main" id="{E7046061-84E3-274D-96BF-FC6F7EC3D0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723393-E9A6-7C45-ACF0-DE344354A230}"/>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217264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90AFF6-27BD-4C49-818C-F9D93446778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9EF4647-1054-0849-9F78-18D0EEC1B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64773A3-DB2B-5D4C-8BC6-FD8169012B8A}"/>
              </a:ext>
            </a:extLst>
          </p:cNvPr>
          <p:cNvSpPr>
            <a:spLocks noGrp="1"/>
          </p:cNvSpPr>
          <p:nvPr>
            <p:ph type="dt" sz="half" idx="10"/>
          </p:nvPr>
        </p:nvSpPr>
        <p:spPr/>
        <p:txBody>
          <a:bodyPr/>
          <a:lstStyle/>
          <a:p>
            <a:fld id="{20DD0F6F-ED94-7E47-8D80-E3ACC0D4AF08}" type="datetime1">
              <a:rPr lang="fr-FR" smtClean="0"/>
              <a:t>18/03/2024</a:t>
            </a:fld>
            <a:endParaRPr lang="fr-FR"/>
          </a:p>
        </p:txBody>
      </p:sp>
      <p:sp>
        <p:nvSpPr>
          <p:cNvPr id="5" name="Espace réservé du pied de page 4">
            <a:extLst>
              <a:ext uri="{FF2B5EF4-FFF2-40B4-BE49-F238E27FC236}">
                <a16:creationId xmlns:a16="http://schemas.microsoft.com/office/drawing/2014/main" id="{BA4D7EF2-1667-B144-BC1F-22AB931EC3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6786C8-117F-F449-B717-7E1B631C9036}"/>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2029733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04124-5AE9-5040-997D-B08E75A1FD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8032CA-4F49-B141-A5CB-4876EEB1980C}"/>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CE76AF2-F360-D844-836D-DFDF0C2F2DD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856840B-EBEB-0D43-A3A9-4D2BF334F841}"/>
              </a:ext>
            </a:extLst>
          </p:cNvPr>
          <p:cNvSpPr>
            <a:spLocks noGrp="1"/>
          </p:cNvSpPr>
          <p:nvPr>
            <p:ph type="dt" sz="half" idx="10"/>
          </p:nvPr>
        </p:nvSpPr>
        <p:spPr/>
        <p:txBody>
          <a:bodyPr/>
          <a:lstStyle/>
          <a:p>
            <a:fld id="{BAC44805-FDE9-3B41-876E-AB6CF55568B1}" type="datetime1">
              <a:rPr lang="fr-FR" smtClean="0"/>
              <a:t>18/03/2024</a:t>
            </a:fld>
            <a:endParaRPr lang="fr-FR"/>
          </a:p>
        </p:txBody>
      </p:sp>
      <p:sp>
        <p:nvSpPr>
          <p:cNvPr id="6" name="Espace réservé du pied de page 5">
            <a:extLst>
              <a:ext uri="{FF2B5EF4-FFF2-40B4-BE49-F238E27FC236}">
                <a16:creationId xmlns:a16="http://schemas.microsoft.com/office/drawing/2014/main" id="{F23A12A7-0A81-294F-8E2A-D8BB0946F0A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F263C8-1B81-0A44-9B22-61F8AD79ED0A}"/>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18607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84F20-60D1-E743-A053-7A9681E0E6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CEAB187-99DE-2346-A748-9624E8EE5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98BD3F42-8431-DB48-83D3-59B3E231EA4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02234E5B-D11E-8C45-9235-DCE831CE3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6A08F6ED-0A04-6342-B1D0-60D85363D21B}"/>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DFCED4D-1838-0E4C-9519-5B57F541E4D6}"/>
              </a:ext>
            </a:extLst>
          </p:cNvPr>
          <p:cNvSpPr>
            <a:spLocks noGrp="1"/>
          </p:cNvSpPr>
          <p:nvPr>
            <p:ph type="dt" sz="half" idx="10"/>
          </p:nvPr>
        </p:nvSpPr>
        <p:spPr/>
        <p:txBody>
          <a:bodyPr/>
          <a:lstStyle/>
          <a:p>
            <a:fld id="{0F9C3C2D-77C5-EC4F-9F77-BEBA9587ED11}" type="datetime1">
              <a:rPr lang="fr-FR" smtClean="0"/>
              <a:t>18/03/2024</a:t>
            </a:fld>
            <a:endParaRPr lang="fr-FR"/>
          </a:p>
        </p:txBody>
      </p:sp>
      <p:sp>
        <p:nvSpPr>
          <p:cNvPr id="8" name="Espace réservé du pied de page 7">
            <a:extLst>
              <a:ext uri="{FF2B5EF4-FFF2-40B4-BE49-F238E27FC236}">
                <a16:creationId xmlns:a16="http://schemas.microsoft.com/office/drawing/2014/main" id="{51035C10-79A1-ED44-9C16-68EFD866CD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BAD715-ADB2-9546-B957-1F7514105D9D}"/>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389340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095FD8-0F65-3642-A835-41A514AFD2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19E044F-0CC0-4740-9EC8-A8CC0FF2E2D5}"/>
              </a:ext>
            </a:extLst>
          </p:cNvPr>
          <p:cNvSpPr>
            <a:spLocks noGrp="1"/>
          </p:cNvSpPr>
          <p:nvPr>
            <p:ph type="dt" sz="half" idx="10"/>
          </p:nvPr>
        </p:nvSpPr>
        <p:spPr/>
        <p:txBody>
          <a:bodyPr/>
          <a:lstStyle/>
          <a:p>
            <a:fld id="{D22C12C3-EE46-3947-A089-71AE1F985995}" type="datetime1">
              <a:rPr lang="fr-FR" smtClean="0"/>
              <a:t>18/03/2024</a:t>
            </a:fld>
            <a:endParaRPr lang="fr-FR"/>
          </a:p>
        </p:txBody>
      </p:sp>
      <p:sp>
        <p:nvSpPr>
          <p:cNvPr id="4" name="Espace réservé du pied de page 3">
            <a:extLst>
              <a:ext uri="{FF2B5EF4-FFF2-40B4-BE49-F238E27FC236}">
                <a16:creationId xmlns:a16="http://schemas.microsoft.com/office/drawing/2014/main" id="{26C1CEEC-8D91-8E49-A7FC-E6E1644C947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056B288-04D4-1F42-AD33-0653D49BA5D6}"/>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2936085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4A78F5-0F6D-544D-A9F4-77E9E7F273D7}"/>
              </a:ext>
            </a:extLst>
          </p:cNvPr>
          <p:cNvSpPr>
            <a:spLocks noGrp="1"/>
          </p:cNvSpPr>
          <p:nvPr>
            <p:ph type="dt" sz="half" idx="10"/>
          </p:nvPr>
        </p:nvSpPr>
        <p:spPr/>
        <p:txBody>
          <a:bodyPr/>
          <a:lstStyle/>
          <a:p>
            <a:fld id="{C033AC2F-BE02-554F-BA9D-CCB3D2C70ACA}" type="datetime1">
              <a:rPr lang="fr-FR" smtClean="0"/>
              <a:t>18/03/2024</a:t>
            </a:fld>
            <a:endParaRPr lang="fr-FR"/>
          </a:p>
        </p:txBody>
      </p:sp>
      <p:sp>
        <p:nvSpPr>
          <p:cNvPr id="3" name="Espace réservé du pied de page 2">
            <a:extLst>
              <a:ext uri="{FF2B5EF4-FFF2-40B4-BE49-F238E27FC236}">
                <a16:creationId xmlns:a16="http://schemas.microsoft.com/office/drawing/2014/main" id="{908AAF2E-5521-EC42-946F-7BDF713BAE0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A385DE4-2C8A-9F43-9556-E66C69C60BC3}"/>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610100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4AB48-274E-FD4C-80C3-6666482844A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D2C2D6B-E738-8545-A414-ECE5287EF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58E4AD54-1A0B-924D-9AC1-3E5358559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FD1A1BCD-2189-BD4D-91AC-FDDFA442C485}"/>
              </a:ext>
            </a:extLst>
          </p:cNvPr>
          <p:cNvSpPr>
            <a:spLocks noGrp="1"/>
          </p:cNvSpPr>
          <p:nvPr>
            <p:ph type="dt" sz="half" idx="10"/>
          </p:nvPr>
        </p:nvSpPr>
        <p:spPr/>
        <p:txBody>
          <a:bodyPr/>
          <a:lstStyle/>
          <a:p>
            <a:fld id="{FC4D0A6F-10A9-934F-9F0E-CA0896A0B4B9}" type="datetime1">
              <a:rPr lang="fr-FR" smtClean="0"/>
              <a:t>18/03/2024</a:t>
            </a:fld>
            <a:endParaRPr lang="fr-FR"/>
          </a:p>
        </p:txBody>
      </p:sp>
      <p:sp>
        <p:nvSpPr>
          <p:cNvPr id="6" name="Espace réservé du pied de page 5">
            <a:extLst>
              <a:ext uri="{FF2B5EF4-FFF2-40B4-BE49-F238E27FC236}">
                <a16:creationId xmlns:a16="http://schemas.microsoft.com/office/drawing/2014/main" id="{05455C1C-134A-4541-8215-8B08A1C32C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79F3A7-EF01-4C41-9058-DD0CD8240757}"/>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93028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8"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9"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BE14C-AC15-CE4B-88F4-E5B43E25B2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80FF45-5FA4-7141-8349-8EFBAEAC4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11606F7-4B83-DF42-9113-DA042B317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7905C9C-BB6F-834D-A190-8085C7EA4974}"/>
              </a:ext>
            </a:extLst>
          </p:cNvPr>
          <p:cNvSpPr>
            <a:spLocks noGrp="1"/>
          </p:cNvSpPr>
          <p:nvPr>
            <p:ph type="dt" sz="half" idx="10"/>
          </p:nvPr>
        </p:nvSpPr>
        <p:spPr/>
        <p:txBody>
          <a:bodyPr/>
          <a:lstStyle/>
          <a:p>
            <a:fld id="{520F6603-0043-B845-AD0E-4889965BA0ED}" type="datetime1">
              <a:rPr lang="fr-FR" smtClean="0"/>
              <a:t>18/03/2024</a:t>
            </a:fld>
            <a:endParaRPr lang="fr-FR"/>
          </a:p>
        </p:txBody>
      </p:sp>
      <p:sp>
        <p:nvSpPr>
          <p:cNvPr id="6" name="Espace réservé du pied de page 5">
            <a:extLst>
              <a:ext uri="{FF2B5EF4-FFF2-40B4-BE49-F238E27FC236}">
                <a16:creationId xmlns:a16="http://schemas.microsoft.com/office/drawing/2014/main" id="{246DC933-FC17-4C4F-A205-B22C776AB8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1A8B29-359E-9C4D-A894-4CC227CDDE7C}"/>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3701047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2C524-3F49-AF44-AA83-31E2D080A35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C0E11B-FE13-5F47-8152-F90C70800E3A}"/>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187E899-EB37-2A48-8900-CA1DC7A4A713}"/>
              </a:ext>
            </a:extLst>
          </p:cNvPr>
          <p:cNvSpPr>
            <a:spLocks noGrp="1"/>
          </p:cNvSpPr>
          <p:nvPr>
            <p:ph type="dt" sz="half" idx="10"/>
          </p:nvPr>
        </p:nvSpPr>
        <p:spPr/>
        <p:txBody>
          <a:bodyPr/>
          <a:lstStyle/>
          <a:p>
            <a:fld id="{10189A5F-2AD0-9441-8438-BB7B7D6B5B62}" type="datetime1">
              <a:rPr lang="fr-FR" smtClean="0"/>
              <a:t>18/03/2024</a:t>
            </a:fld>
            <a:endParaRPr lang="fr-FR"/>
          </a:p>
        </p:txBody>
      </p:sp>
      <p:sp>
        <p:nvSpPr>
          <p:cNvPr id="5" name="Espace réservé du pied de page 4">
            <a:extLst>
              <a:ext uri="{FF2B5EF4-FFF2-40B4-BE49-F238E27FC236}">
                <a16:creationId xmlns:a16="http://schemas.microsoft.com/office/drawing/2014/main" id="{B2F24F6D-BFF2-824A-AC67-869C59987F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BA814A-CAA7-F64F-97A4-6A1D3AD07DA8}"/>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1626934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C65A5E7-0B2B-C947-8421-E919132CE6D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B9C397A-C83C-694C-8F12-C3C621D71E27}"/>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FAD14B6-2102-6E42-ABD1-D97058793AEA}"/>
              </a:ext>
            </a:extLst>
          </p:cNvPr>
          <p:cNvSpPr>
            <a:spLocks noGrp="1"/>
          </p:cNvSpPr>
          <p:nvPr>
            <p:ph type="dt" sz="half" idx="10"/>
          </p:nvPr>
        </p:nvSpPr>
        <p:spPr/>
        <p:txBody>
          <a:bodyPr/>
          <a:lstStyle/>
          <a:p>
            <a:fld id="{1C2646BE-E933-5740-A660-96DE0A2A4AFC}" type="datetime1">
              <a:rPr lang="fr-FR" smtClean="0"/>
              <a:t>18/03/2024</a:t>
            </a:fld>
            <a:endParaRPr lang="fr-FR"/>
          </a:p>
        </p:txBody>
      </p:sp>
      <p:sp>
        <p:nvSpPr>
          <p:cNvPr id="5" name="Espace réservé du pied de page 4">
            <a:extLst>
              <a:ext uri="{FF2B5EF4-FFF2-40B4-BE49-F238E27FC236}">
                <a16:creationId xmlns:a16="http://schemas.microsoft.com/office/drawing/2014/main" id="{7BE6609F-3AEC-0745-B759-437059E41B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C674A3-BA96-3943-A509-ADE4B7C11860}"/>
              </a:ext>
            </a:extLst>
          </p:cNvPr>
          <p:cNvSpPr>
            <a:spLocks noGrp="1"/>
          </p:cNvSpPr>
          <p:nvPr>
            <p:ph type="sldNum" sz="quarter" idx="12"/>
          </p:nvPr>
        </p:nvSpPr>
        <p:spPr/>
        <p:txBody>
          <a:bodyPr/>
          <a:lstStyle/>
          <a:p>
            <a:fld id="{E6D6CDFE-E756-4845-80C7-0F4EA76FD00C}" type="slidenum">
              <a:rPr lang="fr-FR" smtClean="0"/>
              <a:t>‹N°›</a:t>
            </a:fld>
            <a:endParaRPr lang="fr-FR"/>
          </a:p>
        </p:txBody>
      </p:sp>
    </p:spTree>
    <p:extLst>
      <p:ext uri="{BB962C8B-B14F-4D97-AF65-F5344CB8AC3E}">
        <p14:creationId xmlns:p14="http://schemas.microsoft.com/office/powerpoint/2010/main" val="1887380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8C923-661E-68D1-EC1A-EF5689D5F0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101B044-07DD-0DE0-5F34-21AF4FD33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3099E7-B0B5-C077-D46E-F4D30C4EA1BE}"/>
              </a:ext>
            </a:extLst>
          </p:cNvPr>
          <p:cNvSpPr>
            <a:spLocks noGrp="1"/>
          </p:cNvSpPr>
          <p:nvPr>
            <p:ph type="dt" sz="half" idx="10"/>
          </p:nvPr>
        </p:nvSpPr>
        <p:spPr/>
        <p:txBody>
          <a:bodyPr/>
          <a:lstStyle/>
          <a:p>
            <a:fld id="{27799F42-ADCD-AB4F-AB5A-36BD3BEFC7C9}" type="datetime1">
              <a:rPr lang="fr-FR" smtClean="0"/>
              <a:t>18/03/2024</a:t>
            </a:fld>
            <a:endParaRPr lang="fr-FR"/>
          </a:p>
        </p:txBody>
      </p:sp>
      <p:sp>
        <p:nvSpPr>
          <p:cNvPr id="5" name="Espace réservé du pied de page 4">
            <a:extLst>
              <a:ext uri="{FF2B5EF4-FFF2-40B4-BE49-F238E27FC236}">
                <a16:creationId xmlns:a16="http://schemas.microsoft.com/office/drawing/2014/main" id="{9D155FAD-B92E-7EBC-745F-4197C19D3C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BEC9EA-FA1E-3E1B-89A8-02B125EBE90D}"/>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2649898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E6235-4BB4-7D65-CB55-6C16EB1CDD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B0FEDB-884C-3FEE-BEA1-3CF8D9AC505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B9E7F1-E22D-851C-505C-A465DFD4C29C}"/>
              </a:ext>
            </a:extLst>
          </p:cNvPr>
          <p:cNvSpPr>
            <a:spLocks noGrp="1"/>
          </p:cNvSpPr>
          <p:nvPr>
            <p:ph type="dt" sz="half" idx="10"/>
          </p:nvPr>
        </p:nvSpPr>
        <p:spPr/>
        <p:txBody>
          <a:bodyPr/>
          <a:lstStyle/>
          <a:p>
            <a:fld id="{8E815CFD-AFC3-6B4B-92B5-461F95F45FA0}" type="datetime1">
              <a:rPr lang="fr-FR" smtClean="0"/>
              <a:t>18/03/2024</a:t>
            </a:fld>
            <a:endParaRPr lang="fr-FR"/>
          </a:p>
        </p:txBody>
      </p:sp>
      <p:sp>
        <p:nvSpPr>
          <p:cNvPr id="5" name="Espace réservé du pied de page 4">
            <a:extLst>
              <a:ext uri="{FF2B5EF4-FFF2-40B4-BE49-F238E27FC236}">
                <a16:creationId xmlns:a16="http://schemas.microsoft.com/office/drawing/2014/main" id="{35050FC0-1B76-CFAF-4866-382793BC5E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54B775-3A75-D494-1402-7A076806DD3C}"/>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3474332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DDAF-0969-0948-5FC9-2A8AEAC36D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3EFD2FC-E93A-08BF-6804-CB90A1F73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DE06338-EC55-7E85-C41B-E4A3BBDB81BD}"/>
              </a:ext>
            </a:extLst>
          </p:cNvPr>
          <p:cNvSpPr>
            <a:spLocks noGrp="1"/>
          </p:cNvSpPr>
          <p:nvPr>
            <p:ph type="dt" sz="half" idx="10"/>
          </p:nvPr>
        </p:nvSpPr>
        <p:spPr/>
        <p:txBody>
          <a:bodyPr/>
          <a:lstStyle/>
          <a:p>
            <a:fld id="{BA2D039E-CABA-8443-B59C-015D9C5A57CF}" type="datetime1">
              <a:rPr lang="fr-FR" smtClean="0"/>
              <a:t>18/03/2024</a:t>
            </a:fld>
            <a:endParaRPr lang="fr-FR"/>
          </a:p>
        </p:txBody>
      </p:sp>
      <p:sp>
        <p:nvSpPr>
          <p:cNvPr id="5" name="Espace réservé du pied de page 4">
            <a:extLst>
              <a:ext uri="{FF2B5EF4-FFF2-40B4-BE49-F238E27FC236}">
                <a16:creationId xmlns:a16="http://schemas.microsoft.com/office/drawing/2014/main" id="{BCA5CEEE-FB75-26E7-299C-67AF4BEEFF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547C49-81A3-99E9-39A8-55966EECCB21}"/>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2654672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D13C7-57DE-B3DE-1550-2CD4EFB1E0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1BF95D-9277-0BD1-2C1C-59EA4780025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A72DC0E-2388-8E28-53FF-FD6D3A4D529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8C38044-C2AD-BAA3-EC32-D727B1370F94}"/>
              </a:ext>
            </a:extLst>
          </p:cNvPr>
          <p:cNvSpPr>
            <a:spLocks noGrp="1"/>
          </p:cNvSpPr>
          <p:nvPr>
            <p:ph type="dt" sz="half" idx="10"/>
          </p:nvPr>
        </p:nvSpPr>
        <p:spPr/>
        <p:txBody>
          <a:bodyPr/>
          <a:lstStyle/>
          <a:p>
            <a:fld id="{2DFC614B-78E4-184B-A3FC-959414AF3F02}" type="datetime1">
              <a:rPr lang="fr-FR" smtClean="0"/>
              <a:t>18/03/2024</a:t>
            </a:fld>
            <a:endParaRPr lang="fr-FR"/>
          </a:p>
        </p:txBody>
      </p:sp>
      <p:sp>
        <p:nvSpPr>
          <p:cNvPr id="6" name="Espace réservé du pied de page 5">
            <a:extLst>
              <a:ext uri="{FF2B5EF4-FFF2-40B4-BE49-F238E27FC236}">
                <a16:creationId xmlns:a16="http://schemas.microsoft.com/office/drawing/2014/main" id="{C8F24AA9-AE75-F0E1-698A-09614F3F22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93F660-75BA-4643-9F32-DD6C6EADCB1C}"/>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1465598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737E5-C028-23D7-0EC9-1ADB0B9AE1C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ABDF935-4D4D-1E7E-6C32-84494B629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F3F3C97-9169-C549-4C3B-73D34FFFC19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E06FE53-8B17-E5FC-567B-1F7688C96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28D2714-1BCD-78F5-B806-0311153EFA1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5C35C24-FEAB-60B1-4F57-0B4247B24B7A}"/>
              </a:ext>
            </a:extLst>
          </p:cNvPr>
          <p:cNvSpPr>
            <a:spLocks noGrp="1"/>
          </p:cNvSpPr>
          <p:nvPr>
            <p:ph type="dt" sz="half" idx="10"/>
          </p:nvPr>
        </p:nvSpPr>
        <p:spPr/>
        <p:txBody>
          <a:bodyPr/>
          <a:lstStyle/>
          <a:p>
            <a:fld id="{A960E253-179F-0049-A662-6A01C1B839B9}" type="datetime1">
              <a:rPr lang="fr-FR" smtClean="0"/>
              <a:t>18/03/2024</a:t>
            </a:fld>
            <a:endParaRPr lang="fr-FR"/>
          </a:p>
        </p:txBody>
      </p:sp>
      <p:sp>
        <p:nvSpPr>
          <p:cNvPr id="8" name="Espace réservé du pied de page 7">
            <a:extLst>
              <a:ext uri="{FF2B5EF4-FFF2-40B4-BE49-F238E27FC236}">
                <a16:creationId xmlns:a16="http://schemas.microsoft.com/office/drawing/2014/main" id="{780EFB44-98AD-192F-4C5D-64A87F35415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D66B8D6-EFB9-3600-C50A-9F52F7F4AC7C}"/>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1117398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D708A0-77D4-8007-D412-CFCB7F230E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170C1C-697F-DA19-5DAD-8A5CF6112847}"/>
              </a:ext>
            </a:extLst>
          </p:cNvPr>
          <p:cNvSpPr>
            <a:spLocks noGrp="1"/>
          </p:cNvSpPr>
          <p:nvPr>
            <p:ph type="dt" sz="half" idx="10"/>
          </p:nvPr>
        </p:nvSpPr>
        <p:spPr/>
        <p:txBody>
          <a:bodyPr/>
          <a:lstStyle/>
          <a:p>
            <a:fld id="{85B40352-37D2-8648-9570-9FE32E31D5C5}" type="datetime1">
              <a:rPr lang="fr-FR" smtClean="0"/>
              <a:t>18/03/2024</a:t>
            </a:fld>
            <a:endParaRPr lang="fr-FR"/>
          </a:p>
        </p:txBody>
      </p:sp>
      <p:sp>
        <p:nvSpPr>
          <p:cNvPr id="4" name="Espace réservé du pied de page 3">
            <a:extLst>
              <a:ext uri="{FF2B5EF4-FFF2-40B4-BE49-F238E27FC236}">
                <a16:creationId xmlns:a16="http://schemas.microsoft.com/office/drawing/2014/main" id="{AD05C50C-DF64-212B-B013-AA7D5A7C04C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43FCB7-825C-D42B-DB7A-BFB4EBABC2B8}"/>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1357984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B567EE7-9413-01B1-250B-51FEB3211706}"/>
              </a:ext>
            </a:extLst>
          </p:cNvPr>
          <p:cNvSpPr>
            <a:spLocks noGrp="1"/>
          </p:cNvSpPr>
          <p:nvPr>
            <p:ph type="dt" sz="half" idx="10"/>
          </p:nvPr>
        </p:nvSpPr>
        <p:spPr/>
        <p:txBody>
          <a:bodyPr/>
          <a:lstStyle/>
          <a:p>
            <a:fld id="{41B03C8C-9BBA-5144-83F9-9472D220F0A3}" type="datetime1">
              <a:rPr lang="fr-FR" smtClean="0"/>
              <a:t>18/03/2024</a:t>
            </a:fld>
            <a:endParaRPr lang="fr-FR"/>
          </a:p>
        </p:txBody>
      </p:sp>
      <p:sp>
        <p:nvSpPr>
          <p:cNvPr id="3" name="Espace réservé du pied de page 2">
            <a:extLst>
              <a:ext uri="{FF2B5EF4-FFF2-40B4-BE49-F238E27FC236}">
                <a16:creationId xmlns:a16="http://schemas.microsoft.com/office/drawing/2014/main" id="{A3E792DF-8837-BACE-E8C3-89FA31CE53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28C43B0-B9D7-BC6D-2A8F-19B8B03B5C6D}"/>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65205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7"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8"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9"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CFEE9-1686-D927-CCEA-A611D64C08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99CAB-139B-7F97-F995-172BFF966A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CEB6040-26FA-1CBB-4D8B-BC3E7FB45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BEC5A4-7737-9672-B2A2-0BBD46E88C52}"/>
              </a:ext>
            </a:extLst>
          </p:cNvPr>
          <p:cNvSpPr>
            <a:spLocks noGrp="1"/>
          </p:cNvSpPr>
          <p:nvPr>
            <p:ph type="dt" sz="half" idx="10"/>
          </p:nvPr>
        </p:nvSpPr>
        <p:spPr/>
        <p:txBody>
          <a:bodyPr/>
          <a:lstStyle/>
          <a:p>
            <a:fld id="{6487D84C-98A7-2C48-8FFC-3D676F5BC9C4}" type="datetime1">
              <a:rPr lang="fr-FR" smtClean="0"/>
              <a:t>18/03/2024</a:t>
            </a:fld>
            <a:endParaRPr lang="fr-FR"/>
          </a:p>
        </p:txBody>
      </p:sp>
      <p:sp>
        <p:nvSpPr>
          <p:cNvPr id="6" name="Espace réservé du pied de page 5">
            <a:extLst>
              <a:ext uri="{FF2B5EF4-FFF2-40B4-BE49-F238E27FC236}">
                <a16:creationId xmlns:a16="http://schemas.microsoft.com/office/drawing/2014/main" id="{C7EA332F-4BDB-BEEC-B016-187533DE88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A1A2E1-D38E-F29A-83B4-F52DCB091C6A}"/>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3722082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DE835-A6CB-F8AD-D11D-BDA139C30E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0E777B-291D-E4A3-A494-D427A0B54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EC97A7E-01F5-CA8B-767C-F29B90B41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81376A-BFDD-67AC-AFD5-99335C3E130A}"/>
              </a:ext>
            </a:extLst>
          </p:cNvPr>
          <p:cNvSpPr>
            <a:spLocks noGrp="1"/>
          </p:cNvSpPr>
          <p:nvPr>
            <p:ph type="dt" sz="half" idx="10"/>
          </p:nvPr>
        </p:nvSpPr>
        <p:spPr/>
        <p:txBody>
          <a:bodyPr/>
          <a:lstStyle/>
          <a:p>
            <a:fld id="{4AE583EF-91E1-C849-A8F9-E899BE75C026}" type="datetime1">
              <a:rPr lang="fr-FR" smtClean="0"/>
              <a:t>18/03/2024</a:t>
            </a:fld>
            <a:endParaRPr lang="fr-FR"/>
          </a:p>
        </p:txBody>
      </p:sp>
      <p:sp>
        <p:nvSpPr>
          <p:cNvPr id="6" name="Espace réservé du pied de page 5">
            <a:extLst>
              <a:ext uri="{FF2B5EF4-FFF2-40B4-BE49-F238E27FC236}">
                <a16:creationId xmlns:a16="http://schemas.microsoft.com/office/drawing/2014/main" id="{6D9B8FDF-2F75-8904-52B6-9FC129CD25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33960B-F04F-131C-DC97-5566F65262B5}"/>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376677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48205-666E-9582-C2E1-5F6D57422D0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579C55F-6AC1-1F2E-B1F3-7BB8E271253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A281EE-7519-E61B-A04C-AE17B566EEBD}"/>
              </a:ext>
            </a:extLst>
          </p:cNvPr>
          <p:cNvSpPr>
            <a:spLocks noGrp="1"/>
          </p:cNvSpPr>
          <p:nvPr>
            <p:ph type="dt" sz="half" idx="10"/>
          </p:nvPr>
        </p:nvSpPr>
        <p:spPr/>
        <p:txBody>
          <a:bodyPr/>
          <a:lstStyle/>
          <a:p>
            <a:fld id="{0B24F770-8A6E-6040-97E9-98E2D7E9EF4A}" type="datetime1">
              <a:rPr lang="fr-FR" smtClean="0"/>
              <a:t>18/03/2024</a:t>
            </a:fld>
            <a:endParaRPr lang="fr-FR"/>
          </a:p>
        </p:txBody>
      </p:sp>
      <p:sp>
        <p:nvSpPr>
          <p:cNvPr id="5" name="Espace réservé du pied de page 4">
            <a:extLst>
              <a:ext uri="{FF2B5EF4-FFF2-40B4-BE49-F238E27FC236}">
                <a16:creationId xmlns:a16="http://schemas.microsoft.com/office/drawing/2014/main" id="{56489400-A9DE-3262-8593-0C77347887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80A188-33C2-AED2-E2BF-AF292D6A6E22}"/>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284095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387E1A6-6D0F-45E0-F027-7B95AB39F11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E747B9-A5F8-296F-F109-7728849CC97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E03038-72C2-1419-7763-65254F893A71}"/>
              </a:ext>
            </a:extLst>
          </p:cNvPr>
          <p:cNvSpPr>
            <a:spLocks noGrp="1"/>
          </p:cNvSpPr>
          <p:nvPr>
            <p:ph type="dt" sz="half" idx="10"/>
          </p:nvPr>
        </p:nvSpPr>
        <p:spPr/>
        <p:txBody>
          <a:bodyPr/>
          <a:lstStyle/>
          <a:p>
            <a:fld id="{8D4447D7-DC21-C14C-A2D5-1533797EF5FF}" type="datetime1">
              <a:rPr lang="fr-FR" smtClean="0"/>
              <a:t>18/03/2024</a:t>
            </a:fld>
            <a:endParaRPr lang="fr-FR"/>
          </a:p>
        </p:txBody>
      </p:sp>
      <p:sp>
        <p:nvSpPr>
          <p:cNvPr id="5" name="Espace réservé du pied de page 4">
            <a:extLst>
              <a:ext uri="{FF2B5EF4-FFF2-40B4-BE49-F238E27FC236}">
                <a16:creationId xmlns:a16="http://schemas.microsoft.com/office/drawing/2014/main" id="{8F85ABAB-52BD-5FB2-5D49-070C7BBF0A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69409D-A19A-27A8-3526-67EF5C63F9BE}"/>
              </a:ext>
            </a:extLst>
          </p:cNvPr>
          <p:cNvSpPr>
            <a:spLocks noGrp="1"/>
          </p:cNvSpPr>
          <p:nvPr>
            <p:ph type="sldNum" sz="quarter" idx="12"/>
          </p:nvPr>
        </p:nvSpPr>
        <p:spPr/>
        <p:txBody>
          <a:bodyPr/>
          <a:lstStyle/>
          <a:p>
            <a:fld id="{D9532AAF-172A-AF45-BAC5-A02A6485D072}" type="slidenum">
              <a:rPr lang="fr-FR" smtClean="0"/>
              <a:t>‹N°›</a:t>
            </a:fld>
            <a:endParaRPr lang="fr-FR"/>
          </a:p>
        </p:txBody>
      </p:sp>
    </p:spTree>
    <p:extLst>
      <p:ext uri="{BB962C8B-B14F-4D97-AF65-F5344CB8AC3E}">
        <p14:creationId xmlns:p14="http://schemas.microsoft.com/office/powerpoint/2010/main" val="252055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e la date 3"/>
          <p:cNvSpPr>
            <a:spLocks noGrp="1"/>
          </p:cNvSpPr>
          <p:nvPr>
            <p:ph type="dt" sz="half" idx="10"/>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9"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10"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FR"/>
              <a:t>Modifiez le style du titre</a:t>
            </a:r>
            <a:endParaRPr/>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0" name="Espace réservé de la date 3"/>
          <p:cNvSpPr>
            <a:spLocks noGrp="1"/>
          </p:cNvSpPr>
          <p:nvPr>
            <p:ph type="dt" sz="half" idx="10"/>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11" name="Espace réservé du pied de page 4"/>
          <p:cNvSpPr>
            <a:spLocks noGrp="1"/>
          </p:cNvSpPr>
          <p:nvPr>
            <p:ph type="ftr" sz="quarter" idx="11"/>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12" name="Espace réservé du numéro de diapositive 5"/>
          <p:cNvSpPr>
            <a:spLocks noGrp="1"/>
          </p:cNvSpPr>
          <p:nvPr>
            <p:ph type="sldNum" sz="quarter" idx="12"/>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6"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7"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8"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5"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6"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7"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8" name="Espace réservé de la date 3"/>
          <p:cNvSpPr>
            <a:spLocks noGrp="1"/>
          </p:cNvSpPr>
          <p:nvPr>
            <p:ph type="dt" sz="half" idx="10"/>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9"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10"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8" name="Espace réservé de la date 3"/>
          <p:cNvSpPr>
            <a:spLocks noGrp="1"/>
          </p:cNvSpPr>
          <p:nvPr>
            <p:ph type="dt" sz="half" idx="10"/>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9"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
        <p:nvSpPr>
          <p:cNvPr id="10"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rgbClr val="62C4B0"/>
                </a:solidFill>
              </a:defRPr>
            </a:lvl1pPr>
          </a:lstStyle>
          <a:p>
            <a:pPr>
              <a:defRPr/>
            </a:pPr>
            <a:r>
              <a:rPr lang="en-US"/>
              <a:t>19 mars 2024</a:t>
            </a: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rgbClr val="62C4B0"/>
                </a:solidFill>
              </a:defRPr>
            </a:lvl1pPr>
          </a:lstStyle>
          <a:p>
            <a:pPr>
              <a:defRPr/>
            </a:pPr>
            <a:fld id="{0143DD4D-BEF1-4023-A7CD-85396BF46130}" type="slidenum">
              <a:rPr lang="fr-FR"/>
              <a:t>‹N°›</a:t>
            </a:fld>
            <a:endParaRPr lang="fr-FR"/>
          </a:p>
        </p:txBody>
      </p:sp>
      <p:sp>
        <p:nvSpPr>
          <p:cNvPr id="8" name="Espace réservé du pied de page 4"/>
          <p:cNvSpPr>
            <a:spLocks noGrp="1"/>
          </p:cNvSpPr>
          <p:nvPr>
            <p:ph type="ftr" sz="quarter" idx="3"/>
          </p:nvPr>
        </p:nvSpPr>
        <p:spPr bwMode="auto">
          <a:xfrm>
            <a:off x="1891553" y="6356350"/>
            <a:ext cx="8668871" cy="365125"/>
          </a:xfrm>
          <a:prstGeom prst="rect">
            <a:avLst/>
          </a:prstGeom>
        </p:spPr>
        <p:txBody>
          <a:bodyPr vert="horz" lIns="91440" tIns="45720" rIns="91440" bIns="45720" rtlCol="0" anchor="ctr"/>
          <a:lstStyle>
            <a:lvl1pPr algn="ctr">
              <a:defRPr sz="1200">
                <a:solidFill>
                  <a:srgbClr val="62C4B0"/>
                </a:solidFill>
              </a:defRPr>
            </a:lvl1pPr>
          </a:lstStyle>
          <a:p>
            <a:pPr>
              <a:defRPr/>
            </a:pPr>
            <a:r>
              <a:rPr lang="fr-FR"/>
              <a:t>RCP24 - Quelles semences pour une agriculture sans pesticide ? Mobiliser la diversification des cultures et la vigueur des graines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a:lnSpc>
          <a:spcPct val="90000"/>
        </a:lnSpc>
        <a:spcBef>
          <a:spcPts val="0"/>
        </a:spcBef>
        <a:buNone/>
        <a:defRPr sz="4400">
          <a:solidFill>
            <a:srgbClr val="51BFAF"/>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892AC78-C5EB-564E-A48A-C08D5D423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199B5-6789-DE4A-95B2-1A3A7C5F2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D963431-2EA8-AF49-9CD9-736E4F380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225CD-828E-064E-8A0B-573137738114}" type="datetime1">
              <a:rPr lang="fr-FR" smtClean="0"/>
              <a:t>18/03/2024</a:t>
            </a:fld>
            <a:endParaRPr lang="fr-FR"/>
          </a:p>
        </p:txBody>
      </p:sp>
      <p:sp>
        <p:nvSpPr>
          <p:cNvPr id="5" name="Espace réservé du pied de page 4">
            <a:extLst>
              <a:ext uri="{FF2B5EF4-FFF2-40B4-BE49-F238E27FC236}">
                <a16:creationId xmlns:a16="http://schemas.microsoft.com/office/drawing/2014/main" id="{B07AF59F-74BF-5A4C-821F-06B760F7C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8BF61D-E883-BE46-AA29-EC1AF6E40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6CDFE-E756-4845-80C7-0F4EA76FD00C}" type="slidenum">
              <a:rPr lang="fr-FR" smtClean="0"/>
              <a:t>‹N°›</a:t>
            </a:fld>
            <a:endParaRPr lang="fr-FR"/>
          </a:p>
        </p:txBody>
      </p:sp>
    </p:spTree>
    <p:extLst>
      <p:ext uri="{BB962C8B-B14F-4D97-AF65-F5344CB8AC3E}">
        <p14:creationId xmlns:p14="http://schemas.microsoft.com/office/powerpoint/2010/main" val="4007667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A73C3A-3081-45CB-4EBB-4AF888C66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CEA762-108E-5273-6173-FCC83DCB3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1F8214-E0A7-D7D1-D563-798C84559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A85F0-DD5D-5840-9E8A-E64B53824F60}" type="datetime1">
              <a:rPr lang="fr-FR" smtClean="0"/>
              <a:t>18/03/2024</a:t>
            </a:fld>
            <a:endParaRPr lang="fr-FR"/>
          </a:p>
        </p:txBody>
      </p:sp>
      <p:sp>
        <p:nvSpPr>
          <p:cNvPr id="5" name="Espace réservé du pied de page 4">
            <a:extLst>
              <a:ext uri="{FF2B5EF4-FFF2-40B4-BE49-F238E27FC236}">
                <a16:creationId xmlns:a16="http://schemas.microsoft.com/office/drawing/2014/main" id="{386BCAF9-3DEF-A97C-E2D1-F041A7994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9A14CA-E39B-BD14-FABE-103A9B756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2AAF-172A-AF45-BAC5-A02A6485D072}" type="slidenum">
              <a:rPr lang="fr-FR" smtClean="0"/>
              <a:t>‹N°›</a:t>
            </a:fld>
            <a:endParaRPr lang="fr-FR"/>
          </a:p>
        </p:txBody>
      </p:sp>
    </p:spTree>
    <p:extLst>
      <p:ext uri="{BB962C8B-B14F-4D97-AF65-F5344CB8AC3E}">
        <p14:creationId xmlns:p14="http://schemas.microsoft.com/office/powerpoint/2010/main" val="2594898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0.emf"/><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hyperlink" Target="https://agronomie.versailles-grignon.hub.inrae.fr/productions/outils-et-modeles/caps-colza-associe" TargetMode="External"/><Relationship Id="rId2" Type="http://schemas.openxmlformats.org/officeDocument/2006/relationships/hyperlink" Target="https://doi.org/10.1016/j.agee.2023.108690" TargetMode="External"/><Relationship Id="rId1" Type="http://schemas.openxmlformats.org/officeDocument/2006/relationships/slideLayout" Target="../slideLayouts/slideLayout2.xml"/><Relationship Id="rId4" Type="http://schemas.openxmlformats.org/officeDocument/2006/relationships/hyperlink" Target="https://umr-agronomie.shinyapps.io/EcoSystemi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p:blipFill>
        <p:spPr bwMode="auto">
          <a:xfrm>
            <a:off x="477626" y="186190"/>
            <a:ext cx="1311507" cy="1068159"/>
          </a:xfrm>
          <a:prstGeom prst="rect">
            <a:avLst/>
          </a:prstGeom>
        </p:spPr>
      </p:pic>
      <p:pic>
        <p:nvPicPr>
          <p:cNvPr id="11" name="Image 10"/>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2770237" y="0"/>
            <a:ext cx="1389629" cy="1389629"/>
          </a:xfrm>
          <a:prstGeom prst="rect">
            <a:avLst/>
          </a:prstGeom>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rcRect b="21479"/>
          <a:stretch/>
        </p:blipFill>
        <p:spPr bwMode="auto">
          <a:xfrm>
            <a:off x="0" y="1479997"/>
            <a:ext cx="12192000" cy="5384958"/>
          </a:xfrm>
          <a:prstGeom prst="rect">
            <a:avLst/>
          </a:prstGeom>
        </p:spPr>
      </p:pic>
      <p:sp>
        <p:nvSpPr>
          <p:cNvPr id="20" name="ZoneTexte 19"/>
          <p:cNvSpPr txBox="1"/>
          <p:nvPr/>
        </p:nvSpPr>
        <p:spPr bwMode="auto">
          <a:xfrm>
            <a:off x="751852" y="1891383"/>
            <a:ext cx="6816028" cy="1754326"/>
          </a:xfrm>
          <a:prstGeom prst="rect">
            <a:avLst/>
          </a:prstGeom>
          <a:noFill/>
        </p:spPr>
        <p:txBody>
          <a:bodyPr wrap="square" rtlCol="0">
            <a:spAutoFit/>
          </a:bodyPr>
          <a:lstStyle/>
          <a:p>
            <a:pPr>
              <a:defRPr/>
            </a:pPr>
            <a:r>
              <a:rPr lang="fr-FR" sz="3600" dirty="0">
                <a:solidFill>
                  <a:srgbClr val="51BFAF"/>
                </a:solidFill>
                <a:latin typeface="Marianne Medium"/>
              </a:rPr>
              <a:t>Présentation d’outils d’aide à la conception de mélanges </a:t>
            </a:r>
            <a:r>
              <a:rPr lang="fr-FR" sz="3600" dirty="0" err="1">
                <a:solidFill>
                  <a:srgbClr val="51BFAF"/>
                </a:solidFill>
                <a:latin typeface="Marianne Medium"/>
              </a:rPr>
              <a:t>pluri-spécifiques</a:t>
            </a:r>
            <a:r>
              <a:rPr lang="fr-FR" sz="3600" dirty="0">
                <a:solidFill>
                  <a:srgbClr val="51BFAF"/>
                </a:solidFill>
                <a:latin typeface="Marianne Medium"/>
              </a:rPr>
              <a:t> et multi-services</a:t>
            </a:r>
            <a:endParaRPr sz="2800" dirty="0">
              <a:solidFill>
                <a:srgbClr val="51BFAF"/>
              </a:solidFill>
            </a:endParaRPr>
          </a:p>
        </p:txBody>
      </p:sp>
      <p:sp>
        <p:nvSpPr>
          <p:cNvPr id="3" name="ZoneTexte 2"/>
          <p:cNvSpPr txBox="1"/>
          <p:nvPr/>
        </p:nvSpPr>
        <p:spPr bwMode="auto">
          <a:xfrm>
            <a:off x="751852" y="4455118"/>
            <a:ext cx="4768351" cy="830997"/>
          </a:xfrm>
          <a:prstGeom prst="rect">
            <a:avLst/>
          </a:prstGeom>
          <a:noFill/>
        </p:spPr>
        <p:txBody>
          <a:bodyPr wrap="square" rtlCol="0">
            <a:spAutoFit/>
          </a:bodyPr>
          <a:lstStyle/>
          <a:p>
            <a:pPr>
              <a:defRPr/>
            </a:pPr>
            <a:r>
              <a:rPr lang="fr-FR" sz="2400" b="1" dirty="0">
                <a:solidFill>
                  <a:srgbClr val="62C4B0"/>
                </a:solidFill>
                <a:latin typeface="Marianne"/>
              </a:rPr>
              <a:t>Safia Médiène</a:t>
            </a:r>
          </a:p>
          <a:p>
            <a:pPr>
              <a:defRPr/>
            </a:pPr>
            <a:r>
              <a:rPr lang="fr-FR" sz="2400" dirty="0">
                <a:solidFill>
                  <a:srgbClr val="62C4B0"/>
                </a:solidFill>
                <a:latin typeface="Marianne"/>
              </a:rPr>
              <a:t>UMR Agronomie</a:t>
            </a:r>
          </a:p>
        </p:txBody>
      </p:sp>
      <p:pic>
        <p:nvPicPr>
          <p:cNvPr id="35795801" name="Image 10"/>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789133" y="411839"/>
            <a:ext cx="749076" cy="735118"/>
          </a:xfrm>
          <a:prstGeom prst="rect">
            <a:avLst/>
          </a:prstGeom>
        </p:spPr>
      </p:pic>
      <p:pic>
        <p:nvPicPr>
          <p:cNvPr id="718396407" name="Image 6"/>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3927814" y="458615"/>
            <a:ext cx="2133042" cy="563123"/>
          </a:xfrm>
          <a:prstGeom prst="rect">
            <a:avLst/>
          </a:prstGeom>
        </p:spPr>
      </p:pic>
      <p:pic>
        <p:nvPicPr>
          <p:cNvPr id="4" name="Image 3"/>
          <p:cNvPicPr>
            <a:picLocks noChangeAspect="1"/>
          </p:cNvPicPr>
          <p:nvPr/>
        </p:nvPicPr>
        <p:blipFill>
          <a:blip r:embed="rId7" cstate="screen">
            <a:extLst>
              <a:ext uri="{28A0092B-C50C-407E-A947-70E740481C1C}">
                <a14:useLocalDpi xmlns:a14="http://schemas.microsoft.com/office/drawing/2010/main"/>
              </a:ext>
            </a:extLst>
          </a:blip>
          <a:srcRect t="79200" b="3332"/>
          <a:stretch/>
        </p:blipFill>
        <p:spPr bwMode="auto">
          <a:xfrm>
            <a:off x="57820" y="150377"/>
            <a:ext cx="12006072" cy="11795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
          <p:cNvSpPr txBox="1">
            <a:spLocks/>
          </p:cNvSpPr>
          <p:nvPr/>
        </p:nvSpPr>
        <p:spPr>
          <a:xfrm>
            <a:off x="11557000" y="6400800"/>
            <a:ext cx="635000" cy="457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fld id="{E0C2EE9E-D8A7-4F5A-AA7E-CD34A1846FA8}" type="slidenum">
              <a:rPr lang="en">
                <a:solidFill>
                  <a:schemeClr val="tx1"/>
                </a:solidFill>
              </a:rPr>
              <a:t>10</a:t>
            </a:fld>
            <a:endParaRPr lang="en" dirty="0">
              <a:solidFill>
                <a:schemeClr val="tx1"/>
              </a:solidFill>
            </a:endParaRPr>
          </a:p>
        </p:txBody>
      </p:sp>
      <p:pic>
        <p:nvPicPr>
          <p:cNvPr id="7" name="Image 6">
            <a:extLst>
              <a:ext uri="{FF2B5EF4-FFF2-40B4-BE49-F238E27FC236}">
                <a16:creationId xmlns:a16="http://schemas.microsoft.com/office/drawing/2014/main" id="{589C351F-82B6-B249-9182-660586DFB2DB}"/>
              </a:ext>
            </a:extLst>
          </p:cNvPr>
          <p:cNvPicPr>
            <a:picLocks noChangeAspect="1"/>
          </p:cNvPicPr>
          <p:nvPr/>
        </p:nvPicPr>
        <p:blipFill>
          <a:blip r:embed="rId3"/>
          <a:stretch>
            <a:fillRect/>
          </a:stretch>
        </p:blipFill>
        <p:spPr>
          <a:xfrm>
            <a:off x="0" y="916858"/>
            <a:ext cx="12192000" cy="4173443"/>
          </a:xfrm>
          <a:prstGeom prst="rect">
            <a:avLst/>
          </a:prstGeom>
        </p:spPr>
      </p:pic>
      <p:sp>
        <p:nvSpPr>
          <p:cNvPr id="8" name="Flèche vers le bas 7">
            <a:extLst>
              <a:ext uri="{FF2B5EF4-FFF2-40B4-BE49-F238E27FC236}">
                <a16:creationId xmlns:a16="http://schemas.microsoft.com/office/drawing/2014/main" id="{37659D4F-93F9-DC41-9BDF-6C4385F812ED}"/>
              </a:ext>
            </a:extLst>
          </p:cNvPr>
          <p:cNvSpPr/>
          <p:nvPr/>
        </p:nvSpPr>
        <p:spPr>
          <a:xfrm>
            <a:off x="1274082" y="399787"/>
            <a:ext cx="512536" cy="1034142"/>
          </a:xfrm>
          <a:prstGeom prst="downArrow">
            <a:avLst>
              <a:gd name="adj1" fmla="val 50000"/>
              <a:gd name="adj2" fmla="val 5857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8DC1D26-A448-1048-9D2F-93DED1B409B0}"/>
              </a:ext>
            </a:extLst>
          </p:cNvPr>
          <p:cNvSpPr txBox="1">
            <a:spLocks/>
          </p:cNvSpPr>
          <p:nvPr/>
        </p:nvSpPr>
        <p:spPr>
          <a:xfrm>
            <a:off x="1786618" y="181367"/>
            <a:ext cx="7556500" cy="509325"/>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sz="2800" dirty="0">
                <a:solidFill>
                  <a:schemeClr val="accent1"/>
                </a:solidFill>
                <a:latin typeface="Raleway" pitchFamily="2" charset="77"/>
              </a:rPr>
              <a:t>Onglet « carte d’identité » d’un mélange</a:t>
            </a:r>
            <a:endParaRPr lang="fr-FR" sz="2800" dirty="0">
              <a:latin typeface="Raleway" pitchFamily="2" charset="77"/>
            </a:endParaRPr>
          </a:p>
        </p:txBody>
      </p:sp>
      <p:sp>
        <p:nvSpPr>
          <p:cNvPr id="10" name="Titre 1">
            <a:extLst>
              <a:ext uri="{FF2B5EF4-FFF2-40B4-BE49-F238E27FC236}">
                <a16:creationId xmlns:a16="http://schemas.microsoft.com/office/drawing/2014/main" id="{EBFE96E7-E09C-E64F-A1F5-044D039FBD00}"/>
              </a:ext>
            </a:extLst>
          </p:cNvPr>
          <p:cNvSpPr>
            <a:spLocks noGrp="1"/>
          </p:cNvSpPr>
          <p:nvPr>
            <p:ph type="title"/>
          </p:nvPr>
        </p:nvSpPr>
        <p:spPr bwMode="auto">
          <a:xfrm>
            <a:off x="6789420" y="374120"/>
            <a:ext cx="10805160" cy="1325563"/>
          </a:xfrm>
        </p:spPr>
        <p:txBody>
          <a:bodyPr/>
          <a:lstStyle/>
          <a:p>
            <a:pPr>
              <a:defRPr/>
            </a:pPr>
            <a:r>
              <a:rPr lang="en-GB" dirty="0"/>
              <a:t>BDD interactive </a:t>
            </a:r>
          </a:p>
        </p:txBody>
      </p:sp>
    </p:spTree>
    <p:extLst>
      <p:ext uri="{BB962C8B-B14F-4D97-AF65-F5344CB8AC3E}">
        <p14:creationId xmlns:p14="http://schemas.microsoft.com/office/powerpoint/2010/main" val="29930179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6D138A-43AD-9E46-B4CC-1669C8CB1F47}"/>
              </a:ext>
            </a:extLst>
          </p:cNvPr>
          <p:cNvPicPr>
            <a:picLocks noChangeAspect="1"/>
          </p:cNvPicPr>
          <p:nvPr/>
        </p:nvPicPr>
        <p:blipFill>
          <a:blip r:embed="rId3"/>
          <a:stretch>
            <a:fillRect/>
          </a:stretch>
        </p:blipFill>
        <p:spPr>
          <a:xfrm>
            <a:off x="259443" y="216821"/>
            <a:ext cx="11615057" cy="6641179"/>
          </a:xfrm>
          <a:prstGeom prst="rect">
            <a:avLst/>
          </a:prstGeom>
        </p:spPr>
      </p:pic>
      <p:sp>
        <p:nvSpPr>
          <p:cNvPr id="4" name="Shape 82"/>
          <p:cNvSpPr txBox="1">
            <a:spLocks/>
          </p:cNvSpPr>
          <p:nvPr/>
        </p:nvSpPr>
        <p:spPr>
          <a:xfrm>
            <a:off x="11557000" y="6400800"/>
            <a:ext cx="635000" cy="457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fld id="{E0C2EE9E-D8A7-4F5A-AA7E-CD34A1846FA8}" type="slidenum">
              <a:rPr lang="en">
                <a:solidFill>
                  <a:schemeClr val="tx1"/>
                </a:solidFill>
              </a:rPr>
              <a:t>11</a:t>
            </a:fld>
            <a:endParaRPr lang="en" dirty="0">
              <a:solidFill>
                <a:schemeClr val="tx1"/>
              </a:solidFill>
            </a:endParaRPr>
          </a:p>
        </p:txBody>
      </p:sp>
      <p:sp>
        <p:nvSpPr>
          <p:cNvPr id="8" name="Flèche vers le bas 7">
            <a:extLst>
              <a:ext uri="{FF2B5EF4-FFF2-40B4-BE49-F238E27FC236}">
                <a16:creationId xmlns:a16="http://schemas.microsoft.com/office/drawing/2014/main" id="{37659D4F-93F9-DC41-9BDF-6C4385F812ED}"/>
              </a:ext>
            </a:extLst>
          </p:cNvPr>
          <p:cNvSpPr/>
          <p:nvPr/>
        </p:nvSpPr>
        <p:spPr>
          <a:xfrm>
            <a:off x="2079625" y="0"/>
            <a:ext cx="512536" cy="733892"/>
          </a:xfrm>
          <a:prstGeom prst="downArrow">
            <a:avLst>
              <a:gd name="adj1" fmla="val 50000"/>
              <a:gd name="adj2" fmla="val 5857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4B476EFC-EFEB-F346-A127-7DD7D67BD945}"/>
              </a:ext>
            </a:extLst>
          </p:cNvPr>
          <p:cNvSpPr txBox="1">
            <a:spLocks/>
          </p:cNvSpPr>
          <p:nvPr/>
        </p:nvSpPr>
        <p:spPr>
          <a:xfrm>
            <a:off x="2801939" y="112283"/>
            <a:ext cx="4127500" cy="509325"/>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sz="2800" dirty="0">
                <a:solidFill>
                  <a:schemeClr val="accent1"/>
                </a:solidFill>
                <a:latin typeface="Raleway" pitchFamily="2" charset="77"/>
              </a:rPr>
              <a:t>Onglet cartographie</a:t>
            </a:r>
            <a:endParaRPr lang="fr-FR" sz="2800" dirty="0">
              <a:latin typeface="Raleway" pitchFamily="2" charset="77"/>
            </a:endParaRPr>
          </a:p>
        </p:txBody>
      </p:sp>
      <p:sp>
        <p:nvSpPr>
          <p:cNvPr id="7" name="Titre 1">
            <a:extLst>
              <a:ext uri="{FF2B5EF4-FFF2-40B4-BE49-F238E27FC236}">
                <a16:creationId xmlns:a16="http://schemas.microsoft.com/office/drawing/2014/main" id="{DBF6D9AF-5AD4-894C-A608-17846C4CA7DF}"/>
              </a:ext>
            </a:extLst>
          </p:cNvPr>
          <p:cNvSpPr>
            <a:spLocks noGrp="1"/>
          </p:cNvSpPr>
          <p:nvPr>
            <p:ph type="title"/>
          </p:nvPr>
        </p:nvSpPr>
        <p:spPr bwMode="auto">
          <a:xfrm>
            <a:off x="6789420" y="-295837"/>
            <a:ext cx="10805160" cy="1325563"/>
          </a:xfrm>
        </p:spPr>
        <p:txBody>
          <a:bodyPr/>
          <a:lstStyle/>
          <a:p>
            <a:pPr>
              <a:defRPr/>
            </a:pPr>
            <a:r>
              <a:rPr lang="en-GB" dirty="0"/>
              <a:t>BDD interactive </a:t>
            </a:r>
          </a:p>
        </p:txBody>
      </p:sp>
    </p:spTree>
    <p:extLst>
      <p:ext uri="{BB962C8B-B14F-4D97-AF65-F5344CB8AC3E}">
        <p14:creationId xmlns:p14="http://schemas.microsoft.com/office/powerpoint/2010/main" val="15493016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6D138A-43AD-9E46-B4CC-1669C8CB1F47}"/>
              </a:ext>
            </a:extLst>
          </p:cNvPr>
          <p:cNvPicPr>
            <a:picLocks noChangeAspect="1"/>
          </p:cNvPicPr>
          <p:nvPr/>
        </p:nvPicPr>
        <p:blipFill>
          <a:blip r:embed="rId3"/>
          <a:stretch>
            <a:fillRect/>
          </a:stretch>
        </p:blipFill>
        <p:spPr>
          <a:xfrm>
            <a:off x="259443" y="216821"/>
            <a:ext cx="11615057" cy="6641179"/>
          </a:xfrm>
          <a:prstGeom prst="rect">
            <a:avLst/>
          </a:prstGeom>
        </p:spPr>
      </p:pic>
      <p:sp>
        <p:nvSpPr>
          <p:cNvPr id="4" name="Shape 82"/>
          <p:cNvSpPr txBox="1">
            <a:spLocks/>
          </p:cNvSpPr>
          <p:nvPr/>
        </p:nvSpPr>
        <p:spPr>
          <a:xfrm>
            <a:off x="11557000" y="6400800"/>
            <a:ext cx="635000" cy="457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fld id="{E0C2EE9E-D8A7-4F5A-AA7E-CD34A1846FA8}" type="slidenum">
              <a:rPr lang="en">
                <a:solidFill>
                  <a:schemeClr val="tx1"/>
                </a:solidFill>
              </a:rPr>
              <a:t>12</a:t>
            </a:fld>
            <a:endParaRPr lang="en" dirty="0">
              <a:solidFill>
                <a:schemeClr val="tx1"/>
              </a:solidFill>
            </a:endParaRPr>
          </a:p>
        </p:txBody>
      </p:sp>
      <p:sp>
        <p:nvSpPr>
          <p:cNvPr id="8" name="Flèche vers le bas 7">
            <a:extLst>
              <a:ext uri="{FF2B5EF4-FFF2-40B4-BE49-F238E27FC236}">
                <a16:creationId xmlns:a16="http://schemas.microsoft.com/office/drawing/2014/main" id="{37659D4F-93F9-DC41-9BDF-6C4385F812ED}"/>
              </a:ext>
            </a:extLst>
          </p:cNvPr>
          <p:cNvSpPr/>
          <p:nvPr/>
        </p:nvSpPr>
        <p:spPr>
          <a:xfrm>
            <a:off x="2079625" y="0"/>
            <a:ext cx="512536" cy="733892"/>
          </a:xfrm>
          <a:prstGeom prst="downArrow">
            <a:avLst>
              <a:gd name="adj1" fmla="val 50000"/>
              <a:gd name="adj2" fmla="val 5857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52386F9E-E7E9-9749-9052-B6B6E51B65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629"/>
          <a:stretch/>
        </p:blipFill>
        <p:spPr>
          <a:xfrm>
            <a:off x="1817064" y="1501875"/>
            <a:ext cx="9422436" cy="5012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age 1">
            <a:extLst>
              <a:ext uri="{FF2B5EF4-FFF2-40B4-BE49-F238E27FC236}">
                <a16:creationId xmlns:a16="http://schemas.microsoft.com/office/drawing/2014/main" id="{965B5A82-EE43-2840-8EEE-52F0FD3B3D33}"/>
              </a:ext>
            </a:extLst>
          </p:cNvPr>
          <p:cNvPicPr>
            <a:picLocks noChangeAspect="1"/>
          </p:cNvPicPr>
          <p:nvPr/>
        </p:nvPicPr>
        <p:blipFill>
          <a:blip r:embed="rId5"/>
          <a:stretch>
            <a:fillRect/>
          </a:stretch>
        </p:blipFill>
        <p:spPr>
          <a:xfrm>
            <a:off x="4000890" y="1539142"/>
            <a:ext cx="6895710" cy="4861658"/>
          </a:xfrm>
          <a:prstGeom prst="rect">
            <a:avLst/>
          </a:prstGeom>
          <a:solidFill>
            <a:schemeClr val="bg1"/>
          </a:solidFill>
          <a:effectLst>
            <a:outerShdw blurRad="50800" dist="38100" dir="8100000" algn="tr" rotWithShape="0">
              <a:prstClr val="black">
                <a:alpha val="40000"/>
              </a:prstClr>
            </a:outerShdw>
          </a:effectLst>
        </p:spPr>
      </p:pic>
      <p:sp>
        <p:nvSpPr>
          <p:cNvPr id="7" name="Titre 1">
            <a:extLst>
              <a:ext uri="{FF2B5EF4-FFF2-40B4-BE49-F238E27FC236}">
                <a16:creationId xmlns:a16="http://schemas.microsoft.com/office/drawing/2014/main" id="{23E6602E-6CEC-3149-BBF3-F2DA9B12E8B2}"/>
              </a:ext>
            </a:extLst>
          </p:cNvPr>
          <p:cNvSpPr txBox="1">
            <a:spLocks/>
          </p:cNvSpPr>
          <p:nvPr/>
        </p:nvSpPr>
        <p:spPr>
          <a:xfrm>
            <a:off x="2801939" y="112283"/>
            <a:ext cx="4127500" cy="509325"/>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sz="2800" dirty="0">
                <a:solidFill>
                  <a:schemeClr val="accent1"/>
                </a:solidFill>
                <a:latin typeface="Raleway" pitchFamily="2" charset="77"/>
              </a:rPr>
              <a:t>Onglet cartographie</a:t>
            </a:r>
            <a:endParaRPr lang="fr-FR" sz="2800" dirty="0">
              <a:latin typeface="Raleway" pitchFamily="2" charset="77"/>
            </a:endParaRPr>
          </a:p>
        </p:txBody>
      </p:sp>
      <p:sp>
        <p:nvSpPr>
          <p:cNvPr id="9" name="Titre 1">
            <a:extLst>
              <a:ext uri="{FF2B5EF4-FFF2-40B4-BE49-F238E27FC236}">
                <a16:creationId xmlns:a16="http://schemas.microsoft.com/office/drawing/2014/main" id="{3A4330E6-5E83-B94F-A13E-27429852BB3A}"/>
              </a:ext>
            </a:extLst>
          </p:cNvPr>
          <p:cNvSpPr>
            <a:spLocks noGrp="1"/>
          </p:cNvSpPr>
          <p:nvPr>
            <p:ph type="title"/>
          </p:nvPr>
        </p:nvSpPr>
        <p:spPr bwMode="auto">
          <a:xfrm>
            <a:off x="6789420" y="-263822"/>
            <a:ext cx="10805160" cy="1325563"/>
          </a:xfrm>
        </p:spPr>
        <p:txBody>
          <a:bodyPr/>
          <a:lstStyle/>
          <a:p>
            <a:pPr>
              <a:defRPr/>
            </a:pPr>
            <a:r>
              <a:rPr lang="en-GB" dirty="0"/>
              <a:t>BDD interactive </a:t>
            </a:r>
          </a:p>
        </p:txBody>
      </p:sp>
    </p:spTree>
    <p:extLst>
      <p:ext uri="{BB962C8B-B14F-4D97-AF65-F5344CB8AC3E}">
        <p14:creationId xmlns:p14="http://schemas.microsoft.com/office/powerpoint/2010/main" val="937220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365125"/>
            <a:ext cx="10805160" cy="1325563"/>
          </a:xfrm>
        </p:spPr>
        <p:txBody>
          <a:bodyPr/>
          <a:lstStyle/>
          <a:p>
            <a:pPr>
              <a:defRPr/>
            </a:pPr>
            <a:r>
              <a:rPr lang="en-GB" dirty="0" err="1"/>
              <a:t>Vers</a:t>
            </a:r>
            <a:r>
              <a:rPr lang="en-GB" dirty="0"/>
              <a:t> le prototype </a:t>
            </a:r>
            <a:r>
              <a:rPr lang="en-GB" dirty="0" err="1"/>
              <a:t>d’outil</a:t>
            </a:r>
            <a:r>
              <a:rPr lang="en-GB" dirty="0"/>
              <a:t> </a:t>
            </a:r>
            <a:r>
              <a:rPr lang="en-GB" dirty="0" err="1"/>
              <a:t>EcosysteMIX</a:t>
            </a:r>
            <a:r>
              <a:rPr lang="en-GB" dirty="0"/>
              <a:t> </a:t>
            </a:r>
          </a:p>
        </p:txBody>
      </p:sp>
      <p:sp>
        <p:nvSpPr>
          <p:cNvPr id="4" name="Espace réservé du pied de page 3"/>
          <p:cNvSpPr>
            <a:spLocks noGrp="1"/>
          </p:cNvSpPr>
          <p:nvPr>
            <p:ph type="ftr" sz="quarter" idx="3"/>
          </p:nvPr>
        </p:nvSpPr>
        <p:spPr bwMode="auto"/>
        <p:txBody>
          <a:bodyPr/>
          <a:lstStyle/>
          <a:p>
            <a:pPr>
              <a:defRPr/>
            </a:pPr>
            <a:r>
              <a:rPr lang="fr-FR" dirty="0"/>
              <a:t>RCP24 - Quelles semences pour une agriculture sans pesticide ? Mobiliser la diversification des cultures et la vigueur des graines</a:t>
            </a:r>
          </a:p>
        </p:txBody>
      </p:sp>
      <p:sp>
        <p:nvSpPr>
          <p:cNvPr id="5" name="Espace réservé du numéro de diapositive 4"/>
          <p:cNvSpPr>
            <a:spLocks noGrp="1"/>
          </p:cNvSpPr>
          <p:nvPr>
            <p:ph type="sldNum" sz="quarter" idx="4"/>
          </p:nvPr>
        </p:nvSpPr>
        <p:spPr bwMode="auto"/>
        <p:txBody>
          <a:bodyPr/>
          <a:lstStyle/>
          <a:p>
            <a:pPr>
              <a:defRPr/>
            </a:pPr>
            <a:fld id="{0143DD4D-BEF1-4023-A7CD-85396BF46130}" type="slidenum">
              <a:rPr lang="fr-FR"/>
              <a:t>13</a:t>
            </a:fld>
            <a:endParaRPr lang="fr-FR"/>
          </a:p>
        </p:txBody>
      </p:sp>
      <p:sp>
        <p:nvSpPr>
          <p:cNvPr id="6" name="Espace réservé de la date 5"/>
          <p:cNvSpPr>
            <a:spLocks noGrp="1"/>
          </p:cNvSpPr>
          <p:nvPr>
            <p:ph type="dt" sz="half" idx="2"/>
          </p:nvPr>
        </p:nvSpPr>
        <p:spPr bwMode="auto"/>
        <p:txBody>
          <a:bodyPr/>
          <a:lstStyle/>
          <a:p>
            <a:pPr>
              <a:defRPr/>
            </a:pPr>
            <a:r>
              <a:rPr lang="en-US" dirty="0"/>
              <a:t>19 mars 2024</a:t>
            </a:r>
            <a:endParaRPr lang="fr-FR" dirty="0"/>
          </a:p>
        </p:txBody>
      </p:sp>
      <p:sp>
        <p:nvSpPr>
          <p:cNvPr id="8" name="Espace réservé du contenu 7">
            <a:extLst>
              <a:ext uri="{FF2B5EF4-FFF2-40B4-BE49-F238E27FC236}">
                <a16:creationId xmlns:a16="http://schemas.microsoft.com/office/drawing/2014/main" id="{495BCD76-541E-AC4C-9138-72D2B72EF8BF}"/>
              </a:ext>
            </a:extLst>
          </p:cNvPr>
          <p:cNvSpPr>
            <a:spLocks noGrp="1"/>
          </p:cNvSpPr>
          <p:nvPr>
            <p:ph idx="1"/>
          </p:nvPr>
        </p:nvSpPr>
        <p:spPr/>
        <p:txBody>
          <a:bodyPr>
            <a:normAutofit/>
          </a:bodyPr>
          <a:lstStyle/>
          <a:p>
            <a:pPr marL="0" indent="0">
              <a:buNone/>
            </a:pPr>
            <a:r>
              <a:rPr lang="fr-FR" b="1" dirty="0"/>
              <a:t>Objectif</a:t>
            </a:r>
            <a:r>
              <a:rPr lang="fr-FR" dirty="0"/>
              <a:t>: </a:t>
            </a:r>
            <a:r>
              <a:rPr lang="fr-FR" dirty="0" err="1"/>
              <a:t>co</a:t>
            </a:r>
            <a:r>
              <a:rPr lang="fr-FR" dirty="0"/>
              <a:t>-concevoir un outil d’intégration et de partage des connaissances sur les mélanges d’espèces</a:t>
            </a:r>
          </a:p>
          <a:p>
            <a:pPr marL="0" indent="0">
              <a:buNone/>
            </a:pPr>
            <a:endParaRPr lang="fr-FR" dirty="0"/>
          </a:p>
          <a:p>
            <a:pPr marL="0" indent="0">
              <a:buNone/>
            </a:pPr>
            <a:r>
              <a:rPr lang="fr-FR" b="1" dirty="0"/>
              <a:t>Méthodologie</a:t>
            </a:r>
            <a:r>
              <a:rPr lang="fr-FR" dirty="0"/>
              <a:t>:</a:t>
            </a:r>
          </a:p>
          <a:p>
            <a:pPr lvl="1"/>
            <a:r>
              <a:rPr lang="fr-FR" dirty="0"/>
              <a:t>Ateliers avec des scientifiques et praticiens</a:t>
            </a:r>
            <a:endParaRPr lang="fr-FR" sz="3300" dirty="0"/>
          </a:p>
          <a:p>
            <a:pPr lvl="2"/>
            <a:r>
              <a:rPr lang="fr-FR" sz="2400" dirty="0"/>
              <a:t>Construction des arbres fonctionnels TFS à l’échelle du mélange</a:t>
            </a:r>
          </a:p>
          <a:p>
            <a:pPr lvl="3"/>
            <a:r>
              <a:rPr lang="fr-FR" sz="2100" dirty="0"/>
              <a:t>Focus sur deux services : azote et adventices</a:t>
            </a:r>
            <a:endParaRPr lang="fr-FR" sz="3300" dirty="0"/>
          </a:p>
          <a:p>
            <a:pPr lvl="2"/>
            <a:r>
              <a:rPr lang="fr-FR" sz="2400" dirty="0"/>
              <a:t>Règles d’assemblage des traits dans le mélange</a:t>
            </a:r>
          </a:p>
          <a:p>
            <a:pPr lvl="3"/>
            <a:r>
              <a:rPr lang="fr-FR" sz="2100" dirty="0"/>
              <a:t>Convergence/divergence des traits pour chaque fonction identifiée des arbres</a:t>
            </a:r>
            <a:endParaRPr lang="fr-FR" dirty="0"/>
          </a:p>
          <a:p>
            <a:pPr lvl="1"/>
            <a:r>
              <a:rPr lang="fr-FR" dirty="0"/>
              <a:t>BDD traits de 6 espèces</a:t>
            </a:r>
          </a:p>
          <a:p>
            <a:endParaRPr lang="fr-FR" dirty="0"/>
          </a:p>
          <a:p>
            <a:endParaRPr lang="fr-FR" dirty="0"/>
          </a:p>
          <a:p>
            <a:pPr lvl="1"/>
            <a:endParaRPr lang="fr-FR" dirty="0"/>
          </a:p>
        </p:txBody>
      </p:sp>
    </p:spTree>
    <p:extLst>
      <p:ext uri="{BB962C8B-B14F-4D97-AF65-F5344CB8AC3E}">
        <p14:creationId xmlns:p14="http://schemas.microsoft.com/office/powerpoint/2010/main" val="211071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à coins arrondis 3">
            <a:extLst>
              <a:ext uri="{FF2B5EF4-FFF2-40B4-BE49-F238E27FC236}">
                <a16:creationId xmlns:a16="http://schemas.microsoft.com/office/drawing/2014/main" id="{6BA78A3C-510E-7B5F-77A5-4C2C97277564}"/>
              </a:ext>
            </a:extLst>
          </p:cNvPr>
          <p:cNvSpPr/>
          <p:nvPr/>
        </p:nvSpPr>
        <p:spPr>
          <a:xfrm>
            <a:off x="1264242" y="5147825"/>
            <a:ext cx="2393962" cy="621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Favoriser et diversifier les sources d’azote dans le mélange</a:t>
            </a:r>
          </a:p>
        </p:txBody>
      </p:sp>
      <p:sp>
        <p:nvSpPr>
          <p:cNvPr id="70" name="Rectangle à coins arrondis 3">
            <a:extLst>
              <a:ext uri="{FF2B5EF4-FFF2-40B4-BE49-F238E27FC236}">
                <a16:creationId xmlns:a16="http://schemas.microsoft.com/office/drawing/2014/main" id="{F77215F5-8DE1-E7A2-F03E-408FEBCD7D46}"/>
              </a:ext>
            </a:extLst>
          </p:cNvPr>
          <p:cNvSpPr/>
          <p:nvPr/>
        </p:nvSpPr>
        <p:spPr>
          <a:xfrm>
            <a:off x="7250260" y="5163286"/>
            <a:ext cx="2226869" cy="6212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Améliorer l’efficacité d’utilisation de l’azote</a:t>
            </a:r>
          </a:p>
        </p:txBody>
      </p:sp>
      <p:sp>
        <p:nvSpPr>
          <p:cNvPr id="71" name="Rectangle à coins arrondis 3">
            <a:extLst>
              <a:ext uri="{FF2B5EF4-FFF2-40B4-BE49-F238E27FC236}">
                <a16:creationId xmlns:a16="http://schemas.microsoft.com/office/drawing/2014/main" id="{8E9BFA47-22D3-CF9A-5CFB-26E01A07FEEA}"/>
              </a:ext>
            </a:extLst>
          </p:cNvPr>
          <p:cNvSpPr/>
          <p:nvPr/>
        </p:nvSpPr>
        <p:spPr>
          <a:xfrm>
            <a:off x="9092880" y="3943425"/>
            <a:ext cx="1470617" cy="699875"/>
          </a:xfrm>
          <a:prstGeom prst="roundRect">
            <a:avLst/>
          </a:prstGeom>
          <a:solidFill>
            <a:srgbClr val="92D050">
              <a:alpha val="3971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Mycorhization</a:t>
            </a:r>
          </a:p>
        </p:txBody>
      </p:sp>
      <p:sp>
        <p:nvSpPr>
          <p:cNvPr id="72" name="Rectangle : coins arrondis 71">
            <a:extLst>
              <a:ext uri="{FF2B5EF4-FFF2-40B4-BE49-F238E27FC236}">
                <a16:creationId xmlns:a16="http://schemas.microsoft.com/office/drawing/2014/main" id="{DE033461-C3C3-9102-226C-DAD8311053FF}"/>
              </a:ext>
            </a:extLst>
          </p:cNvPr>
          <p:cNvSpPr/>
          <p:nvPr/>
        </p:nvSpPr>
        <p:spPr>
          <a:xfrm>
            <a:off x="2237818" y="1330813"/>
            <a:ext cx="1618953" cy="658563"/>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Biomasse potentielle</a:t>
            </a:r>
            <a:endParaRPr kumimoji="0" lang="fr-FR" sz="1100" b="1" i="0" u="none" strike="noStrike" kern="1200" cap="none" spc="0" normalizeH="0" baseline="30000" noProof="0">
              <a:ln>
                <a:noFill/>
              </a:ln>
              <a:solidFill>
                <a:srgbClr val="00B0F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Ratio C/N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Ratio feuilles/tiges</a:t>
            </a:r>
          </a:p>
        </p:txBody>
      </p:sp>
      <p:sp>
        <p:nvSpPr>
          <p:cNvPr id="73" name="Rectangle : coins arrondis 72">
            <a:extLst>
              <a:ext uri="{FF2B5EF4-FFF2-40B4-BE49-F238E27FC236}">
                <a16:creationId xmlns:a16="http://schemas.microsoft.com/office/drawing/2014/main" id="{E13E5CD3-50C6-CB7F-1E6A-C9A972F3DAD3}"/>
              </a:ext>
            </a:extLst>
          </p:cNvPr>
          <p:cNvSpPr/>
          <p:nvPr/>
        </p:nvSpPr>
        <p:spPr>
          <a:xfrm>
            <a:off x="1751512" y="2750501"/>
            <a:ext cx="1457426" cy="602426"/>
          </a:xfrm>
          <a:prstGeom prst="roundRect">
            <a:avLst/>
          </a:prstGeom>
          <a:solidFill>
            <a:srgbClr val="FF40FF">
              <a:alpha val="19984"/>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Destruction partielle ou complète d’une plante</a:t>
            </a:r>
          </a:p>
        </p:txBody>
      </p:sp>
      <p:sp>
        <p:nvSpPr>
          <p:cNvPr id="74" name="Rectangle : coins arrondis 73">
            <a:extLst>
              <a:ext uri="{FF2B5EF4-FFF2-40B4-BE49-F238E27FC236}">
                <a16:creationId xmlns:a16="http://schemas.microsoft.com/office/drawing/2014/main" id="{98BFEC04-C016-A73F-0AD9-2F90BC5CEB02}"/>
              </a:ext>
            </a:extLst>
          </p:cNvPr>
          <p:cNvSpPr/>
          <p:nvPr/>
        </p:nvSpPr>
        <p:spPr>
          <a:xfrm>
            <a:off x="98110" y="2372353"/>
            <a:ext cx="1127232" cy="473494"/>
          </a:xfrm>
          <a:prstGeom prst="roundRect">
            <a:avLst/>
          </a:prstGeom>
          <a:solidFill>
            <a:srgbClr val="00B0F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Disponibilité de l’azote initial du sol</a:t>
            </a:r>
          </a:p>
        </p:txBody>
      </p:sp>
      <p:sp>
        <p:nvSpPr>
          <p:cNvPr id="75" name="Rectangle : coins arrondis 74">
            <a:extLst>
              <a:ext uri="{FF2B5EF4-FFF2-40B4-BE49-F238E27FC236}">
                <a16:creationId xmlns:a16="http://schemas.microsoft.com/office/drawing/2014/main" id="{C08AF187-9EBC-B337-ADA4-3BA1A8C22799}"/>
              </a:ext>
            </a:extLst>
          </p:cNvPr>
          <p:cNvSpPr/>
          <p:nvPr/>
        </p:nvSpPr>
        <p:spPr>
          <a:xfrm>
            <a:off x="2358512" y="3925926"/>
            <a:ext cx="1569700" cy="730767"/>
          </a:xfrm>
          <a:prstGeom prst="roundRect">
            <a:avLst/>
          </a:prstGeom>
          <a:solidFill>
            <a:srgbClr val="92D05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Minéralisation des résidus de culture (cas d’une plante de service gélive)</a:t>
            </a:r>
          </a:p>
        </p:txBody>
      </p:sp>
      <p:sp>
        <p:nvSpPr>
          <p:cNvPr id="76" name="Rectangle : coins arrondis 75">
            <a:extLst>
              <a:ext uri="{FF2B5EF4-FFF2-40B4-BE49-F238E27FC236}">
                <a16:creationId xmlns:a16="http://schemas.microsoft.com/office/drawing/2014/main" id="{8B1CF11A-0536-A801-3B4A-E16C13B4AF14}"/>
              </a:ext>
            </a:extLst>
          </p:cNvPr>
          <p:cNvSpPr/>
          <p:nvPr/>
        </p:nvSpPr>
        <p:spPr>
          <a:xfrm>
            <a:off x="903932" y="3974714"/>
            <a:ext cx="1321711" cy="633189"/>
          </a:xfrm>
          <a:prstGeom prst="roundRect">
            <a:avLst/>
          </a:prstGeom>
          <a:solidFill>
            <a:srgbClr val="92D05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Fixation symbiotique du N2</a:t>
            </a:r>
            <a:endParaRPr kumimoji="0" lang="fr-FR" sz="1200" b="0" i="0" u="none" strike="noStrike" kern="1200" cap="none" spc="0" normalizeH="0" baseline="30000" noProof="0" dirty="0">
              <a:ln>
                <a:noFill/>
              </a:ln>
              <a:solidFill>
                <a:srgbClr val="00B0F0"/>
              </a:solidFill>
              <a:effectLst/>
              <a:uLnTx/>
              <a:uFillTx/>
              <a:latin typeface="Calibri" panose="020F0502020204030204"/>
              <a:ea typeface="+mn-ea"/>
              <a:cs typeface="+mn-cs"/>
            </a:endParaRPr>
          </a:p>
        </p:txBody>
      </p:sp>
      <p:sp>
        <p:nvSpPr>
          <p:cNvPr id="77" name="Rectangle : coins arrondis 76">
            <a:extLst>
              <a:ext uri="{FF2B5EF4-FFF2-40B4-BE49-F238E27FC236}">
                <a16:creationId xmlns:a16="http://schemas.microsoft.com/office/drawing/2014/main" id="{0F1703E3-52AC-CB78-9FA0-5206B111276E}"/>
              </a:ext>
            </a:extLst>
          </p:cNvPr>
          <p:cNvSpPr/>
          <p:nvPr/>
        </p:nvSpPr>
        <p:spPr>
          <a:xfrm>
            <a:off x="379409" y="1600713"/>
            <a:ext cx="1388082" cy="376298"/>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Capacité fixatrice (NDFA)</a:t>
            </a:r>
          </a:p>
        </p:txBody>
      </p:sp>
      <p:sp>
        <p:nvSpPr>
          <p:cNvPr id="78" name="Rectangle : coins arrondis 77">
            <a:extLst>
              <a:ext uri="{FF2B5EF4-FFF2-40B4-BE49-F238E27FC236}">
                <a16:creationId xmlns:a16="http://schemas.microsoft.com/office/drawing/2014/main" id="{9AC3F51A-E826-34CB-799F-A8A7FD643030}"/>
              </a:ext>
            </a:extLst>
          </p:cNvPr>
          <p:cNvSpPr/>
          <p:nvPr/>
        </p:nvSpPr>
        <p:spPr>
          <a:xfrm>
            <a:off x="1386908" y="2336052"/>
            <a:ext cx="1145159" cy="306860"/>
          </a:xfrm>
          <a:prstGeom prst="roundRect">
            <a:avLst/>
          </a:prstGeom>
          <a:solidFill>
            <a:srgbClr val="FF40FF">
              <a:alpha val="19984"/>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Fertilisation</a:t>
            </a:r>
          </a:p>
        </p:txBody>
      </p:sp>
      <p:sp>
        <p:nvSpPr>
          <p:cNvPr id="79" name="Rectangle à coins arrondis 3">
            <a:extLst>
              <a:ext uri="{FF2B5EF4-FFF2-40B4-BE49-F238E27FC236}">
                <a16:creationId xmlns:a16="http://schemas.microsoft.com/office/drawing/2014/main" id="{475E2D22-5069-EE6B-1848-0339CAC9DBC9}"/>
              </a:ext>
            </a:extLst>
          </p:cNvPr>
          <p:cNvSpPr/>
          <p:nvPr/>
        </p:nvSpPr>
        <p:spPr>
          <a:xfrm>
            <a:off x="7463004" y="3950279"/>
            <a:ext cx="1556161" cy="699875"/>
          </a:xfrm>
          <a:prstGeom prst="roundRect">
            <a:avLst/>
          </a:prstGeom>
          <a:solidFill>
            <a:srgbClr val="92D050">
              <a:alpha val="3971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Améliorer l`absorption de l`azote du sol</a:t>
            </a:r>
          </a:p>
        </p:txBody>
      </p:sp>
      <p:sp>
        <p:nvSpPr>
          <p:cNvPr id="80" name="Rectangle : coins arrondis 79">
            <a:extLst>
              <a:ext uri="{FF2B5EF4-FFF2-40B4-BE49-F238E27FC236}">
                <a16:creationId xmlns:a16="http://schemas.microsoft.com/office/drawing/2014/main" id="{FD869F61-B1BB-9FAB-2CC5-4955F0878006}"/>
              </a:ext>
            </a:extLst>
          </p:cNvPr>
          <p:cNvSpPr/>
          <p:nvPr/>
        </p:nvSpPr>
        <p:spPr>
          <a:xfrm>
            <a:off x="10049832" y="1364909"/>
            <a:ext cx="1578796" cy="674389"/>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Espèce mycorhizienne</a:t>
            </a:r>
          </a:p>
        </p:txBody>
      </p:sp>
      <p:sp>
        <p:nvSpPr>
          <p:cNvPr id="81" name="Rectangle : coins arrondis 80">
            <a:extLst>
              <a:ext uri="{FF2B5EF4-FFF2-40B4-BE49-F238E27FC236}">
                <a16:creationId xmlns:a16="http://schemas.microsoft.com/office/drawing/2014/main" id="{F025F325-C823-22B9-0B9B-006A38360264}"/>
              </a:ext>
            </a:extLst>
          </p:cNvPr>
          <p:cNvSpPr/>
          <p:nvPr/>
        </p:nvSpPr>
        <p:spPr>
          <a:xfrm>
            <a:off x="7769814" y="1198634"/>
            <a:ext cx="2100299" cy="839074"/>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Type de racinaire</a:t>
            </a:r>
          </a:p>
          <a:p>
            <a:pPr marL="171450" marR="0" lvl="0"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Densité racinaire</a:t>
            </a:r>
          </a:p>
          <a:p>
            <a:pPr marL="171450" marR="0" lvl="0"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Profondeur d’enracinement</a:t>
            </a:r>
          </a:p>
          <a:p>
            <a:pPr marL="171450" marR="0" lvl="0"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Plante Nitrophile </a:t>
            </a:r>
          </a:p>
        </p:txBody>
      </p:sp>
      <p:sp>
        <p:nvSpPr>
          <p:cNvPr id="82" name="Rectangle : coins arrondis 81">
            <a:extLst>
              <a:ext uri="{FF2B5EF4-FFF2-40B4-BE49-F238E27FC236}">
                <a16:creationId xmlns:a16="http://schemas.microsoft.com/office/drawing/2014/main" id="{169BAEE9-F20E-3A38-8CC6-470EFFB68194}"/>
              </a:ext>
            </a:extLst>
          </p:cNvPr>
          <p:cNvSpPr/>
          <p:nvPr/>
        </p:nvSpPr>
        <p:spPr>
          <a:xfrm>
            <a:off x="6163147" y="1238645"/>
            <a:ext cx="1479329" cy="749746"/>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Surface foliaire spécifique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Biomasse foliaire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Plante Nitrophile</a:t>
            </a:r>
          </a:p>
        </p:txBody>
      </p:sp>
      <p:cxnSp>
        <p:nvCxnSpPr>
          <p:cNvPr id="83" name="Connecteur droit avec flèche 82">
            <a:extLst>
              <a:ext uri="{FF2B5EF4-FFF2-40B4-BE49-F238E27FC236}">
                <a16:creationId xmlns:a16="http://schemas.microsoft.com/office/drawing/2014/main" id="{CCE33DAF-25B7-179E-F027-8B66B30324CA}"/>
              </a:ext>
            </a:extLst>
          </p:cNvPr>
          <p:cNvCxnSpPr>
            <a:cxnSpLocks/>
            <a:stCxn id="77" idx="2"/>
            <a:endCxn id="76" idx="0"/>
          </p:cNvCxnSpPr>
          <p:nvPr/>
        </p:nvCxnSpPr>
        <p:spPr>
          <a:xfrm>
            <a:off x="1073450" y="1977011"/>
            <a:ext cx="491338" cy="19977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Connecteur droit avec flèche 83">
            <a:extLst>
              <a:ext uri="{FF2B5EF4-FFF2-40B4-BE49-F238E27FC236}">
                <a16:creationId xmlns:a16="http://schemas.microsoft.com/office/drawing/2014/main" id="{B21D2978-DEB6-780F-C84C-69CD5077DB78}"/>
              </a:ext>
            </a:extLst>
          </p:cNvPr>
          <p:cNvCxnSpPr>
            <a:cxnSpLocks/>
            <a:stCxn id="78" idx="2"/>
            <a:endCxn id="76" idx="0"/>
          </p:cNvCxnSpPr>
          <p:nvPr/>
        </p:nvCxnSpPr>
        <p:spPr>
          <a:xfrm flipH="1">
            <a:off x="1564788" y="2642912"/>
            <a:ext cx="394700" cy="13318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Connecteur droit avec flèche 84">
            <a:extLst>
              <a:ext uri="{FF2B5EF4-FFF2-40B4-BE49-F238E27FC236}">
                <a16:creationId xmlns:a16="http://schemas.microsoft.com/office/drawing/2014/main" id="{1E687347-90A9-E7F3-24C0-E16A05802916}"/>
              </a:ext>
            </a:extLst>
          </p:cNvPr>
          <p:cNvCxnSpPr>
            <a:cxnSpLocks/>
            <a:stCxn id="72" idx="2"/>
            <a:endCxn id="75" idx="0"/>
          </p:cNvCxnSpPr>
          <p:nvPr/>
        </p:nvCxnSpPr>
        <p:spPr>
          <a:xfrm>
            <a:off x="3047295" y="1989376"/>
            <a:ext cx="96067" cy="1936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Connecteur droit avec flèche 85">
            <a:extLst>
              <a:ext uri="{FF2B5EF4-FFF2-40B4-BE49-F238E27FC236}">
                <a16:creationId xmlns:a16="http://schemas.microsoft.com/office/drawing/2014/main" id="{B72F8855-4474-9E74-7B32-643C9262B59F}"/>
              </a:ext>
            </a:extLst>
          </p:cNvPr>
          <p:cNvCxnSpPr>
            <a:cxnSpLocks/>
            <a:stCxn id="73" idx="2"/>
            <a:endCxn id="75" idx="0"/>
          </p:cNvCxnSpPr>
          <p:nvPr/>
        </p:nvCxnSpPr>
        <p:spPr>
          <a:xfrm>
            <a:off x="2480225" y="3352927"/>
            <a:ext cx="663137" cy="572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Connecteur droit avec flèche 86">
            <a:extLst>
              <a:ext uri="{FF2B5EF4-FFF2-40B4-BE49-F238E27FC236}">
                <a16:creationId xmlns:a16="http://schemas.microsoft.com/office/drawing/2014/main" id="{A8205530-8CC8-39FC-27C4-66B3C22B730F}"/>
              </a:ext>
            </a:extLst>
          </p:cNvPr>
          <p:cNvCxnSpPr>
            <a:cxnSpLocks/>
            <a:stCxn id="74" idx="2"/>
            <a:endCxn id="76" idx="0"/>
          </p:cNvCxnSpPr>
          <p:nvPr/>
        </p:nvCxnSpPr>
        <p:spPr>
          <a:xfrm>
            <a:off x="661726" y="2845847"/>
            <a:ext cx="903062" cy="11288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Rectangle : coins arrondis 87">
            <a:extLst>
              <a:ext uri="{FF2B5EF4-FFF2-40B4-BE49-F238E27FC236}">
                <a16:creationId xmlns:a16="http://schemas.microsoft.com/office/drawing/2014/main" id="{D251F12B-8666-E56E-E7E9-22EA5DB89CF6}"/>
              </a:ext>
            </a:extLst>
          </p:cNvPr>
          <p:cNvSpPr/>
          <p:nvPr/>
        </p:nvSpPr>
        <p:spPr>
          <a:xfrm>
            <a:off x="7925912" y="2171194"/>
            <a:ext cx="2100299" cy="768531"/>
          </a:xfrm>
          <a:prstGeom prst="roundRect">
            <a:avLst/>
          </a:prstGeom>
          <a:solidFill>
            <a:srgbClr val="FF40FF">
              <a:alpha val="19984"/>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Mode d’insertion (temporel)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Arrangement spatial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Fertilisation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Durée du cycle</a:t>
            </a:r>
          </a:p>
        </p:txBody>
      </p:sp>
      <p:sp>
        <p:nvSpPr>
          <p:cNvPr id="89" name="Rectangle : coins arrondis 88">
            <a:extLst>
              <a:ext uri="{FF2B5EF4-FFF2-40B4-BE49-F238E27FC236}">
                <a16:creationId xmlns:a16="http://schemas.microsoft.com/office/drawing/2014/main" id="{FE0E2647-06F8-9AE8-8BD6-E3786D2F2FBA}"/>
              </a:ext>
            </a:extLst>
          </p:cNvPr>
          <p:cNvSpPr/>
          <p:nvPr/>
        </p:nvSpPr>
        <p:spPr>
          <a:xfrm>
            <a:off x="10158236" y="3020042"/>
            <a:ext cx="1891009" cy="323387"/>
          </a:xfrm>
          <a:prstGeom prst="roundRect">
            <a:avLst/>
          </a:prstGeom>
          <a:solidFill>
            <a:srgbClr val="FF40FF">
              <a:alpha val="19984"/>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Fréquence de travail du sol</a:t>
            </a:r>
          </a:p>
        </p:txBody>
      </p:sp>
      <p:cxnSp>
        <p:nvCxnSpPr>
          <p:cNvPr id="90" name="Connecteur droit avec flèche 89">
            <a:extLst>
              <a:ext uri="{FF2B5EF4-FFF2-40B4-BE49-F238E27FC236}">
                <a16:creationId xmlns:a16="http://schemas.microsoft.com/office/drawing/2014/main" id="{865EF22C-51EF-D139-0ABD-3072078E432C}"/>
              </a:ext>
            </a:extLst>
          </p:cNvPr>
          <p:cNvCxnSpPr>
            <a:cxnSpLocks/>
            <a:stCxn id="82" idx="2"/>
            <a:endCxn id="105" idx="0"/>
          </p:cNvCxnSpPr>
          <p:nvPr/>
        </p:nvCxnSpPr>
        <p:spPr>
          <a:xfrm flipH="1">
            <a:off x="6616606" y="1988391"/>
            <a:ext cx="286206" cy="1955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Connecteur droit avec flèche 90">
            <a:extLst>
              <a:ext uri="{FF2B5EF4-FFF2-40B4-BE49-F238E27FC236}">
                <a16:creationId xmlns:a16="http://schemas.microsoft.com/office/drawing/2014/main" id="{A0EC57E5-8FFF-6414-0243-1A6034F5BD91}"/>
              </a:ext>
            </a:extLst>
          </p:cNvPr>
          <p:cNvCxnSpPr>
            <a:cxnSpLocks/>
            <a:stCxn id="89" idx="2"/>
            <a:endCxn id="71" idx="0"/>
          </p:cNvCxnSpPr>
          <p:nvPr/>
        </p:nvCxnSpPr>
        <p:spPr>
          <a:xfrm flipH="1">
            <a:off x="9828189" y="3343429"/>
            <a:ext cx="1275552" cy="599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Connecteur droit avec flèche 91">
            <a:extLst>
              <a:ext uri="{FF2B5EF4-FFF2-40B4-BE49-F238E27FC236}">
                <a16:creationId xmlns:a16="http://schemas.microsoft.com/office/drawing/2014/main" id="{A5A708D0-6456-06CF-6FE9-A404D98B9829}"/>
              </a:ext>
            </a:extLst>
          </p:cNvPr>
          <p:cNvCxnSpPr>
            <a:cxnSpLocks/>
            <a:stCxn id="88" idx="2"/>
            <a:endCxn id="79" idx="0"/>
          </p:cNvCxnSpPr>
          <p:nvPr/>
        </p:nvCxnSpPr>
        <p:spPr>
          <a:xfrm flipH="1">
            <a:off x="8241085" y="2939725"/>
            <a:ext cx="734977" cy="1010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Connecteur droit avec flèche 92">
            <a:extLst>
              <a:ext uri="{FF2B5EF4-FFF2-40B4-BE49-F238E27FC236}">
                <a16:creationId xmlns:a16="http://schemas.microsoft.com/office/drawing/2014/main" id="{3C97E9D1-9CDF-A5F9-064F-8564B97467BA}"/>
              </a:ext>
            </a:extLst>
          </p:cNvPr>
          <p:cNvCxnSpPr>
            <a:cxnSpLocks/>
            <a:stCxn id="81" idx="2"/>
            <a:endCxn id="79" idx="0"/>
          </p:cNvCxnSpPr>
          <p:nvPr/>
        </p:nvCxnSpPr>
        <p:spPr>
          <a:xfrm flipH="1">
            <a:off x="8241085" y="2037708"/>
            <a:ext cx="578879" cy="19125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Connecteur droit avec flèche 93">
            <a:extLst>
              <a:ext uri="{FF2B5EF4-FFF2-40B4-BE49-F238E27FC236}">
                <a16:creationId xmlns:a16="http://schemas.microsoft.com/office/drawing/2014/main" id="{AAA942E6-D18A-B93C-5A11-34D4F9B989BA}"/>
              </a:ext>
            </a:extLst>
          </p:cNvPr>
          <p:cNvCxnSpPr>
            <a:cxnSpLocks/>
            <a:stCxn id="80" idx="2"/>
            <a:endCxn id="71" idx="0"/>
          </p:cNvCxnSpPr>
          <p:nvPr/>
        </p:nvCxnSpPr>
        <p:spPr>
          <a:xfrm flipH="1">
            <a:off x="9828189" y="2039298"/>
            <a:ext cx="1011041" cy="1904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Connecteur droit avec flèche 94">
            <a:extLst>
              <a:ext uri="{FF2B5EF4-FFF2-40B4-BE49-F238E27FC236}">
                <a16:creationId xmlns:a16="http://schemas.microsoft.com/office/drawing/2014/main" id="{C93DF98D-68B4-6B2C-7421-72F4C9D06469}"/>
              </a:ext>
            </a:extLst>
          </p:cNvPr>
          <p:cNvCxnSpPr>
            <a:cxnSpLocks/>
            <a:stCxn id="76" idx="2"/>
            <a:endCxn id="69" idx="0"/>
          </p:cNvCxnSpPr>
          <p:nvPr/>
        </p:nvCxnSpPr>
        <p:spPr>
          <a:xfrm>
            <a:off x="1564788" y="4607903"/>
            <a:ext cx="896435" cy="539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Connecteur droit avec flèche 95">
            <a:extLst>
              <a:ext uri="{FF2B5EF4-FFF2-40B4-BE49-F238E27FC236}">
                <a16:creationId xmlns:a16="http://schemas.microsoft.com/office/drawing/2014/main" id="{4DC87011-E7A6-A1A9-8BAA-DD4C80B97682}"/>
              </a:ext>
            </a:extLst>
          </p:cNvPr>
          <p:cNvCxnSpPr>
            <a:cxnSpLocks/>
            <a:stCxn id="75" idx="2"/>
            <a:endCxn id="69" idx="0"/>
          </p:cNvCxnSpPr>
          <p:nvPr/>
        </p:nvCxnSpPr>
        <p:spPr>
          <a:xfrm flipH="1">
            <a:off x="2461223" y="4656693"/>
            <a:ext cx="682139" cy="491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Connecteur droit avec flèche 96">
            <a:extLst>
              <a:ext uri="{FF2B5EF4-FFF2-40B4-BE49-F238E27FC236}">
                <a16:creationId xmlns:a16="http://schemas.microsoft.com/office/drawing/2014/main" id="{C1ADC84E-654D-F91D-0154-B4B015169E3F}"/>
              </a:ext>
            </a:extLst>
          </p:cNvPr>
          <p:cNvCxnSpPr>
            <a:cxnSpLocks/>
            <a:stCxn id="79" idx="2"/>
            <a:endCxn id="70" idx="0"/>
          </p:cNvCxnSpPr>
          <p:nvPr/>
        </p:nvCxnSpPr>
        <p:spPr>
          <a:xfrm>
            <a:off x="8241085" y="4650154"/>
            <a:ext cx="122610" cy="513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Connecteur droit avec flèche 97">
            <a:extLst>
              <a:ext uri="{FF2B5EF4-FFF2-40B4-BE49-F238E27FC236}">
                <a16:creationId xmlns:a16="http://schemas.microsoft.com/office/drawing/2014/main" id="{59B2AACF-FA49-C443-6FA9-AC95EE3408CD}"/>
              </a:ext>
            </a:extLst>
          </p:cNvPr>
          <p:cNvCxnSpPr>
            <a:cxnSpLocks/>
            <a:stCxn id="71" idx="2"/>
            <a:endCxn id="70" idx="0"/>
          </p:cNvCxnSpPr>
          <p:nvPr/>
        </p:nvCxnSpPr>
        <p:spPr>
          <a:xfrm flipH="1">
            <a:off x="8363695" y="4643300"/>
            <a:ext cx="1464494" cy="519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Rectangle : coins arrondis 98">
            <a:extLst>
              <a:ext uri="{FF2B5EF4-FFF2-40B4-BE49-F238E27FC236}">
                <a16:creationId xmlns:a16="http://schemas.microsoft.com/office/drawing/2014/main" id="{316BC834-2AA5-F1E6-36AD-B0E6D326E97D}"/>
              </a:ext>
            </a:extLst>
          </p:cNvPr>
          <p:cNvSpPr/>
          <p:nvPr/>
        </p:nvSpPr>
        <p:spPr>
          <a:xfrm>
            <a:off x="2954356" y="6087250"/>
            <a:ext cx="5077484" cy="5055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Améliorer les flux d’azote dans le mélange</a:t>
            </a:r>
          </a:p>
        </p:txBody>
      </p:sp>
      <p:sp>
        <p:nvSpPr>
          <p:cNvPr id="100" name="Rectangle : coins arrondis 99">
            <a:extLst>
              <a:ext uri="{FF2B5EF4-FFF2-40B4-BE49-F238E27FC236}">
                <a16:creationId xmlns:a16="http://schemas.microsoft.com/office/drawing/2014/main" id="{14AC2CF2-7440-4364-5B0E-E575572AFA6E}"/>
              </a:ext>
            </a:extLst>
          </p:cNvPr>
          <p:cNvSpPr/>
          <p:nvPr/>
        </p:nvSpPr>
        <p:spPr>
          <a:xfrm>
            <a:off x="9392511" y="3265191"/>
            <a:ext cx="459231" cy="233494"/>
          </a:xfrm>
          <a:prstGeom prst="roundRect">
            <a:avLst/>
          </a:prstGeom>
          <a:solidFill>
            <a:srgbClr val="00B0F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pH</a:t>
            </a:r>
          </a:p>
        </p:txBody>
      </p:sp>
      <p:cxnSp>
        <p:nvCxnSpPr>
          <p:cNvPr id="101" name="Connecteur droit avec flèche 100">
            <a:extLst>
              <a:ext uri="{FF2B5EF4-FFF2-40B4-BE49-F238E27FC236}">
                <a16:creationId xmlns:a16="http://schemas.microsoft.com/office/drawing/2014/main" id="{40331137-FD6C-8858-524E-21EB5803DFF8}"/>
              </a:ext>
            </a:extLst>
          </p:cNvPr>
          <p:cNvCxnSpPr>
            <a:cxnSpLocks/>
            <a:stCxn id="100" idx="2"/>
            <a:endCxn id="71" idx="0"/>
          </p:cNvCxnSpPr>
          <p:nvPr/>
        </p:nvCxnSpPr>
        <p:spPr>
          <a:xfrm>
            <a:off x="9622127" y="3498685"/>
            <a:ext cx="206062" cy="444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Rectangle : coins arrondis 101">
            <a:extLst>
              <a:ext uri="{FF2B5EF4-FFF2-40B4-BE49-F238E27FC236}">
                <a16:creationId xmlns:a16="http://schemas.microsoft.com/office/drawing/2014/main" id="{415F22EA-FD57-9193-EE42-FEECA9DC43A5}"/>
              </a:ext>
            </a:extLst>
          </p:cNvPr>
          <p:cNvSpPr/>
          <p:nvPr/>
        </p:nvSpPr>
        <p:spPr>
          <a:xfrm>
            <a:off x="3551616" y="2527345"/>
            <a:ext cx="1273157" cy="594347"/>
          </a:xfrm>
          <a:prstGeom prst="roundRect">
            <a:avLst/>
          </a:prstGeom>
          <a:solidFill>
            <a:srgbClr val="00B0F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Température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Précipitation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Humidité</a:t>
            </a:r>
          </a:p>
        </p:txBody>
      </p:sp>
      <p:cxnSp>
        <p:nvCxnSpPr>
          <p:cNvPr id="103" name="Connecteur droit avec flèche 102">
            <a:extLst>
              <a:ext uri="{FF2B5EF4-FFF2-40B4-BE49-F238E27FC236}">
                <a16:creationId xmlns:a16="http://schemas.microsoft.com/office/drawing/2014/main" id="{0C46987E-E3EA-690D-1D3B-4D1497B6E014}"/>
              </a:ext>
            </a:extLst>
          </p:cNvPr>
          <p:cNvCxnSpPr>
            <a:cxnSpLocks/>
            <a:stCxn id="102" idx="2"/>
            <a:endCxn id="75" idx="0"/>
          </p:cNvCxnSpPr>
          <p:nvPr/>
        </p:nvCxnSpPr>
        <p:spPr>
          <a:xfrm flipH="1">
            <a:off x="3143362" y="3121692"/>
            <a:ext cx="1044833" cy="8042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 name="Rectangle à coins arrondis 3">
            <a:extLst>
              <a:ext uri="{FF2B5EF4-FFF2-40B4-BE49-F238E27FC236}">
                <a16:creationId xmlns:a16="http://schemas.microsoft.com/office/drawing/2014/main" id="{CD552931-12DE-DD90-943A-4660FEE2360B}"/>
              </a:ext>
            </a:extLst>
          </p:cNvPr>
          <p:cNvSpPr/>
          <p:nvPr/>
        </p:nvSpPr>
        <p:spPr>
          <a:xfrm>
            <a:off x="4406575" y="5192902"/>
            <a:ext cx="2242410" cy="5449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Réduire les pertes d’azote dans le mélange</a:t>
            </a:r>
          </a:p>
        </p:txBody>
      </p:sp>
      <p:sp>
        <p:nvSpPr>
          <p:cNvPr id="105" name="Rectangle : coins arrondis 104">
            <a:extLst>
              <a:ext uri="{FF2B5EF4-FFF2-40B4-BE49-F238E27FC236}">
                <a16:creationId xmlns:a16="http://schemas.microsoft.com/office/drawing/2014/main" id="{67E6C500-32A1-0B9D-BA37-EC3D240C33F1}"/>
              </a:ext>
            </a:extLst>
          </p:cNvPr>
          <p:cNvSpPr/>
          <p:nvPr/>
        </p:nvSpPr>
        <p:spPr>
          <a:xfrm>
            <a:off x="5909303" y="3943426"/>
            <a:ext cx="1414606" cy="731867"/>
          </a:xfrm>
          <a:prstGeom prst="roundRect">
            <a:avLst/>
          </a:prstGeom>
          <a:solidFill>
            <a:srgbClr val="92D05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Perte d’azote par volatilisation et dénitrification</a:t>
            </a:r>
          </a:p>
        </p:txBody>
      </p:sp>
      <p:sp>
        <p:nvSpPr>
          <p:cNvPr id="106" name="Rectangle : coins arrondis 105">
            <a:extLst>
              <a:ext uri="{FF2B5EF4-FFF2-40B4-BE49-F238E27FC236}">
                <a16:creationId xmlns:a16="http://schemas.microsoft.com/office/drawing/2014/main" id="{6E898FD1-377F-1CEE-533B-CFA2CD4A65CD}"/>
              </a:ext>
            </a:extLst>
          </p:cNvPr>
          <p:cNvSpPr/>
          <p:nvPr/>
        </p:nvSpPr>
        <p:spPr>
          <a:xfrm>
            <a:off x="4238543" y="3952202"/>
            <a:ext cx="1525670" cy="711069"/>
          </a:xfrm>
          <a:prstGeom prst="roundRect">
            <a:avLst/>
          </a:prstGeom>
          <a:solidFill>
            <a:srgbClr val="92D05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Perte d’azote par lixiviation et/ou ruissellement</a:t>
            </a:r>
            <a:endParaRPr kumimoji="0" lang="fr-FR" sz="1200" b="0" i="0" u="none" strike="noStrike" kern="1200" cap="none" spc="0" normalizeH="0" baseline="30000" noProof="0" dirty="0">
              <a:ln>
                <a:noFill/>
              </a:ln>
              <a:solidFill>
                <a:srgbClr val="00B0F0"/>
              </a:solidFill>
              <a:effectLst/>
              <a:uLnTx/>
              <a:uFillTx/>
              <a:latin typeface="Calibri" panose="020F0502020204030204"/>
              <a:ea typeface="+mn-ea"/>
              <a:cs typeface="+mn-cs"/>
            </a:endParaRPr>
          </a:p>
        </p:txBody>
      </p:sp>
      <p:cxnSp>
        <p:nvCxnSpPr>
          <p:cNvPr id="107" name="Connecteur droit avec flèche 106">
            <a:extLst>
              <a:ext uri="{FF2B5EF4-FFF2-40B4-BE49-F238E27FC236}">
                <a16:creationId xmlns:a16="http://schemas.microsoft.com/office/drawing/2014/main" id="{2B8894DF-4E2E-F7C2-E56D-EBDFAA975D1E}"/>
              </a:ext>
            </a:extLst>
          </p:cNvPr>
          <p:cNvCxnSpPr>
            <a:cxnSpLocks/>
            <a:stCxn id="106" idx="2"/>
            <a:endCxn id="104" idx="0"/>
          </p:cNvCxnSpPr>
          <p:nvPr/>
        </p:nvCxnSpPr>
        <p:spPr>
          <a:xfrm>
            <a:off x="5001378" y="4663271"/>
            <a:ext cx="526402" cy="5296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Connecteur droit avec flèche 107">
            <a:extLst>
              <a:ext uri="{FF2B5EF4-FFF2-40B4-BE49-F238E27FC236}">
                <a16:creationId xmlns:a16="http://schemas.microsoft.com/office/drawing/2014/main" id="{389CFF9B-A6F2-F5CC-6141-A084A9C45D4F}"/>
              </a:ext>
            </a:extLst>
          </p:cNvPr>
          <p:cNvCxnSpPr>
            <a:cxnSpLocks/>
            <a:stCxn id="105" idx="2"/>
            <a:endCxn id="104" idx="0"/>
          </p:cNvCxnSpPr>
          <p:nvPr/>
        </p:nvCxnSpPr>
        <p:spPr>
          <a:xfrm flipH="1">
            <a:off x="5527780" y="4675293"/>
            <a:ext cx="1088826" cy="5176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9" name="Rectangle : coins arrondis 108">
            <a:extLst>
              <a:ext uri="{FF2B5EF4-FFF2-40B4-BE49-F238E27FC236}">
                <a16:creationId xmlns:a16="http://schemas.microsoft.com/office/drawing/2014/main" id="{072701A7-2EE0-9B65-F1B5-AE66D79856CC}"/>
              </a:ext>
            </a:extLst>
          </p:cNvPr>
          <p:cNvSpPr/>
          <p:nvPr/>
        </p:nvSpPr>
        <p:spPr>
          <a:xfrm>
            <a:off x="4141204" y="1321541"/>
            <a:ext cx="1503545" cy="664382"/>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Type de racine </a:t>
            </a:r>
          </a:p>
          <a:p>
            <a:pPr marL="171450" marR="0" lvl="0"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Densité racinaire</a:t>
            </a:r>
          </a:p>
          <a:p>
            <a:pPr marL="171450" marR="0" lvl="0" indent="-1714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100" b="0" i="0" u="none" strike="noStrike" kern="1200" cap="none" spc="0" normalizeH="0" baseline="0" noProof="0">
                <a:ln>
                  <a:noFill/>
                </a:ln>
                <a:solidFill>
                  <a:prstClr val="black"/>
                </a:solidFill>
                <a:effectLst/>
                <a:uLnTx/>
                <a:uFillTx/>
                <a:latin typeface="Calibri" panose="020F0502020204030204"/>
                <a:ea typeface="+mn-ea"/>
                <a:cs typeface="+mn-cs"/>
              </a:rPr>
              <a:t>Profondeur d’enracinement</a:t>
            </a:r>
            <a:endParaRPr kumimoji="0" lang="fr-FR" sz="11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110" name="Connecteur droit avec flèche 109">
            <a:extLst>
              <a:ext uri="{FF2B5EF4-FFF2-40B4-BE49-F238E27FC236}">
                <a16:creationId xmlns:a16="http://schemas.microsoft.com/office/drawing/2014/main" id="{3C9895E6-7298-11F0-892B-B892AF401533}"/>
              </a:ext>
            </a:extLst>
          </p:cNvPr>
          <p:cNvCxnSpPr>
            <a:cxnSpLocks/>
            <a:stCxn id="109" idx="2"/>
            <a:endCxn id="106" idx="0"/>
          </p:cNvCxnSpPr>
          <p:nvPr/>
        </p:nvCxnSpPr>
        <p:spPr>
          <a:xfrm>
            <a:off x="4892977" y="1985923"/>
            <a:ext cx="108401" cy="1966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1" name="Rectangle : coins arrondis 110">
            <a:extLst>
              <a:ext uri="{FF2B5EF4-FFF2-40B4-BE49-F238E27FC236}">
                <a16:creationId xmlns:a16="http://schemas.microsoft.com/office/drawing/2014/main" id="{7E0031BA-9EC0-EE86-4F35-A53195E36B69}"/>
              </a:ext>
            </a:extLst>
          </p:cNvPr>
          <p:cNvSpPr/>
          <p:nvPr/>
        </p:nvSpPr>
        <p:spPr>
          <a:xfrm>
            <a:off x="6855865" y="3022997"/>
            <a:ext cx="1182568" cy="465687"/>
          </a:xfrm>
          <a:prstGeom prst="roundRect">
            <a:avLst/>
          </a:prstGeom>
          <a:solidFill>
            <a:srgbClr val="00B0F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Température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pH</a:t>
            </a:r>
          </a:p>
        </p:txBody>
      </p:sp>
      <p:sp>
        <p:nvSpPr>
          <p:cNvPr id="112" name="Rectangle : coins arrondis 111">
            <a:extLst>
              <a:ext uri="{FF2B5EF4-FFF2-40B4-BE49-F238E27FC236}">
                <a16:creationId xmlns:a16="http://schemas.microsoft.com/office/drawing/2014/main" id="{2C1AE367-ABAF-A13E-2D43-8D81096CC64F}"/>
              </a:ext>
            </a:extLst>
          </p:cNvPr>
          <p:cNvSpPr/>
          <p:nvPr/>
        </p:nvSpPr>
        <p:spPr>
          <a:xfrm>
            <a:off x="5500105" y="2864291"/>
            <a:ext cx="1148880" cy="263851"/>
          </a:xfrm>
          <a:prstGeom prst="roundRect">
            <a:avLst/>
          </a:prstGeom>
          <a:solidFill>
            <a:srgbClr val="FF40FF">
              <a:alpha val="19984"/>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Fertilisation</a:t>
            </a:r>
          </a:p>
        </p:txBody>
      </p:sp>
      <p:cxnSp>
        <p:nvCxnSpPr>
          <p:cNvPr id="113" name="Connecteur droit avec flèche 112">
            <a:extLst>
              <a:ext uri="{FF2B5EF4-FFF2-40B4-BE49-F238E27FC236}">
                <a16:creationId xmlns:a16="http://schemas.microsoft.com/office/drawing/2014/main" id="{F381B2C9-2E46-8F80-6BFE-21AE5A3D01CB}"/>
              </a:ext>
            </a:extLst>
          </p:cNvPr>
          <p:cNvCxnSpPr>
            <a:cxnSpLocks/>
            <a:stCxn id="112" idx="2"/>
            <a:endCxn id="105" idx="0"/>
          </p:cNvCxnSpPr>
          <p:nvPr/>
        </p:nvCxnSpPr>
        <p:spPr>
          <a:xfrm>
            <a:off x="6074545" y="3128142"/>
            <a:ext cx="542061" cy="8152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4" name="Connecteur droit avec flèche 113">
            <a:extLst>
              <a:ext uri="{FF2B5EF4-FFF2-40B4-BE49-F238E27FC236}">
                <a16:creationId xmlns:a16="http://schemas.microsoft.com/office/drawing/2014/main" id="{8DC95D4C-A71C-EB47-53FF-F49450E99109}"/>
              </a:ext>
            </a:extLst>
          </p:cNvPr>
          <p:cNvCxnSpPr>
            <a:cxnSpLocks/>
            <a:stCxn id="111" idx="2"/>
            <a:endCxn id="105" idx="0"/>
          </p:cNvCxnSpPr>
          <p:nvPr/>
        </p:nvCxnSpPr>
        <p:spPr>
          <a:xfrm flipH="1">
            <a:off x="6616606" y="3488684"/>
            <a:ext cx="830543" cy="454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5" name="Rectangle : coins arrondis 114">
            <a:extLst>
              <a:ext uri="{FF2B5EF4-FFF2-40B4-BE49-F238E27FC236}">
                <a16:creationId xmlns:a16="http://schemas.microsoft.com/office/drawing/2014/main" id="{AE1C991B-05CC-660E-A05B-01B506C89ACA}"/>
              </a:ext>
            </a:extLst>
          </p:cNvPr>
          <p:cNvSpPr/>
          <p:nvPr/>
        </p:nvSpPr>
        <p:spPr>
          <a:xfrm>
            <a:off x="5027425" y="2217368"/>
            <a:ext cx="1230231" cy="595066"/>
          </a:xfrm>
          <a:prstGeom prst="roundRect">
            <a:avLst/>
          </a:prstGeom>
          <a:solidFill>
            <a:srgbClr val="00B0F0">
              <a:alpha val="34900"/>
            </a:srgb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Température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Type de sol</a:t>
            </a:r>
          </a:p>
        </p:txBody>
      </p:sp>
      <p:cxnSp>
        <p:nvCxnSpPr>
          <p:cNvPr id="116" name="Connecteur droit avec flèche 115">
            <a:extLst>
              <a:ext uri="{FF2B5EF4-FFF2-40B4-BE49-F238E27FC236}">
                <a16:creationId xmlns:a16="http://schemas.microsoft.com/office/drawing/2014/main" id="{D0E4D52C-9501-B215-3390-B7C578A45BB4}"/>
              </a:ext>
            </a:extLst>
          </p:cNvPr>
          <p:cNvCxnSpPr>
            <a:cxnSpLocks/>
            <a:stCxn id="115" idx="2"/>
            <a:endCxn id="106" idx="0"/>
          </p:cNvCxnSpPr>
          <p:nvPr/>
        </p:nvCxnSpPr>
        <p:spPr>
          <a:xfrm flipH="1">
            <a:off x="5001378" y="2812434"/>
            <a:ext cx="641163" cy="11397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7" name="Connecteur droit avec flèche 116">
            <a:extLst>
              <a:ext uri="{FF2B5EF4-FFF2-40B4-BE49-F238E27FC236}">
                <a16:creationId xmlns:a16="http://schemas.microsoft.com/office/drawing/2014/main" id="{CEEFADE1-D30C-A842-874C-1FE527BAD0CA}"/>
              </a:ext>
            </a:extLst>
          </p:cNvPr>
          <p:cNvCxnSpPr>
            <a:cxnSpLocks/>
            <a:stCxn id="112" idx="2"/>
            <a:endCxn id="106" idx="0"/>
          </p:cNvCxnSpPr>
          <p:nvPr/>
        </p:nvCxnSpPr>
        <p:spPr>
          <a:xfrm flipH="1">
            <a:off x="5001378" y="3128142"/>
            <a:ext cx="1073167" cy="824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8" name="Rectangle : coins arrondis 117">
            <a:extLst>
              <a:ext uri="{FF2B5EF4-FFF2-40B4-BE49-F238E27FC236}">
                <a16:creationId xmlns:a16="http://schemas.microsoft.com/office/drawing/2014/main" id="{20973EFC-1EC5-0E73-5B5A-F12EA345E8A2}"/>
              </a:ext>
            </a:extLst>
          </p:cNvPr>
          <p:cNvSpPr/>
          <p:nvPr/>
        </p:nvSpPr>
        <p:spPr>
          <a:xfrm>
            <a:off x="9853716" y="5641848"/>
            <a:ext cx="232116" cy="192024"/>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Rectangle : coins arrondis 118">
            <a:extLst>
              <a:ext uri="{FF2B5EF4-FFF2-40B4-BE49-F238E27FC236}">
                <a16:creationId xmlns:a16="http://schemas.microsoft.com/office/drawing/2014/main" id="{74B41B91-2B89-EEA8-A677-86FCA6F62B04}"/>
              </a:ext>
            </a:extLst>
          </p:cNvPr>
          <p:cNvSpPr/>
          <p:nvPr/>
        </p:nvSpPr>
        <p:spPr>
          <a:xfrm>
            <a:off x="9853716" y="5895354"/>
            <a:ext cx="232116" cy="192024"/>
          </a:xfrm>
          <a:prstGeom prst="roundRect">
            <a:avLst/>
          </a:prstGeom>
          <a:solidFill>
            <a:srgbClr val="FDDBFF"/>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 coins arrondis 119">
            <a:extLst>
              <a:ext uri="{FF2B5EF4-FFF2-40B4-BE49-F238E27FC236}">
                <a16:creationId xmlns:a16="http://schemas.microsoft.com/office/drawing/2014/main" id="{31C74BBE-E88D-544B-6896-C3CEAF18C608}"/>
              </a:ext>
            </a:extLst>
          </p:cNvPr>
          <p:cNvSpPr/>
          <p:nvPr/>
        </p:nvSpPr>
        <p:spPr>
          <a:xfrm>
            <a:off x="9853716" y="6394980"/>
            <a:ext cx="232116" cy="192024"/>
          </a:xfrm>
          <a:prstGeom prst="roundRect">
            <a:avLst/>
          </a:prstGeom>
          <a:solidFill>
            <a:srgbClr val="D9F0C4"/>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Rectangle : coins arrondis 120">
            <a:extLst>
              <a:ext uri="{FF2B5EF4-FFF2-40B4-BE49-F238E27FC236}">
                <a16:creationId xmlns:a16="http://schemas.microsoft.com/office/drawing/2014/main" id="{E1FFA292-14AC-691D-16BE-2FC2385895BF}"/>
              </a:ext>
            </a:extLst>
          </p:cNvPr>
          <p:cNvSpPr/>
          <p:nvPr/>
        </p:nvSpPr>
        <p:spPr>
          <a:xfrm>
            <a:off x="9855222" y="6162592"/>
            <a:ext cx="232116" cy="192024"/>
          </a:xfrm>
          <a:prstGeom prst="roundRect">
            <a:avLst/>
          </a:prstGeom>
          <a:solidFill>
            <a:srgbClr val="B1E3FB"/>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Rectangle : coins arrondis 121">
            <a:extLst>
              <a:ext uri="{FF2B5EF4-FFF2-40B4-BE49-F238E27FC236}">
                <a16:creationId xmlns:a16="http://schemas.microsoft.com/office/drawing/2014/main" id="{1A88AB03-F357-F458-2367-BB3ABECCA68E}"/>
              </a:ext>
            </a:extLst>
          </p:cNvPr>
          <p:cNvSpPr/>
          <p:nvPr/>
        </p:nvSpPr>
        <p:spPr>
          <a:xfrm>
            <a:off x="9853716" y="6646762"/>
            <a:ext cx="232116" cy="192024"/>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G</a:t>
            </a:r>
          </a:p>
        </p:txBody>
      </p:sp>
      <p:sp>
        <p:nvSpPr>
          <p:cNvPr id="123" name="ZoneTexte 122">
            <a:extLst>
              <a:ext uri="{FF2B5EF4-FFF2-40B4-BE49-F238E27FC236}">
                <a16:creationId xmlns:a16="http://schemas.microsoft.com/office/drawing/2014/main" id="{1AC66A3B-112C-9C52-0BD7-86EA01C7A7C6}"/>
              </a:ext>
            </a:extLst>
          </p:cNvPr>
          <p:cNvSpPr txBox="1"/>
          <p:nvPr/>
        </p:nvSpPr>
        <p:spPr>
          <a:xfrm>
            <a:off x="10166975" y="5584750"/>
            <a:ext cx="12344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Traits</a:t>
            </a:r>
          </a:p>
        </p:txBody>
      </p:sp>
      <p:sp>
        <p:nvSpPr>
          <p:cNvPr id="124" name="ZoneTexte 123">
            <a:extLst>
              <a:ext uri="{FF2B5EF4-FFF2-40B4-BE49-F238E27FC236}">
                <a16:creationId xmlns:a16="http://schemas.microsoft.com/office/drawing/2014/main" id="{86670017-5CBE-00A0-0492-E7D156EFE0A7}"/>
              </a:ext>
            </a:extLst>
          </p:cNvPr>
          <p:cNvSpPr txBox="1"/>
          <p:nvPr/>
        </p:nvSpPr>
        <p:spPr>
          <a:xfrm>
            <a:off x="10166337" y="5843291"/>
            <a:ext cx="17210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Pratiques agricoles</a:t>
            </a:r>
          </a:p>
        </p:txBody>
      </p:sp>
      <p:sp>
        <p:nvSpPr>
          <p:cNvPr id="125" name="ZoneTexte 124">
            <a:extLst>
              <a:ext uri="{FF2B5EF4-FFF2-40B4-BE49-F238E27FC236}">
                <a16:creationId xmlns:a16="http://schemas.microsoft.com/office/drawing/2014/main" id="{8026324E-D7E5-0497-D8D0-4B00A7B7B3F3}"/>
              </a:ext>
            </a:extLst>
          </p:cNvPr>
          <p:cNvSpPr txBox="1"/>
          <p:nvPr/>
        </p:nvSpPr>
        <p:spPr>
          <a:xfrm>
            <a:off x="10165674" y="6120290"/>
            <a:ext cx="21842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Conditions environnementales</a:t>
            </a:r>
          </a:p>
        </p:txBody>
      </p:sp>
      <p:sp>
        <p:nvSpPr>
          <p:cNvPr id="126" name="ZoneTexte 125">
            <a:extLst>
              <a:ext uri="{FF2B5EF4-FFF2-40B4-BE49-F238E27FC236}">
                <a16:creationId xmlns:a16="http://schemas.microsoft.com/office/drawing/2014/main" id="{29A11423-37CC-11D9-9C15-F8E6BB84215F}"/>
              </a:ext>
            </a:extLst>
          </p:cNvPr>
          <p:cNvSpPr txBox="1"/>
          <p:nvPr/>
        </p:nvSpPr>
        <p:spPr>
          <a:xfrm>
            <a:off x="10166975" y="6378831"/>
            <a:ext cx="12344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Fonctions</a:t>
            </a:r>
          </a:p>
        </p:txBody>
      </p:sp>
      <p:sp>
        <p:nvSpPr>
          <p:cNvPr id="127" name="ZoneTexte 126">
            <a:extLst>
              <a:ext uri="{FF2B5EF4-FFF2-40B4-BE49-F238E27FC236}">
                <a16:creationId xmlns:a16="http://schemas.microsoft.com/office/drawing/2014/main" id="{D179AD2D-27AC-0282-2E53-4F90D997F907}"/>
              </a:ext>
            </a:extLst>
          </p:cNvPr>
          <p:cNvSpPr txBox="1"/>
          <p:nvPr/>
        </p:nvSpPr>
        <p:spPr>
          <a:xfrm>
            <a:off x="10181215" y="6604274"/>
            <a:ext cx="12344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Meta-fonctions</a:t>
            </a:r>
          </a:p>
        </p:txBody>
      </p:sp>
      <p:sp>
        <p:nvSpPr>
          <p:cNvPr id="252" name="ZoneTexte 251">
            <a:extLst>
              <a:ext uri="{FF2B5EF4-FFF2-40B4-BE49-F238E27FC236}">
                <a16:creationId xmlns:a16="http://schemas.microsoft.com/office/drawing/2014/main" id="{CC5BFDF4-D919-8715-48A7-002BC137420A}"/>
              </a:ext>
            </a:extLst>
          </p:cNvPr>
          <p:cNvSpPr txBox="1"/>
          <p:nvPr/>
        </p:nvSpPr>
        <p:spPr>
          <a:xfrm>
            <a:off x="707821" y="144784"/>
            <a:ext cx="10920807" cy="978729"/>
          </a:xfrm>
          <a:prstGeom prst="rect">
            <a:avLst/>
          </a:prstGeom>
          <a:noFill/>
        </p:spPr>
        <p:txBody>
          <a:bodyPr wrap="square" rtlCol="0">
            <a:spAutoFit/>
          </a:bodyPr>
          <a:lstStyle/>
          <a:p>
            <a:pPr marL="0" marR="0" lvl="0" indent="0" algn="ctr" rtl="0" eaLnBrk="1" fontAlgn="auto" latinLnBrk="0" hangingPunct="1">
              <a:lnSpc>
                <a:spcPct val="90000"/>
              </a:lnSpc>
              <a:spcAft>
                <a:spcPts val="0"/>
              </a:spcAft>
              <a:buClrTx/>
              <a:buSzTx/>
              <a:tabLst/>
              <a:defRPr/>
            </a:pPr>
            <a:r>
              <a:rPr lang="fr-FR" sz="3200" dirty="0">
                <a:solidFill>
                  <a:srgbClr val="51BFAF"/>
                </a:solidFill>
                <a:latin typeface="+mj-lt"/>
                <a:ea typeface="+mj-ea"/>
                <a:cs typeface="+mj-cs"/>
              </a:rPr>
              <a:t>Traits, fonctions et conditions agro-environnementales majeures pour améliorer les flux d’azote </a:t>
            </a:r>
          </a:p>
        </p:txBody>
      </p:sp>
      <p:sp>
        <p:nvSpPr>
          <p:cNvPr id="253" name="Espace réservé du numéro de diapositive 252">
            <a:extLst>
              <a:ext uri="{FF2B5EF4-FFF2-40B4-BE49-F238E27FC236}">
                <a16:creationId xmlns:a16="http://schemas.microsoft.com/office/drawing/2014/main" id="{07EC1D30-73C2-B57E-ECDF-533700E479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32AAF-172A-AF45-BAC5-A02A6485D072}"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B8BD8AE8-C5E7-80BA-F98D-2A33F67D2778}"/>
              </a:ext>
            </a:extLst>
          </p:cNvPr>
          <p:cNvSpPr txBox="1"/>
          <p:nvPr/>
        </p:nvSpPr>
        <p:spPr>
          <a:xfrm>
            <a:off x="7828622" y="6559137"/>
            <a:ext cx="17935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B0F0"/>
                </a:solidFill>
                <a:effectLst/>
                <a:uLnTx/>
                <a:uFillTx/>
                <a:latin typeface="Calibri" panose="020F0502020204030204"/>
                <a:ea typeface="+mn-ea"/>
                <a:cs typeface="+mn-cs"/>
              </a:rPr>
              <a:t>Ouattara </a:t>
            </a:r>
            <a:r>
              <a:rPr kumimoji="0" lang="fr-FR" sz="1400" b="0" i="1" u="none" strike="noStrike" kern="1200" cap="none" spc="0" normalizeH="0" baseline="0" noProof="0" dirty="0">
                <a:ln>
                  <a:noFill/>
                </a:ln>
                <a:solidFill>
                  <a:srgbClr val="00B0F0"/>
                </a:solidFill>
                <a:effectLst/>
                <a:uLnTx/>
                <a:uFillTx/>
                <a:latin typeface="Calibri" panose="020F0502020204030204"/>
                <a:ea typeface="+mn-ea"/>
                <a:cs typeface="+mn-cs"/>
              </a:rPr>
              <a:t>et al.</a:t>
            </a:r>
            <a:r>
              <a:rPr kumimoji="0" lang="fr-FR" sz="1400" b="0"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fr-FR" sz="1400" b="0" i="1" u="none" strike="noStrike" kern="1200" cap="none" spc="0" normalizeH="0" baseline="0" noProof="0" dirty="0">
                <a:ln>
                  <a:noFill/>
                </a:ln>
                <a:solidFill>
                  <a:srgbClr val="00B0F0"/>
                </a:solidFill>
                <a:effectLst/>
                <a:uLnTx/>
                <a:uFillTx/>
                <a:latin typeface="Calibri" panose="020F0502020204030204"/>
                <a:ea typeface="+mn-ea"/>
                <a:cs typeface="+mn-cs"/>
              </a:rPr>
              <a:t>in </a:t>
            </a:r>
            <a:r>
              <a:rPr kumimoji="0" lang="fr-FR" sz="1400" b="0" i="1" u="none" strike="noStrike" kern="1200" cap="none" spc="0" normalizeH="0" baseline="0" noProof="0" dirty="0" err="1">
                <a:ln>
                  <a:noFill/>
                </a:ln>
                <a:solidFill>
                  <a:srgbClr val="00B0F0"/>
                </a:solidFill>
                <a:effectLst/>
                <a:uLnTx/>
                <a:uFillTx/>
                <a:latin typeface="Calibri" panose="020F0502020204030204"/>
                <a:ea typeface="+mn-ea"/>
                <a:cs typeface="+mn-cs"/>
              </a:rPr>
              <a:t>prep</a:t>
            </a:r>
            <a:endParaRPr kumimoji="0" lang="fr-FR" sz="1400" b="0" i="1"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10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920F4E2-FFEA-B5F0-40E2-1D581C421474}"/>
              </a:ext>
            </a:extLst>
          </p:cNvPr>
          <p:cNvSpPr>
            <a:spLocks noGrp="1"/>
          </p:cNvSpPr>
          <p:nvPr>
            <p:ph type="sldNum" sz="quarter" idx="12"/>
          </p:nvPr>
        </p:nvSpPr>
        <p:spPr/>
        <p:txBody>
          <a:bodyPr/>
          <a:lstStyle/>
          <a:p>
            <a:fld id="{D9532AAF-172A-AF45-BAC5-A02A6485D072}" type="slidenum">
              <a:rPr lang="fr-FR" smtClean="0"/>
              <a:t>15</a:t>
            </a:fld>
            <a:endParaRPr lang="fr-FR"/>
          </a:p>
        </p:txBody>
      </p:sp>
      <p:pic>
        <p:nvPicPr>
          <p:cNvPr id="42" name="Image 41">
            <a:extLst>
              <a:ext uri="{FF2B5EF4-FFF2-40B4-BE49-F238E27FC236}">
                <a16:creationId xmlns:a16="http://schemas.microsoft.com/office/drawing/2014/main" id="{9891BE9E-2389-DA8D-D640-4D9673AC0B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53606"/>
            <a:ext cx="10071690" cy="335737"/>
          </a:xfrm>
          <a:prstGeom prst="rect">
            <a:avLst/>
          </a:prstGeom>
        </p:spPr>
      </p:pic>
      <p:pic>
        <p:nvPicPr>
          <p:cNvPr id="5" name="Image 4">
            <a:extLst>
              <a:ext uri="{FF2B5EF4-FFF2-40B4-BE49-F238E27FC236}">
                <a16:creationId xmlns:a16="http://schemas.microsoft.com/office/drawing/2014/main" id="{565D320E-2AA5-7E57-0E99-207CC614A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6113" y="949166"/>
            <a:ext cx="3308722" cy="5589746"/>
          </a:xfrm>
          <a:prstGeom prst="rect">
            <a:avLst/>
          </a:prstGeom>
        </p:spPr>
      </p:pic>
      <p:sp>
        <p:nvSpPr>
          <p:cNvPr id="22" name="Titre 1">
            <a:extLst>
              <a:ext uri="{FF2B5EF4-FFF2-40B4-BE49-F238E27FC236}">
                <a16:creationId xmlns:a16="http://schemas.microsoft.com/office/drawing/2014/main" id="{ADFE8178-9944-164B-8D97-72EFAC535E9C}"/>
              </a:ext>
            </a:extLst>
          </p:cNvPr>
          <p:cNvSpPr>
            <a:spLocks noGrp="1"/>
          </p:cNvSpPr>
          <p:nvPr>
            <p:ph type="title"/>
          </p:nvPr>
        </p:nvSpPr>
        <p:spPr bwMode="auto">
          <a:xfrm>
            <a:off x="1096992" y="-130803"/>
            <a:ext cx="10805160" cy="1325563"/>
          </a:xfrm>
        </p:spPr>
        <p:txBody>
          <a:bodyPr/>
          <a:lstStyle/>
          <a:p>
            <a:pPr>
              <a:spcBef>
                <a:spcPts val="0"/>
              </a:spcBef>
              <a:defRPr/>
            </a:pPr>
            <a:r>
              <a:rPr lang="en-GB" dirty="0">
                <a:solidFill>
                  <a:srgbClr val="51BFAF"/>
                </a:solidFill>
              </a:rPr>
              <a:t>Premières sorties pour le service azote</a:t>
            </a:r>
          </a:p>
        </p:txBody>
      </p:sp>
      <p:sp>
        <p:nvSpPr>
          <p:cNvPr id="23" name="Espace réservé du contenu 22">
            <a:extLst>
              <a:ext uri="{FF2B5EF4-FFF2-40B4-BE49-F238E27FC236}">
                <a16:creationId xmlns:a16="http://schemas.microsoft.com/office/drawing/2014/main" id="{C8953558-9497-9345-B828-3DD9615820F9}"/>
              </a:ext>
            </a:extLst>
          </p:cNvPr>
          <p:cNvSpPr txBox="1">
            <a:spLocks noGrp="1"/>
          </p:cNvSpPr>
          <p:nvPr>
            <p:ph idx="1"/>
          </p:nvPr>
        </p:nvSpPr>
        <p:spPr>
          <a:xfrm>
            <a:off x="4409536" y="1705065"/>
            <a:ext cx="5873750" cy="3191643"/>
          </a:xfrm>
          <a:prstGeom prst="rect">
            <a:avLst/>
          </a:prstGeom>
          <a:noFill/>
        </p:spPr>
        <p:txBody>
          <a:bodyPr wrap="square">
            <a:spAutoFit/>
          </a:bodyPr>
          <a:lstStyle/>
          <a:p>
            <a:pPr marL="0" indent="0">
              <a:buNone/>
            </a:pPr>
            <a:r>
              <a:rPr lang="fr-FR" b="1" dirty="0"/>
              <a:t>Perspectives</a:t>
            </a:r>
          </a:p>
          <a:p>
            <a:r>
              <a:rPr lang="fr-FR" dirty="0"/>
              <a:t>Intégrer les conditions agro-environnementales dans les arbres</a:t>
            </a:r>
          </a:p>
          <a:p>
            <a:r>
              <a:rPr lang="fr-FR" dirty="0"/>
              <a:t>Augmenter le nombre d’espèce dans l’outil (BDD Traits)</a:t>
            </a:r>
          </a:p>
          <a:p>
            <a:r>
              <a:rPr lang="fr-FR" dirty="0"/>
              <a:t>Evaluer les sorties de l’outil en les comparant à des résultats d’essais</a:t>
            </a:r>
          </a:p>
        </p:txBody>
      </p:sp>
    </p:spTree>
    <p:extLst>
      <p:ext uri="{BB962C8B-B14F-4D97-AF65-F5344CB8AC3E}">
        <p14:creationId xmlns:p14="http://schemas.microsoft.com/office/powerpoint/2010/main" val="92460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p:blipFill>
        <p:spPr bwMode="auto">
          <a:xfrm>
            <a:off x="477626" y="186190"/>
            <a:ext cx="1311507" cy="1068159"/>
          </a:xfrm>
          <a:prstGeom prst="rect">
            <a:avLst/>
          </a:prstGeom>
        </p:spPr>
      </p:pic>
      <p:pic>
        <p:nvPicPr>
          <p:cNvPr id="11" name="Image 10"/>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2770237" y="0"/>
            <a:ext cx="1389629" cy="1389629"/>
          </a:xfrm>
          <a:prstGeom prst="rect">
            <a:avLst/>
          </a:prstGeom>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rcRect b="21479"/>
          <a:stretch/>
        </p:blipFill>
        <p:spPr bwMode="auto">
          <a:xfrm>
            <a:off x="0" y="1479997"/>
            <a:ext cx="12192000" cy="5384958"/>
          </a:xfrm>
          <a:prstGeom prst="rect">
            <a:avLst/>
          </a:prstGeom>
        </p:spPr>
      </p:pic>
      <p:sp>
        <p:nvSpPr>
          <p:cNvPr id="20" name="ZoneTexte 19"/>
          <p:cNvSpPr txBox="1"/>
          <p:nvPr/>
        </p:nvSpPr>
        <p:spPr bwMode="auto">
          <a:xfrm>
            <a:off x="906571" y="1857512"/>
            <a:ext cx="6816028" cy="1815882"/>
          </a:xfrm>
          <a:prstGeom prst="rect">
            <a:avLst/>
          </a:prstGeom>
          <a:noFill/>
        </p:spPr>
        <p:txBody>
          <a:bodyPr wrap="square" rtlCol="0">
            <a:spAutoFit/>
          </a:bodyPr>
          <a:lstStyle/>
          <a:p>
            <a:pPr>
              <a:defRPr/>
            </a:pPr>
            <a:r>
              <a:rPr lang="fr-FR" sz="3200" dirty="0">
                <a:solidFill>
                  <a:srgbClr val="51BFAF"/>
                </a:solidFill>
                <a:latin typeface="Marianne Medium"/>
              </a:rPr>
              <a:t>Remerciements</a:t>
            </a:r>
            <a:r>
              <a:rPr lang="fr-FR" sz="2400" dirty="0">
                <a:solidFill>
                  <a:srgbClr val="51BFAF"/>
                </a:solidFill>
                <a:latin typeface="Marianne Medium"/>
              </a:rPr>
              <a:t>:</a:t>
            </a:r>
          </a:p>
          <a:p>
            <a:pPr>
              <a:defRPr/>
            </a:pPr>
            <a:r>
              <a:rPr lang="fr-FR" sz="2400" dirty="0" err="1">
                <a:solidFill>
                  <a:srgbClr val="51BFAF"/>
                </a:solidFill>
                <a:latin typeface="Marianne Medium"/>
              </a:rPr>
              <a:t>Malick</a:t>
            </a:r>
            <a:r>
              <a:rPr lang="fr-FR" sz="2400" dirty="0">
                <a:solidFill>
                  <a:srgbClr val="51BFAF"/>
                </a:solidFill>
                <a:latin typeface="Marianne Medium"/>
              </a:rPr>
              <a:t> Ouattara et Raphaël </a:t>
            </a:r>
            <a:r>
              <a:rPr lang="fr-FR" sz="2400" dirty="0" err="1">
                <a:solidFill>
                  <a:srgbClr val="51BFAF"/>
                </a:solidFill>
                <a:latin typeface="Marianne Medium"/>
              </a:rPr>
              <a:t>Paut</a:t>
            </a:r>
            <a:endParaRPr lang="fr-FR" sz="2400" dirty="0">
              <a:solidFill>
                <a:srgbClr val="51BFAF"/>
              </a:solidFill>
              <a:latin typeface="Marianne Medium"/>
            </a:endParaRPr>
          </a:p>
          <a:p>
            <a:pPr>
              <a:defRPr/>
            </a:pPr>
            <a:r>
              <a:rPr lang="fr-FR" sz="2400" dirty="0">
                <a:solidFill>
                  <a:srgbClr val="51BFAF"/>
                </a:solidFill>
                <a:latin typeface="Marianne Medium"/>
              </a:rPr>
              <a:t>Projets Alliance, Remix et </a:t>
            </a:r>
            <a:r>
              <a:rPr lang="fr-FR" sz="2400" dirty="0" err="1">
                <a:solidFill>
                  <a:srgbClr val="51BFAF"/>
                </a:solidFill>
                <a:latin typeface="Marianne Medium"/>
              </a:rPr>
              <a:t>Mobidiv</a:t>
            </a:r>
            <a:endParaRPr lang="fr-FR" sz="2400" dirty="0">
              <a:solidFill>
                <a:srgbClr val="51BFAF"/>
              </a:solidFill>
              <a:latin typeface="Marianne Medium"/>
            </a:endParaRPr>
          </a:p>
          <a:p>
            <a:pPr>
              <a:defRPr/>
            </a:pPr>
            <a:endParaRPr lang="fr-FR" sz="3200" dirty="0">
              <a:solidFill>
                <a:srgbClr val="51BFAF"/>
              </a:solidFill>
              <a:latin typeface="Marianne Medium"/>
            </a:endParaRPr>
          </a:p>
        </p:txBody>
      </p:sp>
      <p:sp>
        <p:nvSpPr>
          <p:cNvPr id="3" name="ZoneTexte 2"/>
          <p:cNvSpPr txBox="1"/>
          <p:nvPr/>
        </p:nvSpPr>
        <p:spPr bwMode="auto">
          <a:xfrm>
            <a:off x="906571" y="4496549"/>
            <a:ext cx="4768351" cy="461665"/>
          </a:xfrm>
          <a:prstGeom prst="rect">
            <a:avLst/>
          </a:prstGeom>
          <a:noFill/>
        </p:spPr>
        <p:txBody>
          <a:bodyPr wrap="square" rtlCol="0">
            <a:spAutoFit/>
          </a:bodyPr>
          <a:lstStyle/>
          <a:p>
            <a:pPr>
              <a:defRPr/>
            </a:pPr>
            <a:r>
              <a:rPr lang="fr-FR" sz="2400" dirty="0" err="1">
                <a:solidFill>
                  <a:srgbClr val="62C4B0"/>
                </a:solidFill>
                <a:latin typeface="Marianne"/>
              </a:rPr>
              <a:t>safia.mediene@agroparistech.fr</a:t>
            </a:r>
            <a:r>
              <a:rPr lang="fr-FR" sz="2400" dirty="0">
                <a:solidFill>
                  <a:srgbClr val="62C4B0"/>
                </a:solidFill>
                <a:latin typeface="Marianne"/>
              </a:rPr>
              <a:t> </a:t>
            </a:r>
          </a:p>
        </p:txBody>
      </p:sp>
      <p:pic>
        <p:nvPicPr>
          <p:cNvPr id="35795801" name="Image 10"/>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789133" y="411839"/>
            <a:ext cx="749076" cy="735118"/>
          </a:xfrm>
          <a:prstGeom prst="rect">
            <a:avLst/>
          </a:prstGeom>
        </p:spPr>
      </p:pic>
      <p:pic>
        <p:nvPicPr>
          <p:cNvPr id="718396407" name="Image 6"/>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3927814" y="458615"/>
            <a:ext cx="2133042" cy="563123"/>
          </a:xfrm>
          <a:prstGeom prst="rect">
            <a:avLst/>
          </a:prstGeom>
        </p:spPr>
      </p:pic>
      <p:pic>
        <p:nvPicPr>
          <p:cNvPr id="4" name="Image 3"/>
          <p:cNvPicPr>
            <a:picLocks noChangeAspect="1"/>
          </p:cNvPicPr>
          <p:nvPr/>
        </p:nvPicPr>
        <p:blipFill>
          <a:blip r:embed="rId7" cstate="screen">
            <a:extLst>
              <a:ext uri="{28A0092B-C50C-407E-A947-70E740481C1C}">
                <a14:useLocalDpi xmlns:a14="http://schemas.microsoft.com/office/drawing/2010/main"/>
              </a:ext>
            </a:extLst>
          </a:blip>
          <a:srcRect t="79200" b="3332"/>
          <a:stretch/>
        </p:blipFill>
        <p:spPr bwMode="auto">
          <a:xfrm>
            <a:off x="57820" y="150377"/>
            <a:ext cx="12006072" cy="1179597"/>
          </a:xfrm>
          <a:prstGeom prst="rect">
            <a:avLst/>
          </a:prstGeom>
        </p:spPr>
      </p:pic>
      <p:pic>
        <p:nvPicPr>
          <p:cNvPr id="10" name="Imagen 16">
            <a:extLst>
              <a:ext uri="{FF2B5EF4-FFF2-40B4-BE49-F238E27FC236}">
                <a16:creationId xmlns:a16="http://schemas.microsoft.com/office/drawing/2014/main" id="{5215D364-25B6-5042-9A59-60294597E560}"/>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55503" y="3327267"/>
            <a:ext cx="1814734" cy="75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35C1FF47-7929-6847-A336-AF275A3C126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81523" y="3427415"/>
            <a:ext cx="1892581" cy="539141"/>
          </a:xfrm>
          <a:prstGeom prst="rect">
            <a:avLst/>
          </a:prstGeom>
        </p:spPr>
      </p:pic>
      <p:pic>
        <p:nvPicPr>
          <p:cNvPr id="13" name="Image 12">
            <a:extLst>
              <a:ext uri="{FF2B5EF4-FFF2-40B4-BE49-F238E27FC236}">
                <a16:creationId xmlns:a16="http://schemas.microsoft.com/office/drawing/2014/main" id="{07BA2205-5429-4D4B-94AB-789D3EAF0C6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233679" y="5141451"/>
            <a:ext cx="2472587" cy="786538"/>
          </a:xfrm>
          <a:prstGeom prst="rect">
            <a:avLst/>
          </a:prstGeom>
        </p:spPr>
      </p:pic>
    </p:spTree>
    <p:extLst>
      <p:ext uri="{BB962C8B-B14F-4D97-AF65-F5344CB8AC3E}">
        <p14:creationId xmlns:p14="http://schemas.microsoft.com/office/powerpoint/2010/main" val="422099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D3C4D-DCD5-9F48-99BE-F74E24BB440F}"/>
              </a:ext>
            </a:extLst>
          </p:cNvPr>
          <p:cNvSpPr>
            <a:spLocks noGrp="1"/>
          </p:cNvSpPr>
          <p:nvPr>
            <p:ph type="title"/>
          </p:nvPr>
        </p:nvSpPr>
        <p:spPr/>
        <p:txBody>
          <a:bodyPr/>
          <a:lstStyle/>
          <a:p>
            <a:r>
              <a:rPr lang="fr-FR" dirty="0"/>
              <a:t>Principales références</a:t>
            </a:r>
          </a:p>
        </p:txBody>
      </p:sp>
      <p:sp>
        <p:nvSpPr>
          <p:cNvPr id="3" name="Espace réservé du contenu 2">
            <a:extLst>
              <a:ext uri="{FF2B5EF4-FFF2-40B4-BE49-F238E27FC236}">
                <a16:creationId xmlns:a16="http://schemas.microsoft.com/office/drawing/2014/main" id="{06DB43BA-06CC-BB4D-B7E9-E9352873B7A1}"/>
              </a:ext>
            </a:extLst>
          </p:cNvPr>
          <p:cNvSpPr>
            <a:spLocks noGrp="1"/>
          </p:cNvSpPr>
          <p:nvPr>
            <p:ph idx="1"/>
          </p:nvPr>
        </p:nvSpPr>
        <p:spPr/>
        <p:txBody>
          <a:bodyPr>
            <a:normAutofit/>
          </a:bodyPr>
          <a:lstStyle/>
          <a:p>
            <a:r>
              <a:rPr lang="fr-FR" sz="2000" dirty="0"/>
              <a:t>Ouattara, M.S., </a:t>
            </a:r>
            <a:r>
              <a:rPr lang="fr-FR" sz="2000" dirty="0" err="1"/>
              <a:t>Paut</a:t>
            </a:r>
            <a:r>
              <a:rPr lang="fr-FR" sz="2000" dirty="0"/>
              <a:t>, R., </a:t>
            </a:r>
            <a:r>
              <a:rPr lang="fr-FR" sz="2000" dirty="0" err="1"/>
              <a:t>Valantin-Morison</a:t>
            </a:r>
            <a:r>
              <a:rPr lang="fr-FR" sz="2000" dirty="0"/>
              <a:t>, M., </a:t>
            </a:r>
            <a:r>
              <a:rPr lang="fr-FR" sz="2000" dirty="0" err="1"/>
              <a:t>Verret</a:t>
            </a:r>
            <a:r>
              <a:rPr lang="fr-FR" sz="2000" dirty="0"/>
              <a:t>, V., Médiène, S., 2023. </a:t>
            </a:r>
            <a:r>
              <a:rPr lang="fr-FR" sz="2000" dirty="0" err="1"/>
              <a:t>Hierarchical</a:t>
            </a:r>
            <a:r>
              <a:rPr lang="fr-FR" sz="2000" dirty="0"/>
              <a:t> </a:t>
            </a:r>
            <a:r>
              <a:rPr lang="fr-FR" sz="2000" dirty="0" err="1"/>
              <a:t>modeling</a:t>
            </a:r>
            <a:r>
              <a:rPr lang="fr-FR" sz="2000" dirty="0"/>
              <a:t> </a:t>
            </a:r>
            <a:r>
              <a:rPr lang="fr-FR" sz="2000" dirty="0" err="1"/>
              <a:t>highlights</a:t>
            </a:r>
            <a:r>
              <a:rPr lang="fr-FR" sz="2000" dirty="0"/>
              <a:t> how </a:t>
            </a:r>
            <a:r>
              <a:rPr lang="fr-FR" sz="2000" dirty="0" err="1"/>
              <a:t>ecosystem</a:t>
            </a:r>
            <a:r>
              <a:rPr lang="fr-FR" sz="2000" dirty="0"/>
              <a:t> service </a:t>
            </a:r>
            <a:r>
              <a:rPr lang="fr-FR" sz="2000" dirty="0" err="1"/>
              <a:t>provisioning</a:t>
            </a:r>
            <a:r>
              <a:rPr lang="fr-FR" sz="2000" dirty="0"/>
              <a:t> by service </a:t>
            </a:r>
            <a:r>
              <a:rPr lang="fr-FR" sz="2000" dirty="0" err="1"/>
              <a:t>crops</a:t>
            </a:r>
            <a:r>
              <a:rPr lang="fr-FR" sz="2000" dirty="0"/>
              <a:t> </a:t>
            </a:r>
            <a:r>
              <a:rPr lang="fr-FR" sz="2000" dirty="0" err="1"/>
              <a:t>intercropped</a:t>
            </a:r>
            <a:r>
              <a:rPr lang="fr-FR" sz="2000" dirty="0"/>
              <a:t> </a:t>
            </a:r>
            <a:r>
              <a:rPr lang="fr-FR" sz="2000" dirty="0" err="1"/>
              <a:t>with</a:t>
            </a:r>
            <a:r>
              <a:rPr lang="fr-FR" sz="2000" dirty="0"/>
              <a:t> </a:t>
            </a:r>
            <a:r>
              <a:rPr lang="fr-FR" sz="2000" dirty="0" err="1"/>
              <a:t>oilseed</a:t>
            </a:r>
            <a:r>
              <a:rPr lang="fr-FR" sz="2000" dirty="0"/>
              <a:t> </a:t>
            </a:r>
            <a:r>
              <a:rPr lang="fr-FR" sz="2000" dirty="0" err="1"/>
              <a:t>rape</a:t>
            </a:r>
            <a:r>
              <a:rPr lang="fr-FR" sz="2000" dirty="0"/>
              <a:t> </a:t>
            </a:r>
            <a:r>
              <a:rPr lang="fr-FR" sz="2000" dirty="0" err="1"/>
              <a:t>depends</a:t>
            </a:r>
            <a:r>
              <a:rPr lang="fr-FR" sz="2000" dirty="0"/>
              <a:t> on </a:t>
            </a:r>
            <a:r>
              <a:rPr lang="fr-FR" sz="2000" dirty="0" err="1"/>
              <a:t>their</a:t>
            </a:r>
            <a:r>
              <a:rPr lang="fr-FR" sz="2000" dirty="0"/>
              <a:t> </a:t>
            </a:r>
            <a:r>
              <a:rPr lang="fr-FR" sz="2000" dirty="0" err="1"/>
              <a:t>functional</a:t>
            </a:r>
            <a:r>
              <a:rPr lang="fr-FR" sz="2000" dirty="0"/>
              <a:t> trait values. Agriculture, </a:t>
            </a:r>
            <a:r>
              <a:rPr lang="fr-FR" sz="2000" dirty="0" err="1"/>
              <a:t>Ecosystems</a:t>
            </a:r>
            <a:r>
              <a:rPr lang="fr-FR" sz="2000" dirty="0"/>
              <a:t> &amp; </a:t>
            </a:r>
            <a:r>
              <a:rPr lang="fr-FR" sz="2000" dirty="0" err="1"/>
              <a:t>Environment</a:t>
            </a:r>
            <a:r>
              <a:rPr lang="fr-FR" sz="2000" dirty="0"/>
              <a:t> 357, 108690. </a:t>
            </a:r>
            <a:r>
              <a:rPr lang="fr-FR" sz="2000" dirty="0">
                <a:hlinkClick r:id="rId2"/>
              </a:rPr>
              <a:t>https://doi.org/10.1016/j.agee.2023.108690</a:t>
            </a:r>
            <a:endParaRPr lang="fr-FR" sz="2000" dirty="0"/>
          </a:p>
          <a:p>
            <a:r>
              <a:rPr lang="fr-FR" sz="2000" dirty="0">
                <a:hlinkClick r:id="rId3"/>
              </a:rPr>
              <a:t>https://agronomie.versailles-grignon.hub.inrae.fr/productions/outils-et-modeles/caps-colza-associe</a:t>
            </a:r>
            <a:endParaRPr lang="fr-FR" sz="2000" dirty="0"/>
          </a:p>
          <a:p>
            <a:r>
              <a:rPr lang="fr-FR" sz="2000" dirty="0">
                <a:hlinkClick r:id="rId4"/>
              </a:rPr>
              <a:t>https://umr-agronomie.shinyapps.io/EcoSystemix/</a:t>
            </a:r>
            <a:endParaRPr lang="fr-FR" sz="2000" dirty="0"/>
          </a:p>
          <a:p>
            <a:endParaRPr lang="fr-FR" sz="2000" dirty="0"/>
          </a:p>
          <a:p>
            <a:endParaRPr lang="fr-FR" sz="2000" dirty="0"/>
          </a:p>
          <a:p>
            <a:endParaRPr lang="fr-FR" sz="2000" dirty="0"/>
          </a:p>
          <a:p>
            <a:endParaRPr lang="fr-FR" sz="2000" dirty="0"/>
          </a:p>
        </p:txBody>
      </p:sp>
      <p:sp>
        <p:nvSpPr>
          <p:cNvPr id="4" name="Espace réservé de la date 3">
            <a:extLst>
              <a:ext uri="{FF2B5EF4-FFF2-40B4-BE49-F238E27FC236}">
                <a16:creationId xmlns:a16="http://schemas.microsoft.com/office/drawing/2014/main" id="{550E5DFD-B793-BF42-B053-DE111D9BD882}"/>
              </a:ext>
            </a:extLst>
          </p:cNvPr>
          <p:cNvSpPr>
            <a:spLocks noGrp="1"/>
          </p:cNvSpPr>
          <p:nvPr>
            <p:ph type="dt" sz="half" idx="2"/>
          </p:nvPr>
        </p:nvSpPr>
        <p:spPr/>
        <p:txBody>
          <a:bodyPr/>
          <a:lstStyle/>
          <a:p>
            <a:pPr>
              <a:defRPr/>
            </a:pPr>
            <a:r>
              <a:rPr lang="en-US"/>
              <a:t>19 mars 2024</a:t>
            </a:r>
            <a:endParaRPr lang="fr-FR"/>
          </a:p>
        </p:txBody>
      </p:sp>
      <p:sp>
        <p:nvSpPr>
          <p:cNvPr id="5" name="Espace réservé du pied de page 4">
            <a:extLst>
              <a:ext uri="{FF2B5EF4-FFF2-40B4-BE49-F238E27FC236}">
                <a16:creationId xmlns:a16="http://schemas.microsoft.com/office/drawing/2014/main" id="{912C797F-981D-034A-B417-1FC1B410A2FA}"/>
              </a:ext>
            </a:extLst>
          </p:cNvPr>
          <p:cNvSpPr>
            <a:spLocks noGrp="1"/>
          </p:cNvSpPr>
          <p:nvPr>
            <p:ph type="ftr" sz="quarter" idx="3"/>
          </p:nvPr>
        </p:nvSpPr>
        <p:spPr/>
        <p:txBody>
          <a:bodyPr/>
          <a:lstStyle/>
          <a:p>
            <a:pPr>
              <a:defRPr/>
            </a:pPr>
            <a:r>
              <a:rPr lang="fr-FR"/>
              <a:t>RCP24 - Quelles semences pour une agriculture sans pesticide ? Mobiliser la diversification des cultures et la vigueur des graines</a:t>
            </a:r>
          </a:p>
        </p:txBody>
      </p:sp>
      <p:sp>
        <p:nvSpPr>
          <p:cNvPr id="6" name="Espace réservé du numéro de diapositive 5">
            <a:extLst>
              <a:ext uri="{FF2B5EF4-FFF2-40B4-BE49-F238E27FC236}">
                <a16:creationId xmlns:a16="http://schemas.microsoft.com/office/drawing/2014/main" id="{C7DDB92C-6624-BF48-898D-D5643DFAB107}"/>
              </a:ext>
            </a:extLst>
          </p:cNvPr>
          <p:cNvSpPr>
            <a:spLocks noGrp="1"/>
          </p:cNvSpPr>
          <p:nvPr>
            <p:ph type="sldNum" sz="quarter" idx="4"/>
          </p:nvPr>
        </p:nvSpPr>
        <p:spPr/>
        <p:txBody>
          <a:bodyPr/>
          <a:lstStyle/>
          <a:p>
            <a:pPr>
              <a:defRPr/>
            </a:pPr>
            <a:fld id="{0143DD4D-BEF1-4023-A7CD-85396BF46130}" type="slidenum">
              <a:rPr lang="fr-FR" smtClean="0"/>
              <a:t>17</a:t>
            </a:fld>
            <a:endParaRPr lang="fr-FR"/>
          </a:p>
        </p:txBody>
      </p:sp>
    </p:spTree>
    <p:extLst>
      <p:ext uri="{BB962C8B-B14F-4D97-AF65-F5344CB8AC3E}">
        <p14:creationId xmlns:p14="http://schemas.microsoft.com/office/powerpoint/2010/main" val="404613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1064E-9C9C-1D4C-8A08-F1C3EDC52F3A}"/>
              </a:ext>
            </a:extLst>
          </p:cNvPr>
          <p:cNvSpPr>
            <a:spLocks noGrp="1"/>
          </p:cNvSpPr>
          <p:nvPr>
            <p:ph type="title"/>
          </p:nvPr>
        </p:nvSpPr>
        <p:spPr>
          <a:xfrm>
            <a:off x="314091" y="0"/>
            <a:ext cx="10515600" cy="1325563"/>
          </a:xfrm>
        </p:spPr>
        <p:txBody>
          <a:bodyPr/>
          <a:lstStyle/>
          <a:p>
            <a:r>
              <a:rPr lang="fr-FR" dirty="0"/>
              <a:t>De nombreux intérêts mais encore des limites à la diversification </a:t>
            </a:r>
          </a:p>
        </p:txBody>
      </p:sp>
      <p:pic>
        <p:nvPicPr>
          <p:cNvPr id="5" name="Image 4">
            <a:extLst>
              <a:ext uri="{FF2B5EF4-FFF2-40B4-BE49-F238E27FC236}">
                <a16:creationId xmlns:a16="http://schemas.microsoft.com/office/drawing/2014/main" id="{CA49DDD9-BF30-2F46-8EFF-8427E8DD9C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2932" y="1509670"/>
            <a:ext cx="3190485" cy="422195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AF6A9ABF-3531-F748-AAB9-7A42C7AE109C}"/>
              </a:ext>
            </a:extLst>
          </p:cNvPr>
          <p:cNvSpPr/>
          <p:nvPr/>
        </p:nvSpPr>
        <p:spPr>
          <a:xfrm>
            <a:off x="568538" y="6021509"/>
            <a:ext cx="3020124" cy="646331"/>
          </a:xfrm>
          <a:prstGeom prst="rect">
            <a:avLst/>
          </a:prstGeom>
        </p:spPr>
        <p:txBody>
          <a:bodyPr wrap="square">
            <a:spAutoFit/>
          </a:bodyPr>
          <a:lstStyle/>
          <a:p>
            <a:r>
              <a:rPr lang="fr-FR" dirty="0"/>
              <a:t>Effets positifs sur les services écosystémiques</a:t>
            </a:r>
          </a:p>
        </p:txBody>
      </p:sp>
      <p:sp>
        <p:nvSpPr>
          <p:cNvPr id="12" name="Espace réservé du numéro de diapositive 11">
            <a:extLst>
              <a:ext uri="{FF2B5EF4-FFF2-40B4-BE49-F238E27FC236}">
                <a16:creationId xmlns:a16="http://schemas.microsoft.com/office/drawing/2014/main" id="{8BC80642-4F27-C247-8AED-6E3A589F4B66}"/>
              </a:ext>
            </a:extLst>
          </p:cNvPr>
          <p:cNvSpPr>
            <a:spLocks noGrp="1"/>
          </p:cNvSpPr>
          <p:nvPr>
            <p:ph type="sldNum" sz="quarter" idx="12"/>
          </p:nvPr>
        </p:nvSpPr>
        <p:spPr/>
        <p:txBody>
          <a:bodyPr/>
          <a:lstStyle/>
          <a:p>
            <a:fld id="{E6D6CDFE-E756-4845-80C7-0F4EA76FD00C}" type="slidenum">
              <a:rPr lang="fr-FR" smtClean="0"/>
              <a:t>2</a:t>
            </a:fld>
            <a:endParaRPr lang="fr-FR"/>
          </a:p>
        </p:txBody>
      </p:sp>
      <p:pic>
        <p:nvPicPr>
          <p:cNvPr id="14" name="Image 13">
            <a:extLst>
              <a:ext uri="{FF2B5EF4-FFF2-40B4-BE49-F238E27FC236}">
                <a16:creationId xmlns:a16="http://schemas.microsoft.com/office/drawing/2014/main" id="{B97D0449-9244-9C46-B362-602867EAD0F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19105138">
            <a:off x="3731792" y="2394553"/>
            <a:ext cx="1045937" cy="468900"/>
          </a:xfrm>
          <a:prstGeom prst="rect">
            <a:avLst/>
          </a:prstGeom>
        </p:spPr>
      </p:pic>
      <p:pic>
        <p:nvPicPr>
          <p:cNvPr id="15" name="Image 14">
            <a:extLst>
              <a:ext uri="{FF2B5EF4-FFF2-40B4-BE49-F238E27FC236}">
                <a16:creationId xmlns:a16="http://schemas.microsoft.com/office/drawing/2014/main" id="{36769AD8-8E04-A547-8CA7-51D109A6C8A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1948592">
            <a:off x="3731791" y="4187581"/>
            <a:ext cx="1045937" cy="468900"/>
          </a:xfrm>
          <a:prstGeom prst="rect">
            <a:avLst/>
          </a:prstGeom>
        </p:spPr>
      </p:pic>
      <p:sp>
        <p:nvSpPr>
          <p:cNvPr id="17" name="ZoneTexte 16">
            <a:extLst>
              <a:ext uri="{FF2B5EF4-FFF2-40B4-BE49-F238E27FC236}">
                <a16:creationId xmlns:a16="http://schemas.microsoft.com/office/drawing/2014/main" id="{E3BE2D29-6ECB-0145-A7E0-85E5F1E1FC19}"/>
              </a:ext>
            </a:extLst>
          </p:cNvPr>
          <p:cNvSpPr txBox="1"/>
          <p:nvPr/>
        </p:nvSpPr>
        <p:spPr>
          <a:xfrm>
            <a:off x="4939990" y="1509670"/>
            <a:ext cx="2899317" cy="1015663"/>
          </a:xfrm>
          <a:prstGeom prst="rect">
            <a:avLst/>
          </a:prstGeom>
          <a:noFill/>
        </p:spPr>
        <p:txBody>
          <a:bodyPr wrap="square" rtlCol="0">
            <a:spAutoFit/>
          </a:bodyPr>
          <a:lstStyle/>
          <a:p>
            <a:r>
              <a:rPr lang="fr-FR" sz="2000" dirty="0"/>
              <a:t>Effets négatifs liés à la complexification de l’agroécosystème</a:t>
            </a:r>
          </a:p>
        </p:txBody>
      </p:sp>
      <p:sp>
        <p:nvSpPr>
          <p:cNvPr id="18" name="ZoneTexte 17">
            <a:extLst>
              <a:ext uri="{FF2B5EF4-FFF2-40B4-BE49-F238E27FC236}">
                <a16:creationId xmlns:a16="http://schemas.microsoft.com/office/drawing/2014/main" id="{D3CD2432-A14B-174D-9AC4-8738A606A2C3}"/>
              </a:ext>
            </a:extLst>
          </p:cNvPr>
          <p:cNvSpPr txBox="1"/>
          <p:nvPr/>
        </p:nvSpPr>
        <p:spPr>
          <a:xfrm>
            <a:off x="4939990" y="2972189"/>
            <a:ext cx="2641809" cy="1015663"/>
          </a:xfrm>
          <a:prstGeom prst="rect">
            <a:avLst/>
          </a:prstGeom>
          <a:noFill/>
        </p:spPr>
        <p:txBody>
          <a:bodyPr wrap="square" rtlCol="0">
            <a:spAutoFit/>
          </a:bodyPr>
          <a:lstStyle/>
          <a:p>
            <a:r>
              <a:rPr lang="fr-FR" sz="2000" dirty="0"/>
              <a:t>Certains services moins étudiés: régulation des </a:t>
            </a:r>
            <a:r>
              <a:rPr lang="fr-FR" sz="2000" dirty="0" err="1"/>
              <a:t>bioagresseurs</a:t>
            </a:r>
            <a:r>
              <a:rPr lang="fr-FR" sz="2000" dirty="0"/>
              <a:t> </a:t>
            </a:r>
          </a:p>
        </p:txBody>
      </p:sp>
      <p:sp>
        <p:nvSpPr>
          <p:cNvPr id="19" name="ZoneTexte 18">
            <a:extLst>
              <a:ext uri="{FF2B5EF4-FFF2-40B4-BE49-F238E27FC236}">
                <a16:creationId xmlns:a16="http://schemas.microsoft.com/office/drawing/2014/main" id="{85C6EE51-5B38-6543-A1B8-168F9BE8C148}"/>
              </a:ext>
            </a:extLst>
          </p:cNvPr>
          <p:cNvSpPr txBox="1"/>
          <p:nvPr/>
        </p:nvSpPr>
        <p:spPr>
          <a:xfrm>
            <a:off x="4939990" y="4434708"/>
            <a:ext cx="2603224" cy="1631216"/>
          </a:xfrm>
          <a:prstGeom prst="rect">
            <a:avLst/>
          </a:prstGeom>
          <a:noFill/>
        </p:spPr>
        <p:txBody>
          <a:bodyPr wrap="square" rtlCol="0">
            <a:spAutoFit/>
          </a:bodyPr>
          <a:lstStyle/>
          <a:p>
            <a:r>
              <a:rPr lang="fr-FR" sz="2000" dirty="0"/>
              <a:t>De nombreuses formes de diversification testées par les praticiens (</a:t>
            </a:r>
            <a:r>
              <a:rPr lang="fr-FR" sz="2000" i="1" dirty="0" err="1"/>
              <a:t>Verret</a:t>
            </a:r>
            <a:r>
              <a:rPr lang="fr-FR" sz="2000" i="1" dirty="0"/>
              <a:t> et al., 2020</a:t>
            </a:r>
            <a:r>
              <a:rPr lang="fr-FR" sz="2000" dirty="0"/>
              <a:t>)</a:t>
            </a:r>
          </a:p>
        </p:txBody>
      </p:sp>
      <p:pic>
        <p:nvPicPr>
          <p:cNvPr id="20" name="Image 19">
            <a:extLst>
              <a:ext uri="{FF2B5EF4-FFF2-40B4-BE49-F238E27FC236}">
                <a16:creationId xmlns:a16="http://schemas.microsoft.com/office/drawing/2014/main" id="{73C2D358-840E-554F-B42C-3D9ED51F4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3519" y="1018536"/>
            <a:ext cx="3450281" cy="2241345"/>
          </a:xfrm>
          <a:prstGeom prst="rect">
            <a:avLst/>
          </a:prstGeom>
        </p:spPr>
      </p:pic>
      <p:sp>
        <p:nvSpPr>
          <p:cNvPr id="21" name="ZoneTexte 20">
            <a:extLst>
              <a:ext uri="{FF2B5EF4-FFF2-40B4-BE49-F238E27FC236}">
                <a16:creationId xmlns:a16="http://schemas.microsoft.com/office/drawing/2014/main" id="{4E84B5DF-C91D-7047-91CD-6C3EF9180B55}"/>
              </a:ext>
            </a:extLst>
          </p:cNvPr>
          <p:cNvSpPr txBox="1"/>
          <p:nvPr/>
        </p:nvSpPr>
        <p:spPr>
          <a:xfrm rot="5400000">
            <a:off x="10523691" y="1937270"/>
            <a:ext cx="2441270" cy="338554"/>
          </a:xfrm>
          <a:prstGeom prst="rect">
            <a:avLst/>
          </a:prstGeom>
          <a:noFill/>
        </p:spPr>
        <p:txBody>
          <a:bodyPr wrap="square" rtlCol="0">
            <a:spAutoFit/>
          </a:bodyPr>
          <a:lstStyle/>
          <a:p>
            <a:r>
              <a:rPr lang="fr-FR" sz="1600" i="1" dirty="0"/>
              <a:t>Ehrmann and Ritz, 2014</a:t>
            </a:r>
          </a:p>
        </p:txBody>
      </p:sp>
      <p:pic>
        <p:nvPicPr>
          <p:cNvPr id="22" name="Image 21">
            <a:extLst>
              <a:ext uri="{FF2B5EF4-FFF2-40B4-BE49-F238E27FC236}">
                <a16:creationId xmlns:a16="http://schemas.microsoft.com/office/drawing/2014/main" id="{AB769721-51DB-C140-B83D-13271261D03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480618" y="4278417"/>
            <a:ext cx="4711382" cy="232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2">
            <a:extLst>
              <a:ext uri="{FF2B5EF4-FFF2-40B4-BE49-F238E27FC236}">
                <a16:creationId xmlns:a16="http://schemas.microsoft.com/office/drawing/2014/main" id="{892B5EDF-8C9C-5141-B4FA-DD1E101D25B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783112" y="3327182"/>
            <a:ext cx="1045937" cy="468900"/>
          </a:xfrm>
          <a:prstGeom prst="rect">
            <a:avLst/>
          </a:prstGeom>
        </p:spPr>
      </p:pic>
      <p:sp>
        <p:nvSpPr>
          <p:cNvPr id="24" name="ZoneTexte 23">
            <a:extLst>
              <a:ext uri="{FF2B5EF4-FFF2-40B4-BE49-F238E27FC236}">
                <a16:creationId xmlns:a16="http://schemas.microsoft.com/office/drawing/2014/main" id="{17EB7B66-1D9D-D249-90E4-A3AAFE79EE5B}"/>
              </a:ext>
            </a:extLst>
          </p:cNvPr>
          <p:cNvSpPr txBox="1"/>
          <p:nvPr/>
        </p:nvSpPr>
        <p:spPr>
          <a:xfrm>
            <a:off x="10019161" y="6525897"/>
            <a:ext cx="1948867" cy="338554"/>
          </a:xfrm>
          <a:prstGeom prst="rect">
            <a:avLst/>
          </a:prstGeom>
          <a:noFill/>
        </p:spPr>
        <p:txBody>
          <a:bodyPr wrap="none" rtlCol="0">
            <a:spAutoFit/>
          </a:bodyPr>
          <a:lstStyle/>
          <a:p>
            <a:r>
              <a:rPr lang="fr-FR" sz="1600" i="1" dirty="0" err="1"/>
              <a:t>Gardarin</a:t>
            </a:r>
            <a:r>
              <a:rPr lang="fr-FR" sz="1600" i="1" dirty="0"/>
              <a:t> et al., 2022</a:t>
            </a:r>
          </a:p>
        </p:txBody>
      </p:sp>
      <p:sp>
        <p:nvSpPr>
          <p:cNvPr id="3" name="ZoneTexte 2">
            <a:extLst>
              <a:ext uri="{FF2B5EF4-FFF2-40B4-BE49-F238E27FC236}">
                <a16:creationId xmlns:a16="http://schemas.microsoft.com/office/drawing/2014/main" id="{4DDD778D-1730-7041-A87B-280C830DBCE3}"/>
              </a:ext>
            </a:extLst>
          </p:cNvPr>
          <p:cNvSpPr txBox="1"/>
          <p:nvPr/>
        </p:nvSpPr>
        <p:spPr>
          <a:xfrm>
            <a:off x="1281181" y="5617686"/>
            <a:ext cx="2222083" cy="369332"/>
          </a:xfrm>
          <a:prstGeom prst="rect">
            <a:avLst/>
          </a:prstGeom>
          <a:noFill/>
        </p:spPr>
        <p:txBody>
          <a:bodyPr wrap="none" rtlCol="0">
            <a:spAutoFit/>
          </a:bodyPr>
          <a:lstStyle/>
          <a:p>
            <a:r>
              <a:rPr lang="fr-FR" i="1" dirty="0" err="1"/>
              <a:t>Tamburini</a:t>
            </a:r>
            <a:r>
              <a:rPr lang="fr-FR" i="1" dirty="0"/>
              <a:t> et al., 2020</a:t>
            </a:r>
          </a:p>
        </p:txBody>
      </p:sp>
    </p:spTree>
    <p:extLst>
      <p:ext uri="{BB962C8B-B14F-4D97-AF65-F5344CB8AC3E}">
        <p14:creationId xmlns:p14="http://schemas.microsoft.com/office/powerpoint/2010/main" val="19739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A2B9-2FA4-E94D-B9CA-A7F36576F505}"/>
              </a:ext>
            </a:extLst>
          </p:cNvPr>
          <p:cNvSpPr>
            <a:spLocks noGrp="1"/>
          </p:cNvSpPr>
          <p:nvPr>
            <p:ph type="title"/>
          </p:nvPr>
        </p:nvSpPr>
        <p:spPr/>
        <p:txBody>
          <a:bodyPr>
            <a:normAutofit/>
          </a:bodyPr>
          <a:lstStyle/>
          <a:p>
            <a:r>
              <a:rPr lang="fr-FR" dirty="0"/>
              <a:t>Enjeux pour aider à concevoir des mélanges d’espèces</a:t>
            </a:r>
          </a:p>
        </p:txBody>
      </p:sp>
      <p:sp>
        <p:nvSpPr>
          <p:cNvPr id="3" name="Espace réservé du contenu 2">
            <a:extLst>
              <a:ext uri="{FF2B5EF4-FFF2-40B4-BE49-F238E27FC236}">
                <a16:creationId xmlns:a16="http://schemas.microsoft.com/office/drawing/2014/main" id="{2570B53C-C441-8340-B559-DFB524ECD9E4}"/>
              </a:ext>
            </a:extLst>
          </p:cNvPr>
          <p:cNvSpPr>
            <a:spLocks noGrp="1"/>
          </p:cNvSpPr>
          <p:nvPr>
            <p:ph idx="1"/>
          </p:nvPr>
        </p:nvSpPr>
        <p:spPr/>
        <p:txBody>
          <a:bodyPr>
            <a:normAutofit lnSpcReduction="10000"/>
          </a:bodyPr>
          <a:lstStyle/>
          <a:p>
            <a:r>
              <a:rPr lang="fr-FR" dirty="0"/>
              <a:t>Combiner différents types de connaissances sur les mélanges</a:t>
            </a:r>
          </a:p>
          <a:p>
            <a:pPr lvl="1"/>
            <a:r>
              <a:rPr lang="fr-FR" dirty="0"/>
              <a:t>Scientifiques: identifier les processus à prendre en compte</a:t>
            </a:r>
          </a:p>
          <a:p>
            <a:pPr lvl="1"/>
            <a:r>
              <a:rPr lang="fr-FR" dirty="0"/>
              <a:t>Praticiens: identifier les conditions de mise en œuvre (contexte, finalités)</a:t>
            </a:r>
          </a:p>
          <a:p>
            <a:pPr lvl="1"/>
            <a:endParaRPr lang="fr-FR" dirty="0"/>
          </a:p>
          <a:p>
            <a:r>
              <a:rPr lang="fr-FR" dirty="0"/>
              <a:t>Décrire un grand nombre de mélanges et de combinatoires</a:t>
            </a:r>
          </a:p>
          <a:p>
            <a:pPr lvl="1"/>
            <a:r>
              <a:rPr lang="fr-FR" dirty="0"/>
              <a:t>Dépasser la description taxonomique (espèce) pour monter en généricité</a:t>
            </a:r>
          </a:p>
          <a:p>
            <a:pPr lvl="1"/>
            <a:r>
              <a:rPr lang="fr-FR" dirty="0"/>
              <a:t>Décrire les mélanges de manière fonctionnelle par les traits fonctionnels</a:t>
            </a:r>
          </a:p>
          <a:p>
            <a:pPr lvl="1"/>
            <a:r>
              <a:rPr lang="fr-FR" dirty="0"/>
              <a:t>Traits =&gt; Fonctions (processus) =&gt; Services  </a:t>
            </a:r>
          </a:p>
          <a:p>
            <a:pPr lvl="1"/>
            <a:endParaRPr lang="fr-FR" dirty="0"/>
          </a:p>
          <a:p>
            <a:r>
              <a:rPr lang="fr-FR" dirty="0"/>
              <a:t>Agréger ces connaissances et les rendre disponibles dans des outils d’aide à la conception de mélanges</a:t>
            </a:r>
          </a:p>
        </p:txBody>
      </p:sp>
      <p:sp>
        <p:nvSpPr>
          <p:cNvPr id="4" name="Espace réservé de la date 3">
            <a:extLst>
              <a:ext uri="{FF2B5EF4-FFF2-40B4-BE49-F238E27FC236}">
                <a16:creationId xmlns:a16="http://schemas.microsoft.com/office/drawing/2014/main" id="{9424B473-A59B-C443-B5B5-27619A6DC641}"/>
              </a:ext>
            </a:extLst>
          </p:cNvPr>
          <p:cNvSpPr>
            <a:spLocks noGrp="1"/>
          </p:cNvSpPr>
          <p:nvPr>
            <p:ph type="dt" sz="half" idx="2"/>
          </p:nvPr>
        </p:nvSpPr>
        <p:spPr/>
        <p:txBody>
          <a:bodyPr/>
          <a:lstStyle/>
          <a:p>
            <a:pPr>
              <a:defRPr/>
            </a:pPr>
            <a:r>
              <a:rPr lang="en-US"/>
              <a:t>19 mars 2024</a:t>
            </a:r>
            <a:endParaRPr lang="fr-FR"/>
          </a:p>
        </p:txBody>
      </p:sp>
      <p:sp>
        <p:nvSpPr>
          <p:cNvPr id="5" name="Espace réservé du pied de page 4">
            <a:extLst>
              <a:ext uri="{FF2B5EF4-FFF2-40B4-BE49-F238E27FC236}">
                <a16:creationId xmlns:a16="http://schemas.microsoft.com/office/drawing/2014/main" id="{F28BDBEC-9E8B-2B42-8C02-4E9C3BB9F927}"/>
              </a:ext>
            </a:extLst>
          </p:cNvPr>
          <p:cNvSpPr>
            <a:spLocks noGrp="1"/>
          </p:cNvSpPr>
          <p:nvPr>
            <p:ph type="ftr" sz="quarter" idx="3"/>
          </p:nvPr>
        </p:nvSpPr>
        <p:spPr/>
        <p:txBody>
          <a:bodyPr/>
          <a:lstStyle/>
          <a:p>
            <a:pPr>
              <a:defRPr/>
            </a:pPr>
            <a:r>
              <a:rPr lang="fr-FR"/>
              <a:t>RCP24 - Quelles semences pour une agriculture sans pesticide ? Mobiliser la diversification des cultures et la vigueur des graines</a:t>
            </a:r>
          </a:p>
        </p:txBody>
      </p:sp>
      <p:sp>
        <p:nvSpPr>
          <p:cNvPr id="6" name="Espace réservé du numéro de diapositive 5">
            <a:extLst>
              <a:ext uri="{FF2B5EF4-FFF2-40B4-BE49-F238E27FC236}">
                <a16:creationId xmlns:a16="http://schemas.microsoft.com/office/drawing/2014/main" id="{385C5551-A765-6242-90CD-737F6033642A}"/>
              </a:ext>
            </a:extLst>
          </p:cNvPr>
          <p:cNvSpPr>
            <a:spLocks noGrp="1"/>
          </p:cNvSpPr>
          <p:nvPr>
            <p:ph type="sldNum" sz="quarter" idx="4"/>
          </p:nvPr>
        </p:nvSpPr>
        <p:spPr/>
        <p:txBody>
          <a:bodyPr/>
          <a:lstStyle/>
          <a:p>
            <a:pPr>
              <a:defRPr/>
            </a:pPr>
            <a:fld id="{0143DD4D-BEF1-4023-A7CD-85396BF46130}" type="slidenum">
              <a:rPr lang="fr-FR" smtClean="0"/>
              <a:t>3</a:t>
            </a:fld>
            <a:endParaRPr lang="fr-FR"/>
          </a:p>
        </p:txBody>
      </p:sp>
    </p:spTree>
    <p:extLst>
      <p:ext uri="{BB962C8B-B14F-4D97-AF65-F5344CB8AC3E}">
        <p14:creationId xmlns:p14="http://schemas.microsoft.com/office/powerpoint/2010/main" val="429260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D70DFD64-D5BA-15BE-031C-3BCC6D72689C}"/>
              </a:ext>
            </a:extLst>
          </p:cNvPr>
          <p:cNvSpPr txBox="1"/>
          <p:nvPr/>
        </p:nvSpPr>
        <p:spPr>
          <a:xfrm>
            <a:off x="426090" y="2290502"/>
            <a:ext cx="1731564" cy="523220"/>
          </a:xfrm>
          <a:prstGeom prst="rect">
            <a:avLst/>
          </a:prstGeom>
          <a:noFill/>
        </p:spPr>
        <p:txBody>
          <a:bodyPr wrap="none" rtlCol="0">
            <a:spAutoFit/>
          </a:bodyPr>
          <a:lstStyle/>
          <a:p>
            <a:r>
              <a:rPr lang="fr-FR" sz="1400" dirty="0"/>
              <a:t>Hauteur</a:t>
            </a:r>
          </a:p>
          <a:p>
            <a:r>
              <a:rPr lang="fr-FR" sz="1400" dirty="0"/>
              <a:t>Vitesse de croissance</a:t>
            </a:r>
          </a:p>
        </p:txBody>
      </p:sp>
      <p:sp>
        <p:nvSpPr>
          <p:cNvPr id="30" name="ZoneTexte 29">
            <a:extLst>
              <a:ext uri="{FF2B5EF4-FFF2-40B4-BE49-F238E27FC236}">
                <a16:creationId xmlns:a16="http://schemas.microsoft.com/office/drawing/2014/main" id="{FEF34979-1D52-BC66-8B02-903CA628BD89}"/>
              </a:ext>
            </a:extLst>
          </p:cNvPr>
          <p:cNvSpPr txBox="1"/>
          <p:nvPr/>
        </p:nvSpPr>
        <p:spPr>
          <a:xfrm>
            <a:off x="435161" y="2048304"/>
            <a:ext cx="1273041" cy="307777"/>
          </a:xfrm>
          <a:prstGeom prst="rect">
            <a:avLst/>
          </a:prstGeom>
          <a:noFill/>
        </p:spPr>
        <p:txBody>
          <a:bodyPr wrap="none" rtlCol="0">
            <a:spAutoFit/>
          </a:bodyPr>
          <a:lstStyle/>
          <a:p>
            <a:r>
              <a:rPr lang="fr-FR" sz="1400" dirty="0"/>
              <a:t>Surface foliaire</a:t>
            </a:r>
          </a:p>
        </p:txBody>
      </p:sp>
      <p:sp>
        <p:nvSpPr>
          <p:cNvPr id="31" name="ZoneTexte 30">
            <a:extLst>
              <a:ext uri="{FF2B5EF4-FFF2-40B4-BE49-F238E27FC236}">
                <a16:creationId xmlns:a16="http://schemas.microsoft.com/office/drawing/2014/main" id="{46625805-80A9-A1D4-0BC6-31EA824DFCE7}"/>
              </a:ext>
            </a:extLst>
          </p:cNvPr>
          <p:cNvSpPr txBox="1"/>
          <p:nvPr/>
        </p:nvSpPr>
        <p:spPr>
          <a:xfrm>
            <a:off x="363764" y="2971228"/>
            <a:ext cx="1415837" cy="523220"/>
          </a:xfrm>
          <a:prstGeom prst="rect">
            <a:avLst/>
          </a:prstGeom>
          <a:noFill/>
        </p:spPr>
        <p:txBody>
          <a:bodyPr wrap="none" rtlCol="0">
            <a:spAutoFit/>
          </a:bodyPr>
          <a:lstStyle/>
          <a:p>
            <a:r>
              <a:rPr lang="fr-FR" sz="1400" dirty="0"/>
              <a:t>Type de racine</a:t>
            </a:r>
          </a:p>
          <a:p>
            <a:r>
              <a:rPr lang="fr-FR" sz="1400" dirty="0"/>
              <a:t>Densité racinaire</a:t>
            </a:r>
          </a:p>
        </p:txBody>
      </p:sp>
      <p:sp>
        <p:nvSpPr>
          <p:cNvPr id="32" name="ZoneTexte 31">
            <a:extLst>
              <a:ext uri="{FF2B5EF4-FFF2-40B4-BE49-F238E27FC236}">
                <a16:creationId xmlns:a16="http://schemas.microsoft.com/office/drawing/2014/main" id="{1C347692-1DE6-742A-508A-90572F8939C1}"/>
              </a:ext>
            </a:extLst>
          </p:cNvPr>
          <p:cNvSpPr txBox="1"/>
          <p:nvPr/>
        </p:nvSpPr>
        <p:spPr>
          <a:xfrm>
            <a:off x="4733498" y="1573716"/>
            <a:ext cx="3387594" cy="307777"/>
          </a:xfrm>
          <a:prstGeom prst="rect">
            <a:avLst/>
          </a:prstGeom>
          <a:noFill/>
        </p:spPr>
        <p:txBody>
          <a:bodyPr wrap="none" rtlCol="0">
            <a:spAutoFit/>
          </a:bodyPr>
          <a:lstStyle/>
          <a:p>
            <a:r>
              <a:rPr lang="fr-FR" sz="1400" dirty="0"/>
              <a:t>Fourniture de ressources en nectar et pollen</a:t>
            </a:r>
            <a:endParaRPr lang="fr-FR" sz="1100" dirty="0"/>
          </a:p>
        </p:txBody>
      </p:sp>
      <p:sp>
        <p:nvSpPr>
          <p:cNvPr id="2" name="ZoneTexte 1">
            <a:extLst>
              <a:ext uri="{FF2B5EF4-FFF2-40B4-BE49-F238E27FC236}">
                <a16:creationId xmlns:a16="http://schemas.microsoft.com/office/drawing/2014/main" id="{19F647A6-59DD-CD8B-269A-1053DA1D7569}"/>
              </a:ext>
            </a:extLst>
          </p:cNvPr>
          <p:cNvSpPr txBox="1"/>
          <p:nvPr/>
        </p:nvSpPr>
        <p:spPr>
          <a:xfrm>
            <a:off x="439189" y="1099925"/>
            <a:ext cx="782587" cy="400110"/>
          </a:xfrm>
          <a:prstGeom prst="rect">
            <a:avLst/>
          </a:prstGeom>
          <a:noFill/>
        </p:spPr>
        <p:txBody>
          <a:bodyPr wrap="none" rtlCol="0">
            <a:spAutoFit/>
          </a:bodyPr>
          <a:lstStyle/>
          <a:p>
            <a:r>
              <a:rPr lang="fr-FR" sz="2000" b="1" dirty="0">
                <a:solidFill>
                  <a:srgbClr val="00B0F0"/>
                </a:solidFill>
              </a:rPr>
              <a:t>Traits</a:t>
            </a:r>
          </a:p>
        </p:txBody>
      </p:sp>
      <p:sp>
        <p:nvSpPr>
          <p:cNvPr id="3" name="ZoneTexte 2">
            <a:extLst>
              <a:ext uri="{FF2B5EF4-FFF2-40B4-BE49-F238E27FC236}">
                <a16:creationId xmlns:a16="http://schemas.microsoft.com/office/drawing/2014/main" id="{21EC5E06-EAC5-9FFF-7C71-4FB418188306}"/>
              </a:ext>
            </a:extLst>
          </p:cNvPr>
          <p:cNvSpPr txBox="1"/>
          <p:nvPr/>
        </p:nvSpPr>
        <p:spPr>
          <a:xfrm>
            <a:off x="4721463" y="1103086"/>
            <a:ext cx="1213794" cy="400110"/>
          </a:xfrm>
          <a:prstGeom prst="rect">
            <a:avLst/>
          </a:prstGeom>
          <a:noFill/>
        </p:spPr>
        <p:txBody>
          <a:bodyPr wrap="none" rtlCol="0">
            <a:spAutoFit/>
          </a:bodyPr>
          <a:lstStyle/>
          <a:p>
            <a:r>
              <a:rPr lang="fr-FR" sz="2000" b="1" dirty="0">
                <a:solidFill>
                  <a:srgbClr val="00B050"/>
                </a:solidFill>
              </a:rPr>
              <a:t>Fonctions</a:t>
            </a:r>
          </a:p>
        </p:txBody>
      </p:sp>
      <p:sp>
        <p:nvSpPr>
          <p:cNvPr id="8" name="ZoneTexte 7">
            <a:extLst>
              <a:ext uri="{FF2B5EF4-FFF2-40B4-BE49-F238E27FC236}">
                <a16:creationId xmlns:a16="http://schemas.microsoft.com/office/drawing/2014/main" id="{1E5A1A4A-9413-97D8-20DC-052F7CD321CB}"/>
              </a:ext>
            </a:extLst>
          </p:cNvPr>
          <p:cNvSpPr txBox="1"/>
          <p:nvPr/>
        </p:nvSpPr>
        <p:spPr>
          <a:xfrm>
            <a:off x="439063" y="1584467"/>
            <a:ext cx="1138325" cy="307777"/>
          </a:xfrm>
          <a:prstGeom prst="rect">
            <a:avLst/>
          </a:prstGeom>
          <a:noFill/>
        </p:spPr>
        <p:txBody>
          <a:bodyPr wrap="none" rtlCol="0">
            <a:spAutoFit/>
          </a:bodyPr>
          <a:lstStyle/>
          <a:p>
            <a:r>
              <a:rPr lang="fr-FR" sz="1400" dirty="0"/>
              <a:t>Type de fleur</a:t>
            </a:r>
          </a:p>
        </p:txBody>
      </p:sp>
      <p:sp>
        <p:nvSpPr>
          <p:cNvPr id="9" name="ZoneTexte 8">
            <a:extLst>
              <a:ext uri="{FF2B5EF4-FFF2-40B4-BE49-F238E27FC236}">
                <a16:creationId xmlns:a16="http://schemas.microsoft.com/office/drawing/2014/main" id="{F8D5F308-C929-4DBD-8DA8-8EFF0130A312}"/>
              </a:ext>
            </a:extLst>
          </p:cNvPr>
          <p:cNvSpPr txBox="1"/>
          <p:nvPr/>
        </p:nvSpPr>
        <p:spPr>
          <a:xfrm>
            <a:off x="8625654" y="1089137"/>
            <a:ext cx="2808782" cy="400110"/>
          </a:xfrm>
          <a:prstGeom prst="rect">
            <a:avLst/>
          </a:prstGeom>
          <a:noFill/>
        </p:spPr>
        <p:txBody>
          <a:bodyPr wrap="none" rtlCol="0">
            <a:spAutoFit/>
          </a:bodyPr>
          <a:lstStyle/>
          <a:p>
            <a:r>
              <a:rPr lang="fr-FR" sz="2000" b="1" dirty="0">
                <a:solidFill>
                  <a:srgbClr val="7030A0"/>
                </a:solidFill>
              </a:rPr>
              <a:t>Services écosystémiques</a:t>
            </a:r>
          </a:p>
        </p:txBody>
      </p:sp>
      <p:sp>
        <p:nvSpPr>
          <p:cNvPr id="10" name="ZoneTexte 9">
            <a:extLst>
              <a:ext uri="{FF2B5EF4-FFF2-40B4-BE49-F238E27FC236}">
                <a16:creationId xmlns:a16="http://schemas.microsoft.com/office/drawing/2014/main" id="{BFA0F78B-0016-45E2-07F5-88131F036258}"/>
              </a:ext>
            </a:extLst>
          </p:cNvPr>
          <p:cNvSpPr txBox="1"/>
          <p:nvPr/>
        </p:nvSpPr>
        <p:spPr>
          <a:xfrm>
            <a:off x="4738372" y="2032669"/>
            <a:ext cx="2074863" cy="523220"/>
          </a:xfrm>
          <a:prstGeom prst="rect">
            <a:avLst/>
          </a:prstGeom>
          <a:noFill/>
        </p:spPr>
        <p:txBody>
          <a:bodyPr wrap="none" rtlCol="0">
            <a:spAutoFit/>
          </a:bodyPr>
          <a:lstStyle/>
          <a:p>
            <a:r>
              <a:rPr lang="fr-FR" sz="1400" dirty="0"/>
              <a:t>Interception de la lumière</a:t>
            </a:r>
          </a:p>
          <a:p>
            <a:r>
              <a:rPr lang="fr-FR" sz="1400" dirty="0"/>
              <a:t>Compétition aérienne</a:t>
            </a:r>
          </a:p>
        </p:txBody>
      </p:sp>
      <p:sp>
        <p:nvSpPr>
          <p:cNvPr id="11" name="ZoneTexte 10">
            <a:extLst>
              <a:ext uri="{FF2B5EF4-FFF2-40B4-BE49-F238E27FC236}">
                <a16:creationId xmlns:a16="http://schemas.microsoft.com/office/drawing/2014/main" id="{5949D270-B8DA-E80F-15A3-7F5C6A7C0C3A}"/>
              </a:ext>
            </a:extLst>
          </p:cNvPr>
          <p:cNvSpPr txBox="1"/>
          <p:nvPr/>
        </p:nvSpPr>
        <p:spPr>
          <a:xfrm>
            <a:off x="4738372" y="2662777"/>
            <a:ext cx="2141805" cy="523220"/>
          </a:xfrm>
          <a:prstGeom prst="rect">
            <a:avLst/>
          </a:prstGeom>
          <a:noFill/>
        </p:spPr>
        <p:txBody>
          <a:bodyPr wrap="none" rtlCol="0">
            <a:spAutoFit/>
          </a:bodyPr>
          <a:lstStyle/>
          <a:p>
            <a:r>
              <a:rPr lang="fr-FR" sz="1400" dirty="0"/>
              <a:t>Absorption des nutriments</a:t>
            </a:r>
          </a:p>
          <a:p>
            <a:r>
              <a:rPr lang="fr-FR" sz="1400" dirty="0"/>
              <a:t>Compétition souterraine</a:t>
            </a:r>
          </a:p>
        </p:txBody>
      </p:sp>
      <p:sp>
        <p:nvSpPr>
          <p:cNvPr id="13" name="ZoneTexte 12">
            <a:extLst>
              <a:ext uri="{FF2B5EF4-FFF2-40B4-BE49-F238E27FC236}">
                <a16:creationId xmlns:a16="http://schemas.microsoft.com/office/drawing/2014/main" id="{00101279-0CCB-E714-C2B9-89A717F46561}"/>
              </a:ext>
            </a:extLst>
          </p:cNvPr>
          <p:cNvSpPr txBox="1"/>
          <p:nvPr/>
        </p:nvSpPr>
        <p:spPr>
          <a:xfrm>
            <a:off x="8764297" y="2643415"/>
            <a:ext cx="2528098" cy="738664"/>
          </a:xfrm>
          <a:prstGeom prst="rect">
            <a:avLst/>
          </a:prstGeom>
          <a:noFill/>
        </p:spPr>
        <p:txBody>
          <a:bodyPr wrap="square" rtlCol="0">
            <a:spAutoFit/>
          </a:bodyPr>
          <a:lstStyle/>
          <a:p>
            <a:r>
              <a:rPr lang="fr-FR" sz="1400" dirty="0"/>
              <a:t>Stabilité des sols</a:t>
            </a:r>
          </a:p>
          <a:p>
            <a:r>
              <a:rPr lang="fr-FR" sz="1400" dirty="0"/>
              <a:t>Améliorer le cycle des nutriments et de l’eau</a:t>
            </a:r>
          </a:p>
        </p:txBody>
      </p:sp>
      <p:pic>
        <p:nvPicPr>
          <p:cNvPr id="14" name="Image 13">
            <a:extLst>
              <a:ext uri="{FF2B5EF4-FFF2-40B4-BE49-F238E27FC236}">
                <a16:creationId xmlns:a16="http://schemas.microsoft.com/office/drawing/2014/main" id="{84E735FD-8E32-2012-13A4-4776C6B405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41084" y="2752468"/>
            <a:ext cx="486950" cy="658040"/>
          </a:xfrm>
          <a:prstGeom prst="rect">
            <a:avLst/>
          </a:prstGeom>
        </p:spPr>
      </p:pic>
      <p:pic>
        <p:nvPicPr>
          <p:cNvPr id="15" name="Image 14">
            <a:extLst>
              <a:ext uri="{FF2B5EF4-FFF2-40B4-BE49-F238E27FC236}">
                <a16:creationId xmlns:a16="http://schemas.microsoft.com/office/drawing/2014/main" id="{E9150FA8-8E64-2A1A-CF1B-5EA1879F9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28034" y="2718128"/>
            <a:ext cx="536142" cy="647161"/>
          </a:xfrm>
          <a:prstGeom prst="rect">
            <a:avLst/>
          </a:prstGeom>
        </p:spPr>
      </p:pic>
      <p:sp>
        <p:nvSpPr>
          <p:cNvPr id="17" name="ZoneTexte 16">
            <a:extLst>
              <a:ext uri="{FF2B5EF4-FFF2-40B4-BE49-F238E27FC236}">
                <a16:creationId xmlns:a16="http://schemas.microsoft.com/office/drawing/2014/main" id="{B0604F85-8D0F-2228-861B-78551228DDD0}"/>
              </a:ext>
            </a:extLst>
          </p:cNvPr>
          <p:cNvSpPr txBox="1"/>
          <p:nvPr/>
        </p:nvSpPr>
        <p:spPr>
          <a:xfrm>
            <a:off x="8789873" y="1469257"/>
            <a:ext cx="1077090" cy="307777"/>
          </a:xfrm>
          <a:prstGeom prst="rect">
            <a:avLst/>
          </a:prstGeom>
          <a:noFill/>
        </p:spPr>
        <p:txBody>
          <a:bodyPr wrap="none" rtlCol="0">
            <a:spAutoFit/>
          </a:bodyPr>
          <a:lstStyle/>
          <a:p>
            <a:r>
              <a:rPr lang="fr-FR" sz="1400" dirty="0"/>
              <a:t>Pollinisation</a:t>
            </a:r>
          </a:p>
        </p:txBody>
      </p:sp>
      <p:sp>
        <p:nvSpPr>
          <p:cNvPr id="20" name="ZoneTexte 19">
            <a:extLst>
              <a:ext uri="{FF2B5EF4-FFF2-40B4-BE49-F238E27FC236}">
                <a16:creationId xmlns:a16="http://schemas.microsoft.com/office/drawing/2014/main" id="{E56B9D07-6AC1-838D-291E-611CBF48A85F}"/>
              </a:ext>
            </a:extLst>
          </p:cNvPr>
          <p:cNvSpPr txBox="1"/>
          <p:nvPr/>
        </p:nvSpPr>
        <p:spPr>
          <a:xfrm>
            <a:off x="8764297" y="2028270"/>
            <a:ext cx="2319866" cy="307777"/>
          </a:xfrm>
          <a:prstGeom prst="rect">
            <a:avLst/>
          </a:prstGeom>
          <a:noFill/>
        </p:spPr>
        <p:txBody>
          <a:bodyPr wrap="none" rtlCol="0">
            <a:spAutoFit/>
          </a:bodyPr>
          <a:lstStyle/>
          <a:p>
            <a:r>
              <a:rPr lang="fr-FR" sz="1400" dirty="0"/>
              <a:t>Régulation des </a:t>
            </a:r>
            <a:r>
              <a:rPr lang="fr-FR" sz="1400" dirty="0" err="1"/>
              <a:t>bioagresseurs</a:t>
            </a:r>
            <a:endParaRPr lang="fr-FR" sz="1400" dirty="0"/>
          </a:p>
        </p:txBody>
      </p:sp>
      <p:sp>
        <p:nvSpPr>
          <p:cNvPr id="5" name="Flèche vers la droite 4">
            <a:extLst>
              <a:ext uri="{FF2B5EF4-FFF2-40B4-BE49-F238E27FC236}">
                <a16:creationId xmlns:a16="http://schemas.microsoft.com/office/drawing/2014/main" id="{3A13DA92-03AD-747B-5B0B-40386088B038}"/>
              </a:ext>
            </a:extLst>
          </p:cNvPr>
          <p:cNvSpPr/>
          <p:nvPr/>
        </p:nvSpPr>
        <p:spPr>
          <a:xfrm>
            <a:off x="4058097" y="2296250"/>
            <a:ext cx="395892" cy="3145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Flèche vers la droite 5">
            <a:extLst>
              <a:ext uri="{FF2B5EF4-FFF2-40B4-BE49-F238E27FC236}">
                <a16:creationId xmlns:a16="http://schemas.microsoft.com/office/drawing/2014/main" id="{A882F39F-185B-F161-65B6-E58427A1E494}"/>
              </a:ext>
            </a:extLst>
          </p:cNvPr>
          <p:cNvSpPr/>
          <p:nvPr/>
        </p:nvSpPr>
        <p:spPr>
          <a:xfrm>
            <a:off x="7725200" y="2328844"/>
            <a:ext cx="395892" cy="3145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8B03B06-DD61-B24F-A06F-08CB2541B5A4}"/>
              </a:ext>
            </a:extLst>
          </p:cNvPr>
          <p:cNvSpPr txBox="1"/>
          <p:nvPr/>
        </p:nvSpPr>
        <p:spPr>
          <a:xfrm>
            <a:off x="3502325" y="6543369"/>
            <a:ext cx="8579831" cy="276999"/>
          </a:xfrm>
          <a:prstGeom prst="rect">
            <a:avLst/>
          </a:prstGeom>
          <a:noFill/>
        </p:spPr>
        <p:txBody>
          <a:bodyPr wrap="square" rtlCol="0">
            <a:spAutoFit/>
          </a:bodyPr>
          <a:lstStyle/>
          <a:p>
            <a:pPr algn="r"/>
            <a:r>
              <a:rPr lang="fr-FR" sz="1200" i="1" dirty="0"/>
              <a:t>De Bello et al.  (2010); </a:t>
            </a:r>
            <a:r>
              <a:rPr lang="fr-FR" sz="1200" i="1" dirty="0" err="1"/>
              <a:t>Lavorel</a:t>
            </a:r>
            <a:r>
              <a:rPr lang="fr-FR" sz="1200" i="1" dirty="0"/>
              <a:t> et al. (2013); </a:t>
            </a:r>
            <a:r>
              <a:rPr lang="fr-FR" sz="1200" i="1" dirty="0" err="1"/>
              <a:t>Médiène</a:t>
            </a:r>
            <a:r>
              <a:rPr lang="fr-FR" sz="1200" i="1" dirty="0"/>
              <a:t> et al. (2016); Damour et al. (2014; 2018), </a:t>
            </a:r>
            <a:r>
              <a:rPr lang="fr-FR" sz="1200" i="1" dirty="0" err="1"/>
              <a:t>Chérière</a:t>
            </a:r>
            <a:r>
              <a:rPr lang="fr-FR" sz="1200" i="1" dirty="0"/>
              <a:t> (2020); </a:t>
            </a:r>
            <a:r>
              <a:rPr lang="fr-FR" sz="1200" i="1" dirty="0">
                <a:effectLst/>
                <a:latin typeface="Segoe UI Historic" panose="020B0502040204020203" pitchFamily="34" charset="0"/>
                <a:ea typeface="Calibri" panose="020F0502020204030204" pitchFamily="34" charset="0"/>
              </a:rPr>
              <a:t>Ouattara et al. (2023)</a:t>
            </a:r>
            <a:r>
              <a:rPr lang="fr-FR" sz="1200" i="1" dirty="0">
                <a:effectLst/>
              </a:rPr>
              <a:t> </a:t>
            </a:r>
            <a:r>
              <a:rPr lang="fr-FR" sz="1200" i="1" dirty="0"/>
              <a:t> </a:t>
            </a:r>
          </a:p>
        </p:txBody>
      </p:sp>
      <p:sp>
        <p:nvSpPr>
          <p:cNvPr id="26" name="Espace réservé du numéro de diapositive 25">
            <a:extLst>
              <a:ext uri="{FF2B5EF4-FFF2-40B4-BE49-F238E27FC236}">
                <a16:creationId xmlns:a16="http://schemas.microsoft.com/office/drawing/2014/main" id="{846A3928-6881-9D55-451C-DA00D9040306}"/>
              </a:ext>
            </a:extLst>
          </p:cNvPr>
          <p:cNvSpPr>
            <a:spLocks noGrp="1"/>
          </p:cNvSpPr>
          <p:nvPr>
            <p:ph type="sldNum" sz="quarter" idx="12"/>
          </p:nvPr>
        </p:nvSpPr>
        <p:spPr/>
        <p:txBody>
          <a:bodyPr/>
          <a:lstStyle/>
          <a:p>
            <a:fld id="{D9532AAF-172A-AF45-BAC5-A02A6485D072}" type="slidenum">
              <a:rPr lang="fr-FR" smtClean="0"/>
              <a:t>4</a:t>
            </a:fld>
            <a:endParaRPr lang="fr-FR"/>
          </a:p>
        </p:txBody>
      </p:sp>
      <p:pic>
        <p:nvPicPr>
          <p:cNvPr id="18" name="Image 17">
            <a:extLst>
              <a:ext uri="{FF2B5EF4-FFF2-40B4-BE49-F238E27FC236}">
                <a16:creationId xmlns:a16="http://schemas.microsoft.com/office/drawing/2014/main" id="{7FCA1263-8DAE-BE00-4EFD-017EAB2C52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2395" y="1099925"/>
            <a:ext cx="697327" cy="549409"/>
          </a:xfrm>
          <a:prstGeom prst="rect">
            <a:avLst/>
          </a:prstGeom>
        </p:spPr>
      </p:pic>
      <p:pic>
        <p:nvPicPr>
          <p:cNvPr id="12" name="Image 11">
            <a:extLst>
              <a:ext uri="{FF2B5EF4-FFF2-40B4-BE49-F238E27FC236}">
                <a16:creationId xmlns:a16="http://schemas.microsoft.com/office/drawing/2014/main" id="{0F218738-2B87-C00A-B3D1-CE5BAC5D0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3996" y="1853522"/>
            <a:ext cx="583696" cy="632337"/>
          </a:xfrm>
          <a:prstGeom prst="rect">
            <a:avLst/>
          </a:prstGeom>
        </p:spPr>
      </p:pic>
      <p:sp>
        <p:nvSpPr>
          <p:cNvPr id="21" name="Hexagone 20">
            <a:extLst>
              <a:ext uri="{FF2B5EF4-FFF2-40B4-BE49-F238E27FC236}">
                <a16:creationId xmlns:a16="http://schemas.microsoft.com/office/drawing/2014/main" id="{0BE37931-94B1-F06B-44DB-EA46542A9E44}"/>
              </a:ext>
            </a:extLst>
          </p:cNvPr>
          <p:cNvSpPr/>
          <p:nvPr/>
        </p:nvSpPr>
        <p:spPr>
          <a:xfrm>
            <a:off x="588683" y="4306909"/>
            <a:ext cx="1332175" cy="368092"/>
          </a:xfrm>
          <a:prstGeom prst="hexagon">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1" u="none" strike="noStrike" kern="1200" cap="none" spc="0" normalizeH="0" baseline="0" noProof="0" dirty="0">
                <a:ln>
                  <a:noFill/>
                </a:ln>
                <a:solidFill>
                  <a:srgbClr val="00B0F0"/>
                </a:solidFill>
                <a:effectLst/>
                <a:uLnTx/>
                <a:uFillTx/>
                <a:latin typeface="Calibri" panose="020F0502020204030204"/>
                <a:ea typeface="+mn-ea"/>
                <a:cs typeface="+mn-cs"/>
              </a:rPr>
              <a:t>Trait A</a:t>
            </a:r>
          </a:p>
        </p:txBody>
      </p:sp>
      <p:sp>
        <p:nvSpPr>
          <p:cNvPr id="22" name="Hexagone 21">
            <a:extLst>
              <a:ext uri="{FF2B5EF4-FFF2-40B4-BE49-F238E27FC236}">
                <a16:creationId xmlns:a16="http://schemas.microsoft.com/office/drawing/2014/main" id="{06C63C5A-DF54-175A-065C-9E55188AD369}"/>
              </a:ext>
            </a:extLst>
          </p:cNvPr>
          <p:cNvSpPr/>
          <p:nvPr/>
        </p:nvSpPr>
        <p:spPr>
          <a:xfrm>
            <a:off x="566095" y="5207865"/>
            <a:ext cx="1332175" cy="371296"/>
          </a:xfrm>
          <a:prstGeom prst="hexagon">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1" u="none" strike="noStrike" kern="1200" cap="none" spc="0" normalizeH="0" baseline="0" noProof="0" dirty="0">
                <a:ln>
                  <a:noFill/>
                </a:ln>
                <a:solidFill>
                  <a:srgbClr val="00B0F0"/>
                </a:solidFill>
                <a:effectLst/>
                <a:uLnTx/>
                <a:uFillTx/>
                <a:latin typeface="Calibri" panose="020F0502020204030204"/>
                <a:ea typeface="+mn-ea"/>
                <a:cs typeface="+mn-cs"/>
              </a:rPr>
              <a:t>Trait B</a:t>
            </a:r>
          </a:p>
        </p:txBody>
      </p:sp>
      <p:sp>
        <p:nvSpPr>
          <p:cNvPr id="23" name="Hexagone 22">
            <a:extLst>
              <a:ext uri="{FF2B5EF4-FFF2-40B4-BE49-F238E27FC236}">
                <a16:creationId xmlns:a16="http://schemas.microsoft.com/office/drawing/2014/main" id="{F43065FC-218E-9639-BB1C-C2A348E4EC7B}"/>
              </a:ext>
            </a:extLst>
          </p:cNvPr>
          <p:cNvSpPr/>
          <p:nvPr/>
        </p:nvSpPr>
        <p:spPr>
          <a:xfrm>
            <a:off x="566096" y="6190946"/>
            <a:ext cx="1332175" cy="371295"/>
          </a:xfrm>
          <a:prstGeom prst="hexagon">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1" u="none" strike="noStrike" kern="1200" cap="none" spc="0" normalizeH="0" baseline="0" noProof="0" dirty="0">
                <a:ln>
                  <a:noFill/>
                </a:ln>
                <a:solidFill>
                  <a:srgbClr val="00B0F0"/>
                </a:solidFill>
                <a:effectLst/>
                <a:uLnTx/>
                <a:uFillTx/>
                <a:latin typeface="Calibri" panose="020F0502020204030204"/>
                <a:ea typeface="+mn-ea"/>
                <a:cs typeface="+mn-cs"/>
              </a:rPr>
              <a:t>Trait C</a:t>
            </a:r>
          </a:p>
        </p:txBody>
      </p:sp>
      <p:sp>
        <p:nvSpPr>
          <p:cNvPr id="24" name="Rectangle 23">
            <a:extLst>
              <a:ext uri="{FF2B5EF4-FFF2-40B4-BE49-F238E27FC236}">
                <a16:creationId xmlns:a16="http://schemas.microsoft.com/office/drawing/2014/main" id="{DD5665B7-82D6-E14F-A130-A637F3E0EEF4}"/>
              </a:ext>
            </a:extLst>
          </p:cNvPr>
          <p:cNvSpPr/>
          <p:nvPr/>
        </p:nvSpPr>
        <p:spPr>
          <a:xfrm>
            <a:off x="4234864" y="4902534"/>
            <a:ext cx="1408561" cy="28139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fr-FR" dirty="0">
                <a:solidFill>
                  <a:srgbClr val="00B050"/>
                </a:solidFill>
              </a:rPr>
              <a:t>Fonction 1</a:t>
            </a:r>
          </a:p>
        </p:txBody>
      </p:sp>
      <p:sp>
        <p:nvSpPr>
          <p:cNvPr id="27" name="Rectangle 26">
            <a:extLst>
              <a:ext uri="{FF2B5EF4-FFF2-40B4-BE49-F238E27FC236}">
                <a16:creationId xmlns:a16="http://schemas.microsoft.com/office/drawing/2014/main" id="{26AB20E4-5F60-CA7C-7524-653E0D5CB9A0}"/>
              </a:ext>
            </a:extLst>
          </p:cNvPr>
          <p:cNvSpPr/>
          <p:nvPr/>
        </p:nvSpPr>
        <p:spPr>
          <a:xfrm>
            <a:off x="4241366" y="5750609"/>
            <a:ext cx="1408562" cy="27699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fr-FR" dirty="0">
                <a:solidFill>
                  <a:srgbClr val="00B050"/>
                </a:solidFill>
              </a:rPr>
              <a:t>Fonction 2</a:t>
            </a:r>
          </a:p>
        </p:txBody>
      </p:sp>
      <p:sp>
        <p:nvSpPr>
          <p:cNvPr id="28" name="ZoneTexte 27">
            <a:extLst>
              <a:ext uri="{FF2B5EF4-FFF2-40B4-BE49-F238E27FC236}">
                <a16:creationId xmlns:a16="http://schemas.microsoft.com/office/drawing/2014/main" id="{EACD6667-29FE-D214-C61B-1771DBCB4759}"/>
              </a:ext>
            </a:extLst>
          </p:cNvPr>
          <p:cNvSpPr txBox="1"/>
          <p:nvPr/>
        </p:nvSpPr>
        <p:spPr>
          <a:xfrm>
            <a:off x="8491994" y="5183931"/>
            <a:ext cx="1672848" cy="646331"/>
          </a:xfrm>
          <a:prstGeom prst="rect">
            <a:avLst/>
          </a:prstGeom>
          <a:noFill/>
          <a:ln>
            <a:solidFill>
              <a:schemeClr val="tx1"/>
            </a:solidFill>
          </a:ln>
        </p:spPr>
        <p:txBody>
          <a:bodyPr wrap="square" rtlCol="0">
            <a:spAutoFit/>
          </a:bodyPr>
          <a:lstStyle/>
          <a:p>
            <a:r>
              <a:rPr lang="fr-FR" dirty="0">
                <a:solidFill>
                  <a:srgbClr val="7030A0"/>
                </a:solidFill>
              </a:rPr>
              <a:t>Service écosystémique</a:t>
            </a:r>
          </a:p>
        </p:txBody>
      </p:sp>
      <p:cxnSp>
        <p:nvCxnSpPr>
          <p:cNvPr id="36" name="Connecteur droit avec flèche 35">
            <a:extLst>
              <a:ext uri="{FF2B5EF4-FFF2-40B4-BE49-F238E27FC236}">
                <a16:creationId xmlns:a16="http://schemas.microsoft.com/office/drawing/2014/main" id="{3164D14F-309B-E66F-BDA9-3A163DF381BF}"/>
              </a:ext>
            </a:extLst>
          </p:cNvPr>
          <p:cNvCxnSpPr>
            <a:cxnSpLocks/>
            <a:stCxn id="21" idx="0"/>
            <a:endCxn id="24" idx="1"/>
          </p:cNvCxnSpPr>
          <p:nvPr/>
        </p:nvCxnSpPr>
        <p:spPr>
          <a:xfrm>
            <a:off x="1920858" y="4490955"/>
            <a:ext cx="2314006" cy="552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7B9568EB-EAE8-4958-D366-5B8E3FF59879}"/>
              </a:ext>
            </a:extLst>
          </p:cNvPr>
          <p:cNvCxnSpPr>
            <a:cxnSpLocks/>
            <a:stCxn id="22" idx="0"/>
            <a:endCxn id="27" idx="1"/>
          </p:cNvCxnSpPr>
          <p:nvPr/>
        </p:nvCxnSpPr>
        <p:spPr>
          <a:xfrm>
            <a:off x="1898270" y="5393513"/>
            <a:ext cx="2343096" cy="4955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B38621E5-A203-03AA-18C2-996E930FD7CC}"/>
              </a:ext>
            </a:extLst>
          </p:cNvPr>
          <p:cNvCxnSpPr>
            <a:cxnSpLocks/>
            <a:stCxn id="23" idx="0"/>
            <a:endCxn id="27" idx="1"/>
          </p:cNvCxnSpPr>
          <p:nvPr/>
        </p:nvCxnSpPr>
        <p:spPr>
          <a:xfrm flipV="1">
            <a:off x="1898271" y="5889109"/>
            <a:ext cx="2343095" cy="4874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a:extLst>
              <a:ext uri="{FF2B5EF4-FFF2-40B4-BE49-F238E27FC236}">
                <a16:creationId xmlns:a16="http://schemas.microsoft.com/office/drawing/2014/main" id="{D7A53340-3C72-0930-B639-B86E4157E04E}"/>
              </a:ext>
            </a:extLst>
          </p:cNvPr>
          <p:cNvCxnSpPr>
            <a:cxnSpLocks/>
            <a:stCxn id="24" idx="3"/>
            <a:endCxn id="28" idx="1"/>
          </p:cNvCxnSpPr>
          <p:nvPr/>
        </p:nvCxnSpPr>
        <p:spPr>
          <a:xfrm>
            <a:off x="5643425" y="5043233"/>
            <a:ext cx="2848569" cy="463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necteur droit avec flèche 39">
            <a:extLst>
              <a:ext uri="{FF2B5EF4-FFF2-40B4-BE49-F238E27FC236}">
                <a16:creationId xmlns:a16="http://schemas.microsoft.com/office/drawing/2014/main" id="{0BB67416-3551-3E01-EA50-EC0CCBED4963}"/>
              </a:ext>
            </a:extLst>
          </p:cNvPr>
          <p:cNvCxnSpPr>
            <a:cxnSpLocks/>
            <a:stCxn id="27" idx="3"/>
            <a:endCxn id="28" idx="1"/>
          </p:cNvCxnSpPr>
          <p:nvPr/>
        </p:nvCxnSpPr>
        <p:spPr>
          <a:xfrm flipV="1">
            <a:off x="5649928" y="5507097"/>
            <a:ext cx="2842066" cy="382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a:extLst>
              <a:ext uri="{FF2B5EF4-FFF2-40B4-BE49-F238E27FC236}">
                <a16:creationId xmlns:a16="http://schemas.microsoft.com/office/drawing/2014/main" id="{52E2EDD7-7843-D1EE-E626-FD00095B1912}"/>
              </a:ext>
            </a:extLst>
          </p:cNvPr>
          <p:cNvCxnSpPr>
            <a:cxnSpLocks/>
            <a:stCxn id="67" idx="2"/>
            <a:endCxn id="24" idx="0"/>
          </p:cNvCxnSpPr>
          <p:nvPr/>
        </p:nvCxnSpPr>
        <p:spPr>
          <a:xfrm>
            <a:off x="4277401" y="4297957"/>
            <a:ext cx="661744" cy="604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a:extLst>
              <a:ext uri="{FF2B5EF4-FFF2-40B4-BE49-F238E27FC236}">
                <a16:creationId xmlns:a16="http://schemas.microsoft.com/office/drawing/2014/main" id="{12115389-6A43-F911-1482-002A97CF60BD}"/>
              </a:ext>
            </a:extLst>
          </p:cNvPr>
          <p:cNvCxnSpPr>
            <a:cxnSpLocks/>
            <a:stCxn id="67" idx="2"/>
            <a:endCxn id="27" idx="0"/>
          </p:cNvCxnSpPr>
          <p:nvPr/>
        </p:nvCxnSpPr>
        <p:spPr>
          <a:xfrm>
            <a:off x="4277401" y="4297957"/>
            <a:ext cx="668246" cy="1452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ZoneTexte 66">
            <a:extLst>
              <a:ext uri="{FF2B5EF4-FFF2-40B4-BE49-F238E27FC236}">
                <a16:creationId xmlns:a16="http://schemas.microsoft.com/office/drawing/2014/main" id="{9511503C-9C35-696C-FF66-EE78D0E5D2C3}"/>
              </a:ext>
            </a:extLst>
          </p:cNvPr>
          <p:cNvSpPr txBox="1"/>
          <p:nvPr/>
        </p:nvSpPr>
        <p:spPr>
          <a:xfrm>
            <a:off x="3077861" y="3774737"/>
            <a:ext cx="2399080" cy="523220"/>
          </a:xfrm>
          <a:prstGeom prst="rect">
            <a:avLst/>
          </a:prstGeom>
          <a:noFill/>
          <a:ln w="38100">
            <a:solidFill>
              <a:schemeClr val="tx1"/>
            </a:solidFill>
            <a:prstDash val="sysDot"/>
          </a:ln>
        </p:spPr>
        <p:txBody>
          <a:bodyPr wrap="square" rtlCol="0">
            <a:spAutoFit/>
          </a:bodyPr>
          <a:lstStyle/>
          <a:p>
            <a:r>
              <a:rPr lang="fr-FR" sz="1400" dirty="0"/>
              <a:t>Pratiques agronomiques et conditions environnementales</a:t>
            </a:r>
          </a:p>
        </p:txBody>
      </p:sp>
      <p:sp>
        <p:nvSpPr>
          <p:cNvPr id="44" name="Titre 43">
            <a:extLst>
              <a:ext uri="{FF2B5EF4-FFF2-40B4-BE49-F238E27FC236}">
                <a16:creationId xmlns:a16="http://schemas.microsoft.com/office/drawing/2014/main" id="{054EA8AB-57A4-954C-9CE3-E9659A0011A3}"/>
              </a:ext>
            </a:extLst>
          </p:cNvPr>
          <p:cNvSpPr>
            <a:spLocks noGrp="1"/>
          </p:cNvSpPr>
          <p:nvPr>
            <p:ph type="title"/>
          </p:nvPr>
        </p:nvSpPr>
        <p:spPr>
          <a:xfrm>
            <a:off x="302058" y="-197096"/>
            <a:ext cx="11225976" cy="1325563"/>
          </a:xfrm>
        </p:spPr>
        <p:txBody>
          <a:bodyPr>
            <a:normAutofit/>
          </a:bodyPr>
          <a:lstStyle/>
          <a:p>
            <a:r>
              <a:rPr lang="en-GB" dirty="0" err="1"/>
              <a:t>L’approche</a:t>
            </a:r>
            <a:r>
              <a:rPr lang="en-GB" dirty="0"/>
              <a:t> Traits-</a:t>
            </a:r>
            <a:r>
              <a:rPr lang="en-GB" dirty="0" err="1"/>
              <a:t>Fonctions</a:t>
            </a:r>
            <a:r>
              <a:rPr lang="en-GB" dirty="0"/>
              <a:t>-Services (TFS)</a:t>
            </a:r>
            <a:endParaRPr lang="fr-FR" dirty="0"/>
          </a:p>
        </p:txBody>
      </p:sp>
      <p:pic>
        <p:nvPicPr>
          <p:cNvPr id="43" name="Picture 2" descr="http://www.mdwfp.com/xNet/Files/Wildlife/Deer/Website/Alfalfa.jpg">
            <a:extLst>
              <a:ext uri="{FF2B5EF4-FFF2-40B4-BE49-F238E27FC236}">
                <a16:creationId xmlns:a16="http://schemas.microsoft.com/office/drawing/2014/main" id="{8A01E0FF-0EAA-F44C-8EAF-D699F5342D3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16996" y="1232435"/>
            <a:ext cx="1875744" cy="22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D8267131-9E23-B94D-924B-B1FBB8C06396}"/>
              </a:ext>
            </a:extLst>
          </p:cNvPr>
          <p:cNvSpPr/>
          <p:nvPr/>
        </p:nvSpPr>
        <p:spPr>
          <a:xfrm>
            <a:off x="4733498" y="3124525"/>
            <a:ext cx="2151551" cy="307777"/>
          </a:xfrm>
          <a:prstGeom prst="rect">
            <a:avLst/>
          </a:prstGeom>
        </p:spPr>
        <p:txBody>
          <a:bodyPr wrap="none">
            <a:spAutoFit/>
          </a:bodyPr>
          <a:lstStyle/>
          <a:p>
            <a:r>
              <a:rPr lang="fr-FR" sz="1400" dirty="0"/>
              <a:t>Décomposition de la litière</a:t>
            </a:r>
          </a:p>
        </p:txBody>
      </p:sp>
    </p:spTree>
    <p:extLst>
      <p:ext uri="{BB962C8B-B14F-4D97-AF65-F5344CB8AC3E}">
        <p14:creationId xmlns:p14="http://schemas.microsoft.com/office/powerpoint/2010/main" val="381353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AA852-D8E9-2747-8DE6-A60BE99485DF}"/>
              </a:ext>
            </a:extLst>
          </p:cNvPr>
          <p:cNvSpPr/>
          <p:nvPr/>
        </p:nvSpPr>
        <p:spPr>
          <a:xfrm>
            <a:off x="6444063" y="1977243"/>
            <a:ext cx="5711911" cy="4893647"/>
          </a:xfrm>
          <a:prstGeom prst="rect">
            <a:avLst/>
          </a:prstGeom>
        </p:spPr>
        <p:txBody>
          <a:bodyPr wrap="square">
            <a:spAutoFit/>
          </a:bodyPr>
          <a:lstStyle/>
          <a:p>
            <a:endParaRPr lang="fr-FR" sz="2400" dirty="0"/>
          </a:p>
          <a:p>
            <a:r>
              <a:rPr lang="fr-FR" sz="2400" b="1" dirty="0"/>
              <a:t>Méthodologie</a:t>
            </a:r>
            <a:endParaRPr lang="fr-FR" sz="2400" dirty="0"/>
          </a:p>
          <a:p>
            <a:pPr marL="342900" indent="-342900">
              <a:buFont typeface="Arial" panose="020B0604020202020204" pitchFamily="34" charset="0"/>
              <a:buChar char="•"/>
            </a:pPr>
            <a:r>
              <a:rPr lang="fr-FR" sz="2400" dirty="0"/>
              <a:t>Ateliers de partage de connaissances avec différents acteurs: conseillers de chambre et d’institut technique, semenciers, chercheurs (CASDAR ALLIANCE)</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Agrégation et hiérarchisation de connaissances hétérogènes via un modèle </a:t>
            </a:r>
            <a:r>
              <a:rPr lang="fr-FR" sz="2400" dirty="0" err="1"/>
              <a:t>Dexi</a:t>
            </a:r>
            <a:r>
              <a:rPr lang="fr-FR" sz="2400" dirty="0"/>
              <a:t> (Arbre hiérarchique; </a:t>
            </a:r>
            <a:r>
              <a:rPr lang="fr-FR" altLang="fr-FR" sz="2400" i="1" dirty="0" err="1"/>
              <a:t>Craheix</a:t>
            </a:r>
            <a:r>
              <a:rPr lang="fr-FR" altLang="fr-FR" sz="2400" i="1" dirty="0"/>
              <a:t> et al., 2015)</a:t>
            </a:r>
          </a:p>
          <a:p>
            <a:pPr marL="342900" indent="-342900">
              <a:buFont typeface="Arial" panose="020B0604020202020204" pitchFamily="34" charset="0"/>
              <a:buChar char="•"/>
            </a:pPr>
            <a:endParaRPr lang="fr-FR" altLang="fr-FR" sz="2400" i="1" dirty="0"/>
          </a:p>
        </p:txBody>
      </p:sp>
      <p:sp>
        <p:nvSpPr>
          <p:cNvPr id="7" name="Espace réservé du numéro de diapositive 6">
            <a:extLst>
              <a:ext uri="{FF2B5EF4-FFF2-40B4-BE49-F238E27FC236}">
                <a16:creationId xmlns:a16="http://schemas.microsoft.com/office/drawing/2014/main" id="{1CA031E2-64C1-7346-AB5E-091755539922}"/>
              </a:ext>
            </a:extLst>
          </p:cNvPr>
          <p:cNvSpPr>
            <a:spLocks noGrp="1"/>
          </p:cNvSpPr>
          <p:nvPr>
            <p:ph type="sldNum" sz="quarter" idx="12"/>
          </p:nvPr>
        </p:nvSpPr>
        <p:spPr/>
        <p:txBody>
          <a:bodyPr/>
          <a:lstStyle/>
          <a:p>
            <a:fld id="{E6D6CDFE-E756-4845-80C7-0F4EA76FD00C}" type="slidenum">
              <a:rPr lang="fr-FR" smtClean="0"/>
              <a:t>5</a:t>
            </a:fld>
            <a:endParaRPr lang="fr-FR" dirty="0"/>
          </a:p>
        </p:txBody>
      </p:sp>
      <p:sp>
        <p:nvSpPr>
          <p:cNvPr id="9" name="Rectangle 8">
            <a:extLst>
              <a:ext uri="{FF2B5EF4-FFF2-40B4-BE49-F238E27FC236}">
                <a16:creationId xmlns:a16="http://schemas.microsoft.com/office/drawing/2014/main" id="{C448643F-0E6C-7B4B-BCB2-617A071DF96B}"/>
              </a:ext>
            </a:extLst>
          </p:cNvPr>
          <p:cNvSpPr/>
          <p:nvPr/>
        </p:nvSpPr>
        <p:spPr>
          <a:xfrm>
            <a:off x="4277250" y="3984482"/>
            <a:ext cx="691116" cy="37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3">
            <a:extLst>
              <a:ext uri="{FF2B5EF4-FFF2-40B4-BE49-F238E27FC236}">
                <a16:creationId xmlns:a16="http://schemas.microsoft.com/office/drawing/2014/main" id="{6070D567-06EF-B94A-A882-CFEDAF2ABD6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016133"/>
            <a:ext cx="4761477" cy="338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20968F11-9FE4-FD49-ACAB-16C80417149E}"/>
              </a:ext>
            </a:extLst>
          </p:cNvPr>
          <p:cNvSpPr txBox="1"/>
          <p:nvPr/>
        </p:nvSpPr>
        <p:spPr>
          <a:xfrm>
            <a:off x="5282498" y="5679734"/>
            <a:ext cx="595035" cy="307777"/>
          </a:xfrm>
          <a:prstGeom prst="rect">
            <a:avLst/>
          </a:prstGeom>
          <a:solidFill>
            <a:srgbClr val="00B0F0"/>
          </a:solidFill>
        </p:spPr>
        <p:txBody>
          <a:bodyPr wrap="none" rtlCol="0">
            <a:spAutoFit/>
          </a:bodyPr>
          <a:lstStyle/>
          <a:p>
            <a:r>
              <a:rPr lang="fr-FR" sz="1400" dirty="0">
                <a:solidFill>
                  <a:schemeClr val="bg1"/>
                </a:solidFill>
              </a:rPr>
              <a:t>Traits</a:t>
            </a:r>
          </a:p>
        </p:txBody>
      </p:sp>
      <p:sp>
        <p:nvSpPr>
          <p:cNvPr id="13" name="ZoneTexte 12">
            <a:extLst>
              <a:ext uri="{FF2B5EF4-FFF2-40B4-BE49-F238E27FC236}">
                <a16:creationId xmlns:a16="http://schemas.microsoft.com/office/drawing/2014/main" id="{81BD0499-B73F-C04E-B5ED-5DA93E088F3E}"/>
              </a:ext>
            </a:extLst>
          </p:cNvPr>
          <p:cNvSpPr txBox="1"/>
          <p:nvPr/>
        </p:nvSpPr>
        <p:spPr>
          <a:xfrm>
            <a:off x="5254336" y="4760791"/>
            <a:ext cx="820225" cy="307777"/>
          </a:xfrm>
          <a:prstGeom prst="rect">
            <a:avLst/>
          </a:prstGeom>
          <a:solidFill>
            <a:srgbClr val="00B050"/>
          </a:solidFill>
          <a:ln>
            <a:solidFill>
              <a:srgbClr val="00B050"/>
            </a:solidFill>
          </a:ln>
        </p:spPr>
        <p:txBody>
          <a:bodyPr wrap="none" rtlCol="0">
            <a:spAutoFit/>
          </a:bodyPr>
          <a:lstStyle/>
          <a:p>
            <a:r>
              <a:rPr lang="fr-FR" sz="1400" dirty="0">
                <a:solidFill>
                  <a:schemeClr val="bg1"/>
                </a:solidFill>
              </a:rPr>
              <a:t>Fonction</a:t>
            </a:r>
          </a:p>
        </p:txBody>
      </p:sp>
      <p:sp>
        <p:nvSpPr>
          <p:cNvPr id="14" name="ZoneTexte 13">
            <a:extLst>
              <a:ext uri="{FF2B5EF4-FFF2-40B4-BE49-F238E27FC236}">
                <a16:creationId xmlns:a16="http://schemas.microsoft.com/office/drawing/2014/main" id="{BFEAE6F3-5CA1-0A45-B562-CF223441041C}"/>
              </a:ext>
            </a:extLst>
          </p:cNvPr>
          <p:cNvSpPr txBox="1"/>
          <p:nvPr/>
        </p:nvSpPr>
        <p:spPr>
          <a:xfrm>
            <a:off x="5254336" y="3821134"/>
            <a:ext cx="748988" cy="307777"/>
          </a:xfrm>
          <a:prstGeom prst="rect">
            <a:avLst/>
          </a:prstGeom>
          <a:solidFill>
            <a:srgbClr val="7030A0"/>
          </a:solidFill>
          <a:ln>
            <a:noFill/>
          </a:ln>
        </p:spPr>
        <p:txBody>
          <a:bodyPr wrap="none" rtlCol="0">
            <a:spAutoFit/>
          </a:bodyPr>
          <a:lstStyle/>
          <a:p>
            <a:r>
              <a:rPr lang="fr-FR" sz="1400" dirty="0">
                <a:solidFill>
                  <a:schemeClr val="bg1"/>
                </a:solidFill>
              </a:rPr>
              <a:t>Service </a:t>
            </a:r>
          </a:p>
        </p:txBody>
      </p:sp>
      <p:pic>
        <p:nvPicPr>
          <p:cNvPr id="17" name="Image 16">
            <a:extLst>
              <a:ext uri="{FF2B5EF4-FFF2-40B4-BE49-F238E27FC236}">
                <a16:creationId xmlns:a16="http://schemas.microsoft.com/office/drawing/2014/main" id="{A4D389B4-0767-6144-9632-E8E92A4531A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16200000">
            <a:off x="3858594" y="4526341"/>
            <a:ext cx="2378907" cy="468900"/>
          </a:xfrm>
          <a:prstGeom prst="rect">
            <a:avLst/>
          </a:prstGeom>
        </p:spPr>
      </p:pic>
      <p:sp>
        <p:nvSpPr>
          <p:cNvPr id="18" name="ZoneTexte 17">
            <a:extLst>
              <a:ext uri="{FF2B5EF4-FFF2-40B4-BE49-F238E27FC236}">
                <a16:creationId xmlns:a16="http://schemas.microsoft.com/office/drawing/2014/main" id="{A43C080A-6CC2-DF4C-B8EC-161675F22FEB}"/>
              </a:ext>
            </a:extLst>
          </p:cNvPr>
          <p:cNvSpPr txBox="1"/>
          <p:nvPr/>
        </p:nvSpPr>
        <p:spPr>
          <a:xfrm>
            <a:off x="4813597" y="2986562"/>
            <a:ext cx="1811490" cy="584775"/>
          </a:xfrm>
          <a:prstGeom prst="rect">
            <a:avLst/>
          </a:prstGeom>
          <a:noFill/>
        </p:spPr>
        <p:txBody>
          <a:bodyPr wrap="square" rtlCol="0">
            <a:spAutoFit/>
          </a:bodyPr>
          <a:lstStyle/>
          <a:p>
            <a:r>
              <a:rPr lang="fr-FR" sz="1600" dirty="0"/>
              <a:t>Note de service par plante de service</a:t>
            </a:r>
          </a:p>
        </p:txBody>
      </p:sp>
      <p:sp>
        <p:nvSpPr>
          <p:cNvPr id="16" name="Titre 43">
            <a:extLst>
              <a:ext uri="{FF2B5EF4-FFF2-40B4-BE49-F238E27FC236}">
                <a16:creationId xmlns:a16="http://schemas.microsoft.com/office/drawing/2014/main" id="{27A3C0FB-D09D-FB48-9C39-710331234375}"/>
              </a:ext>
            </a:extLst>
          </p:cNvPr>
          <p:cNvSpPr>
            <a:spLocks noGrp="1"/>
          </p:cNvSpPr>
          <p:nvPr>
            <p:ph type="title"/>
          </p:nvPr>
        </p:nvSpPr>
        <p:spPr>
          <a:xfrm>
            <a:off x="1673525" y="27044"/>
            <a:ext cx="10240705" cy="1325563"/>
          </a:xfrm>
        </p:spPr>
        <p:txBody>
          <a:bodyPr>
            <a:normAutofit/>
          </a:bodyPr>
          <a:lstStyle/>
          <a:p>
            <a:r>
              <a:rPr lang="en-GB" sz="4000" dirty="0" err="1"/>
              <a:t>Exemple</a:t>
            </a:r>
            <a:r>
              <a:rPr lang="en-GB" sz="4000" dirty="0"/>
              <a:t> de </a:t>
            </a:r>
            <a:r>
              <a:rPr lang="en-GB" sz="4000" dirty="0" err="1"/>
              <a:t>l’outil</a:t>
            </a:r>
            <a:r>
              <a:rPr lang="en-GB" sz="4000" dirty="0"/>
              <a:t> CAPS: colza </a:t>
            </a:r>
            <a:r>
              <a:rPr lang="en-GB" sz="4000" dirty="0" err="1"/>
              <a:t>associé</a:t>
            </a:r>
            <a:r>
              <a:rPr lang="en-GB" sz="4000" dirty="0"/>
              <a:t> </a:t>
            </a:r>
            <a:r>
              <a:rPr lang="en-GB" sz="4000" dirty="0" err="1"/>
              <a:t>à</a:t>
            </a:r>
            <a:r>
              <a:rPr lang="en-GB" sz="4000" dirty="0"/>
              <a:t> </a:t>
            </a:r>
            <a:r>
              <a:rPr lang="en-GB" sz="4000" dirty="0" err="1"/>
              <a:t>une</a:t>
            </a:r>
            <a:r>
              <a:rPr lang="en-GB" sz="4000" dirty="0"/>
              <a:t> </a:t>
            </a:r>
            <a:r>
              <a:rPr lang="en-GB" sz="4000" dirty="0" err="1"/>
              <a:t>plante</a:t>
            </a:r>
            <a:r>
              <a:rPr lang="en-GB" sz="4000" dirty="0"/>
              <a:t> de service</a:t>
            </a:r>
            <a:endParaRPr lang="fr-FR" sz="4000" dirty="0"/>
          </a:p>
        </p:txBody>
      </p:sp>
      <p:pic>
        <p:nvPicPr>
          <p:cNvPr id="19" name="Image 18">
            <a:extLst>
              <a:ext uri="{FF2B5EF4-FFF2-40B4-BE49-F238E27FC236}">
                <a16:creationId xmlns:a16="http://schemas.microsoft.com/office/drawing/2014/main" id="{BBC4FA7B-937A-B546-8D1B-B9A5DE2EED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390" y="44816"/>
            <a:ext cx="1300944" cy="1307791"/>
          </a:xfrm>
          <a:prstGeom prst="rect">
            <a:avLst/>
          </a:prstGeom>
        </p:spPr>
      </p:pic>
      <p:sp>
        <p:nvSpPr>
          <p:cNvPr id="20" name="ZoneTexte 19">
            <a:extLst>
              <a:ext uri="{FF2B5EF4-FFF2-40B4-BE49-F238E27FC236}">
                <a16:creationId xmlns:a16="http://schemas.microsoft.com/office/drawing/2014/main" id="{EB0A61AE-9370-0346-B2E2-23A39160E2B9}"/>
              </a:ext>
            </a:extLst>
          </p:cNvPr>
          <p:cNvSpPr txBox="1"/>
          <p:nvPr/>
        </p:nvSpPr>
        <p:spPr>
          <a:xfrm>
            <a:off x="5302259" y="6072314"/>
            <a:ext cx="1008609" cy="307777"/>
          </a:xfrm>
          <a:prstGeom prst="rect">
            <a:avLst/>
          </a:prstGeom>
          <a:solidFill>
            <a:schemeClr val="bg2">
              <a:lumMod val="90000"/>
            </a:schemeClr>
          </a:solidFill>
        </p:spPr>
        <p:txBody>
          <a:bodyPr wrap="none" rtlCol="0">
            <a:spAutoFit/>
          </a:bodyPr>
          <a:lstStyle/>
          <a:p>
            <a:r>
              <a:rPr lang="fr-FR" sz="1400" dirty="0">
                <a:solidFill>
                  <a:schemeClr val="bg1"/>
                </a:solidFill>
              </a:rPr>
              <a:t>Conditions </a:t>
            </a:r>
          </a:p>
        </p:txBody>
      </p:sp>
      <p:sp>
        <p:nvSpPr>
          <p:cNvPr id="15" name="Rectangle 14">
            <a:extLst>
              <a:ext uri="{FF2B5EF4-FFF2-40B4-BE49-F238E27FC236}">
                <a16:creationId xmlns:a16="http://schemas.microsoft.com/office/drawing/2014/main" id="{0298BAE9-3547-8F40-BD6B-94E85BF1BB3D}"/>
              </a:ext>
            </a:extLst>
          </p:cNvPr>
          <p:cNvSpPr/>
          <p:nvPr/>
        </p:nvSpPr>
        <p:spPr>
          <a:xfrm>
            <a:off x="1155690" y="1464055"/>
            <a:ext cx="9837741" cy="830997"/>
          </a:xfrm>
          <a:prstGeom prst="rect">
            <a:avLst/>
          </a:prstGeom>
        </p:spPr>
        <p:txBody>
          <a:bodyPr wrap="square">
            <a:spAutoFit/>
          </a:bodyPr>
          <a:lstStyle/>
          <a:p>
            <a:pPr algn="just"/>
            <a:r>
              <a:rPr lang="fr-FR" altLang="fr-FR" sz="2400" b="1" dirty="0"/>
              <a:t>Objectif</a:t>
            </a:r>
            <a:r>
              <a:rPr lang="fr-FR" altLang="fr-FR" sz="2400" dirty="0"/>
              <a:t>: Classement des plantes de service en fonction de leur note de service rendu dans un contexte donné (conditions agro-environnementales)</a:t>
            </a:r>
          </a:p>
        </p:txBody>
      </p:sp>
    </p:spTree>
    <p:extLst>
      <p:ext uri="{BB962C8B-B14F-4D97-AF65-F5344CB8AC3E}">
        <p14:creationId xmlns:p14="http://schemas.microsoft.com/office/powerpoint/2010/main" val="92103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BA1F5F-8554-DF4D-A58F-FD07BC98442E}"/>
              </a:ext>
            </a:extLst>
          </p:cNvPr>
          <p:cNvSpPr>
            <a:spLocks noGrp="1"/>
          </p:cNvSpPr>
          <p:nvPr>
            <p:ph type="sldNum" sz="quarter" idx="12"/>
          </p:nvPr>
        </p:nvSpPr>
        <p:spPr/>
        <p:txBody>
          <a:bodyPr/>
          <a:lstStyle/>
          <a:p>
            <a:fld id="{E6D6CDFE-E756-4845-80C7-0F4EA76FD00C}" type="slidenum">
              <a:rPr lang="fr-FR" smtClean="0"/>
              <a:t>6</a:t>
            </a:fld>
            <a:endParaRPr lang="fr-FR" dirty="0"/>
          </a:p>
        </p:txBody>
      </p:sp>
      <p:sp>
        <p:nvSpPr>
          <p:cNvPr id="7" name="Espace réservé du contenu 2">
            <a:extLst>
              <a:ext uri="{FF2B5EF4-FFF2-40B4-BE49-F238E27FC236}">
                <a16:creationId xmlns:a16="http://schemas.microsoft.com/office/drawing/2014/main" id="{73E80321-4F55-0943-A0C0-F7AA00F6D3D0}"/>
              </a:ext>
            </a:extLst>
          </p:cNvPr>
          <p:cNvSpPr>
            <a:spLocks noGrp="1"/>
          </p:cNvSpPr>
          <p:nvPr>
            <p:ph idx="1"/>
          </p:nvPr>
        </p:nvSpPr>
        <p:spPr>
          <a:xfrm>
            <a:off x="6745858" y="1405575"/>
            <a:ext cx="5170138" cy="4222516"/>
          </a:xfrm>
        </p:spPr>
        <p:txBody>
          <a:bodyPr>
            <a:normAutofit fontScale="85000" lnSpcReduction="20000"/>
          </a:bodyPr>
          <a:lstStyle/>
          <a:p>
            <a:pPr marL="0" indent="0">
              <a:buNone/>
            </a:pPr>
            <a:r>
              <a:rPr lang="fr-FR" sz="2400" dirty="0"/>
              <a:t>20 espèces ont été renseignées dans l’outil: BDD ouverte modifiable par l’utilisateur</a:t>
            </a:r>
          </a:p>
          <a:p>
            <a:pPr marL="0" indent="0">
              <a:buNone/>
            </a:pPr>
            <a:endParaRPr lang="fr-FR" sz="2400" dirty="0"/>
          </a:p>
          <a:p>
            <a:pPr marL="0" indent="0">
              <a:buNone/>
            </a:pPr>
            <a:r>
              <a:rPr lang="fr-FR" sz="2400" dirty="0"/>
              <a:t>3 services pris en compte: recyclage de l’azote, régulation des adventices et régulation des ravageurs  + 1 </a:t>
            </a:r>
            <a:r>
              <a:rPr lang="fr-FR" sz="2400" dirty="0" err="1"/>
              <a:t>disservice</a:t>
            </a:r>
            <a:r>
              <a:rPr lang="fr-FR" sz="2400" dirty="0"/>
              <a:t> : compétition avec le colza</a:t>
            </a:r>
          </a:p>
          <a:p>
            <a:pPr marL="0" indent="0">
              <a:buNone/>
            </a:pPr>
            <a:endParaRPr lang="fr-FR" sz="2400" dirty="0"/>
          </a:p>
          <a:p>
            <a:pPr marL="0" indent="0">
              <a:buNone/>
            </a:pPr>
            <a:r>
              <a:rPr lang="fr-FR" sz="2400" dirty="0"/>
              <a:t>Niveau de lecture des sorties explicitant le lien entre les valeurs de traits des espèces et leur note de service</a:t>
            </a:r>
          </a:p>
          <a:p>
            <a:pPr marL="0" indent="0">
              <a:buNone/>
            </a:pPr>
            <a:endParaRPr lang="fr-FR" sz="2400" dirty="0"/>
          </a:p>
          <a:p>
            <a:pPr marL="0" indent="0">
              <a:buNone/>
            </a:pPr>
            <a:r>
              <a:rPr lang="fr-FR" sz="2400" dirty="0"/>
              <a:t>Production de connaissances: groupes fonctionnels de PDS spécialistes vs. généralistes (Ouattara et al., 2023)</a:t>
            </a:r>
          </a:p>
        </p:txBody>
      </p:sp>
      <p:pic>
        <p:nvPicPr>
          <p:cNvPr id="5" name="Image 4">
            <a:extLst>
              <a:ext uri="{FF2B5EF4-FFF2-40B4-BE49-F238E27FC236}">
                <a16:creationId xmlns:a16="http://schemas.microsoft.com/office/drawing/2014/main" id="{91519E94-87BA-B74D-8DCA-5B20BF0240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391" y="2041378"/>
            <a:ext cx="6516109" cy="4816622"/>
          </a:xfrm>
          <a:prstGeom prst="rect">
            <a:avLst/>
          </a:prstGeom>
        </p:spPr>
      </p:pic>
      <p:pic>
        <p:nvPicPr>
          <p:cNvPr id="9" name="Image 8">
            <a:extLst>
              <a:ext uri="{FF2B5EF4-FFF2-40B4-BE49-F238E27FC236}">
                <a16:creationId xmlns:a16="http://schemas.microsoft.com/office/drawing/2014/main" id="{11115CF5-D6B7-8C44-88DA-4A84012D8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91" y="97783"/>
            <a:ext cx="1300944" cy="1307791"/>
          </a:xfrm>
          <a:prstGeom prst="rect">
            <a:avLst/>
          </a:prstGeom>
        </p:spPr>
      </p:pic>
      <p:sp>
        <p:nvSpPr>
          <p:cNvPr id="6" name="Titre 5">
            <a:extLst>
              <a:ext uri="{FF2B5EF4-FFF2-40B4-BE49-F238E27FC236}">
                <a16:creationId xmlns:a16="http://schemas.microsoft.com/office/drawing/2014/main" id="{31738ECE-16CF-5343-A8F5-68C017DF6404}"/>
              </a:ext>
            </a:extLst>
          </p:cNvPr>
          <p:cNvSpPr>
            <a:spLocks noGrp="1"/>
          </p:cNvSpPr>
          <p:nvPr>
            <p:ph type="title"/>
          </p:nvPr>
        </p:nvSpPr>
        <p:spPr>
          <a:xfrm>
            <a:off x="1528313" y="80011"/>
            <a:ext cx="10515600" cy="1325563"/>
          </a:xfrm>
        </p:spPr>
        <p:txBody>
          <a:bodyPr/>
          <a:lstStyle/>
          <a:p>
            <a:r>
              <a:rPr lang="fr-FR" dirty="0"/>
              <a:t>Sorties opérationnelles de CAPS</a:t>
            </a:r>
          </a:p>
        </p:txBody>
      </p:sp>
      <p:sp>
        <p:nvSpPr>
          <p:cNvPr id="11" name="ZoneTexte 10">
            <a:extLst>
              <a:ext uri="{FF2B5EF4-FFF2-40B4-BE49-F238E27FC236}">
                <a16:creationId xmlns:a16="http://schemas.microsoft.com/office/drawing/2014/main" id="{275DEC32-F680-6C4A-8CBE-178D646BC61E}"/>
              </a:ext>
            </a:extLst>
          </p:cNvPr>
          <p:cNvSpPr txBox="1"/>
          <p:nvPr/>
        </p:nvSpPr>
        <p:spPr>
          <a:xfrm>
            <a:off x="514937" y="1690599"/>
            <a:ext cx="2057021" cy="369332"/>
          </a:xfrm>
          <a:prstGeom prst="rect">
            <a:avLst/>
          </a:prstGeom>
          <a:noFill/>
        </p:spPr>
        <p:txBody>
          <a:bodyPr wrap="square" rtlCol="0">
            <a:spAutoFit/>
          </a:bodyPr>
          <a:lstStyle/>
          <a:p>
            <a:r>
              <a:rPr lang="fr-FR" b="1" dirty="0"/>
              <a:t>Plantes de service</a:t>
            </a:r>
          </a:p>
        </p:txBody>
      </p:sp>
      <p:sp>
        <p:nvSpPr>
          <p:cNvPr id="12" name="ZoneTexte 11">
            <a:extLst>
              <a:ext uri="{FF2B5EF4-FFF2-40B4-BE49-F238E27FC236}">
                <a16:creationId xmlns:a16="http://schemas.microsoft.com/office/drawing/2014/main" id="{77686BB6-D3B6-A94D-83D2-954EDE289D16}"/>
              </a:ext>
            </a:extLst>
          </p:cNvPr>
          <p:cNvSpPr txBox="1"/>
          <p:nvPr/>
        </p:nvSpPr>
        <p:spPr>
          <a:xfrm>
            <a:off x="3842972" y="1690599"/>
            <a:ext cx="2057021" cy="369332"/>
          </a:xfrm>
          <a:prstGeom prst="rect">
            <a:avLst/>
          </a:prstGeom>
          <a:noFill/>
        </p:spPr>
        <p:txBody>
          <a:bodyPr wrap="square" rtlCol="0">
            <a:spAutoFit/>
          </a:bodyPr>
          <a:lstStyle/>
          <a:p>
            <a:r>
              <a:rPr lang="fr-FR" b="1" dirty="0"/>
              <a:t>Notes de service</a:t>
            </a:r>
          </a:p>
        </p:txBody>
      </p:sp>
      <p:sp>
        <p:nvSpPr>
          <p:cNvPr id="13" name="Rectangle 12">
            <a:extLst>
              <a:ext uri="{FF2B5EF4-FFF2-40B4-BE49-F238E27FC236}">
                <a16:creationId xmlns:a16="http://schemas.microsoft.com/office/drawing/2014/main" id="{458E1DA8-1112-2C4A-BE8A-045D846EC37A}"/>
              </a:ext>
            </a:extLst>
          </p:cNvPr>
          <p:cNvSpPr/>
          <p:nvPr/>
        </p:nvSpPr>
        <p:spPr>
          <a:xfrm>
            <a:off x="6786113" y="5781380"/>
            <a:ext cx="5322267" cy="923330"/>
          </a:xfrm>
          <a:prstGeom prst="rect">
            <a:avLst/>
          </a:prstGeom>
        </p:spPr>
        <p:txBody>
          <a:bodyPr wrap="square">
            <a:spAutoFit/>
          </a:bodyPr>
          <a:lstStyle/>
          <a:p>
            <a:r>
              <a:rPr lang="fr-FR" b="1" dirty="0"/>
              <a:t>https://</a:t>
            </a:r>
            <a:r>
              <a:rPr lang="fr-FR" b="1" dirty="0" err="1"/>
              <a:t>agronomie.versailles-grignon.hub.inrae.fr</a:t>
            </a:r>
            <a:r>
              <a:rPr lang="fr-FR" b="1" dirty="0"/>
              <a:t>/productions/outils-et-</a:t>
            </a:r>
            <a:r>
              <a:rPr lang="fr-FR" b="1" dirty="0" err="1"/>
              <a:t>modeles</a:t>
            </a:r>
            <a:r>
              <a:rPr lang="fr-FR" b="1" dirty="0"/>
              <a:t>/caps-colza-associe</a:t>
            </a:r>
          </a:p>
        </p:txBody>
      </p:sp>
    </p:spTree>
    <p:extLst>
      <p:ext uri="{BB962C8B-B14F-4D97-AF65-F5344CB8AC3E}">
        <p14:creationId xmlns:p14="http://schemas.microsoft.com/office/powerpoint/2010/main" val="186053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365125"/>
            <a:ext cx="10805160" cy="1325563"/>
          </a:xfrm>
        </p:spPr>
        <p:txBody>
          <a:bodyPr/>
          <a:lstStyle/>
          <a:p>
            <a:pPr>
              <a:defRPr/>
            </a:pPr>
            <a:r>
              <a:rPr lang="en-GB" dirty="0" err="1"/>
              <a:t>Vers</a:t>
            </a:r>
            <a:r>
              <a:rPr lang="en-GB" dirty="0"/>
              <a:t> la prise </a:t>
            </a:r>
            <a:r>
              <a:rPr lang="en-GB" dirty="0" err="1"/>
              <a:t>en</a:t>
            </a:r>
            <a:r>
              <a:rPr lang="en-GB" dirty="0"/>
              <a:t> </a:t>
            </a:r>
            <a:r>
              <a:rPr lang="en-GB" dirty="0" err="1"/>
              <a:t>compte</a:t>
            </a:r>
            <a:r>
              <a:rPr lang="en-GB" dirty="0"/>
              <a:t> </a:t>
            </a:r>
            <a:r>
              <a:rPr lang="en-GB" dirty="0" err="1"/>
              <a:t>d’une</a:t>
            </a:r>
            <a:r>
              <a:rPr lang="en-GB" dirty="0"/>
              <a:t> </a:t>
            </a:r>
            <a:r>
              <a:rPr lang="en-GB" dirty="0" err="1"/>
              <a:t>diversité</a:t>
            </a:r>
            <a:r>
              <a:rPr lang="en-GB" dirty="0"/>
              <a:t> de mélanges</a:t>
            </a:r>
          </a:p>
        </p:txBody>
      </p:sp>
      <p:sp>
        <p:nvSpPr>
          <p:cNvPr id="4" name="Espace réservé du pied de page 3"/>
          <p:cNvSpPr>
            <a:spLocks noGrp="1"/>
          </p:cNvSpPr>
          <p:nvPr>
            <p:ph type="ftr" sz="quarter" idx="3"/>
          </p:nvPr>
        </p:nvSpPr>
        <p:spPr bwMode="auto"/>
        <p:txBody>
          <a:bodyPr/>
          <a:lstStyle/>
          <a:p>
            <a:pPr>
              <a:defRPr/>
            </a:pPr>
            <a:r>
              <a:rPr lang="fr-FR" dirty="0"/>
              <a:t>RCP24 - Quelles semences pour une agriculture sans pesticide ? Mobiliser la diversification des cultures et la vigueur des graines</a:t>
            </a:r>
          </a:p>
        </p:txBody>
      </p:sp>
      <p:sp>
        <p:nvSpPr>
          <p:cNvPr id="5" name="Espace réservé du numéro de diapositive 4"/>
          <p:cNvSpPr>
            <a:spLocks noGrp="1"/>
          </p:cNvSpPr>
          <p:nvPr>
            <p:ph type="sldNum" sz="quarter" idx="4"/>
          </p:nvPr>
        </p:nvSpPr>
        <p:spPr bwMode="auto"/>
        <p:txBody>
          <a:bodyPr/>
          <a:lstStyle/>
          <a:p>
            <a:pPr>
              <a:defRPr/>
            </a:pPr>
            <a:fld id="{0143DD4D-BEF1-4023-A7CD-85396BF46130}" type="slidenum">
              <a:rPr lang="fr-FR"/>
              <a:t>7</a:t>
            </a:fld>
            <a:endParaRPr lang="fr-FR"/>
          </a:p>
        </p:txBody>
      </p:sp>
      <p:sp>
        <p:nvSpPr>
          <p:cNvPr id="6" name="Espace réservé de la date 5"/>
          <p:cNvSpPr>
            <a:spLocks noGrp="1"/>
          </p:cNvSpPr>
          <p:nvPr>
            <p:ph type="dt" sz="half" idx="2"/>
          </p:nvPr>
        </p:nvSpPr>
        <p:spPr bwMode="auto"/>
        <p:txBody>
          <a:bodyPr/>
          <a:lstStyle/>
          <a:p>
            <a:pPr>
              <a:defRPr/>
            </a:pPr>
            <a:r>
              <a:rPr lang="en-US" dirty="0"/>
              <a:t>19 mars 2024</a:t>
            </a:r>
            <a:endParaRPr lang="fr-FR" dirty="0"/>
          </a:p>
        </p:txBody>
      </p:sp>
      <p:sp>
        <p:nvSpPr>
          <p:cNvPr id="8" name="Espace réservé du contenu 7">
            <a:extLst>
              <a:ext uri="{FF2B5EF4-FFF2-40B4-BE49-F238E27FC236}">
                <a16:creationId xmlns:a16="http://schemas.microsoft.com/office/drawing/2014/main" id="{495BCD76-541E-AC4C-9138-72D2B72EF8BF}"/>
              </a:ext>
            </a:extLst>
          </p:cNvPr>
          <p:cNvSpPr>
            <a:spLocks noGrp="1"/>
          </p:cNvSpPr>
          <p:nvPr>
            <p:ph idx="1"/>
          </p:nvPr>
        </p:nvSpPr>
        <p:spPr/>
        <p:txBody>
          <a:bodyPr>
            <a:normAutofit lnSpcReduction="10000"/>
          </a:bodyPr>
          <a:lstStyle/>
          <a:p>
            <a:r>
              <a:rPr lang="fr-FR" b="1" dirty="0"/>
              <a:t>Objectif</a:t>
            </a:r>
            <a:r>
              <a:rPr lang="fr-FR" dirty="0"/>
              <a:t>: avoir un panorama, à l’échelle européenne, des mélanges réalisés et des services associés</a:t>
            </a:r>
          </a:p>
          <a:p>
            <a:endParaRPr lang="fr-FR" dirty="0"/>
          </a:p>
          <a:p>
            <a:pPr lvl="1"/>
            <a:r>
              <a:rPr lang="fr-FR" dirty="0"/>
              <a:t>Compilation de différentes sources de données sur les mélanges</a:t>
            </a:r>
          </a:p>
          <a:p>
            <a:pPr lvl="2"/>
            <a:r>
              <a:rPr lang="fr-FR" dirty="0"/>
              <a:t>Réseau d’expérimentations chez les agriculteurs en Europe (projet Remix)</a:t>
            </a:r>
          </a:p>
          <a:p>
            <a:pPr lvl="2"/>
            <a:r>
              <a:rPr lang="fr-FR" dirty="0"/>
              <a:t>Traque à l’innovation en France (projet Remix)</a:t>
            </a:r>
          </a:p>
          <a:p>
            <a:pPr lvl="2"/>
            <a:r>
              <a:rPr lang="fr-FR" dirty="0"/>
              <a:t>Revue de la littérature en Europe (post doc R. </a:t>
            </a:r>
            <a:r>
              <a:rPr lang="fr-FR" dirty="0" err="1"/>
              <a:t>Paut</a:t>
            </a:r>
            <a:r>
              <a:rPr lang="fr-FR" dirty="0"/>
              <a:t> et thèse M. Ouattara)</a:t>
            </a:r>
          </a:p>
          <a:p>
            <a:pPr lvl="2"/>
            <a:endParaRPr lang="fr-FR" dirty="0"/>
          </a:p>
          <a:p>
            <a:pPr lvl="1"/>
            <a:r>
              <a:rPr lang="fr-FR" dirty="0"/>
              <a:t>577 observations : 78 espèces et 220 mélanges uniques</a:t>
            </a:r>
          </a:p>
          <a:p>
            <a:pPr lvl="1"/>
            <a:endParaRPr lang="fr-FR" dirty="0"/>
          </a:p>
          <a:p>
            <a:pPr lvl="1"/>
            <a:r>
              <a:rPr lang="fr-FR" dirty="0"/>
              <a:t>Visualisation de cette BDD dans une interface en ligne: </a:t>
            </a:r>
          </a:p>
          <a:p>
            <a:pPr marL="457200" lvl="1" indent="0" algn="ctr">
              <a:buNone/>
            </a:pPr>
            <a:r>
              <a:rPr lang="fr-FR" b="1" dirty="0"/>
              <a:t>https://</a:t>
            </a:r>
            <a:r>
              <a:rPr lang="fr-FR" b="1" dirty="0" err="1"/>
              <a:t>umr-agronomie.shinyapps.io</a:t>
            </a:r>
            <a:r>
              <a:rPr lang="fr-FR" b="1" dirty="0"/>
              <a:t>/</a:t>
            </a:r>
            <a:r>
              <a:rPr lang="fr-FR" b="1" dirty="0" err="1"/>
              <a:t>EcoSystemix</a:t>
            </a:r>
            <a:r>
              <a:rPr lang="fr-FR" b="1" dirty="0"/>
              <a:t>/</a:t>
            </a:r>
          </a:p>
          <a:p>
            <a:pPr lvl="1"/>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FF9A3E-E0A7-694A-65B5-AF70B40139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8896" y="1495419"/>
            <a:ext cx="4325220" cy="4016276"/>
          </a:xfrm>
          <a:prstGeom prst="rect">
            <a:avLst/>
          </a:prstGeom>
        </p:spPr>
      </p:pic>
      <p:sp>
        <p:nvSpPr>
          <p:cNvPr id="13" name="ZoneTexte 12">
            <a:extLst>
              <a:ext uri="{FF2B5EF4-FFF2-40B4-BE49-F238E27FC236}">
                <a16:creationId xmlns:a16="http://schemas.microsoft.com/office/drawing/2014/main" id="{95AE2D34-C4E7-F78A-EE50-53ED6064C68F}"/>
              </a:ext>
            </a:extLst>
          </p:cNvPr>
          <p:cNvSpPr txBox="1"/>
          <p:nvPr/>
        </p:nvSpPr>
        <p:spPr>
          <a:xfrm>
            <a:off x="1006679" y="1780694"/>
            <a:ext cx="583814" cy="369332"/>
          </a:xfrm>
          <a:prstGeom prst="rect">
            <a:avLst/>
          </a:prstGeom>
          <a:noFill/>
        </p:spPr>
        <p:txBody>
          <a:bodyPr wrap="none" rtlCol="0">
            <a:spAutoFit/>
          </a:bodyPr>
          <a:lstStyle/>
          <a:p>
            <a:r>
              <a:rPr lang="fr-FR" dirty="0"/>
              <a:t>17%</a:t>
            </a:r>
          </a:p>
        </p:txBody>
      </p:sp>
      <p:sp>
        <p:nvSpPr>
          <p:cNvPr id="14" name="ZoneTexte 13">
            <a:extLst>
              <a:ext uri="{FF2B5EF4-FFF2-40B4-BE49-F238E27FC236}">
                <a16:creationId xmlns:a16="http://schemas.microsoft.com/office/drawing/2014/main" id="{32C1C0D1-F5AC-3B0B-E319-4F174BA2A728}"/>
              </a:ext>
            </a:extLst>
          </p:cNvPr>
          <p:cNvSpPr txBox="1"/>
          <p:nvPr/>
        </p:nvSpPr>
        <p:spPr>
          <a:xfrm>
            <a:off x="1890752" y="1318354"/>
            <a:ext cx="583814" cy="369332"/>
          </a:xfrm>
          <a:prstGeom prst="rect">
            <a:avLst/>
          </a:prstGeom>
          <a:noFill/>
        </p:spPr>
        <p:txBody>
          <a:bodyPr wrap="none" rtlCol="0">
            <a:spAutoFit/>
          </a:bodyPr>
          <a:lstStyle/>
          <a:p>
            <a:r>
              <a:rPr lang="fr-FR" dirty="0"/>
              <a:t>33%</a:t>
            </a:r>
          </a:p>
        </p:txBody>
      </p:sp>
      <p:sp>
        <p:nvSpPr>
          <p:cNvPr id="2" name="Espace réservé du numéro de diapositive 1">
            <a:extLst>
              <a:ext uri="{FF2B5EF4-FFF2-40B4-BE49-F238E27FC236}">
                <a16:creationId xmlns:a16="http://schemas.microsoft.com/office/drawing/2014/main" id="{DB0C61C8-5E80-8286-C98C-535A9CC5C0A6}"/>
              </a:ext>
            </a:extLst>
          </p:cNvPr>
          <p:cNvSpPr>
            <a:spLocks noGrp="1"/>
          </p:cNvSpPr>
          <p:nvPr>
            <p:ph type="sldNum" sz="quarter" idx="12"/>
          </p:nvPr>
        </p:nvSpPr>
        <p:spPr>
          <a:xfrm>
            <a:off x="8542883" y="6246410"/>
            <a:ext cx="2743200" cy="365125"/>
          </a:xfrm>
        </p:spPr>
        <p:txBody>
          <a:bodyPr/>
          <a:lstStyle/>
          <a:p>
            <a:fld id="{D9532AAF-172A-AF45-BAC5-A02A6485D072}" type="slidenum">
              <a:rPr lang="fr-FR" smtClean="0"/>
              <a:t>8</a:t>
            </a:fld>
            <a:endParaRPr lang="fr-FR" dirty="0"/>
          </a:p>
        </p:txBody>
      </p:sp>
      <p:sp>
        <p:nvSpPr>
          <p:cNvPr id="20" name="Flèche vers la droite 19">
            <a:extLst>
              <a:ext uri="{FF2B5EF4-FFF2-40B4-BE49-F238E27FC236}">
                <a16:creationId xmlns:a16="http://schemas.microsoft.com/office/drawing/2014/main" id="{5CDFE737-F13B-D9F4-D29A-92706E0A63D6}"/>
              </a:ext>
            </a:extLst>
          </p:cNvPr>
          <p:cNvSpPr/>
          <p:nvPr/>
        </p:nvSpPr>
        <p:spPr>
          <a:xfrm rot="2515554">
            <a:off x="2381109" y="1753585"/>
            <a:ext cx="481621" cy="171736"/>
          </a:xfrm>
          <a:prstGeom prst="rightArrow">
            <a:avLst/>
          </a:prstGeom>
          <a:solidFill>
            <a:schemeClr val="tx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1" name="Flèche vers la droite 20">
            <a:extLst>
              <a:ext uri="{FF2B5EF4-FFF2-40B4-BE49-F238E27FC236}">
                <a16:creationId xmlns:a16="http://schemas.microsoft.com/office/drawing/2014/main" id="{081A5D1B-3C3E-9ADD-6D3E-6C42A0FFD88B}"/>
              </a:ext>
            </a:extLst>
          </p:cNvPr>
          <p:cNvSpPr/>
          <p:nvPr/>
        </p:nvSpPr>
        <p:spPr>
          <a:xfrm rot="3038598">
            <a:off x="1516462" y="2192847"/>
            <a:ext cx="481621" cy="171736"/>
          </a:xfrm>
          <a:prstGeom prst="rightArrow">
            <a:avLst/>
          </a:prstGeom>
          <a:solidFill>
            <a:schemeClr val="tx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62474682-0AA1-E48F-9E19-3DE75914062E}"/>
              </a:ext>
            </a:extLst>
          </p:cNvPr>
          <p:cNvSpPr txBox="1"/>
          <p:nvPr/>
        </p:nvSpPr>
        <p:spPr>
          <a:xfrm>
            <a:off x="10323378" y="6473035"/>
            <a:ext cx="1560235" cy="276999"/>
          </a:xfrm>
          <a:prstGeom prst="rect">
            <a:avLst/>
          </a:prstGeom>
          <a:noFill/>
        </p:spPr>
        <p:txBody>
          <a:bodyPr wrap="none" rtlCol="0">
            <a:spAutoFit/>
          </a:bodyPr>
          <a:lstStyle/>
          <a:p>
            <a:r>
              <a:rPr lang="fr-FR" sz="1200" dirty="0">
                <a:solidFill>
                  <a:srgbClr val="00B0F0"/>
                </a:solidFill>
              </a:rPr>
              <a:t>Ouattara</a:t>
            </a:r>
            <a:r>
              <a:rPr lang="fr-FR" sz="1200" i="1" dirty="0">
                <a:solidFill>
                  <a:srgbClr val="00B0F0"/>
                </a:solidFill>
              </a:rPr>
              <a:t> et al.</a:t>
            </a:r>
            <a:r>
              <a:rPr lang="fr-FR" sz="1200" dirty="0">
                <a:solidFill>
                  <a:srgbClr val="00B0F0"/>
                </a:solidFill>
              </a:rPr>
              <a:t> soumis</a:t>
            </a:r>
          </a:p>
        </p:txBody>
      </p:sp>
      <p:pic>
        <p:nvPicPr>
          <p:cNvPr id="25" name="Image 24">
            <a:extLst>
              <a:ext uri="{FF2B5EF4-FFF2-40B4-BE49-F238E27FC236}">
                <a16:creationId xmlns:a16="http://schemas.microsoft.com/office/drawing/2014/main" id="{2A96BD9D-61E9-E94B-B2BC-B7250FD332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85978" y="-69012"/>
            <a:ext cx="2910675" cy="3648522"/>
          </a:xfrm>
          <a:prstGeom prst="rect">
            <a:avLst/>
          </a:prstGeom>
        </p:spPr>
      </p:pic>
      <p:pic>
        <p:nvPicPr>
          <p:cNvPr id="26" name="Image 25">
            <a:extLst>
              <a:ext uri="{FF2B5EF4-FFF2-40B4-BE49-F238E27FC236}">
                <a16:creationId xmlns:a16="http://schemas.microsoft.com/office/drawing/2014/main" id="{037145F7-EB09-8148-9308-FCA107BADF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24691" y="3294936"/>
            <a:ext cx="3271963" cy="3724405"/>
          </a:xfrm>
          <a:prstGeom prst="rect">
            <a:avLst/>
          </a:prstGeom>
        </p:spPr>
      </p:pic>
      <p:sp>
        <p:nvSpPr>
          <p:cNvPr id="28" name="Flèche vers la droite 27">
            <a:extLst>
              <a:ext uri="{FF2B5EF4-FFF2-40B4-BE49-F238E27FC236}">
                <a16:creationId xmlns:a16="http://schemas.microsoft.com/office/drawing/2014/main" id="{91B36929-CF05-0E49-AD26-95E5C4162275}"/>
              </a:ext>
            </a:extLst>
          </p:cNvPr>
          <p:cNvSpPr/>
          <p:nvPr/>
        </p:nvSpPr>
        <p:spPr>
          <a:xfrm rot="8148502">
            <a:off x="7180209" y="895887"/>
            <a:ext cx="452761" cy="151643"/>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8556EDC0-2373-3D47-85FC-56C0E2EE024C}"/>
              </a:ext>
            </a:extLst>
          </p:cNvPr>
          <p:cNvSpPr txBox="1"/>
          <p:nvPr/>
        </p:nvSpPr>
        <p:spPr>
          <a:xfrm>
            <a:off x="7265663" y="410673"/>
            <a:ext cx="1276568" cy="369332"/>
          </a:xfrm>
          <a:prstGeom prst="rect">
            <a:avLst/>
          </a:prstGeom>
          <a:noFill/>
        </p:spPr>
        <p:txBody>
          <a:bodyPr wrap="none" rtlCol="0">
            <a:spAutoFit/>
          </a:bodyPr>
          <a:lstStyle/>
          <a:p>
            <a:r>
              <a:rPr lang="fr-FR" dirty="0"/>
              <a:t>Rendement</a:t>
            </a:r>
          </a:p>
        </p:txBody>
      </p:sp>
      <p:sp>
        <p:nvSpPr>
          <p:cNvPr id="30" name="ZoneTexte 29">
            <a:extLst>
              <a:ext uri="{FF2B5EF4-FFF2-40B4-BE49-F238E27FC236}">
                <a16:creationId xmlns:a16="http://schemas.microsoft.com/office/drawing/2014/main" id="{8103E7C9-0EF7-2847-9B29-7825191ACA17}"/>
              </a:ext>
            </a:extLst>
          </p:cNvPr>
          <p:cNvSpPr txBox="1"/>
          <p:nvPr/>
        </p:nvSpPr>
        <p:spPr>
          <a:xfrm>
            <a:off x="9039431" y="1061197"/>
            <a:ext cx="715709" cy="369332"/>
          </a:xfrm>
          <a:prstGeom prst="rect">
            <a:avLst/>
          </a:prstGeom>
          <a:noFill/>
        </p:spPr>
        <p:txBody>
          <a:bodyPr wrap="none" rtlCol="0">
            <a:spAutoFit/>
          </a:bodyPr>
          <a:lstStyle/>
          <a:p>
            <a:r>
              <a:rPr lang="fr-FR" dirty="0"/>
              <a:t>Azote</a:t>
            </a:r>
          </a:p>
        </p:txBody>
      </p:sp>
      <p:sp>
        <p:nvSpPr>
          <p:cNvPr id="31" name="ZoneTexte 30">
            <a:extLst>
              <a:ext uri="{FF2B5EF4-FFF2-40B4-BE49-F238E27FC236}">
                <a16:creationId xmlns:a16="http://schemas.microsoft.com/office/drawing/2014/main" id="{E7798A94-666D-8D41-B369-8B9C3590702D}"/>
              </a:ext>
            </a:extLst>
          </p:cNvPr>
          <p:cNvSpPr txBox="1"/>
          <p:nvPr/>
        </p:nvSpPr>
        <p:spPr>
          <a:xfrm>
            <a:off x="8403502" y="580085"/>
            <a:ext cx="1119665" cy="369332"/>
          </a:xfrm>
          <a:prstGeom prst="rect">
            <a:avLst/>
          </a:prstGeom>
          <a:noFill/>
        </p:spPr>
        <p:txBody>
          <a:bodyPr wrap="none" rtlCol="0">
            <a:spAutoFit/>
          </a:bodyPr>
          <a:lstStyle/>
          <a:p>
            <a:r>
              <a:rPr lang="fr-FR" dirty="0"/>
              <a:t>Adventice</a:t>
            </a:r>
          </a:p>
        </p:txBody>
      </p:sp>
      <p:sp>
        <p:nvSpPr>
          <p:cNvPr id="32" name="Flèche vers la droite 31">
            <a:extLst>
              <a:ext uri="{FF2B5EF4-FFF2-40B4-BE49-F238E27FC236}">
                <a16:creationId xmlns:a16="http://schemas.microsoft.com/office/drawing/2014/main" id="{C8843189-3CCC-EC49-A8FE-347A113F7A33}"/>
              </a:ext>
            </a:extLst>
          </p:cNvPr>
          <p:cNvSpPr/>
          <p:nvPr/>
        </p:nvSpPr>
        <p:spPr>
          <a:xfrm rot="8148502">
            <a:off x="8031654" y="983319"/>
            <a:ext cx="452761" cy="151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vers la droite 36">
            <a:extLst>
              <a:ext uri="{FF2B5EF4-FFF2-40B4-BE49-F238E27FC236}">
                <a16:creationId xmlns:a16="http://schemas.microsoft.com/office/drawing/2014/main" id="{F631AB4A-E96E-FB4C-9EF0-A46399B912FC}"/>
              </a:ext>
            </a:extLst>
          </p:cNvPr>
          <p:cNvSpPr/>
          <p:nvPr/>
        </p:nvSpPr>
        <p:spPr>
          <a:xfrm rot="8148502">
            <a:off x="8817577" y="1552462"/>
            <a:ext cx="452761" cy="151643"/>
          </a:xfrm>
          <a:prstGeom prst="rightArrow">
            <a:avLst/>
          </a:prstGeom>
          <a:solidFill>
            <a:srgbClr val="0090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a:extLst>
              <a:ext uri="{FF2B5EF4-FFF2-40B4-BE49-F238E27FC236}">
                <a16:creationId xmlns:a16="http://schemas.microsoft.com/office/drawing/2014/main" id="{550F1090-E2FD-6842-94C2-7163886422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65102" y="1840450"/>
            <a:ext cx="1520981" cy="599344"/>
          </a:xfrm>
          <a:prstGeom prst="rect">
            <a:avLst/>
          </a:prstGeom>
        </p:spPr>
      </p:pic>
      <p:pic>
        <p:nvPicPr>
          <p:cNvPr id="39" name="Image 38">
            <a:extLst>
              <a:ext uri="{FF2B5EF4-FFF2-40B4-BE49-F238E27FC236}">
                <a16:creationId xmlns:a16="http://schemas.microsoft.com/office/drawing/2014/main" id="{EE16A57E-03BB-A34B-B654-305B206909F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85086" y="3212421"/>
            <a:ext cx="2066753" cy="720430"/>
          </a:xfrm>
          <a:prstGeom prst="rect">
            <a:avLst/>
          </a:prstGeom>
        </p:spPr>
      </p:pic>
      <p:sp>
        <p:nvSpPr>
          <p:cNvPr id="40" name="ZoneTexte 39">
            <a:extLst>
              <a:ext uri="{FF2B5EF4-FFF2-40B4-BE49-F238E27FC236}">
                <a16:creationId xmlns:a16="http://schemas.microsoft.com/office/drawing/2014/main" id="{70853D8C-0A95-D64D-84F4-895B7938D8DD}"/>
              </a:ext>
            </a:extLst>
          </p:cNvPr>
          <p:cNvSpPr txBox="1"/>
          <p:nvPr/>
        </p:nvSpPr>
        <p:spPr>
          <a:xfrm>
            <a:off x="485608" y="5644142"/>
            <a:ext cx="5121562" cy="1754326"/>
          </a:xfrm>
          <a:prstGeom prst="rect">
            <a:avLst/>
          </a:prstGeom>
          <a:noFill/>
        </p:spPr>
        <p:txBody>
          <a:bodyPr wrap="square" rtlCol="0">
            <a:spAutoFit/>
          </a:bodyPr>
          <a:lstStyle/>
          <a:p>
            <a:r>
              <a:rPr lang="fr-FR" dirty="0"/>
              <a:t>78 espèces utilisées dans 220 mélanges</a:t>
            </a:r>
          </a:p>
          <a:p>
            <a:r>
              <a:rPr lang="fr-FR" dirty="0"/>
              <a:t>84% mélanges sont bispécifiques</a:t>
            </a:r>
          </a:p>
          <a:p>
            <a:r>
              <a:rPr lang="fr-FR" dirty="0"/>
              <a:t>50% des mélanges sont des céréales-légumineuses </a:t>
            </a:r>
          </a:p>
          <a:p>
            <a:endParaRPr lang="fr-FR" dirty="0"/>
          </a:p>
          <a:p>
            <a:endParaRPr lang="fr-FR" dirty="0"/>
          </a:p>
          <a:p>
            <a:endParaRPr lang="fr-FR" dirty="0"/>
          </a:p>
        </p:txBody>
      </p:sp>
      <p:pic>
        <p:nvPicPr>
          <p:cNvPr id="41" name="Image 40">
            <a:extLst>
              <a:ext uri="{FF2B5EF4-FFF2-40B4-BE49-F238E27FC236}">
                <a16:creationId xmlns:a16="http://schemas.microsoft.com/office/drawing/2014/main" id="{CD63BC2F-1660-6B4A-96AD-3867ACF0727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65100" y="2451482"/>
            <a:ext cx="1362975" cy="743619"/>
          </a:xfrm>
          <a:prstGeom prst="rect">
            <a:avLst/>
          </a:prstGeom>
        </p:spPr>
      </p:pic>
      <p:pic>
        <p:nvPicPr>
          <p:cNvPr id="43" name="Image 42">
            <a:extLst>
              <a:ext uri="{FF2B5EF4-FFF2-40B4-BE49-F238E27FC236}">
                <a16:creationId xmlns:a16="http://schemas.microsoft.com/office/drawing/2014/main" id="{40470866-42FB-254D-9AA4-3F73B265242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23278"/>
          <a:stretch/>
        </p:blipFill>
        <p:spPr>
          <a:xfrm>
            <a:off x="9803049" y="3903796"/>
            <a:ext cx="2012918" cy="896169"/>
          </a:xfrm>
          <a:prstGeom prst="rect">
            <a:avLst/>
          </a:prstGeom>
        </p:spPr>
      </p:pic>
      <p:sp>
        <p:nvSpPr>
          <p:cNvPr id="17" name="ZoneTexte 16">
            <a:extLst>
              <a:ext uri="{FF2B5EF4-FFF2-40B4-BE49-F238E27FC236}">
                <a16:creationId xmlns:a16="http://schemas.microsoft.com/office/drawing/2014/main" id="{14BB3349-3866-8D44-8013-6524C5ED0591}"/>
              </a:ext>
            </a:extLst>
          </p:cNvPr>
          <p:cNvSpPr txBox="1"/>
          <p:nvPr/>
        </p:nvSpPr>
        <p:spPr>
          <a:xfrm>
            <a:off x="9803049" y="1308120"/>
            <a:ext cx="1670650" cy="369332"/>
          </a:xfrm>
          <a:prstGeom prst="rect">
            <a:avLst/>
          </a:prstGeom>
          <a:noFill/>
        </p:spPr>
        <p:txBody>
          <a:bodyPr wrap="none" rtlCol="0">
            <a:spAutoFit/>
          </a:bodyPr>
          <a:lstStyle/>
          <a:p>
            <a:r>
              <a:rPr lang="fr-FR" b="1" dirty="0"/>
              <a:t>Services rendus</a:t>
            </a:r>
          </a:p>
        </p:txBody>
      </p:sp>
      <p:sp>
        <p:nvSpPr>
          <p:cNvPr id="44" name="Titre 1">
            <a:extLst>
              <a:ext uri="{FF2B5EF4-FFF2-40B4-BE49-F238E27FC236}">
                <a16:creationId xmlns:a16="http://schemas.microsoft.com/office/drawing/2014/main" id="{FF40410C-808E-7A4E-BD8E-94A471C107F1}"/>
              </a:ext>
            </a:extLst>
          </p:cNvPr>
          <p:cNvSpPr>
            <a:spLocks noGrp="1"/>
          </p:cNvSpPr>
          <p:nvPr>
            <p:ph type="title"/>
          </p:nvPr>
        </p:nvSpPr>
        <p:spPr bwMode="auto">
          <a:xfrm>
            <a:off x="94056" y="75421"/>
            <a:ext cx="6125696" cy="1325563"/>
          </a:xfrm>
        </p:spPr>
        <p:txBody>
          <a:bodyPr/>
          <a:lstStyle/>
          <a:p>
            <a:pPr>
              <a:defRPr/>
            </a:pPr>
            <a:r>
              <a:rPr lang="en-GB" dirty="0"/>
              <a:t>Panorama des mélanges et des services </a:t>
            </a:r>
            <a:r>
              <a:rPr lang="en-GB" dirty="0" err="1"/>
              <a:t>associés</a:t>
            </a:r>
            <a:endParaRPr lang="en-GB" dirty="0"/>
          </a:p>
        </p:txBody>
      </p:sp>
    </p:spTree>
    <p:extLst>
      <p:ext uri="{BB962C8B-B14F-4D97-AF65-F5344CB8AC3E}">
        <p14:creationId xmlns:p14="http://schemas.microsoft.com/office/powerpoint/2010/main" val="346057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
          <p:cNvSpPr txBox="1">
            <a:spLocks/>
          </p:cNvSpPr>
          <p:nvPr/>
        </p:nvSpPr>
        <p:spPr>
          <a:xfrm>
            <a:off x="11557000" y="6400800"/>
            <a:ext cx="635000" cy="457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fld id="{E0C2EE9E-D8A7-4F5A-AA7E-CD34A1846FA8}" type="slidenum">
              <a:rPr lang="en">
                <a:solidFill>
                  <a:schemeClr val="tx1"/>
                </a:solidFill>
              </a:rPr>
              <a:t>9</a:t>
            </a:fld>
            <a:endParaRPr lang="en" dirty="0">
              <a:solidFill>
                <a:schemeClr val="tx1"/>
              </a:solidFill>
            </a:endParaRPr>
          </a:p>
        </p:txBody>
      </p:sp>
      <p:pic>
        <p:nvPicPr>
          <p:cNvPr id="6" name="Image 5">
            <a:extLst>
              <a:ext uri="{FF2B5EF4-FFF2-40B4-BE49-F238E27FC236}">
                <a16:creationId xmlns:a16="http://schemas.microsoft.com/office/drawing/2014/main" id="{CB3FA8C4-E855-0F48-84F9-0080B94E7776}"/>
              </a:ext>
            </a:extLst>
          </p:cNvPr>
          <p:cNvPicPr>
            <a:picLocks noChangeAspect="1"/>
          </p:cNvPicPr>
          <p:nvPr/>
        </p:nvPicPr>
        <p:blipFill>
          <a:blip r:embed="rId3"/>
          <a:stretch>
            <a:fillRect/>
          </a:stretch>
        </p:blipFill>
        <p:spPr>
          <a:xfrm>
            <a:off x="0" y="856987"/>
            <a:ext cx="12192000" cy="5543813"/>
          </a:xfrm>
          <a:prstGeom prst="rect">
            <a:avLst/>
          </a:prstGeom>
        </p:spPr>
      </p:pic>
      <p:sp>
        <p:nvSpPr>
          <p:cNvPr id="7" name="Flèche vers le bas 6">
            <a:extLst>
              <a:ext uri="{FF2B5EF4-FFF2-40B4-BE49-F238E27FC236}">
                <a16:creationId xmlns:a16="http://schemas.microsoft.com/office/drawing/2014/main" id="{D7F43453-6027-7144-9EFD-7A491EE95A06}"/>
              </a:ext>
            </a:extLst>
          </p:cNvPr>
          <p:cNvSpPr/>
          <p:nvPr/>
        </p:nvSpPr>
        <p:spPr>
          <a:xfrm>
            <a:off x="435882" y="399787"/>
            <a:ext cx="512536" cy="1034142"/>
          </a:xfrm>
          <a:prstGeom prst="downArrow">
            <a:avLst>
              <a:gd name="adj1" fmla="val 50000"/>
              <a:gd name="adj2" fmla="val 5857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8AB27FBB-4A57-EC42-AA0D-A0122A1711F2}"/>
              </a:ext>
            </a:extLst>
          </p:cNvPr>
          <p:cNvSpPr txBox="1">
            <a:spLocks/>
          </p:cNvSpPr>
          <p:nvPr/>
        </p:nvSpPr>
        <p:spPr>
          <a:xfrm>
            <a:off x="1029595" y="174866"/>
            <a:ext cx="3927475" cy="509325"/>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sz="2800" dirty="0">
                <a:solidFill>
                  <a:schemeClr val="accent1"/>
                </a:solidFill>
                <a:latin typeface="Raleway" pitchFamily="2" charset="77"/>
              </a:rPr>
              <a:t>Onglet exploratoire</a:t>
            </a:r>
            <a:endParaRPr lang="fr-FR" sz="2800" dirty="0">
              <a:latin typeface="Raleway" pitchFamily="2" charset="77"/>
            </a:endParaRPr>
          </a:p>
        </p:txBody>
      </p:sp>
      <p:sp>
        <p:nvSpPr>
          <p:cNvPr id="3" name="Rectangle 2">
            <a:extLst>
              <a:ext uri="{FF2B5EF4-FFF2-40B4-BE49-F238E27FC236}">
                <a16:creationId xmlns:a16="http://schemas.microsoft.com/office/drawing/2014/main" id="{69FD7B10-FF8A-B749-A35D-60152B8E85AD}"/>
              </a:ext>
            </a:extLst>
          </p:cNvPr>
          <p:cNvSpPr/>
          <p:nvPr/>
        </p:nvSpPr>
        <p:spPr>
          <a:xfrm>
            <a:off x="199291" y="1992923"/>
            <a:ext cx="1992923" cy="34934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a:extLst>
              <a:ext uri="{FF2B5EF4-FFF2-40B4-BE49-F238E27FC236}">
                <a16:creationId xmlns:a16="http://schemas.microsoft.com/office/drawing/2014/main" id="{21EE793A-E061-F74E-A9D1-19CC6E684509}"/>
              </a:ext>
            </a:extLst>
          </p:cNvPr>
          <p:cNvSpPr/>
          <p:nvPr/>
        </p:nvSpPr>
        <p:spPr>
          <a:xfrm rot="5400000">
            <a:off x="1773106" y="5153104"/>
            <a:ext cx="297299" cy="986396"/>
          </a:xfrm>
          <a:prstGeom prst="downArrow">
            <a:avLst>
              <a:gd name="adj1" fmla="val 50000"/>
              <a:gd name="adj2" fmla="val 5857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3CA6B611-D4C2-3F4C-9487-1E16FE0289CC}"/>
              </a:ext>
            </a:extLst>
          </p:cNvPr>
          <p:cNvSpPr txBox="1">
            <a:spLocks/>
          </p:cNvSpPr>
          <p:nvPr/>
        </p:nvSpPr>
        <p:spPr>
          <a:xfrm>
            <a:off x="2274277" y="3230336"/>
            <a:ext cx="2625969" cy="509325"/>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dirty="0">
                <a:solidFill>
                  <a:srgbClr val="FF0000"/>
                </a:solidFill>
                <a:latin typeface="Raleway" pitchFamily="2" charset="77"/>
              </a:rPr>
              <a:t>Services associés</a:t>
            </a:r>
          </a:p>
        </p:txBody>
      </p:sp>
      <p:sp>
        <p:nvSpPr>
          <p:cNvPr id="11" name="Titre 1">
            <a:extLst>
              <a:ext uri="{FF2B5EF4-FFF2-40B4-BE49-F238E27FC236}">
                <a16:creationId xmlns:a16="http://schemas.microsoft.com/office/drawing/2014/main" id="{90EECD97-4391-A74B-90CD-0C85C15AEF4D}"/>
              </a:ext>
            </a:extLst>
          </p:cNvPr>
          <p:cNvSpPr txBox="1">
            <a:spLocks/>
          </p:cNvSpPr>
          <p:nvPr/>
        </p:nvSpPr>
        <p:spPr>
          <a:xfrm>
            <a:off x="2544763" y="5375083"/>
            <a:ext cx="1358219" cy="509325"/>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dirty="0">
                <a:solidFill>
                  <a:srgbClr val="FF0000"/>
                </a:solidFill>
                <a:latin typeface="Raleway" pitchFamily="2" charset="77"/>
              </a:rPr>
              <a:t>Cultures</a:t>
            </a:r>
          </a:p>
        </p:txBody>
      </p:sp>
      <p:sp>
        <p:nvSpPr>
          <p:cNvPr id="13" name="Flèche vers le bas 12">
            <a:extLst>
              <a:ext uri="{FF2B5EF4-FFF2-40B4-BE49-F238E27FC236}">
                <a16:creationId xmlns:a16="http://schemas.microsoft.com/office/drawing/2014/main" id="{8D00EF98-2CBE-3D4A-9236-FD54FEE90EA0}"/>
              </a:ext>
            </a:extLst>
          </p:cNvPr>
          <p:cNvSpPr/>
          <p:nvPr/>
        </p:nvSpPr>
        <p:spPr>
          <a:xfrm rot="5400000">
            <a:off x="1679322" y="5469627"/>
            <a:ext cx="297299" cy="986396"/>
          </a:xfrm>
          <a:prstGeom prst="downArrow">
            <a:avLst>
              <a:gd name="adj1" fmla="val 50000"/>
              <a:gd name="adj2" fmla="val 58571"/>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04CB1D93-297F-5F45-90D7-84F00180224B}"/>
              </a:ext>
            </a:extLst>
          </p:cNvPr>
          <p:cNvSpPr txBox="1">
            <a:spLocks/>
          </p:cNvSpPr>
          <p:nvPr/>
        </p:nvSpPr>
        <p:spPr>
          <a:xfrm>
            <a:off x="2450979" y="5691606"/>
            <a:ext cx="1358219" cy="509325"/>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dirty="0">
                <a:solidFill>
                  <a:srgbClr val="FF0000"/>
                </a:solidFill>
                <a:latin typeface="Raleway" pitchFamily="2" charset="77"/>
              </a:rPr>
              <a:t>Usage</a:t>
            </a:r>
          </a:p>
        </p:txBody>
      </p:sp>
      <p:sp>
        <p:nvSpPr>
          <p:cNvPr id="15" name="Rectangle 14">
            <a:extLst>
              <a:ext uri="{FF2B5EF4-FFF2-40B4-BE49-F238E27FC236}">
                <a16:creationId xmlns:a16="http://schemas.microsoft.com/office/drawing/2014/main" id="{81979A92-2998-1B43-A4C9-935DAC603D79}"/>
              </a:ext>
            </a:extLst>
          </p:cNvPr>
          <p:cNvSpPr/>
          <p:nvPr/>
        </p:nvSpPr>
        <p:spPr>
          <a:xfrm>
            <a:off x="3985846" y="1805354"/>
            <a:ext cx="7889631" cy="34934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DB11C113-AFB4-F340-AF9A-8F52D7B3205D}"/>
              </a:ext>
            </a:extLst>
          </p:cNvPr>
          <p:cNvSpPr txBox="1">
            <a:spLocks/>
          </p:cNvSpPr>
          <p:nvPr/>
        </p:nvSpPr>
        <p:spPr>
          <a:xfrm>
            <a:off x="4114800" y="2161495"/>
            <a:ext cx="2625969" cy="611641"/>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Montserrat"/>
              <a:buNone/>
              <a:defRPr sz="2000" b="1" i="0" u="none" strike="noStrike" cap="none">
                <a:solidFill>
                  <a:schemeClr val="dk1"/>
                </a:solidFill>
                <a:latin typeface="Montserrat"/>
                <a:ea typeface="Montserrat"/>
                <a:cs typeface="Montserrat"/>
                <a:sym typeface="Montserrat"/>
              </a:defRPr>
            </a:lvl1pPr>
            <a:lvl2pPr lvl="1"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2pPr>
            <a:lvl3pPr lvl="2"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3pPr>
            <a:lvl4pPr lvl="3"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4pPr>
            <a:lvl5pPr lvl="4"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5pPr>
            <a:lvl6pPr lvl="5"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6pPr>
            <a:lvl7pPr lvl="6"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7pPr>
            <a:lvl8pPr lvl="7"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8pPr>
            <a:lvl9pPr lvl="8" algn="ctr">
              <a:spcBef>
                <a:spcPts val="0"/>
              </a:spcBef>
              <a:buClr>
                <a:schemeClr val="dk1"/>
              </a:buClr>
              <a:buSzPct val="100000"/>
              <a:buFont typeface="Montserrat"/>
              <a:buNone/>
              <a:defRPr sz="2000" b="1">
                <a:solidFill>
                  <a:schemeClr val="dk1"/>
                </a:solidFill>
                <a:latin typeface="Montserrat"/>
                <a:ea typeface="Montserrat"/>
                <a:cs typeface="Montserrat"/>
                <a:sym typeface="Montserrat"/>
              </a:defRPr>
            </a:lvl9pPr>
          </a:lstStyle>
          <a:p>
            <a:pPr algn="l"/>
            <a:r>
              <a:rPr lang="fr-FR" dirty="0">
                <a:solidFill>
                  <a:srgbClr val="FF0000"/>
                </a:solidFill>
                <a:latin typeface="Raleway" pitchFamily="2" charset="77"/>
              </a:rPr>
              <a:t>Réseau d’associations</a:t>
            </a:r>
          </a:p>
        </p:txBody>
      </p:sp>
      <p:sp>
        <p:nvSpPr>
          <p:cNvPr id="18" name="Titre 1">
            <a:extLst>
              <a:ext uri="{FF2B5EF4-FFF2-40B4-BE49-F238E27FC236}">
                <a16:creationId xmlns:a16="http://schemas.microsoft.com/office/drawing/2014/main" id="{9691BC36-5848-DD45-B1DC-A2BDA438B533}"/>
              </a:ext>
            </a:extLst>
          </p:cNvPr>
          <p:cNvSpPr>
            <a:spLocks noGrp="1"/>
          </p:cNvSpPr>
          <p:nvPr>
            <p:ph type="title"/>
          </p:nvPr>
        </p:nvSpPr>
        <p:spPr bwMode="auto">
          <a:xfrm>
            <a:off x="6740769" y="107808"/>
            <a:ext cx="10805160" cy="1325563"/>
          </a:xfrm>
        </p:spPr>
        <p:txBody>
          <a:bodyPr/>
          <a:lstStyle/>
          <a:p>
            <a:pPr>
              <a:defRPr/>
            </a:pPr>
            <a:r>
              <a:rPr lang="en-GB" dirty="0"/>
              <a:t>BDD interactive </a:t>
            </a:r>
          </a:p>
        </p:txBody>
      </p:sp>
    </p:spTree>
    <p:extLst>
      <p:ext uri="{BB962C8B-B14F-4D97-AF65-F5344CB8AC3E}">
        <p14:creationId xmlns:p14="http://schemas.microsoft.com/office/powerpoint/2010/main" val="2353142230"/>
      </p:ext>
    </p:extLst>
  </p:cSld>
  <p:clrMapOvr>
    <a:masterClrMapping/>
  </p:clrMapOvr>
  <p:transition>
    <p:fade/>
  </p:transition>
</p:sld>
</file>

<file path=ppt/theme/theme1.xml><?xml version="1.0" encoding="utf-8"?>
<a:theme xmlns:a="http://schemas.openxmlformats.org/drawingml/2006/main" name="Thème RCP24">
  <a:themeElements>
    <a:clrScheme name="Personnalisé 3">
      <a:dk1>
        <a:sysClr val="windowText" lastClr="000000"/>
      </a:dk1>
      <a:lt1>
        <a:sysClr val="window" lastClr="FFFFFF"/>
      </a:lt1>
      <a:dk2>
        <a:srgbClr val="275662"/>
      </a:dk2>
      <a:lt2>
        <a:srgbClr val="E7E6E6"/>
      </a:lt2>
      <a:accent1>
        <a:srgbClr val="008C8E"/>
      </a:accent1>
      <a:accent2>
        <a:srgbClr val="66C1BF"/>
      </a:accent2>
      <a:accent3>
        <a:srgbClr val="275662"/>
      </a:accent3>
      <a:accent4>
        <a:srgbClr val="571E36"/>
      </a:accent4>
      <a:accent5>
        <a:srgbClr val="000091"/>
      </a:accent5>
      <a:accent6>
        <a:srgbClr val="E1000F"/>
      </a:accent6>
      <a:hlink>
        <a:srgbClr val="ED6E6C"/>
      </a:hlink>
      <a:folHlink>
        <a:srgbClr val="99C221"/>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TotalTime>
  <Words>1643</Words>
  <Application>Microsoft Macintosh PowerPoint</Application>
  <DocSecurity>0</DocSecurity>
  <PresentationFormat>Grand écran</PresentationFormat>
  <Paragraphs>246</Paragraphs>
  <Slides>17</Slides>
  <Notes>8</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17</vt:i4>
      </vt:variant>
    </vt:vector>
  </HeadingPairs>
  <TitlesOfParts>
    <vt:vector size="28" baseType="lpstr">
      <vt:lpstr>Arial</vt:lpstr>
      <vt:lpstr>Calibri</vt:lpstr>
      <vt:lpstr>Calibri Light</vt:lpstr>
      <vt:lpstr>Marianne</vt:lpstr>
      <vt:lpstr>Marianne Medium</vt:lpstr>
      <vt:lpstr>Montserrat</vt:lpstr>
      <vt:lpstr>Raleway</vt:lpstr>
      <vt:lpstr>Segoe UI Historic</vt:lpstr>
      <vt:lpstr>Thème RCP24</vt:lpstr>
      <vt:lpstr>Thème Office</vt:lpstr>
      <vt:lpstr>1_Thème Office</vt:lpstr>
      <vt:lpstr>Présentation PowerPoint</vt:lpstr>
      <vt:lpstr>De nombreux intérêts mais encore des limites à la diversification </vt:lpstr>
      <vt:lpstr>Enjeux pour aider à concevoir des mélanges d’espèces</vt:lpstr>
      <vt:lpstr>L’approche Traits-Fonctions-Services (TFS)</vt:lpstr>
      <vt:lpstr>Exemple de l’outil CAPS: colza associé à une plante de service</vt:lpstr>
      <vt:lpstr>Sorties opérationnelles de CAPS</vt:lpstr>
      <vt:lpstr>Vers la prise en compte d’une diversité de mélanges</vt:lpstr>
      <vt:lpstr>Panorama des mélanges et des services associés</vt:lpstr>
      <vt:lpstr>BDD interactive </vt:lpstr>
      <vt:lpstr>BDD interactive </vt:lpstr>
      <vt:lpstr>BDD interactive </vt:lpstr>
      <vt:lpstr>BDD interactive </vt:lpstr>
      <vt:lpstr>Vers le prototype d’outil EcosysteMIX </vt:lpstr>
      <vt:lpstr>Présentation PowerPoint</vt:lpstr>
      <vt:lpstr>Premières sorties pour le service azote</vt:lpstr>
      <vt:lpstr>Présentation PowerPoint</vt:lpstr>
      <vt:lpstr>Principales références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Camille Lamy</dc:creator>
  <cp:keywords/>
  <dc:description/>
  <cp:lastModifiedBy>Safia Médiène</cp:lastModifiedBy>
  <cp:revision>69</cp:revision>
  <dcterms:created xsi:type="dcterms:W3CDTF">2023-12-28T12:48:19Z</dcterms:created>
  <dcterms:modified xsi:type="dcterms:W3CDTF">2024-03-18T18:52:35Z</dcterms:modified>
  <cp:category/>
  <dc:identifier/>
  <cp:contentStatus/>
  <dc:language/>
  <cp:version/>
</cp:coreProperties>
</file>