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56" r:id="rId2"/>
    <p:sldId id="317" r:id="rId3"/>
    <p:sldId id="318" r:id="rId4"/>
    <p:sldId id="308" r:id="rId5"/>
    <p:sldId id="321" r:id="rId6"/>
    <p:sldId id="305" r:id="rId7"/>
    <p:sldId id="302" r:id="rId8"/>
    <p:sldId id="320" r:id="rId9"/>
    <p:sldId id="31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21"/>
    <a:srgbClr val="5DCEAF"/>
    <a:srgbClr val="A7EA52"/>
    <a:srgbClr val="5ECCF3"/>
    <a:srgbClr val="4E67C8"/>
    <a:srgbClr val="54BBAB"/>
    <a:srgbClr val="00D386"/>
    <a:srgbClr val="C08F49"/>
    <a:srgbClr val="4650B0"/>
    <a:srgbClr val="4A5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907" autoAdjust="0"/>
  </p:normalViewPr>
  <p:slideViewPr>
    <p:cSldViewPr snapToGrid="0">
      <p:cViewPr varScale="1">
        <p:scale>
          <a:sx n="53" d="100"/>
          <a:sy n="5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lanck\AppData\Local\Microsoft\Windows\INetCache\Content.Outlook\VTLNZIS9\analyse%20&#233;volution%20NODU%20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'[analyse évolution NODU TS.xlsx]CEPP 2024-2025'!$E$1</c:f>
              <c:strCache>
                <c:ptCount val="1"/>
                <c:pt idx="0">
                  <c:v>DU 2022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'[analyse évolution NODU TS.xlsx]CEPP 2024-2025'!$A$2:$A$37</c:f>
              <c:strCache>
                <c:ptCount val="36"/>
                <c:pt idx="0">
                  <c:v>FLUDIOXONIL</c:v>
                </c:pt>
                <c:pt idx="1">
                  <c:v>METALAXYL</c:v>
                </c:pt>
                <c:pt idx="2">
                  <c:v>SEDAXANE</c:v>
                </c:pt>
                <c:pt idx="3">
                  <c:v>DIFENOCONAZOLE</c:v>
                </c:pt>
                <c:pt idx="4">
                  <c:v>METALAXYL-M</c:v>
                </c:pt>
                <c:pt idx="5">
                  <c:v>OXATHIAPIPROLINE</c:v>
                </c:pt>
                <c:pt idx="6">
                  <c:v>PROTHIOCONAZOLE</c:v>
                </c:pt>
                <c:pt idx="7">
                  <c:v>TEFLUTHRINE</c:v>
                </c:pt>
                <c:pt idx="8">
                  <c:v>CYPERMETHRINE</c:v>
                </c:pt>
                <c:pt idx="9">
                  <c:v>IMAZALIL</c:v>
                </c:pt>
                <c:pt idx="10">
                  <c:v>TEBUCONAZOLE</c:v>
                </c:pt>
                <c:pt idx="11">
                  <c:v>SILTHIOFAM</c:v>
                </c:pt>
                <c:pt idx="12">
                  <c:v>IPCONAZOLE</c:v>
                </c:pt>
                <c:pt idx="13">
                  <c:v>TRITICONAZOLE</c:v>
                </c:pt>
                <c:pt idx="14">
                  <c:v>CYMOXANIL</c:v>
                </c:pt>
                <c:pt idx="15">
                  <c:v>ZIRAME</c:v>
                </c:pt>
                <c:pt idx="16">
                  <c:v>ACIBENZOLAR-S-METHYL</c:v>
                </c:pt>
                <c:pt idx="17">
                  <c:v>HYMEXAZOL</c:v>
                </c:pt>
                <c:pt idx="18">
                  <c:v>FLUXAPYROXAD</c:v>
                </c:pt>
                <c:pt idx="19">
                  <c:v>THIABENDAZOLE</c:v>
                </c:pt>
                <c:pt idx="20">
                  <c:v>AZOXYSTROBINE</c:v>
                </c:pt>
                <c:pt idx="21">
                  <c:v>HYPOCHLORITE DE SODIUM</c:v>
                </c:pt>
                <c:pt idx="22">
                  <c:v>CUIVRE DU SULFATE TRIBASIQUE</c:v>
                </c:pt>
                <c:pt idx="23">
                  <c:v>THIRAME</c:v>
                </c:pt>
                <c:pt idx="24">
                  <c:v>FLUOPYRAM</c:v>
                </c:pt>
                <c:pt idx="25">
                  <c:v>CYPRODINYL</c:v>
                </c:pt>
                <c:pt idx="26">
                  <c:v>FLUTOLANIL</c:v>
                </c:pt>
                <c:pt idx="27">
                  <c:v>IMIDACLOPRIDE</c:v>
                </c:pt>
                <c:pt idx="28">
                  <c:v>PROCHLORAZE</c:v>
                </c:pt>
                <c:pt idx="29">
                  <c:v>ANTHRAQUINONE</c:v>
                </c:pt>
                <c:pt idx="30">
                  <c:v>CARBOXINE</c:v>
                </c:pt>
                <c:pt idx="31">
                  <c:v>CHLORANTRANILIPROLE</c:v>
                </c:pt>
                <c:pt idx="32">
                  <c:v>THIACLOPRIDE</c:v>
                </c:pt>
                <c:pt idx="33">
                  <c:v>MANCOZEBE</c:v>
                </c:pt>
                <c:pt idx="34">
                  <c:v>THIAMETHOXAM</c:v>
                </c:pt>
                <c:pt idx="35">
                  <c:v>CHLORPYRIPHOS-ETHYL</c:v>
                </c:pt>
              </c:strCache>
            </c:strRef>
          </c:xVal>
          <c:yVal>
            <c:numRef>
              <c:f>'[analyse évolution NODU TS.xlsx]CEPP 2024-2025'!$G$2:$G$37</c:f>
              <c:numCache>
                <c:formatCode>General</c:formatCode>
                <c:ptCount val="36"/>
                <c:pt idx="0">
                  <c:v>9286869.2670242302</c:v>
                </c:pt>
                <c:pt idx="1">
                  <c:v>7766286.3711929461</c:v>
                </c:pt>
                <c:pt idx="2">
                  <c:v>5608603.4074743818</c:v>
                </c:pt>
                <c:pt idx="3">
                  <c:v>3910728.6364262803</c:v>
                </c:pt>
                <c:pt idx="4">
                  <c:v>3574423.7821218711</c:v>
                </c:pt>
                <c:pt idx="5">
                  <c:v>5581504.11926175</c:v>
                </c:pt>
                <c:pt idx="6">
                  <c:v>1830003.4771999971</c:v>
                </c:pt>
                <c:pt idx="7">
                  <c:v>1692427.7412229227</c:v>
                </c:pt>
                <c:pt idx="8">
                  <c:v>874960.86940298544</c:v>
                </c:pt>
                <c:pt idx="9">
                  <c:v>738827.02857503213</c:v>
                </c:pt>
                <c:pt idx="10">
                  <c:v>455838.6189730512</c:v>
                </c:pt>
                <c:pt idx="11">
                  <c:v>631398.07383650448</c:v>
                </c:pt>
                <c:pt idx="12">
                  <c:v>466919.54462640331</c:v>
                </c:pt>
                <c:pt idx="13">
                  <c:v>546873.47002442891</c:v>
                </c:pt>
                <c:pt idx="14">
                  <c:v>577772.95734789874</c:v>
                </c:pt>
                <c:pt idx="15">
                  <c:v>686289.96</c:v>
                </c:pt>
                <c:pt idx="16">
                  <c:v>881471.41176470602</c:v>
                </c:pt>
                <c:pt idx="17">
                  <c:v>317521.32475321391</c:v>
                </c:pt>
                <c:pt idx="18">
                  <c:v>227281.5706617549</c:v>
                </c:pt>
                <c:pt idx="19">
                  <c:v>131192.31775210056</c:v>
                </c:pt>
                <c:pt idx="20">
                  <c:v>131192.31775210053</c:v>
                </c:pt>
                <c:pt idx="21">
                  <c:v>76253.070445432328</c:v>
                </c:pt>
                <c:pt idx="22">
                  <c:v>88411.480705791619</c:v>
                </c:pt>
                <c:pt idx="23">
                  <c:v>54900.956792876525</c:v>
                </c:pt>
                <c:pt idx="24">
                  <c:v>61511.244348073815</c:v>
                </c:pt>
                <c:pt idx="25">
                  <c:v>51841.973484848451</c:v>
                </c:pt>
                <c:pt idx="26">
                  <c:v>43891</c:v>
                </c:pt>
                <c:pt idx="27">
                  <c:v>5981.8032681420482</c:v>
                </c:pt>
                <c:pt idx="28">
                  <c:v>8450.174266643784</c:v>
                </c:pt>
                <c:pt idx="29">
                  <c:v>4011.8820025042064</c:v>
                </c:pt>
                <c:pt idx="30">
                  <c:v>3260.4686851043507</c:v>
                </c:pt>
                <c:pt idx="31">
                  <c:v>3687.4999999999991</c:v>
                </c:pt>
                <c:pt idx="32">
                  <c:v>3312.0105263157898</c:v>
                </c:pt>
                <c:pt idx="33">
                  <c:v>0</c:v>
                </c:pt>
                <c:pt idx="34">
                  <c:v>999.13209114356141</c:v>
                </c:pt>
                <c:pt idx="35">
                  <c:v>1.1111111111111112</c:v>
                </c:pt>
              </c:numCache>
            </c:numRef>
          </c:yVal>
          <c:bubbleSize>
            <c:numRef>
              <c:f>'[analyse évolution NODU TS.xlsx]CEPP 2024-2025'!$E$2:$E$37</c:f>
              <c:numCache>
                <c:formatCode>General</c:formatCode>
                <c:ptCount val="36"/>
                <c:pt idx="0">
                  <c:v>5.6745060309098252E-3</c:v>
                </c:pt>
                <c:pt idx="1">
                  <c:v>2.2799433543525314E-4</c:v>
                </c:pt>
                <c:pt idx="2">
                  <c:v>1.0468330475418496E-2</c:v>
                </c:pt>
                <c:pt idx="3">
                  <c:v>7.677770261359327E-3</c:v>
                </c:pt>
                <c:pt idx="4">
                  <c:v>4.6822087075150762E-3</c:v>
                </c:pt>
                <c:pt idx="5">
                  <c:v>2.0726395524957751E-3</c:v>
                </c:pt>
                <c:pt idx="6">
                  <c:v>1.0339691664931249E-2</c:v>
                </c:pt>
                <c:pt idx="7">
                  <c:v>2.3181069775925149E-2</c:v>
                </c:pt>
                <c:pt idx="8">
                  <c:v>8.0399999999999999E-2</c:v>
                </c:pt>
                <c:pt idx="9">
                  <c:v>7.3799411622990823E-3</c:v>
                </c:pt>
                <c:pt idx="10">
                  <c:v>2.0471469422716215E-3</c:v>
                </c:pt>
                <c:pt idx="11">
                  <c:v>3.3554376989572476E-2</c:v>
                </c:pt>
                <c:pt idx="12">
                  <c:v>2.4937632926282003E-3</c:v>
                </c:pt>
                <c:pt idx="13">
                  <c:v>7.1762420196113952E-3</c:v>
                </c:pt>
                <c:pt idx="14">
                  <c:v>1.2811901813436301E-2</c:v>
                </c:pt>
                <c:pt idx="15">
                  <c:v>6.3E-2</c:v>
                </c:pt>
                <c:pt idx="16">
                  <c:v>3.1874999999999994E-3</c:v>
                </c:pt>
                <c:pt idx="17">
                  <c:v>2.7878400000000001E-2</c:v>
                </c:pt>
                <c:pt idx="18">
                  <c:v>5.9864750526777054E-2</c:v>
                </c:pt>
                <c:pt idx="19">
                  <c:v>1.9423850753328119E-3</c:v>
                </c:pt>
                <c:pt idx="20">
                  <c:v>9.7119253766640612E-5</c:v>
                </c:pt>
                <c:pt idx="21">
                  <c:v>0.18507844887504299</c:v>
                </c:pt>
                <c:pt idx="22">
                  <c:v>2.5635195473561731E-2</c:v>
                </c:pt>
                <c:pt idx="23">
                  <c:v>7.0539596142384295E-2</c:v>
                </c:pt>
                <c:pt idx="24">
                  <c:v>1.3140833169071008E-3</c:v>
                </c:pt>
                <c:pt idx="25">
                  <c:v>6.6000000000000008E-3</c:v>
                </c:pt>
                <c:pt idx="26">
                  <c:v>0.24</c:v>
                </c:pt>
                <c:pt idx="27">
                  <c:v>9.3264E-2</c:v>
                </c:pt>
                <c:pt idx="28">
                  <c:v>1.4764192555469251E-2</c:v>
                </c:pt>
                <c:pt idx="29">
                  <c:v>6.7156760800000007E-2</c:v>
                </c:pt>
                <c:pt idx="30">
                  <c:v>7.06255517962842E-2</c:v>
                </c:pt>
                <c:pt idx="31">
                  <c:v>5.000000000000001E-2</c:v>
                </c:pt>
                <c:pt idx="32">
                  <c:v>3.7999999999999999E-2</c:v>
                </c:pt>
                <c:pt idx="33">
                  <c:v>1.5960000000000001</c:v>
                </c:pt>
                <c:pt idx="34">
                  <c:v>3.7420527607322999E-2</c:v>
                </c:pt>
                <c:pt idx="35">
                  <c:v>1.7999999999999999E-2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0-F6ED-41F4-9BB1-482F49721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989590719"/>
        <c:axId val="989587807"/>
      </c:bubbleChart>
      <c:valAx>
        <c:axId val="9895907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9587807"/>
        <c:crosses val="autoZero"/>
        <c:crossBetween val="midCat"/>
      </c:valAx>
      <c:valAx>
        <c:axId val="989587807"/>
        <c:scaling>
          <c:logBase val="10"/>
          <c:orientation val="minMax"/>
          <c:max val="100000000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NODU</a:t>
                </a:r>
                <a:r>
                  <a:rPr lang="fr-FR" baseline="0" dirty="0" smtClean="0"/>
                  <a:t> 2022 (Nombre d’hectares)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_ ;\-#,##0\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9590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F6080-AFCF-481E-8CB0-FA3B20C1CA4C}" type="datetimeFigureOut">
              <a:rPr lang="fr-FR" smtClean="0"/>
              <a:t>19/03/2024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0CF9-94A0-47D9-8BB1-21BCD080A1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4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2500000 grains de blé par hectares</a:t>
            </a:r>
            <a:r>
              <a:rPr lang="fr-FR" baseline="0" dirty="0" smtClean="0"/>
              <a:t> (5 doses de 500 000 grain) </a:t>
            </a:r>
          </a:p>
          <a:p>
            <a:r>
              <a:rPr lang="fr-FR" baseline="0" dirty="0" smtClean="0"/>
              <a:t>PMG 47g/1000 grains</a:t>
            </a:r>
          </a:p>
          <a:p>
            <a:r>
              <a:rPr lang="fr-FR" baseline="0" dirty="0" smtClean="0"/>
              <a:t>117 kg de blé par ha</a:t>
            </a:r>
          </a:p>
          <a:p>
            <a:r>
              <a:rPr lang="fr-FR" baseline="0" dirty="0" smtClean="0"/>
              <a:t>Top 1 </a:t>
            </a:r>
            <a:r>
              <a:rPr lang="fr-FR" baseline="0" dirty="0" err="1" smtClean="0"/>
              <a:t>fludioxonil</a:t>
            </a:r>
            <a:r>
              <a:rPr lang="fr-FR" baseline="0" dirty="0" smtClean="0"/>
              <a:t> environ 5,5g/ha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0CF9-94A0-47D9-8BB1-21BCD080A1F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279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" y="128337"/>
            <a:ext cx="2133600" cy="12421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308" y="1568336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571500" indent="-571500" algn="l">
              <a:buFontTx/>
              <a:buBlip>
                <a:blip r:embed="rId3"/>
              </a:buBlip>
              <a:defRPr sz="3600">
                <a:solidFill>
                  <a:srgbClr val="4A51AC"/>
                </a:solidFill>
              </a:defRPr>
            </a:lvl1pPr>
          </a:lstStyle>
          <a:p>
            <a:r>
              <a:rPr lang="fr-FR" dirty="0"/>
              <a:t>Modifiez le style du </a:t>
            </a:r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362" y="2435574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750" y="3840526"/>
            <a:ext cx="6993087" cy="27366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95" y="413602"/>
            <a:ext cx="2824688" cy="566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A136EC-F916-4BA0-840B-3A2D3BEC36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57" y="473565"/>
            <a:ext cx="159932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400"/>
            <a:ext cx="12192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339" y="274638"/>
            <a:ext cx="9999061" cy="1143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44624"/>
            <a:ext cx="1739900" cy="207645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71531" y="6356351"/>
            <a:ext cx="158286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EE60F8-7880-4088-B4BF-0A738DA32711}" type="datetime1">
              <a:rPr lang="fr-FR" smtClean="0">
                <a:solidFill>
                  <a:prstClr val="white"/>
                </a:solidFill>
              </a:rPr>
              <a:pPr/>
              <a:t>19/03/2024</a:t>
            </a:fld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4668DC-857F-487D-BFFA-8C0CA5037977}" type="slidenum">
              <a:rPr lang="fr-BE" smtClean="0">
                <a:solidFill>
                  <a:prstClr val="white"/>
                </a:solidFill>
              </a:rPr>
              <a:pPr/>
              <a:t>‹N°›</a:t>
            </a:fld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83765" y="6309321"/>
            <a:ext cx="386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BE" dirty="0" smtClean="0">
                <a:solidFill>
                  <a:prstClr val="white"/>
                </a:solidFill>
              </a:rPr>
              <a:t>AFAIA</a:t>
            </a:r>
            <a:endParaRPr lang="fr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457200" indent="-457200">
              <a:buFontTx/>
              <a:buBlip>
                <a:blip r:embed="rId2"/>
              </a:buBlip>
              <a:defRPr sz="3000">
                <a:solidFill>
                  <a:srgbClr val="4A51A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C2A68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4A51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52" y="1272218"/>
            <a:ext cx="1546667" cy="4177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4A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21" y="895991"/>
            <a:ext cx="3254568" cy="118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34" y="3920150"/>
            <a:ext cx="3037437" cy="303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4BBA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5EF67C-DB3C-4ADC-829F-14D87A8664F8}"/>
              </a:ext>
            </a:extLst>
          </p:cNvPr>
          <p:cNvSpPr txBox="1"/>
          <p:nvPr userDrawn="1"/>
        </p:nvSpPr>
        <p:spPr>
          <a:xfrm>
            <a:off x="9923119" y="6337738"/>
            <a:ext cx="208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dirty="0">
                <a:solidFill>
                  <a:srgbClr val="54BBAB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54BBAB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 dirty="0">
              <a:solidFill>
                <a:srgbClr val="54BBAB"/>
              </a:solidFill>
              <a:latin typeface="Raleway" panose="020B0503030101060003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964455" y="6350734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54BBAB"/>
                </a:solidFill>
                <a:latin typeface="+mj-lt"/>
              </a:rPr>
              <a:t>Rencontre Chercheurs – Professionnels</a:t>
            </a:r>
            <a:r>
              <a:rPr lang="fr-FR" sz="1000" baseline="0" dirty="0" smtClean="0">
                <a:solidFill>
                  <a:srgbClr val="54BBAB"/>
                </a:solidFill>
                <a:latin typeface="+mj-lt"/>
              </a:rPr>
              <a:t> </a:t>
            </a:r>
            <a:r>
              <a:rPr lang="fr-FR" sz="1000" dirty="0" smtClean="0">
                <a:solidFill>
                  <a:srgbClr val="54BBAB"/>
                </a:solidFill>
                <a:latin typeface="+mj-lt"/>
              </a:rPr>
              <a:t>-</a:t>
            </a:r>
            <a:r>
              <a:rPr lang="fr-FR" sz="1000" baseline="0" dirty="0" smtClean="0">
                <a:solidFill>
                  <a:srgbClr val="54BBAB"/>
                </a:solidFill>
                <a:latin typeface="+mj-lt"/>
              </a:rPr>
              <a:t> </a:t>
            </a:r>
            <a:r>
              <a:rPr lang="fr-FR" sz="1000" dirty="0" smtClean="0">
                <a:solidFill>
                  <a:srgbClr val="54BBAB"/>
                </a:solidFill>
                <a:latin typeface="+mj-lt"/>
              </a:rPr>
              <a:t>Paris</a:t>
            </a:r>
            <a:endParaRPr lang="fr-FR" sz="1000" dirty="0">
              <a:solidFill>
                <a:srgbClr val="54BBAB"/>
              </a:solidFill>
              <a:latin typeface="+mj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970987" y="6533137"/>
            <a:ext cx="67161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aseline="0" dirty="0" smtClean="0">
                <a:solidFill>
                  <a:srgbClr val="54BBAB"/>
                </a:solidFill>
                <a:latin typeface="+mj-lt"/>
              </a:rPr>
              <a:t>19 mars 2024</a:t>
            </a:r>
            <a:r>
              <a:rPr lang="fr-FR" sz="1000" dirty="0" smtClean="0">
                <a:solidFill>
                  <a:srgbClr val="54BBAB"/>
                </a:solidFill>
                <a:latin typeface="+mj-lt"/>
              </a:rPr>
              <a:t> </a:t>
            </a:r>
            <a:r>
              <a:rPr lang="fr-FR" sz="1000" dirty="0">
                <a:solidFill>
                  <a:srgbClr val="54BBAB"/>
                </a:solidFill>
                <a:latin typeface="+mj-lt"/>
              </a:rPr>
              <a:t>/ </a:t>
            </a:r>
            <a:r>
              <a:rPr lang="fr-FR" sz="1000" dirty="0" smtClean="0">
                <a:solidFill>
                  <a:srgbClr val="54BBAB"/>
                </a:solidFill>
                <a:latin typeface="+mj-lt"/>
              </a:rPr>
              <a:t>Maud Blanck</a:t>
            </a:r>
            <a:endParaRPr lang="fr-FR" sz="1000" dirty="0">
              <a:solidFill>
                <a:srgbClr val="54BBAB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605" y="6153943"/>
            <a:ext cx="584146" cy="5627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2" y="6146036"/>
            <a:ext cx="1076174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62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4A51AC"/>
          </a:solidFill>
          <a:latin typeface="Space Grotesk Light" pitchFamily="2" charset="0"/>
          <a:ea typeface="+mj-ea"/>
          <a:cs typeface="Space Grotesk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4A51A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ommission-cepp@inrae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>La commission indépendance d’évaluation</a:t>
            </a:r>
            <a:endParaRPr lang="fr-FR" sz="4400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362" y="2853590"/>
            <a:ext cx="9144000" cy="654923"/>
          </a:xfrm>
        </p:spPr>
        <p:txBody>
          <a:bodyPr>
            <a:noAutofit/>
          </a:bodyPr>
          <a:lstStyle/>
          <a:p>
            <a:r>
              <a:rPr lang="fr-FR" sz="2000" dirty="0"/>
              <a:t>Evolutions des usages des traitements des semences </a:t>
            </a:r>
            <a:endParaRPr lang="fr-FR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 smtClean="0"/>
              <a:t>en </a:t>
            </a:r>
            <a:r>
              <a:rPr lang="fr-FR" sz="2000" dirty="0"/>
              <a:t>lien avec les réglementations récentes</a:t>
            </a:r>
          </a:p>
        </p:txBody>
      </p:sp>
    </p:spTree>
    <p:extLst>
      <p:ext uri="{BB962C8B-B14F-4D97-AF65-F5344CB8AC3E}">
        <p14:creationId xmlns:p14="http://schemas.microsoft.com/office/powerpoint/2010/main" val="32717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Contact à l’adresse </a:t>
            </a:r>
            <a:r>
              <a:rPr lang="fr-FR" dirty="0" smtClean="0">
                <a:hlinkClick r:id="rId2"/>
              </a:rPr>
              <a:t>commission-cepp@inrae.fr</a:t>
            </a:r>
            <a:r>
              <a:rPr lang="fr-FR" dirty="0" smtClean="0"/>
              <a:t>, Xavier Reboud, Maud Blanck, Manal Jaouad</a:t>
            </a:r>
          </a:p>
          <a:p>
            <a:r>
              <a:rPr lang="fr-FR" dirty="0" smtClean="0"/>
              <a:t>Prochaine commission </a:t>
            </a:r>
            <a:r>
              <a:rPr lang="fr-FR" dirty="0" smtClean="0"/>
              <a:t>: </a:t>
            </a:r>
            <a:r>
              <a:rPr lang="fr-FR" dirty="0" smtClean="0"/>
              <a:t>26 </a:t>
            </a:r>
            <a:r>
              <a:rPr lang="fr-FR" dirty="0" smtClean="0"/>
              <a:t>septembre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1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300553"/>
              </p:ext>
            </p:extLst>
          </p:nvPr>
        </p:nvGraphicFramePr>
        <p:xfrm>
          <a:off x="600074" y="1878676"/>
          <a:ext cx="10800000" cy="1424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129">
                  <a:extLst>
                    <a:ext uri="{9D8B030D-6E8A-4147-A177-3AD203B41FA5}">
                      <a16:colId xmlns:a16="http://schemas.microsoft.com/office/drawing/2014/main" val="2336699701"/>
                    </a:ext>
                  </a:extLst>
                </a:gridCol>
                <a:gridCol w="3307646">
                  <a:extLst>
                    <a:ext uri="{9D8B030D-6E8A-4147-A177-3AD203B41FA5}">
                      <a16:colId xmlns:a16="http://schemas.microsoft.com/office/drawing/2014/main" val="2298636585"/>
                    </a:ext>
                  </a:extLst>
                </a:gridCol>
                <a:gridCol w="3605225">
                  <a:extLst>
                    <a:ext uri="{9D8B030D-6E8A-4147-A177-3AD203B41FA5}">
                      <a16:colId xmlns:a16="http://schemas.microsoft.com/office/drawing/2014/main" val="700988129"/>
                    </a:ext>
                  </a:extLst>
                </a:gridCol>
              </a:tblGrid>
              <a:tr h="3084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  <a:latin typeface="+mn-lt"/>
                        </a:rPr>
                        <a:t> 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+mn-lt"/>
                        </a:rPr>
                        <a:t>2021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+mn-lt"/>
                        </a:rPr>
                        <a:t>2022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1308348"/>
                  </a:ext>
                </a:extLst>
              </a:tr>
              <a:tr h="3653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  <a:latin typeface="+mn-lt"/>
                        </a:rPr>
                        <a:t>QSA Traitement des semences (kilogrammes)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+mn-lt"/>
                        </a:rPr>
                        <a:t>394 </a:t>
                      </a:r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893,80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+mn-lt"/>
                        </a:rPr>
                        <a:t>441 </a:t>
                      </a:r>
                      <a:r>
                        <a:rPr lang="fr-FR" sz="1800" u="none" strike="noStrike" dirty="0">
                          <a:effectLst/>
                          <a:latin typeface="+mn-lt"/>
                        </a:rPr>
                        <a:t>586,42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4413993"/>
                  </a:ext>
                </a:extLst>
              </a:tr>
              <a:tr h="3653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NODU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Traitement des semences (hectares)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655 590,75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324 900,08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2287402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stratégie traitement des semences </a:t>
            </a:r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Petites quantité de substances actives, grandes surfaces concernées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71193"/>
              </p:ext>
            </p:extLst>
          </p:nvPr>
        </p:nvGraphicFramePr>
        <p:xfrm>
          <a:off x="600074" y="3574472"/>
          <a:ext cx="10800000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8461">
                  <a:extLst>
                    <a:ext uri="{9D8B030D-6E8A-4147-A177-3AD203B41FA5}">
                      <a16:colId xmlns:a16="http://schemas.microsoft.com/office/drawing/2014/main" val="4182590587"/>
                    </a:ext>
                  </a:extLst>
                </a:gridCol>
                <a:gridCol w="3456315">
                  <a:extLst>
                    <a:ext uri="{9D8B030D-6E8A-4147-A177-3AD203B41FA5}">
                      <a16:colId xmlns:a16="http://schemas.microsoft.com/office/drawing/2014/main" val="4083433548"/>
                    </a:ext>
                  </a:extLst>
                </a:gridCol>
                <a:gridCol w="3605224">
                  <a:extLst>
                    <a:ext uri="{9D8B030D-6E8A-4147-A177-3AD203B41FA5}">
                      <a16:colId xmlns:a16="http://schemas.microsoft.com/office/drawing/2014/main" val="16830663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+mn-lt"/>
                        </a:rPr>
                        <a:t>dose par hectare estimée 2021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  <a:latin typeface="+mn-lt"/>
                        </a:rPr>
                        <a:t>dose par hectare estimée 2022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821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err="1" smtClean="0">
                          <a:effectLst/>
                          <a:latin typeface="+mn-lt"/>
                        </a:rPr>
                        <a:t>Recalcul</a:t>
                      </a:r>
                      <a:r>
                        <a:rPr lang="fr-FR" sz="1800" b="1" u="none" strike="noStrike" dirty="0" smtClean="0">
                          <a:effectLst/>
                          <a:latin typeface="+mn-lt"/>
                        </a:rPr>
                        <a:t> dose par hectare théorique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+mn-lt"/>
                        </a:rPr>
                        <a:t>10 grammes par hectares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 smtClean="0">
                          <a:effectLst/>
                          <a:latin typeface="+mn-lt"/>
                        </a:rPr>
                        <a:t>9,5 grammes par hectares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15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9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Nombre d’hectares en fonction de la surface en NODU </a:t>
            </a:r>
            <a:endParaRPr lang="fr-FR" dirty="0"/>
          </a:p>
        </p:txBody>
      </p:sp>
      <p:graphicFrame>
        <p:nvGraphicFramePr>
          <p:cNvPr id="5" name="Graphiqu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6109"/>
              </p:ext>
            </p:extLst>
          </p:nvPr>
        </p:nvGraphicFramePr>
        <p:xfrm>
          <a:off x="354330" y="1051560"/>
          <a:ext cx="11224260" cy="540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5727"/>
              </p:ext>
            </p:extLst>
          </p:nvPr>
        </p:nvGraphicFramePr>
        <p:xfrm>
          <a:off x="9756140" y="1009968"/>
          <a:ext cx="2016760" cy="2134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660">
                  <a:extLst>
                    <a:ext uri="{9D8B030D-6E8A-4147-A177-3AD203B41FA5}">
                      <a16:colId xmlns:a16="http://schemas.microsoft.com/office/drawing/2014/main" val="44360901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027519642"/>
                    </a:ext>
                  </a:extLst>
                </a:gridCol>
              </a:tblGrid>
              <a:tr h="199612">
                <a:tc>
                  <a:txBody>
                    <a:bodyPr/>
                    <a:lstStyle/>
                    <a:p>
                      <a:pPr algn="r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DU </a:t>
                      </a:r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2022 (kg/ha)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2150345654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FLUDIOXONIL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99783137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METALAXYL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0,0002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3932665799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SEDAXANE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2477062054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DIFENOCONAZOLE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0,008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1641454079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METALAXYL-M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0,005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3457986902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OXATHIAPIPROLINE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0,002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1656221996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PROTHIOCONAZOLE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0,010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3346062608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effectLst/>
                          <a:latin typeface="+mn-lt"/>
                        </a:rPr>
                        <a:t>TEFLUTHRINE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0,023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1674048620"/>
                  </a:ext>
                </a:extLst>
              </a:tr>
              <a:tr h="199612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CYPERMETHRINE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 smtClean="0">
                          <a:effectLst/>
                          <a:latin typeface="+mn-lt"/>
                        </a:rPr>
                        <a:t>0,080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9" marR="2709" marT="2709" marB="0" anchor="ctr"/>
                </a:tc>
                <a:extLst>
                  <a:ext uri="{0D108BD9-81ED-4DB2-BD59-A6C34878D82A}">
                    <a16:rowId xmlns:a16="http://schemas.microsoft.com/office/drawing/2014/main" val="184146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traitements des semences et le </a:t>
            </a:r>
            <a:r>
              <a:rPr lang="fr-FR" dirty="0" smtClean="0"/>
              <a:t>dispositif des CEPP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Contribution aux obligations CEPP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Ajustement de la pondération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Représente au final environ 30% des NODU et 1% des QSA</a:t>
            </a:r>
          </a:p>
          <a:p>
            <a:r>
              <a:rPr lang="fr-FR" dirty="0" smtClean="0"/>
              <a:t>Ajustement des obligations calculées sur cette base pour représenter finalement 14% des obligations 2024-2025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79217"/>
              </p:ext>
            </p:extLst>
          </p:nvPr>
        </p:nvGraphicFramePr>
        <p:xfrm>
          <a:off x="2011680" y="3509010"/>
          <a:ext cx="8010144" cy="115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5072">
                  <a:extLst>
                    <a:ext uri="{9D8B030D-6E8A-4147-A177-3AD203B41FA5}">
                      <a16:colId xmlns:a16="http://schemas.microsoft.com/office/drawing/2014/main" val="1724727753"/>
                    </a:ext>
                  </a:extLst>
                </a:gridCol>
                <a:gridCol w="4005072">
                  <a:extLst>
                    <a:ext uri="{9D8B030D-6E8A-4147-A177-3AD203B41FA5}">
                      <a16:colId xmlns:a16="http://schemas.microsoft.com/office/drawing/2014/main" val="1724733878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 smtClean="0">
                          <a:effectLst/>
                        </a:rPr>
                        <a:t>Traitement</a:t>
                      </a:r>
                      <a:r>
                        <a:rPr lang="fr-FR" sz="2000" u="none" strike="noStrike" baseline="0" dirty="0" smtClean="0">
                          <a:effectLst/>
                        </a:rPr>
                        <a:t> des semences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millions 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certificats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62591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Autres </a:t>
                      </a:r>
                      <a:r>
                        <a:rPr lang="fr-FR" sz="2000" u="none" strike="noStrike" dirty="0" smtClean="0">
                          <a:effectLst/>
                        </a:rPr>
                        <a:t>traitements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 millions 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certificats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4314032"/>
                  </a:ext>
                </a:extLst>
              </a:tr>
              <a:tr h="38481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Total </a:t>
                      </a:r>
                      <a:r>
                        <a:rPr lang="fr-FR" sz="2000" u="none" strike="noStrike" dirty="0" smtClean="0">
                          <a:effectLst/>
                        </a:rPr>
                        <a:t>général à l’échelle nationale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 millions</a:t>
                      </a:r>
                      <a:r>
                        <a:rPr lang="fr-FR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certificats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27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1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du dispositif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2344" y="1358021"/>
            <a:ext cx="10563688" cy="1293740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fr-FR" sz="1800" dirty="0" smtClean="0"/>
              <a:t>Constituer un catalogue des actions associées à une réduction d’usage des produits phytopharmaceutiques </a:t>
            </a:r>
          </a:p>
          <a:p>
            <a:pPr marL="285750" indent="-285750">
              <a:buFontTx/>
              <a:buChar char="-"/>
            </a:pPr>
            <a:r>
              <a:rPr lang="fr-FR" sz="1800" dirty="0" smtClean="0"/>
              <a:t>Les relier à </a:t>
            </a:r>
            <a:r>
              <a:rPr lang="fr-FR" sz="1800" dirty="0"/>
              <a:t>un </a:t>
            </a:r>
            <a:r>
              <a:rPr lang="fr-FR" sz="1800" dirty="0" smtClean="0"/>
              <a:t>élément d’enregistrement du déploiement concret de la pratique</a:t>
            </a:r>
            <a:endParaRPr lang="fr-FR" sz="1800" dirty="0"/>
          </a:p>
          <a:p>
            <a:pPr marL="285750" indent="-285750">
              <a:buFontTx/>
              <a:buChar char="-"/>
            </a:pPr>
            <a:r>
              <a:rPr lang="fr-FR" sz="1800" dirty="0" smtClean="0"/>
              <a:t>Suivre le déploiement des actions sur le terrain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54BBAB"/>
                </a:solidFill>
              </a:rPr>
              <a:t>Certificats d’Economie de Produits Phytopharmaceutiques</a:t>
            </a:r>
          </a:p>
        </p:txBody>
      </p:sp>
      <p:pic>
        <p:nvPicPr>
          <p:cNvPr id="232" name="Image 23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71825"/>
            <a:ext cx="10058400" cy="28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7586812" y="2009872"/>
            <a:ext cx="3330167" cy="1392725"/>
          </a:xfrm>
          <a:prstGeom prst="ellipse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/>
                </a:solidFill>
              </a:rPr>
              <a:t>Synergie entre actions</a:t>
            </a:r>
          </a:p>
          <a:p>
            <a:pPr algn="ctr"/>
            <a:r>
              <a:rPr lang="fr-FR" dirty="0" smtClean="0">
                <a:solidFill>
                  <a:schemeClr val="accent5"/>
                </a:solidFill>
              </a:rPr>
              <a:t>Pratiques non commercialisées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43192" y="149638"/>
            <a:ext cx="10455945" cy="888251"/>
          </a:xfrm>
        </p:spPr>
        <p:txBody>
          <a:bodyPr>
            <a:normAutofit/>
          </a:bodyPr>
          <a:lstStyle/>
          <a:p>
            <a:r>
              <a:rPr lang="fr-FR" dirty="0" smtClean="0"/>
              <a:t>Créer des synergies entre dispositifs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865840" y="4461854"/>
            <a:ext cx="1674891" cy="508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0049346" y="2806578"/>
            <a:ext cx="1982709" cy="133085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Agriculteurs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9055" y="1964605"/>
            <a:ext cx="1548143" cy="1231272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4318504" y="950614"/>
            <a:ext cx="2199992" cy="1727702"/>
            <a:chOff x="4852658" y="4046900"/>
            <a:chExt cx="2199992" cy="172770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2658" y="4046900"/>
              <a:ext cx="1964601" cy="160246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581869" y="5223850"/>
              <a:ext cx="470781" cy="20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84066" y="5566373"/>
              <a:ext cx="470781" cy="208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llipse 22"/>
          <p:cNvSpPr/>
          <p:nvPr/>
        </p:nvSpPr>
        <p:spPr>
          <a:xfrm>
            <a:off x="8727540" y="3802459"/>
            <a:ext cx="3304515" cy="1430448"/>
          </a:xfrm>
          <a:prstGeom prst="ellipse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5"/>
                </a:solidFill>
              </a:rPr>
              <a:t>Actions éligibles CEPP plus largement actions commercialisées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4795316" y="4708568"/>
            <a:ext cx="3859796" cy="1139981"/>
            <a:chOff x="4777210" y="3721730"/>
            <a:chExt cx="3859796" cy="113998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210" y="3721730"/>
              <a:ext cx="1139981" cy="1139981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5767057" y="3830055"/>
              <a:ext cx="28699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5DCEAF"/>
                  </a:solidFill>
                </a:rPr>
                <a:t>Actions éligibles </a:t>
              </a:r>
            </a:p>
            <a:p>
              <a:r>
                <a:rPr lang="fr-FR" dirty="0" smtClean="0">
                  <a:solidFill>
                    <a:srgbClr val="5DCEAF"/>
                  </a:solidFill>
                </a:rPr>
                <a:t>    (atteinte d’une obligation)</a:t>
              </a:r>
            </a:p>
            <a:p>
              <a:r>
                <a:rPr lang="fr-FR" dirty="0" smtClean="0">
                  <a:solidFill>
                    <a:srgbClr val="5DCEAF"/>
                  </a:solidFill>
                </a:rPr>
                <a:t>Moyens mis en œuvre</a:t>
              </a:r>
              <a:endParaRPr lang="fr-FR" dirty="0">
                <a:solidFill>
                  <a:srgbClr val="5DCEAF"/>
                </a:solidFill>
              </a:endParaRPr>
            </a:p>
          </p:txBody>
        </p:sp>
      </p:grpSp>
      <p:cxnSp>
        <p:nvCxnSpPr>
          <p:cNvPr id="30" name="Connecteur droit 29"/>
          <p:cNvCxnSpPr>
            <a:stCxn id="8" idx="3"/>
            <a:endCxn id="8" idx="3"/>
          </p:cNvCxnSpPr>
          <p:nvPr/>
        </p:nvCxnSpPr>
        <p:spPr>
          <a:xfrm>
            <a:off x="3683242" y="37636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706581" y="4263346"/>
            <a:ext cx="3265888" cy="1971120"/>
            <a:chOff x="0" y="3678243"/>
            <a:chExt cx="3265888" cy="1971120"/>
          </a:xfrm>
        </p:grpSpPr>
        <p:sp>
          <p:nvSpPr>
            <p:cNvPr id="5" name="ZoneTexte 4"/>
            <p:cNvSpPr txBox="1"/>
            <p:nvPr/>
          </p:nvSpPr>
          <p:spPr>
            <a:xfrm>
              <a:off x="1149379" y="3801715"/>
              <a:ext cx="1593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62D289"/>
                  </a:solidFill>
                </a:defRPr>
              </a:lvl1pPr>
            </a:lstStyle>
            <a:p>
              <a:r>
                <a:rPr lang="fr-FR" dirty="0">
                  <a:solidFill>
                    <a:srgbClr val="5DCEAF"/>
                  </a:solidFill>
                </a:rPr>
                <a:t>Constituer une liste d’actions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984"/>
            <a:stretch/>
          </p:blipFill>
          <p:spPr>
            <a:xfrm>
              <a:off x="1122629" y="4244592"/>
              <a:ext cx="2143259" cy="140477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78243"/>
              <a:ext cx="1139981" cy="1139981"/>
            </a:xfrm>
            <a:prstGeom prst="rect">
              <a:avLst/>
            </a:prstGeom>
          </p:spPr>
        </p:pic>
      </p:grpSp>
      <p:sp>
        <p:nvSpPr>
          <p:cNvPr id="32" name="Rectangle à coins arrondis 31"/>
          <p:cNvSpPr/>
          <p:nvPr/>
        </p:nvSpPr>
        <p:spPr>
          <a:xfrm>
            <a:off x="5593543" y="2897107"/>
            <a:ext cx="1674891" cy="34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Spécifique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5593543" y="2515366"/>
            <a:ext cx="1674891" cy="344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Stratégique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865840" y="2624001"/>
            <a:ext cx="1674891" cy="508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Conseil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6744833" y="1296568"/>
            <a:ext cx="1511928" cy="1510006"/>
            <a:chOff x="6744833" y="1296568"/>
            <a:chExt cx="1511928" cy="1510006"/>
          </a:xfrm>
        </p:grpSpPr>
        <p:grpSp>
          <p:nvGrpSpPr>
            <p:cNvPr id="39" name="Groupe 38"/>
            <p:cNvGrpSpPr/>
            <p:nvPr/>
          </p:nvGrpSpPr>
          <p:grpSpPr>
            <a:xfrm>
              <a:off x="6744833" y="1440426"/>
              <a:ext cx="1511928" cy="1366148"/>
              <a:chOff x="6744833" y="1440426"/>
              <a:chExt cx="1511928" cy="1366148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6809131" y="1440426"/>
                <a:ext cx="1366148" cy="13661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6744833" y="1765426"/>
                <a:ext cx="1511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Registre </a:t>
                </a:r>
                <a:r>
                  <a:rPr lang="fr-FR" dirty="0" smtClean="0">
                    <a:solidFill>
                      <a:schemeClr val="bg1"/>
                    </a:solidFill>
                  </a:rPr>
                  <a:t>électronique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1429" y="1296568"/>
              <a:ext cx="941689" cy="504000"/>
            </a:xfrm>
            <a:prstGeom prst="rect">
              <a:avLst/>
            </a:prstGeom>
          </p:spPr>
        </p:pic>
      </p:grpSp>
      <p:grpSp>
        <p:nvGrpSpPr>
          <p:cNvPr id="42" name="Groupe 41"/>
          <p:cNvGrpSpPr/>
          <p:nvPr/>
        </p:nvGrpSpPr>
        <p:grpSpPr>
          <a:xfrm>
            <a:off x="4434691" y="2987060"/>
            <a:ext cx="1511928" cy="1446558"/>
            <a:chOff x="6744833" y="1440426"/>
            <a:chExt cx="1511928" cy="1446558"/>
          </a:xfrm>
        </p:grpSpPr>
        <p:grpSp>
          <p:nvGrpSpPr>
            <p:cNvPr id="43" name="Groupe 42"/>
            <p:cNvGrpSpPr/>
            <p:nvPr/>
          </p:nvGrpSpPr>
          <p:grpSpPr>
            <a:xfrm>
              <a:off x="6744833" y="1440426"/>
              <a:ext cx="1511928" cy="1366148"/>
              <a:chOff x="6744833" y="1440426"/>
              <a:chExt cx="1511928" cy="1366148"/>
            </a:xfrm>
          </p:grpSpPr>
          <p:sp>
            <p:nvSpPr>
              <p:cNvPr id="45" name="Ellipse 44"/>
              <p:cNvSpPr/>
              <p:nvPr/>
            </p:nvSpPr>
            <p:spPr>
              <a:xfrm>
                <a:off x="6809131" y="1440426"/>
                <a:ext cx="1366148" cy="136614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6744833" y="1765426"/>
                <a:ext cx="1511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</a:rPr>
                  <a:t>Formation tous les 5 ans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910" y="2382984"/>
              <a:ext cx="941689" cy="504000"/>
            </a:xfrm>
            <a:prstGeom prst="rect">
              <a:avLst/>
            </a:prstGeom>
          </p:spPr>
        </p:pic>
      </p:grpSp>
      <p:grpSp>
        <p:nvGrpSpPr>
          <p:cNvPr id="26" name="Groupe 25"/>
          <p:cNvGrpSpPr/>
          <p:nvPr/>
        </p:nvGrpSpPr>
        <p:grpSpPr>
          <a:xfrm>
            <a:off x="1363287" y="2576946"/>
            <a:ext cx="1506828" cy="1920239"/>
            <a:chOff x="1363287" y="2576946"/>
            <a:chExt cx="1506828" cy="1920239"/>
          </a:xfrm>
        </p:grpSpPr>
        <p:cxnSp>
          <p:nvCxnSpPr>
            <p:cNvPr id="4" name="Connecteur droit avec flèche 3"/>
            <p:cNvCxnSpPr>
              <a:stCxn id="2" idx="1"/>
            </p:cNvCxnSpPr>
            <p:nvPr/>
          </p:nvCxnSpPr>
          <p:spPr>
            <a:xfrm flipH="1">
              <a:off x="1571105" y="3025833"/>
              <a:ext cx="527859" cy="147135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Forme libre 21"/>
            <p:cNvSpPr/>
            <p:nvPr/>
          </p:nvSpPr>
          <p:spPr>
            <a:xfrm>
              <a:off x="1623409" y="3017520"/>
              <a:ext cx="1246706" cy="1476594"/>
            </a:xfrm>
            <a:custGeom>
              <a:avLst/>
              <a:gdLst>
                <a:gd name="connsiteX0" fmla="*/ 454773 w 1246706"/>
                <a:gd name="connsiteY0" fmla="*/ 0 h 1476594"/>
                <a:gd name="connsiteX1" fmla="*/ 1078227 w 1246706"/>
                <a:gd name="connsiteY1" fmla="*/ 448887 h 1476594"/>
                <a:gd name="connsiteX2" fmla="*/ 1177980 w 1246706"/>
                <a:gd name="connsiteY2" fmla="*/ 1130531 h 1476594"/>
                <a:gd name="connsiteX3" fmla="*/ 163827 w 1246706"/>
                <a:gd name="connsiteY3" fmla="*/ 1429789 h 1476594"/>
                <a:gd name="connsiteX4" fmla="*/ 14198 w 1246706"/>
                <a:gd name="connsiteY4" fmla="*/ 1471353 h 147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706" h="1476594">
                  <a:moveTo>
                    <a:pt x="454773" y="0"/>
                  </a:moveTo>
                  <a:cubicBezTo>
                    <a:pt x="706233" y="130232"/>
                    <a:pt x="957693" y="260465"/>
                    <a:pt x="1078227" y="448887"/>
                  </a:cubicBezTo>
                  <a:cubicBezTo>
                    <a:pt x="1198761" y="637309"/>
                    <a:pt x="1330380" y="967047"/>
                    <a:pt x="1177980" y="1130531"/>
                  </a:cubicBezTo>
                  <a:cubicBezTo>
                    <a:pt x="1025580" y="1294015"/>
                    <a:pt x="357791" y="1372985"/>
                    <a:pt x="163827" y="1429789"/>
                  </a:cubicBezTo>
                  <a:cubicBezTo>
                    <a:pt x="-30137" y="1486593"/>
                    <a:pt x="-7970" y="1478973"/>
                    <a:pt x="14198" y="1471353"/>
                  </a:cubicBezTo>
                </a:path>
              </a:pathLst>
            </a:cu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avec coins rognés en diagonale 1"/>
            <p:cNvSpPr/>
            <p:nvPr/>
          </p:nvSpPr>
          <p:spPr>
            <a:xfrm>
              <a:off x="1363287" y="2576946"/>
              <a:ext cx="1471353" cy="448887"/>
            </a:xfrm>
            <a:prstGeom prst="snip2Diag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PARSADA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98352" y="3435036"/>
            <a:ext cx="3284890" cy="657130"/>
            <a:chOff x="172016" y="3072898"/>
            <a:chExt cx="3284890" cy="65713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172016" y="3072898"/>
              <a:ext cx="1647731" cy="6571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4A5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4650B0"/>
                  </a:solidFill>
                </a:rPr>
                <a:t>R</a:t>
              </a:r>
              <a:r>
                <a:rPr lang="fr-FR" dirty="0" smtClean="0">
                  <a:solidFill>
                    <a:srgbClr val="4650B0"/>
                  </a:solidFill>
                </a:rPr>
                <a:t>echerche</a:t>
              </a:r>
              <a:endParaRPr lang="fr-FR" dirty="0">
                <a:solidFill>
                  <a:srgbClr val="4650B0"/>
                </a:solidFill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1809175" y="3072898"/>
              <a:ext cx="1647731" cy="65713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4A51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4650B0"/>
                  </a:solidFill>
                </a:rPr>
                <a:t>R&amp;D Transfert</a:t>
              </a:r>
              <a:endParaRPr lang="fr-FR" dirty="0">
                <a:solidFill>
                  <a:srgbClr val="4650B0"/>
                </a:solidFill>
              </a:endParaRPr>
            </a:p>
          </p:txBody>
        </p:sp>
      </p:grpSp>
      <p:cxnSp>
        <p:nvCxnSpPr>
          <p:cNvPr id="29" name="Connecteur droit avec flèche 28"/>
          <p:cNvCxnSpPr>
            <a:stCxn id="2" idx="0"/>
          </p:cNvCxnSpPr>
          <p:nvPr/>
        </p:nvCxnSpPr>
        <p:spPr>
          <a:xfrm flipV="1">
            <a:off x="2834640" y="2797521"/>
            <a:ext cx="850120" cy="38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7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1B1B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1B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4695E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Innover les enrobages (conservations des substances de </a:t>
            </a:r>
            <a:r>
              <a:rPr lang="fr-FR" dirty="0" err="1" smtClean="0"/>
              <a:t>biocontrôle</a:t>
            </a:r>
            <a:r>
              <a:rPr lang="fr-FR" dirty="0" smtClean="0"/>
              <a:t> sur la semence, application de biostimulants, conservation de la semence enrobée)</a:t>
            </a:r>
          </a:p>
          <a:p>
            <a:r>
              <a:rPr lang="fr-FR" dirty="0" smtClean="0"/>
              <a:t>Nouveaux moyens de protection </a:t>
            </a:r>
          </a:p>
          <a:p>
            <a:pPr lvl="1"/>
            <a:r>
              <a:rPr lang="fr-FR" dirty="0" smtClean="0"/>
              <a:t>Par stérilisation de la semence </a:t>
            </a:r>
            <a:r>
              <a:rPr lang="fr-FR" dirty="0" smtClean="0"/>
              <a:t>(lumière, </a:t>
            </a:r>
            <a:r>
              <a:rPr lang="fr-FR" b="1" dirty="0" smtClean="0"/>
              <a:t>chaleur</a:t>
            </a:r>
            <a:r>
              <a:rPr lang="fr-FR" dirty="0" smtClean="0"/>
              <a:t>, ozone, </a:t>
            </a:r>
            <a:r>
              <a:rPr lang="fr-FR" b="1" dirty="0" smtClean="0"/>
              <a:t>vide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Par ajout de substances diverses (fertilisation, </a:t>
            </a:r>
            <a:r>
              <a:rPr lang="fr-FR" dirty="0" err="1" smtClean="0"/>
              <a:t>biostimulation</a:t>
            </a:r>
            <a:r>
              <a:rPr lang="fr-FR" dirty="0" smtClean="0"/>
              <a:t>, </a:t>
            </a:r>
            <a:r>
              <a:rPr lang="fr-FR" dirty="0" err="1" smtClean="0"/>
              <a:t>biocontrôle</a:t>
            </a:r>
            <a:r>
              <a:rPr lang="fr-FR" dirty="0" smtClean="0"/>
              <a:t>, consortia micro-organismes/exsudats racinaires)</a:t>
            </a:r>
          </a:p>
          <a:p>
            <a:pPr lvl="1"/>
            <a:r>
              <a:rPr lang="fr-FR" dirty="0" smtClean="0"/>
              <a:t>Par initiation de la protection via la plante mère ou des </a:t>
            </a:r>
            <a:r>
              <a:rPr lang="fr-FR" dirty="0" err="1" smtClean="0"/>
              <a:t>endophytes</a:t>
            </a:r>
            <a:endParaRPr lang="fr-FR" dirty="0" smtClean="0"/>
          </a:p>
          <a:p>
            <a:r>
              <a:rPr lang="fr-FR" dirty="0" smtClean="0"/>
              <a:t>Disposer d’OAD pour ajuster les zones avec ou sans traitement des semences (seuils de nuisibilité)</a:t>
            </a:r>
          </a:p>
          <a:p>
            <a:r>
              <a:rPr lang="fr-FR" dirty="0" smtClean="0"/>
              <a:t>Variétés </a:t>
            </a:r>
            <a:r>
              <a:rPr lang="fr-FR" b="1" dirty="0" smtClean="0"/>
              <a:t>résistantes</a:t>
            </a:r>
            <a:r>
              <a:rPr lang="fr-FR" dirty="0" smtClean="0"/>
              <a:t> et traitement de la semence, plantes de service</a:t>
            </a:r>
            <a:endParaRPr lang="fr-FR" dirty="0"/>
          </a:p>
          <a:p>
            <a:r>
              <a:rPr lang="fr-FR" dirty="0" smtClean="0"/>
              <a:t>Qualité des lots (mécanisation du tri, optique, IA, filière qualité)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pistes pour des actions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 smtClean="0"/>
              <a:t>Réduction des traitements des semences (atelier avril 2023)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51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Poursuivre la constitution du catalogue d’actions</a:t>
            </a:r>
            <a:endParaRPr lang="fr-FR" dirty="0"/>
          </a:p>
        </p:txBody>
      </p:sp>
      <p:sp>
        <p:nvSpPr>
          <p:cNvPr id="16" name="Sous-titre 15"/>
          <p:cNvSpPr>
            <a:spLocks noGrp="1"/>
          </p:cNvSpPr>
          <p:nvPr>
            <p:ph type="subTitle" idx="10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54BBAB"/>
                </a:solidFill>
              </a:rPr>
              <a:t>De la pratique à la fiche action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066624" y="1572873"/>
            <a:ext cx="3890360" cy="912854"/>
            <a:chOff x="8297886" y="1300664"/>
            <a:chExt cx="6705426" cy="1573395"/>
          </a:xfrm>
        </p:grpSpPr>
        <p:grpSp>
          <p:nvGrpSpPr>
            <p:cNvPr id="33" name="Groupe 32"/>
            <p:cNvGrpSpPr/>
            <p:nvPr/>
          </p:nvGrpSpPr>
          <p:grpSpPr>
            <a:xfrm>
              <a:off x="9373858" y="1300664"/>
              <a:ext cx="645855" cy="833140"/>
              <a:chOff x="2507297" y="1507494"/>
              <a:chExt cx="1524114" cy="1966076"/>
            </a:xfrm>
          </p:grpSpPr>
          <p:sp>
            <p:nvSpPr>
              <p:cNvPr id="3" name="Rectangle avec coin rogné 2"/>
              <p:cNvSpPr/>
              <p:nvPr/>
            </p:nvSpPr>
            <p:spPr>
              <a:xfrm>
                <a:off x="2507297" y="1507494"/>
                <a:ext cx="1524114" cy="1966076"/>
              </a:xfrm>
              <a:prstGeom prst="snip1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" name="Connecteur droit 5"/>
              <p:cNvCxnSpPr/>
              <p:nvPr/>
            </p:nvCxnSpPr>
            <p:spPr>
              <a:xfrm>
                <a:off x="2987040" y="1636776"/>
                <a:ext cx="5212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>
                <a:off x="2932313" y="1694688"/>
                <a:ext cx="6306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2960980" y="1752600"/>
                <a:ext cx="5733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flipV="1">
                <a:off x="2580691" y="1961002"/>
                <a:ext cx="1209469" cy="719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2580691" y="2025194"/>
                <a:ext cx="130826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V="1">
                <a:off x="2580691" y="2082188"/>
                <a:ext cx="1265825" cy="183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2809304" y="2336494"/>
                <a:ext cx="11567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561424" y="2406268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V="1">
                <a:off x="2572072" y="2332822"/>
                <a:ext cx="2124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2561424" y="2551324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2561424" y="2623851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2561424" y="2478796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e 33"/>
            <p:cNvGrpSpPr/>
            <p:nvPr/>
          </p:nvGrpSpPr>
          <p:grpSpPr>
            <a:xfrm>
              <a:off x="9644772" y="1498426"/>
              <a:ext cx="645855" cy="833140"/>
              <a:chOff x="2507297" y="1507494"/>
              <a:chExt cx="1524114" cy="1966076"/>
            </a:xfrm>
          </p:grpSpPr>
          <p:sp>
            <p:nvSpPr>
              <p:cNvPr id="35" name="Rectangle avec coin rogné 34"/>
              <p:cNvSpPr/>
              <p:nvPr/>
            </p:nvSpPr>
            <p:spPr>
              <a:xfrm>
                <a:off x="2507297" y="1507494"/>
                <a:ext cx="1524114" cy="1966076"/>
              </a:xfrm>
              <a:prstGeom prst="snip1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>
                <a:off x="2987040" y="1636776"/>
                <a:ext cx="5212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932313" y="1694688"/>
                <a:ext cx="6306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2960980" y="1752600"/>
                <a:ext cx="5733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flipV="1">
                <a:off x="2580691" y="1961002"/>
                <a:ext cx="1209469" cy="719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2580691" y="2025194"/>
                <a:ext cx="130826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V="1">
                <a:off x="2580691" y="2082188"/>
                <a:ext cx="1265825" cy="183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2809304" y="2336494"/>
                <a:ext cx="11567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561424" y="2406268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V="1">
                <a:off x="2572072" y="2332822"/>
                <a:ext cx="2124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2561424" y="2551324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2561424" y="2623851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2561424" y="2478796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47"/>
            <p:cNvGrpSpPr/>
            <p:nvPr/>
          </p:nvGrpSpPr>
          <p:grpSpPr>
            <a:xfrm>
              <a:off x="9723660" y="1750334"/>
              <a:ext cx="645855" cy="833140"/>
              <a:chOff x="2507297" y="1507494"/>
              <a:chExt cx="1524114" cy="1966076"/>
            </a:xfrm>
          </p:grpSpPr>
          <p:sp>
            <p:nvSpPr>
              <p:cNvPr id="49" name="Rectangle avec coin rogné 48"/>
              <p:cNvSpPr/>
              <p:nvPr/>
            </p:nvSpPr>
            <p:spPr>
              <a:xfrm>
                <a:off x="2507297" y="1507494"/>
                <a:ext cx="1524114" cy="1966076"/>
              </a:xfrm>
              <a:prstGeom prst="snip1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2987040" y="1636776"/>
                <a:ext cx="5212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2932313" y="1694688"/>
                <a:ext cx="6306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2960980" y="1752600"/>
                <a:ext cx="5733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flipV="1">
                <a:off x="2580691" y="1961002"/>
                <a:ext cx="1209469" cy="719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2580691" y="2025194"/>
                <a:ext cx="130826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V="1">
                <a:off x="2580691" y="2082188"/>
                <a:ext cx="1265825" cy="183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2809304" y="2336494"/>
                <a:ext cx="11567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2561424" y="2406268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V="1">
                <a:off x="2572072" y="2332822"/>
                <a:ext cx="2124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2561424" y="2551324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2561424" y="2623851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2561424" y="2478796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e 61"/>
            <p:cNvGrpSpPr/>
            <p:nvPr/>
          </p:nvGrpSpPr>
          <p:grpSpPr>
            <a:xfrm>
              <a:off x="9874776" y="1935583"/>
              <a:ext cx="645855" cy="833140"/>
              <a:chOff x="2507297" y="1507494"/>
              <a:chExt cx="1524114" cy="1966076"/>
            </a:xfrm>
          </p:grpSpPr>
          <p:sp>
            <p:nvSpPr>
              <p:cNvPr id="63" name="Rectangle avec coin rogné 62"/>
              <p:cNvSpPr/>
              <p:nvPr/>
            </p:nvSpPr>
            <p:spPr>
              <a:xfrm>
                <a:off x="2507297" y="1507494"/>
                <a:ext cx="1524114" cy="1966076"/>
              </a:xfrm>
              <a:prstGeom prst="snip1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4" name="Connecteur droit 63"/>
              <p:cNvCxnSpPr/>
              <p:nvPr/>
            </p:nvCxnSpPr>
            <p:spPr>
              <a:xfrm>
                <a:off x="2987040" y="1636776"/>
                <a:ext cx="5212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2932313" y="1694688"/>
                <a:ext cx="6306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2960980" y="1752600"/>
                <a:ext cx="5733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flipV="1">
                <a:off x="2580691" y="1961002"/>
                <a:ext cx="1209469" cy="719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2580691" y="2025194"/>
                <a:ext cx="130826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flipV="1">
                <a:off x="2580691" y="2082188"/>
                <a:ext cx="1265825" cy="183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2809304" y="2336494"/>
                <a:ext cx="11567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2561424" y="2406268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71"/>
              <p:cNvCxnSpPr/>
              <p:nvPr/>
            </p:nvCxnSpPr>
            <p:spPr>
              <a:xfrm flipV="1">
                <a:off x="2572072" y="2332822"/>
                <a:ext cx="2124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2561424" y="2551324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2561424" y="2623851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2561424" y="2478796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8476815" y="1621017"/>
              <a:ext cx="645855" cy="833140"/>
              <a:chOff x="2507297" y="1507494"/>
              <a:chExt cx="1524114" cy="1966076"/>
            </a:xfrm>
          </p:grpSpPr>
          <p:sp>
            <p:nvSpPr>
              <p:cNvPr id="77" name="Rectangle avec coin rogné 76"/>
              <p:cNvSpPr/>
              <p:nvPr/>
            </p:nvSpPr>
            <p:spPr>
              <a:xfrm>
                <a:off x="2507297" y="1507494"/>
                <a:ext cx="1524114" cy="1966076"/>
              </a:xfrm>
              <a:prstGeom prst="snip1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>
                <a:off x="2987040" y="1636776"/>
                <a:ext cx="5212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2932313" y="1694688"/>
                <a:ext cx="63066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2960980" y="1752600"/>
                <a:ext cx="57332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2580691" y="1961002"/>
                <a:ext cx="1209469" cy="719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2580691" y="2025194"/>
                <a:ext cx="130826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V="1">
                <a:off x="2580691" y="2082188"/>
                <a:ext cx="1265825" cy="183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2809304" y="2336494"/>
                <a:ext cx="1156771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2561424" y="2406268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flipV="1">
                <a:off x="2572072" y="2332822"/>
                <a:ext cx="2124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2561424" y="2551324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2561424" y="2623851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2561424" y="2478796"/>
                <a:ext cx="1404651" cy="275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2" name="Groupe 441"/>
            <p:cNvGrpSpPr/>
            <p:nvPr/>
          </p:nvGrpSpPr>
          <p:grpSpPr>
            <a:xfrm>
              <a:off x="8728982" y="2141119"/>
              <a:ext cx="262170" cy="349324"/>
              <a:chOff x="1563592" y="2390338"/>
              <a:chExt cx="262170" cy="349324"/>
            </a:xfrm>
          </p:grpSpPr>
          <p:grpSp>
            <p:nvGrpSpPr>
              <p:cNvPr id="434" name="Groupe 433"/>
              <p:cNvGrpSpPr/>
              <p:nvPr/>
            </p:nvGrpSpPr>
            <p:grpSpPr>
              <a:xfrm>
                <a:off x="1563592" y="2390338"/>
                <a:ext cx="262170" cy="349324"/>
                <a:chOff x="1563592" y="2390338"/>
                <a:chExt cx="262170" cy="349324"/>
              </a:xfrm>
            </p:grpSpPr>
            <p:sp>
              <p:nvSpPr>
                <p:cNvPr id="420" name="Ellipse 419"/>
                <p:cNvSpPr/>
                <p:nvPr/>
              </p:nvSpPr>
              <p:spPr>
                <a:xfrm>
                  <a:off x="1563592" y="2477492"/>
                  <a:ext cx="262170" cy="262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25000">
                      <a:srgbClr val="FF6700"/>
                    </a:gs>
                    <a:gs pos="81000">
                      <a:srgbClr val="FEA022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7" name="Groupe 426"/>
                <p:cNvGrpSpPr/>
                <p:nvPr/>
              </p:nvGrpSpPr>
              <p:grpSpPr>
                <a:xfrm>
                  <a:off x="1574529" y="2390338"/>
                  <a:ext cx="208525" cy="160241"/>
                  <a:chOff x="940786" y="2909403"/>
                  <a:chExt cx="208525" cy="160241"/>
                </a:xfrm>
              </p:grpSpPr>
              <p:sp>
                <p:nvSpPr>
                  <p:cNvPr id="428" name="Larme 427"/>
                  <p:cNvSpPr/>
                  <p:nvPr/>
                </p:nvSpPr>
                <p:spPr>
                  <a:xfrm rot="10589994">
                    <a:off x="1069561" y="2909403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9" name="Larme 428"/>
                  <p:cNvSpPr/>
                  <p:nvPr/>
                </p:nvSpPr>
                <p:spPr>
                  <a:xfrm rot="3145643">
                    <a:off x="959410" y="2971270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37" name="Triangle isocèle 436"/>
              <p:cNvSpPr/>
              <p:nvPr/>
            </p:nvSpPr>
            <p:spPr>
              <a:xfrm flipV="1">
                <a:off x="1686511" y="2437419"/>
                <a:ext cx="36000" cy="72000"/>
              </a:xfrm>
              <a:prstGeom prst="triangle">
                <a:avLst/>
              </a:prstGeom>
              <a:solidFill>
                <a:srgbClr val="472F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4" name="Groupe 443"/>
            <p:cNvGrpSpPr/>
            <p:nvPr/>
          </p:nvGrpSpPr>
          <p:grpSpPr>
            <a:xfrm>
              <a:off x="8297886" y="2365544"/>
              <a:ext cx="262170" cy="347816"/>
              <a:chOff x="934376" y="2909403"/>
              <a:chExt cx="262170" cy="347816"/>
            </a:xfrm>
          </p:grpSpPr>
          <p:grpSp>
            <p:nvGrpSpPr>
              <p:cNvPr id="436" name="Groupe 435"/>
              <p:cNvGrpSpPr/>
              <p:nvPr/>
            </p:nvGrpSpPr>
            <p:grpSpPr>
              <a:xfrm>
                <a:off x="934376" y="2909403"/>
                <a:ext cx="262170" cy="347816"/>
                <a:chOff x="934376" y="2909403"/>
                <a:chExt cx="262170" cy="347816"/>
              </a:xfrm>
            </p:grpSpPr>
            <p:sp>
              <p:nvSpPr>
                <p:cNvPr id="417" name="Ellipse 416"/>
                <p:cNvSpPr/>
                <p:nvPr/>
              </p:nvSpPr>
              <p:spPr>
                <a:xfrm>
                  <a:off x="934376" y="2995049"/>
                  <a:ext cx="262170" cy="262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25000">
                      <a:srgbClr val="FF6700"/>
                    </a:gs>
                    <a:gs pos="81000">
                      <a:srgbClr val="FEA022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3" name="Groupe 422"/>
                <p:cNvGrpSpPr/>
                <p:nvPr/>
              </p:nvGrpSpPr>
              <p:grpSpPr>
                <a:xfrm>
                  <a:off x="940786" y="2909403"/>
                  <a:ext cx="208525" cy="160241"/>
                  <a:chOff x="940786" y="2909403"/>
                  <a:chExt cx="208525" cy="160241"/>
                </a:xfrm>
              </p:grpSpPr>
              <p:sp>
                <p:nvSpPr>
                  <p:cNvPr id="421" name="Larme 420"/>
                  <p:cNvSpPr/>
                  <p:nvPr/>
                </p:nvSpPr>
                <p:spPr>
                  <a:xfrm rot="10589994">
                    <a:off x="1069561" y="2909403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2" name="Larme 421"/>
                  <p:cNvSpPr/>
                  <p:nvPr/>
                </p:nvSpPr>
                <p:spPr>
                  <a:xfrm rot="3145643">
                    <a:off x="959410" y="2971270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38" name="Triangle isocèle 437"/>
              <p:cNvSpPr/>
              <p:nvPr/>
            </p:nvSpPr>
            <p:spPr>
              <a:xfrm flipV="1">
                <a:off x="1056591" y="2955579"/>
                <a:ext cx="36000" cy="72000"/>
              </a:xfrm>
              <a:prstGeom prst="triangle">
                <a:avLst/>
              </a:prstGeom>
              <a:solidFill>
                <a:srgbClr val="472F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3" name="Groupe 442"/>
            <p:cNvGrpSpPr/>
            <p:nvPr/>
          </p:nvGrpSpPr>
          <p:grpSpPr>
            <a:xfrm>
              <a:off x="8560964" y="2529261"/>
              <a:ext cx="262170" cy="344798"/>
              <a:chOff x="1144114" y="3149320"/>
              <a:chExt cx="262170" cy="344798"/>
            </a:xfrm>
          </p:grpSpPr>
          <p:grpSp>
            <p:nvGrpSpPr>
              <p:cNvPr id="435" name="Groupe 434"/>
              <p:cNvGrpSpPr/>
              <p:nvPr/>
            </p:nvGrpSpPr>
            <p:grpSpPr>
              <a:xfrm>
                <a:off x="1144114" y="3149320"/>
                <a:ext cx="262170" cy="344798"/>
                <a:chOff x="1319148" y="2862627"/>
                <a:chExt cx="262170" cy="344798"/>
              </a:xfrm>
            </p:grpSpPr>
            <p:sp>
              <p:nvSpPr>
                <p:cNvPr id="418" name="Ellipse 417"/>
                <p:cNvSpPr/>
                <p:nvPr/>
              </p:nvSpPr>
              <p:spPr>
                <a:xfrm>
                  <a:off x="1319148" y="2945255"/>
                  <a:ext cx="262170" cy="262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25000">
                      <a:srgbClr val="FF6700"/>
                    </a:gs>
                    <a:gs pos="81000">
                      <a:srgbClr val="FEA022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4" name="Groupe 423"/>
                <p:cNvGrpSpPr/>
                <p:nvPr/>
              </p:nvGrpSpPr>
              <p:grpSpPr>
                <a:xfrm>
                  <a:off x="1328576" y="2862627"/>
                  <a:ext cx="208525" cy="160241"/>
                  <a:chOff x="940786" y="2909403"/>
                  <a:chExt cx="208525" cy="160241"/>
                </a:xfrm>
              </p:grpSpPr>
              <p:sp>
                <p:nvSpPr>
                  <p:cNvPr id="425" name="Larme 424"/>
                  <p:cNvSpPr/>
                  <p:nvPr/>
                </p:nvSpPr>
                <p:spPr>
                  <a:xfrm rot="10589994">
                    <a:off x="1069561" y="2909403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6" name="Larme 425"/>
                  <p:cNvSpPr/>
                  <p:nvPr/>
                </p:nvSpPr>
                <p:spPr>
                  <a:xfrm rot="3145643">
                    <a:off x="959410" y="2971270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39" name="Triangle isocèle 438"/>
              <p:cNvSpPr/>
              <p:nvPr/>
            </p:nvSpPr>
            <p:spPr>
              <a:xfrm flipV="1">
                <a:off x="1267411" y="3191799"/>
                <a:ext cx="36000" cy="72000"/>
              </a:xfrm>
              <a:prstGeom prst="triangle">
                <a:avLst/>
              </a:prstGeom>
              <a:solidFill>
                <a:srgbClr val="472F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1" name="Groupe 440"/>
            <p:cNvGrpSpPr/>
            <p:nvPr/>
          </p:nvGrpSpPr>
          <p:grpSpPr>
            <a:xfrm>
              <a:off x="8918200" y="2376685"/>
              <a:ext cx="262170" cy="352343"/>
              <a:chOff x="1996650" y="3116124"/>
              <a:chExt cx="262170" cy="352343"/>
            </a:xfrm>
          </p:grpSpPr>
          <p:grpSp>
            <p:nvGrpSpPr>
              <p:cNvPr id="433" name="Groupe 432"/>
              <p:cNvGrpSpPr/>
              <p:nvPr/>
            </p:nvGrpSpPr>
            <p:grpSpPr>
              <a:xfrm>
                <a:off x="1996650" y="3116124"/>
                <a:ext cx="262170" cy="352343"/>
                <a:chOff x="1996650" y="3116124"/>
                <a:chExt cx="262170" cy="352343"/>
              </a:xfrm>
            </p:grpSpPr>
            <p:sp>
              <p:nvSpPr>
                <p:cNvPr id="419" name="Ellipse 418"/>
                <p:cNvSpPr/>
                <p:nvPr/>
              </p:nvSpPr>
              <p:spPr>
                <a:xfrm>
                  <a:off x="1996650" y="3206297"/>
                  <a:ext cx="262170" cy="26217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25000">
                      <a:srgbClr val="FF6700"/>
                    </a:gs>
                    <a:gs pos="81000">
                      <a:srgbClr val="FEA022"/>
                    </a:gs>
                    <a:gs pos="100000">
                      <a:srgbClr val="FFC00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0" name="Groupe 429"/>
                <p:cNvGrpSpPr/>
                <p:nvPr/>
              </p:nvGrpSpPr>
              <p:grpSpPr>
                <a:xfrm>
                  <a:off x="2013622" y="3116124"/>
                  <a:ext cx="208525" cy="160241"/>
                  <a:chOff x="940786" y="2909403"/>
                  <a:chExt cx="208525" cy="160241"/>
                </a:xfrm>
              </p:grpSpPr>
              <p:sp>
                <p:nvSpPr>
                  <p:cNvPr id="431" name="Larme 430"/>
                  <p:cNvSpPr/>
                  <p:nvPr/>
                </p:nvSpPr>
                <p:spPr>
                  <a:xfrm rot="10589994">
                    <a:off x="1069561" y="2909403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32" name="Larme 431"/>
                  <p:cNvSpPr/>
                  <p:nvPr/>
                </p:nvSpPr>
                <p:spPr>
                  <a:xfrm rot="3145643">
                    <a:off x="959410" y="2971270"/>
                    <a:ext cx="79750" cy="116997"/>
                  </a:xfrm>
                  <a:prstGeom prst="teardrop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440" name="Triangle isocèle 439"/>
              <p:cNvSpPr/>
              <p:nvPr/>
            </p:nvSpPr>
            <p:spPr>
              <a:xfrm flipV="1">
                <a:off x="2125931" y="3163859"/>
                <a:ext cx="36000" cy="72000"/>
              </a:xfrm>
              <a:prstGeom prst="triangle">
                <a:avLst/>
              </a:prstGeom>
              <a:solidFill>
                <a:srgbClr val="472F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10564996" y="1587368"/>
              <a:ext cx="4438316" cy="1114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Publications scientifiques ou littérature grise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836328" y="2755908"/>
            <a:ext cx="4497139" cy="1116486"/>
            <a:chOff x="7625976" y="3593645"/>
            <a:chExt cx="7682285" cy="1907250"/>
          </a:xfrm>
        </p:grpSpPr>
        <p:sp>
          <p:nvSpPr>
            <p:cNvPr id="415" name="Triangle isocèle 414"/>
            <p:cNvSpPr/>
            <p:nvPr/>
          </p:nvSpPr>
          <p:spPr>
            <a:xfrm rot="18265712">
              <a:off x="8530470" y="4646655"/>
              <a:ext cx="74846" cy="225049"/>
            </a:xfrm>
            <a:prstGeom prst="triangle">
              <a:avLst>
                <a:gd name="adj" fmla="val 37500"/>
              </a:avLst>
            </a:prstGeom>
            <a:solidFill>
              <a:srgbClr val="4A3522"/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4" name="Triangle isocèle 413"/>
            <p:cNvSpPr/>
            <p:nvPr/>
          </p:nvSpPr>
          <p:spPr>
            <a:xfrm rot="3145029">
              <a:off x="8765772" y="4680684"/>
              <a:ext cx="61433" cy="324673"/>
            </a:xfrm>
            <a:prstGeom prst="triangle">
              <a:avLst>
                <a:gd name="adj" fmla="val 37500"/>
              </a:avLst>
            </a:prstGeom>
            <a:solidFill>
              <a:srgbClr val="4A3522"/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3" name="Triangle isocèle 412"/>
            <p:cNvSpPr/>
            <p:nvPr/>
          </p:nvSpPr>
          <p:spPr>
            <a:xfrm>
              <a:off x="8624224" y="4694990"/>
              <a:ext cx="86462" cy="780971"/>
            </a:xfrm>
            <a:prstGeom prst="triangle">
              <a:avLst>
                <a:gd name="adj" fmla="val 40625"/>
              </a:avLst>
            </a:prstGeom>
            <a:solidFill>
              <a:srgbClr val="4A3522"/>
            </a:solidFill>
            <a:ln>
              <a:solidFill>
                <a:srgbClr val="4A3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0" name="Groupe 89"/>
            <p:cNvGrpSpPr/>
            <p:nvPr/>
          </p:nvGrpSpPr>
          <p:grpSpPr>
            <a:xfrm>
              <a:off x="9660452" y="4468918"/>
              <a:ext cx="925197" cy="952409"/>
              <a:chOff x="2339752" y="1844824"/>
              <a:chExt cx="2448272" cy="2520280"/>
            </a:xfrm>
          </p:grpSpPr>
          <p:sp>
            <p:nvSpPr>
              <p:cNvPr id="91" name="Trapèze 90"/>
              <p:cNvSpPr/>
              <p:nvPr/>
            </p:nvSpPr>
            <p:spPr>
              <a:xfrm rot="5400000">
                <a:off x="3743908" y="2960948"/>
                <a:ext cx="936104" cy="864096"/>
              </a:xfrm>
              <a:prstGeom prst="trapezoid">
                <a:avLst/>
              </a:prstGeom>
              <a:solidFill>
                <a:srgbClr val="3E3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Trapèze 91"/>
              <p:cNvSpPr/>
              <p:nvPr/>
            </p:nvSpPr>
            <p:spPr>
              <a:xfrm rot="5400000">
                <a:off x="3959932" y="2888940"/>
                <a:ext cx="1080120" cy="576064"/>
              </a:xfrm>
              <a:prstGeom prst="trapezoid">
                <a:avLst/>
              </a:prstGeom>
              <a:solidFill>
                <a:srgbClr val="3E3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3" name="Groupe 92"/>
              <p:cNvGrpSpPr/>
              <p:nvPr/>
            </p:nvGrpSpPr>
            <p:grpSpPr>
              <a:xfrm>
                <a:off x="2436912" y="2924944"/>
                <a:ext cx="576064" cy="1440160"/>
                <a:chOff x="4788024" y="4797152"/>
                <a:chExt cx="576064" cy="1440160"/>
              </a:xfrm>
            </p:grpSpPr>
            <p:sp>
              <p:nvSpPr>
                <p:cNvPr id="110" name="Ellipse 109"/>
                <p:cNvSpPr/>
                <p:nvPr/>
              </p:nvSpPr>
              <p:spPr>
                <a:xfrm>
                  <a:off x="4788024" y="4797152"/>
                  <a:ext cx="576064" cy="1440160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66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Lune 110"/>
                <p:cNvSpPr/>
                <p:nvPr/>
              </p:nvSpPr>
              <p:spPr>
                <a:xfrm>
                  <a:off x="4788024" y="4797152"/>
                  <a:ext cx="288032" cy="1440160"/>
                </a:xfrm>
                <a:prstGeom prst="moon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" name="Rectangle 93"/>
              <p:cNvSpPr/>
              <p:nvPr/>
            </p:nvSpPr>
            <p:spPr>
              <a:xfrm>
                <a:off x="2796952" y="1844824"/>
                <a:ext cx="936104" cy="2016224"/>
              </a:xfrm>
              <a:prstGeom prst="rect">
                <a:avLst/>
              </a:prstGeom>
              <a:solidFill>
                <a:srgbClr val="3E3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Parallélogramme 94"/>
              <p:cNvSpPr/>
              <p:nvPr/>
            </p:nvSpPr>
            <p:spPr>
              <a:xfrm rot="5400000">
                <a:off x="3337012" y="2240868"/>
                <a:ext cx="1296144" cy="504056"/>
              </a:xfrm>
              <a:prstGeom prst="parallelogram">
                <a:avLst/>
              </a:prstGeom>
              <a:solidFill>
                <a:srgbClr val="3E3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6" name="Groupe 95"/>
              <p:cNvGrpSpPr/>
              <p:nvPr/>
            </p:nvGrpSpPr>
            <p:grpSpPr>
              <a:xfrm>
                <a:off x="3589040" y="2924944"/>
                <a:ext cx="576064" cy="1440160"/>
                <a:chOff x="4788024" y="4797152"/>
                <a:chExt cx="576064" cy="1440160"/>
              </a:xfrm>
            </p:grpSpPr>
            <p:sp>
              <p:nvSpPr>
                <p:cNvPr id="108" name="Ellipse 107"/>
                <p:cNvSpPr/>
                <p:nvPr/>
              </p:nvSpPr>
              <p:spPr>
                <a:xfrm>
                  <a:off x="4788024" y="4797152"/>
                  <a:ext cx="576064" cy="1440160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66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Lune 108"/>
                <p:cNvSpPr/>
                <p:nvPr/>
              </p:nvSpPr>
              <p:spPr>
                <a:xfrm>
                  <a:off x="4788024" y="4797152"/>
                  <a:ext cx="288032" cy="1440160"/>
                </a:xfrm>
                <a:prstGeom prst="moon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oupe 96"/>
              <p:cNvGrpSpPr/>
              <p:nvPr/>
            </p:nvGrpSpPr>
            <p:grpSpPr>
              <a:xfrm>
                <a:off x="2339752" y="2773332"/>
                <a:ext cx="476656" cy="1084051"/>
                <a:chOff x="3538736" y="4645540"/>
                <a:chExt cx="476656" cy="1084051"/>
              </a:xfrm>
              <a:solidFill>
                <a:sysClr val="windowText" lastClr="000000">
                  <a:lumMod val="85000"/>
                  <a:lumOff val="15000"/>
                </a:sysClr>
              </a:solidFill>
            </p:grpSpPr>
            <p:sp>
              <p:nvSpPr>
                <p:cNvPr id="106" name="Forme libre 105"/>
                <p:cNvSpPr/>
                <p:nvPr/>
              </p:nvSpPr>
              <p:spPr>
                <a:xfrm>
                  <a:off x="3538736" y="4645540"/>
                  <a:ext cx="476656" cy="583660"/>
                </a:xfrm>
                <a:custGeom>
                  <a:avLst/>
                  <a:gdLst>
                    <a:gd name="connsiteX0" fmla="*/ 0 w 476656"/>
                    <a:gd name="connsiteY0" fmla="*/ 583660 h 583660"/>
                    <a:gd name="connsiteX1" fmla="*/ 38911 w 476656"/>
                    <a:gd name="connsiteY1" fmla="*/ 428017 h 583660"/>
                    <a:gd name="connsiteX2" fmla="*/ 155643 w 476656"/>
                    <a:gd name="connsiteY2" fmla="*/ 116732 h 583660"/>
                    <a:gd name="connsiteX3" fmla="*/ 311286 w 476656"/>
                    <a:gd name="connsiteY3" fmla="*/ 19456 h 583660"/>
                    <a:gd name="connsiteX4" fmla="*/ 398834 w 476656"/>
                    <a:gd name="connsiteY4" fmla="*/ 19456 h 583660"/>
                    <a:gd name="connsiteX5" fmla="*/ 476656 w 476656"/>
                    <a:gd name="connsiteY5" fmla="*/ 97277 h 583660"/>
                    <a:gd name="connsiteX6" fmla="*/ 359924 w 476656"/>
                    <a:gd name="connsiteY6" fmla="*/ 9728 h 583660"/>
                    <a:gd name="connsiteX7" fmla="*/ 233464 w 476656"/>
                    <a:gd name="connsiteY7" fmla="*/ 0 h 583660"/>
                    <a:gd name="connsiteX8" fmla="*/ 107005 w 476656"/>
                    <a:gd name="connsiteY8" fmla="*/ 97277 h 583660"/>
                    <a:gd name="connsiteX9" fmla="*/ 48639 w 476656"/>
                    <a:gd name="connsiteY9" fmla="*/ 291830 h 583660"/>
                    <a:gd name="connsiteX10" fmla="*/ 0 w 476656"/>
                    <a:gd name="connsiteY10" fmla="*/ 583660 h 583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6656" h="583660">
                      <a:moveTo>
                        <a:pt x="0" y="583660"/>
                      </a:moveTo>
                      <a:lnTo>
                        <a:pt x="38911" y="428017"/>
                      </a:lnTo>
                      <a:lnTo>
                        <a:pt x="155643" y="116732"/>
                      </a:lnTo>
                      <a:lnTo>
                        <a:pt x="311286" y="19456"/>
                      </a:lnTo>
                      <a:lnTo>
                        <a:pt x="398834" y="19456"/>
                      </a:lnTo>
                      <a:lnTo>
                        <a:pt x="476656" y="97277"/>
                      </a:lnTo>
                      <a:lnTo>
                        <a:pt x="359924" y="9728"/>
                      </a:lnTo>
                      <a:lnTo>
                        <a:pt x="233464" y="0"/>
                      </a:lnTo>
                      <a:lnTo>
                        <a:pt x="107005" y="97277"/>
                      </a:lnTo>
                      <a:lnTo>
                        <a:pt x="48639" y="291830"/>
                      </a:lnTo>
                      <a:lnTo>
                        <a:pt x="0" y="58366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orme libre 106"/>
                <p:cNvSpPr/>
                <p:nvPr/>
              </p:nvSpPr>
              <p:spPr>
                <a:xfrm>
                  <a:off x="3550596" y="4649821"/>
                  <a:ext cx="457200" cy="1079770"/>
                </a:xfrm>
                <a:custGeom>
                  <a:avLst/>
                  <a:gdLst>
                    <a:gd name="connsiteX0" fmla="*/ 457200 w 457200"/>
                    <a:gd name="connsiteY0" fmla="*/ 1079770 h 1079770"/>
                    <a:gd name="connsiteX1" fmla="*/ 457200 w 457200"/>
                    <a:gd name="connsiteY1" fmla="*/ 107005 h 1079770"/>
                    <a:gd name="connsiteX2" fmla="*/ 379379 w 457200"/>
                    <a:gd name="connsiteY2" fmla="*/ 0 h 1079770"/>
                    <a:gd name="connsiteX3" fmla="*/ 291830 w 457200"/>
                    <a:gd name="connsiteY3" fmla="*/ 0 h 1079770"/>
                    <a:gd name="connsiteX4" fmla="*/ 145915 w 457200"/>
                    <a:gd name="connsiteY4" fmla="*/ 87549 h 1079770"/>
                    <a:gd name="connsiteX5" fmla="*/ 29183 w 457200"/>
                    <a:gd name="connsiteY5" fmla="*/ 369651 h 1079770"/>
                    <a:gd name="connsiteX6" fmla="*/ 0 w 457200"/>
                    <a:gd name="connsiteY6" fmla="*/ 583660 h 1079770"/>
                    <a:gd name="connsiteX7" fmla="*/ 457200 w 457200"/>
                    <a:gd name="connsiteY7" fmla="*/ 1079770 h 1079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7200" h="1079770">
                      <a:moveTo>
                        <a:pt x="457200" y="1079770"/>
                      </a:moveTo>
                      <a:lnTo>
                        <a:pt x="457200" y="107005"/>
                      </a:lnTo>
                      <a:lnTo>
                        <a:pt x="379379" y="0"/>
                      </a:lnTo>
                      <a:lnTo>
                        <a:pt x="291830" y="0"/>
                      </a:lnTo>
                      <a:lnTo>
                        <a:pt x="145915" y="87549"/>
                      </a:lnTo>
                      <a:lnTo>
                        <a:pt x="29183" y="369651"/>
                      </a:lnTo>
                      <a:lnTo>
                        <a:pt x="0" y="583660"/>
                      </a:lnTo>
                      <a:lnTo>
                        <a:pt x="457200" y="1079770"/>
                      </a:ln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Forme libre 97"/>
              <p:cNvSpPr/>
              <p:nvPr/>
            </p:nvSpPr>
            <p:spPr>
              <a:xfrm>
                <a:off x="3557842" y="2758158"/>
                <a:ext cx="350195" cy="700391"/>
              </a:xfrm>
              <a:custGeom>
                <a:avLst/>
                <a:gdLst>
                  <a:gd name="connsiteX0" fmla="*/ 0 w 350195"/>
                  <a:gd name="connsiteY0" fmla="*/ 700391 h 700391"/>
                  <a:gd name="connsiteX1" fmla="*/ 136187 w 350195"/>
                  <a:gd name="connsiteY1" fmla="*/ 700391 h 700391"/>
                  <a:gd name="connsiteX2" fmla="*/ 136187 w 350195"/>
                  <a:gd name="connsiteY2" fmla="*/ 486383 h 700391"/>
                  <a:gd name="connsiteX3" fmla="*/ 204280 w 350195"/>
                  <a:gd name="connsiteY3" fmla="*/ 272374 h 700391"/>
                  <a:gd name="connsiteX4" fmla="*/ 291829 w 350195"/>
                  <a:gd name="connsiteY4" fmla="*/ 107004 h 700391"/>
                  <a:gd name="connsiteX5" fmla="*/ 350195 w 350195"/>
                  <a:gd name="connsiteY5" fmla="*/ 87549 h 700391"/>
                  <a:gd name="connsiteX6" fmla="*/ 252919 w 350195"/>
                  <a:gd name="connsiteY6" fmla="*/ 0 h 700391"/>
                  <a:gd name="connsiteX7" fmla="*/ 155642 w 350195"/>
                  <a:gd name="connsiteY7" fmla="*/ 58366 h 700391"/>
                  <a:gd name="connsiteX8" fmla="*/ 97276 w 350195"/>
                  <a:gd name="connsiteY8" fmla="*/ 223736 h 700391"/>
                  <a:gd name="connsiteX9" fmla="*/ 38910 w 350195"/>
                  <a:gd name="connsiteY9" fmla="*/ 466928 h 700391"/>
                  <a:gd name="connsiteX10" fmla="*/ 0 w 350195"/>
                  <a:gd name="connsiteY10" fmla="*/ 700391 h 70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195" h="700391">
                    <a:moveTo>
                      <a:pt x="0" y="700391"/>
                    </a:moveTo>
                    <a:lnTo>
                      <a:pt x="136187" y="700391"/>
                    </a:lnTo>
                    <a:lnTo>
                      <a:pt x="136187" y="486383"/>
                    </a:lnTo>
                    <a:lnTo>
                      <a:pt x="204280" y="272374"/>
                    </a:lnTo>
                    <a:lnTo>
                      <a:pt x="291829" y="107004"/>
                    </a:lnTo>
                    <a:lnTo>
                      <a:pt x="350195" y="87549"/>
                    </a:lnTo>
                    <a:lnTo>
                      <a:pt x="252919" y="0"/>
                    </a:lnTo>
                    <a:lnTo>
                      <a:pt x="155642" y="58366"/>
                    </a:lnTo>
                    <a:lnTo>
                      <a:pt x="97276" y="223736"/>
                    </a:lnTo>
                    <a:lnTo>
                      <a:pt x="38910" y="466928"/>
                    </a:lnTo>
                    <a:lnTo>
                      <a:pt x="0" y="700391"/>
                    </a:lnTo>
                    <a:close/>
                  </a:path>
                </a:pathLst>
              </a:custGeom>
              <a:solidFill>
                <a:sysClr val="windowText" lastClr="000000">
                  <a:lumMod val="85000"/>
                  <a:lumOff val="1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99" name="Groupe 98"/>
              <p:cNvGrpSpPr/>
              <p:nvPr/>
            </p:nvGrpSpPr>
            <p:grpSpPr>
              <a:xfrm>
                <a:off x="4499992" y="3356992"/>
                <a:ext cx="288032" cy="648072"/>
                <a:chOff x="4453136" y="3501008"/>
                <a:chExt cx="288032" cy="792088"/>
              </a:xfrm>
            </p:grpSpPr>
            <p:sp>
              <p:nvSpPr>
                <p:cNvPr id="104" name="Ellipse 103"/>
                <p:cNvSpPr/>
                <p:nvPr/>
              </p:nvSpPr>
              <p:spPr>
                <a:xfrm>
                  <a:off x="4453136" y="3501008"/>
                  <a:ext cx="288032" cy="792088"/>
                </a:xfrm>
                <a:prstGeom prst="ellipse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666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Lune 104"/>
                <p:cNvSpPr/>
                <p:nvPr/>
              </p:nvSpPr>
              <p:spPr>
                <a:xfrm>
                  <a:off x="4453136" y="3501008"/>
                  <a:ext cx="144016" cy="792088"/>
                </a:xfrm>
                <a:prstGeom prst="moon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>
                      <a:shade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>
                <a:off x="2868960" y="1916832"/>
                <a:ext cx="792088" cy="792088"/>
              </a:xfrm>
              <a:prstGeom prst="rect">
                <a:avLst/>
              </a:prstGeom>
              <a:solidFill>
                <a:srgbClr val="A3E7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orme libre 100"/>
              <p:cNvSpPr/>
              <p:nvPr/>
            </p:nvSpPr>
            <p:spPr>
              <a:xfrm>
                <a:off x="4122046" y="1960490"/>
                <a:ext cx="175098" cy="739302"/>
              </a:xfrm>
              <a:custGeom>
                <a:avLst/>
                <a:gdLst>
                  <a:gd name="connsiteX0" fmla="*/ 116732 w 175098"/>
                  <a:gd name="connsiteY0" fmla="*/ 0 h 739302"/>
                  <a:gd name="connsiteX1" fmla="*/ 175098 w 175098"/>
                  <a:gd name="connsiteY1" fmla="*/ 739302 h 739302"/>
                  <a:gd name="connsiteX2" fmla="*/ 0 w 175098"/>
                  <a:gd name="connsiteY2" fmla="*/ 739302 h 739302"/>
                  <a:gd name="connsiteX3" fmla="*/ 116732 w 175098"/>
                  <a:gd name="connsiteY3" fmla="*/ 0 h 73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098" h="739302">
                    <a:moveTo>
                      <a:pt x="116732" y="0"/>
                    </a:moveTo>
                    <a:lnTo>
                      <a:pt x="175098" y="739302"/>
                    </a:lnTo>
                    <a:lnTo>
                      <a:pt x="0" y="739302"/>
                    </a:lnTo>
                    <a:lnTo>
                      <a:pt x="116732" y="0"/>
                    </a:lnTo>
                    <a:close/>
                  </a:path>
                </a:pathLst>
              </a:custGeom>
              <a:solidFill>
                <a:srgbClr val="3E3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Parallélogramme 101"/>
              <p:cNvSpPr/>
              <p:nvPr/>
            </p:nvSpPr>
            <p:spPr>
              <a:xfrm rot="5400000">
                <a:off x="3575984" y="2191808"/>
                <a:ext cx="853170" cy="325070"/>
              </a:xfrm>
              <a:prstGeom prst="parallelogram">
                <a:avLst/>
              </a:prstGeom>
              <a:solidFill>
                <a:srgbClr val="A3E7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orme libre 102"/>
              <p:cNvSpPr/>
              <p:nvPr/>
            </p:nvSpPr>
            <p:spPr>
              <a:xfrm>
                <a:off x="4237410" y="1988840"/>
                <a:ext cx="57150" cy="775246"/>
              </a:xfrm>
              <a:custGeom>
                <a:avLst/>
                <a:gdLst>
                  <a:gd name="connsiteX0" fmla="*/ 4762 w 61912"/>
                  <a:gd name="connsiteY0" fmla="*/ 0 h 750094"/>
                  <a:gd name="connsiteX1" fmla="*/ 61912 w 61912"/>
                  <a:gd name="connsiteY1" fmla="*/ 631031 h 750094"/>
                  <a:gd name="connsiteX2" fmla="*/ 0 w 61912"/>
                  <a:gd name="connsiteY2" fmla="*/ 750094 h 750094"/>
                  <a:gd name="connsiteX3" fmla="*/ 4762 w 61912"/>
                  <a:gd name="connsiteY3" fmla="*/ 0 h 750094"/>
                  <a:gd name="connsiteX0" fmla="*/ 4762 w 52387"/>
                  <a:gd name="connsiteY0" fmla="*/ 0 h 750094"/>
                  <a:gd name="connsiteX1" fmla="*/ 52387 w 52387"/>
                  <a:gd name="connsiteY1" fmla="*/ 637943 h 750094"/>
                  <a:gd name="connsiteX2" fmla="*/ 0 w 52387"/>
                  <a:gd name="connsiteY2" fmla="*/ 750094 h 750094"/>
                  <a:gd name="connsiteX3" fmla="*/ 4762 w 52387"/>
                  <a:gd name="connsiteY3" fmla="*/ 0 h 750094"/>
                  <a:gd name="connsiteX0" fmla="*/ 4762 w 57150"/>
                  <a:gd name="connsiteY0" fmla="*/ 0 h 750094"/>
                  <a:gd name="connsiteX1" fmla="*/ 57150 w 57150"/>
                  <a:gd name="connsiteY1" fmla="*/ 637943 h 750094"/>
                  <a:gd name="connsiteX2" fmla="*/ 0 w 57150"/>
                  <a:gd name="connsiteY2" fmla="*/ 750094 h 750094"/>
                  <a:gd name="connsiteX3" fmla="*/ 4762 w 57150"/>
                  <a:gd name="connsiteY3" fmla="*/ 0 h 75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50" h="750094">
                    <a:moveTo>
                      <a:pt x="4762" y="0"/>
                    </a:moveTo>
                    <a:lnTo>
                      <a:pt x="57150" y="637943"/>
                    </a:lnTo>
                    <a:lnTo>
                      <a:pt x="0" y="750094"/>
                    </a:lnTo>
                    <a:cubicBezTo>
                      <a:pt x="1587" y="500063"/>
                      <a:pt x="3175" y="250031"/>
                      <a:pt x="4762" y="0"/>
                    </a:cubicBezTo>
                    <a:close/>
                  </a:path>
                </a:pathLst>
              </a:custGeom>
              <a:solidFill>
                <a:srgbClr val="A3E7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2" name="Groupe 111"/>
            <p:cNvGrpSpPr/>
            <p:nvPr/>
          </p:nvGrpSpPr>
          <p:grpSpPr>
            <a:xfrm>
              <a:off x="9536681" y="5240952"/>
              <a:ext cx="128672" cy="257344"/>
              <a:chOff x="6876256" y="3933056"/>
              <a:chExt cx="288032" cy="648072"/>
            </a:xfrm>
          </p:grpSpPr>
          <p:sp>
            <p:nvSpPr>
              <p:cNvPr id="113" name="Ellipse 112"/>
              <p:cNvSpPr/>
              <p:nvPr/>
            </p:nvSpPr>
            <p:spPr>
              <a:xfrm>
                <a:off x="6876256" y="3933056"/>
                <a:ext cx="288032" cy="648072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666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Lune 113"/>
              <p:cNvSpPr/>
              <p:nvPr/>
            </p:nvSpPr>
            <p:spPr>
              <a:xfrm>
                <a:off x="6876256" y="3933056"/>
                <a:ext cx="144016" cy="648072"/>
              </a:xfrm>
              <a:prstGeom prst="moon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e 114"/>
            <p:cNvGrpSpPr/>
            <p:nvPr/>
          </p:nvGrpSpPr>
          <p:grpSpPr>
            <a:xfrm>
              <a:off x="9042032" y="4468918"/>
              <a:ext cx="1567803" cy="814925"/>
              <a:chOff x="5364088" y="2564904"/>
              <a:chExt cx="2632138" cy="1368152"/>
            </a:xfrm>
          </p:grpSpPr>
          <p:grpSp>
            <p:nvGrpSpPr>
              <p:cNvPr id="116" name="Groupe 115"/>
              <p:cNvGrpSpPr/>
              <p:nvPr/>
            </p:nvGrpSpPr>
            <p:grpSpPr>
              <a:xfrm>
                <a:off x="6660232" y="2564904"/>
                <a:ext cx="1335994" cy="1368152"/>
                <a:chOff x="6660232" y="2564904"/>
                <a:chExt cx="1335994" cy="1368152"/>
              </a:xfrm>
            </p:grpSpPr>
            <p:cxnSp>
              <p:nvCxnSpPr>
                <p:cNvPr id="166" name="Connecteur droit 165"/>
                <p:cNvCxnSpPr/>
                <p:nvPr/>
              </p:nvCxnSpPr>
              <p:spPr>
                <a:xfrm flipV="1">
                  <a:off x="6660232" y="3585853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7" name="Connecteur droit 166"/>
                <p:cNvCxnSpPr/>
                <p:nvPr/>
              </p:nvCxnSpPr>
              <p:spPr>
                <a:xfrm>
                  <a:off x="6660232" y="270892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8" name="Connecteur droit 167"/>
                <p:cNvCxnSpPr/>
                <p:nvPr/>
              </p:nvCxnSpPr>
              <p:spPr>
                <a:xfrm flipV="1">
                  <a:off x="6660232" y="256490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9" name="Connecteur droit 168"/>
                <p:cNvCxnSpPr/>
                <p:nvPr/>
              </p:nvCxnSpPr>
              <p:spPr>
                <a:xfrm flipV="1">
                  <a:off x="6660232" y="2996952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0" name="Connecteur droit 169"/>
                <p:cNvCxnSpPr/>
                <p:nvPr/>
              </p:nvCxnSpPr>
              <p:spPr>
                <a:xfrm flipV="1">
                  <a:off x="6660232" y="3140968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1" name="Connecteur droit 170"/>
                <p:cNvCxnSpPr/>
                <p:nvPr/>
              </p:nvCxnSpPr>
              <p:spPr>
                <a:xfrm flipV="1">
                  <a:off x="6660232" y="328498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2" name="Connecteur droit 171"/>
                <p:cNvCxnSpPr/>
                <p:nvPr/>
              </p:nvCxnSpPr>
              <p:spPr>
                <a:xfrm flipV="1">
                  <a:off x="6660232" y="342900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3" name="Connecteur droit 172"/>
                <p:cNvCxnSpPr/>
                <p:nvPr/>
              </p:nvCxnSpPr>
              <p:spPr>
                <a:xfrm flipV="1">
                  <a:off x="6660232" y="270892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4" name="Connecteur droit 173"/>
                <p:cNvCxnSpPr/>
                <p:nvPr/>
              </p:nvCxnSpPr>
              <p:spPr>
                <a:xfrm flipV="1">
                  <a:off x="6660232" y="2852936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5" name="Connecteur droit 174"/>
                <p:cNvCxnSpPr/>
                <p:nvPr/>
              </p:nvCxnSpPr>
              <p:spPr>
                <a:xfrm>
                  <a:off x="6660232" y="285293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6" name="Connecteur droit 175"/>
                <p:cNvCxnSpPr/>
                <p:nvPr/>
              </p:nvCxnSpPr>
              <p:spPr>
                <a:xfrm>
                  <a:off x="6660232" y="2996952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7" name="Connecteur droit 176"/>
                <p:cNvCxnSpPr/>
                <p:nvPr/>
              </p:nvCxnSpPr>
              <p:spPr>
                <a:xfrm>
                  <a:off x="6660232" y="3284984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8" name="Connecteur droit 177"/>
                <p:cNvCxnSpPr/>
                <p:nvPr/>
              </p:nvCxnSpPr>
              <p:spPr>
                <a:xfrm>
                  <a:off x="6660232" y="342900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79" name="Connecteur droit 178"/>
                <p:cNvCxnSpPr/>
                <p:nvPr/>
              </p:nvCxnSpPr>
              <p:spPr>
                <a:xfrm>
                  <a:off x="6660232" y="3717032"/>
                  <a:ext cx="936104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0" name="Connecteur droit 179"/>
                <p:cNvCxnSpPr/>
                <p:nvPr/>
              </p:nvCxnSpPr>
              <p:spPr>
                <a:xfrm>
                  <a:off x="6660232" y="357301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1" name="Connecteur droit 180"/>
                <p:cNvCxnSpPr/>
                <p:nvPr/>
              </p:nvCxnSpPr>
              <p:spPr>
                <a:xfrm>
                  <a:off x="6660232" y="3140968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2" name="Connecteur droit 181"/>
                <p:cNvCxnSpPr/>
                <p:nvPr/>
              </p:nvCxnSpPr>
              <p:spPr>
                <a:xfrm flipV="1">
                  <a:off x="6660232" y="256490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3" name="Connecteur droit 182"/>
                <p:cNvCxnSpPr/>
                <p:nvPr/>
              </p:nvCxnSpPr>
              <p:spPr>
                <a:xfrm flipV="1">
                  <a:off x="6660232" y="270892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4" name="Connecteur droit 183"/>
                <p:cNvCxnSpPr/>
                <p:nvPr/>
              </p:nvCxnSpPr>
              <p:spPr>
                <a:xfrm flipV="1">
                  <a:off x="6660232" y="285293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5" name="Connecteur droit 184"/>
                <p:cNvCxnSpPr/>
                <p:nvPr/>
              </p:nvCxnSpPr>
              <p:spPr>
                <a:xfrm flipV="1">
                  <a:off x="6660232" y="2996952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6" name="Connecteur droit 185"/>
                <p:cNvCxnSpPr/>
                <p:nvPr/>
              </p:nvCxnSpPr>
              <p:spPr>
                <a:xfrm flipV="1">
                  <a:off x="6660232" y="3140968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7" name="Connecteur droit 186"/>
                <p:cNvCxnSpPr/>
                <p:nvPr/>
              </p:nvCxnSpPr>
              <p:spPr>
                <a:xfrm flipV="1">
                  <a:off x="6660232" y="328498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8" name="Connecteur droit 187"/>
                <p:cNvCxnSpPr/>
                <p:nvPr/>
              </p:nvCxnSpPr>
              <p:spPr>
                <a:xfrm flipV="1">
                  <a:off x="6660232" y="342900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89" name="Connecteur droit 188"/>
                <p:cNvCxnSpPr/>
                <p:nvPr/>
              </p:nvCxnSpPr>
              <p:spPr>
                <a:xfrm flipV="1">
                  <a:off x="6660232" y="357301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0" name="Connecteur droit 189"/>
                <p:cNvCxnSpPr/>
                <p:nvPr/>
              </p:nvCxnSpPr>
              <p:spPr>
                <a:xfrm>
                  <a:off x="6660232" y="371703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1" name="Connecteur droit 190"/>
                <p:cNvCxnSpPr/>
                <p:nvPr/>
              </p:nvCxnSpPr>
              <p:spPr>
                <a:xfrm>
                  <a:off x="6660232" y="357301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2" name="Connecteur droit 191"/>
                <p:cNvCxnSpPr/>
                <p:nvPr/>
              </p:nvCxnSpPr>
              <p:spPr>
                <a:xfrm>
                  <a:off x="6660232" y="342900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3" name="Connecteur droit 192"/>
                <p:cNvCxnSpPr/>
                <p:nvPr/>
              </p:nvCxnSpPr>
              <p:spPr>
                <a:xfrm>
                  <a:off x="6660232" y="3284984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4" name="Connecteur droit 193"/>
                <p:cNvCxnSpPr/>
                <p:nvPr/>
              </p:nvCxnSpPr>
              <p:spPr>
                <a:xfrm>
                  <a:off x="6660232" y="3140968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5" name="Connecteur droit 194"/>
                <p:cNvCxnSpPr/>
                <p:nvPr/>
              </p:nvCxnSpPr>
              <p:spPr>
                <a:xfrm>
                  <a:off x="6660232" y="299695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6" name="Connecteur droit 195"/>
                <p:cNvCxnSpPr/>
                <p:nvPr/>
              </p:nvCxnSpPr>
              <p:spPr>
                <a:xfrm>
                  <a:off x="6660232" y="285293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7" name="Connecteur droit 196"/>
                <p:cNvCxnSpPr/>
                <p:nvPr/>
              </p:nvCxnSpPr>
              <p:spPr>
                <a:xfrm>
                  <a:off x="6660232" y="270892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8" name="Connecteur droit 197"/>
                <p:cNvCxnSpPr/>
                <p:nvPr/>
              </p:nvCxnSpPr>
              <p:spPr>
                <a:xfrm>
                  <a:off x="6660232" y="371703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99" name="Connecteur droit 198"/>
                <p:cNvCxnSpPr/>
                <p:nvPr/>
              </p:nvCxnSpPr>
              <p:spPr>
                <a:xfrm>
                  <a:off x="6660232" y="357301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0" name="Connecteur droit 199"/>
                <p:cNvCxnSpPr/>
                <p:nvPr/>
              </p:nvCxnSpPr>
              <p:spPr>
                <a:xfrm>
                  <a:off x="6660232" y="342900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1" name="Connecteur droit 200"/>
                <p:cNvCxnSpPr/>
                <p:nvPr/>
              </p:nvCxnSpPr>
              <p:spPr>
                <a:xfrm>
                  <a:off x="6660232" y="3284984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2" name="Connecteur droit 201"/>
                <p:cNvCxnSpPr/>
                <p:nvPr/>
              </p:nvCxnSpPr>
              <p:spPr>
                <a:xfrm>
                  <a:off x="6660232" y="3140968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3" name="Connecteur droit 202"/>
                <p:cNvCxnSpPr/>
                <p:nvPr/>
              </p:nvCxnSpPr>
              <p:spPr>
                <a:xfrm>
                  <a:off x="6660232" y="299695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4" name="Connecteur droit 203"/>
                <p:cNvCxnSpPr/>
                <p:nvPr/>
              </p:nvCxnSpPr>
              <p:spPr>
                <a:xfrm>
                  <a:off x="6660232" y="285293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5" name="Connecteur droit 204"/>
                <p:cNvCxnSpPr/>
                <p:nvPr/>
              </p:nvCxnSpPr>
              <p:spPr>
                <a:xfrm>
                  <a:off x="6660232" y="270892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6" name="Connecteur droit 205"/>
                <p:cNvCxnSpPr/>
                <p:nvPr/>
              </p:nvCxnSpPr>
              <p:spPr>
                <a:xfrm flipV="1">
                  <a:off x="6660232" y="256490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7" name="Connecteur droit 206"/>
                <p:cNvCxnSpPr/>
                <p:nvPr/>
              </p:nvCxnSpPr>
              <p:spPr>
                <a:xfrm flipV="1">
                  <a:off x="6660232" y="270892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8" name="Connecteur droit 207"/>
                <p:cNvCxnSpPr/>
                <p:nvPr/>
              </p:nvCxnSpPr>
              <p:spPr>
                <a:xfrm flipV="1">
                  <a:off x="6660232" y="285293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09" name="Connecteur droit 208"/>
                <p:cNvCxnSpPr/>
                <p:nvPr/>
              </p:nvCxnSpPr>
              <p:spPr>
                <a:xfrm flipV="1">
                  <a:off x="6660232" y="2996952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10" name="Connecteur droit 209"/>
                <p:cNvCxnSpPr/>
                <p:nvPr/>
              </p:nvCxnSpPr>
              <p:spPr>
                <a:xfrm flipV="1">
                  <a:off x="6660232" y="3140968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11" name="Connecteur droit 210"/>
                <p:cNvCxnSpPr/>
                <p:nvPr/>
              </p:nvCxnSpPr>
              <p:spPr>
                <a:xfrm flipV="1">
                  <a:off x="6660232" y="328498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12" name="Connecteur droit 211"/>
                <p:cNvCxnSpPr/>
                <p:nvPr/>
              </p:nvCxnSpPr>
              <p:spPr>
                <a:xfrm flipV="1">
                  <a:off x="6660232" y="342900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13" name="Connecteur droit 212"/>
                <p:cNvCxnSpPr/>
                <p:nvPr/>
              </p:nvCxnSpPr>
              <p:spPr>
                <a:xfrm flipV="1">
                  <a:off x="6660232" y="357301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17" name="Groupe 116"/>
              <p:cNvGrpSpPr/>
              <p:nvPr/>
            </p:nvGrpSpPr>
            <p:grpSpPr>
              <a:xfrm flipH="1">
                <a:off x="5364088" y="2564904"/>
                <a:ext cx="1335994" cy="1368152"/>
                <a:chOff x="6660232" y="2564904"/>
                <a:chExt cx="1335994" cy="1368152"/>
              </a:xfrm>
            </p:grpSpPr>
            <p:cxnSp>
              <p:nvCxnSpPr>
                <p:cNvPr id="118" name="Connecteur droit 117"/>
                <p:cNvCxnSpPr/>
                <p:nvPr/>
              </p:nvCxnSpPr>
              <p:spPr>
                <a:xfrm flipV="1">
                  <a:off x="6660232" y="3585853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19" name="Connecteur droit 118"/>
                <p:cNvCxnSpPr/>
                <p:nvPr/>
              </p:nvCxnSpPr>
              <p:spPr>
                <a:xfrm>
                  <a:off x="6660232" y="270892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0" name="Connecteur droit 119"/>
                <p:cNvCxnSpPr/>
                <p:nvPr/>
              </p:nvCxnSpPr>
              <p:spPr>
                <a:xfrm flipV="1">
                  <a:off x="6660232" y="256490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1" name="Connecteur droit 120"/>
                <p:cNvCxnSpPr/>
                <p:nvPr/>
              </p:nvCxnSpPr>
              <p:spPr>
                <a:xfrm flipV="1">
                  <a:off x="6660232" y="2996952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2" name="Connecteur droit 121"/>
                <p:cNvCxnSpPr/>
                <p:nvPr/>
              </p:nvCxnSpPr>
              <p:spPr>
                <a:xfrm flipV="1">
                  <a:off x="6660232" y="3140968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3" name="Connecteur droit 122"/>
                <p:cNvCxnSpPr/>
                <p:nvPr/>
              </p:nvCxnSpPr>
              <p:spPr>
                <a:xfrm flipV="1">
                  <a:off x="6660232" y="328498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4" name="Connecteur droit 123"/>
                <p:cNvCxnSpPr/>
                <p:nvPr/>
              </p:nvCxnSpPr>
              <p:spPr>
                <a:xfrm flipV="1">
                  <a:off x="6660232" y="342900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5" name="Connecteur droit 124"/>
                <p:cNvCxnSpPr/>
                <p:nvPr/>
              </p:nvCxnSpPr>
              <p:spPr>
                <a:xfrm flipV="1">
                  <a:off x="6660232" y="270892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6" name="Connecteur droit 125"/>
                <p:cNvCxnSpPr/>
                <p:nvPr/>
              </p:nvCxnSpPr>
              <p:spPr>
                <a:xfrm flipV="1">
                  <a:off x="6660232" y="2852936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7" name="Connecteur droit 126"/>
                <p:cNvCxnSpPr/>
                <p:nvPr/>
              </p:nvCxnSpPr>
              <p:spPr>
                <a:xfrm>
                  <a:off x="6660232" y="285293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8" name="Connecteur droit 127"/>
                <p:cNvCxnSpPr/>
                <p:nvPr/>
              </p:nvCxnSpPr>
              <p:spPr>
                <a:xfrm>
                  <a:off x="6660232" y="2996952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29" name="Connecteur droit 128"/>
                <p:cNvCxnSpPr/>
                <p:nvPr/>
              </p:nvCxnSpPr>
              <p:spPr>
                <a:xfrm>
                  <a:off x="6660232" y="3284984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0" name="Connecteur droit 129"/>
                <p:cNvCxnSpPr/>
                <p:nvPr/>
              </p:nvCxnSpPr>
              <p:spPr>
                <a:xfrm>
                  <a:off x="6660232" y="342900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1" name="Connecteur droit 130"/>
                <p:cNvCxnSpPr/>
                <p:nvPr/>
              </p:nvCxnSpPr>
              <p:spPr>
                <a:xfrm>
                  <a:off x="6660232" y="3717032"/>
                  <a:ext cx="936104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2" name="Connecteur droit 131"/>
                <p:cNvCxnSpPr/>
                <p:nvPr/>
              </p:nvCxnSpPr>
              <p:spPr>
                <a:xfrm>
                  <a:off x="6660232" y="357301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3" name="Connecteur droit 132"/>
                <p:cNvCxnSpPr/>
                <p:nvPr/>
              </p:nvCxnSpPr>
              <p:spPr>
                <a:xfrm>
                  <a:off x="6660232" y="3140968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4" name="Connecteur droit 133"/>
                <p:cNvCxnSpPr/>
                <p:nvPr/>
              </p:nvCxnSpPr>
              <p:spPr>
                <a:xfrm flipV="1">
                  <a:off x="6660232" y="256490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5" name="Connecteur droit 134"/>
                <p:cNvCxnSpPr/>
                <p:nvPr/>
              </p:nvCxnSpPr>
              <p:spPr>
                <a:xfrm flipV="1">
                  <a:off x="6660232" y="270892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6" name="Connecteur droit 135"/>
                <p:cNvCxnSpPr/>
                <p:nvPr/>
              </p:nvCxnSpPr>
              <p:spPr>
                <a:xfrm flipV="1">
                  <a:off x="6660232" y="285293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7" name="Connecteur droit 136"/>
                <p:cNvCxnSpPr/>
                <p:nvPr/>
              </p:nvCxnSpPr>
              <p:spPr>
                <a:xfrm flipV="1">
                  <a:off x="6660232" y="2996952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8" name="Connecteur droit 137"/>
                <p:cNvCxnSpPr/>
                <p:nvPr/>
              </p:nvCxnSpPr>
              <p:spPr>
                <a:xfrm flipV="1">
                  <a:off x="6660232" y="3140968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39" name="Connecteur droit 138"/>
                <p:cNvCxnSpPr/>
                <p:nvPr/>
              </p:nvCxnSpPr>
              <p:spPr>
                <a:xfrm flipV="1">
                  <a:off x="6660232" y="328498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0" name="Connecteur droit 139"/>
                <p:cNvCxnSpPr/>
                <p:nvPr/>
              </p:nvCxnSpPr>
              <p:spPr>
                <a:xfrm flipV="1">
                  <a:off x="6660232" y="342900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1" name="Connecteur droit 140"/>
                <p:cNvCxnSpPr/>
                <p:nvPr/>
              </p:nvCxnSpPr>
              <p:spPr>
                <a:xfrm flipV="1">
                  <a:off x="6660232" y="357301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2" name="Connecteur droit 141"/>
                <p:cNvCxnSpPr/>
                <p:nvPr/>
              </p:nvCxnSpPr>
              <p:spPr>
                <a:xfrm>
                  <a:off x="6660232" y="371703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3" name="Connecteur droit 142"/>
                <p:cNvCxnSpPr/>
                <p:nvPr/>
              </p:nvCxnSpPr>
              <p:spPr>
                <a:xfrm>
                  <a:off x="6660232" y="357301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4" name="Connecteur droit 143"/>
                <p:cNvCxnSpPr/>
                <p:nvPr/>
              </p:nvCxnSpPr>
              <p:spPr>
                <a:xfrm>
                  <a:off x="6660232" y="342900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5" name="Connecteur droit 144"/>
                <p:cNvCxnSpPr/>
                <p:nvPr/>
              </p:nvCxnSpPr>
              <p:spPr>
                <a:xfrm>
                  <a:off x="6660232" y="3284984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6" name="Connecteur droit 145"/>
                <p:cNvCxnSpPr/>
                <p:nvPr/>
              </p:nvCxnSpPr>
              <p:spPr>
                <a:xfrm>
                  <a:off x="6660232" y="3140968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7" name="Connecteur droit 146"/>
                <p:cNvCxnSpPr/>
                <p:nvPr/>
              </p:nvCxnSpPr>
              <p:spPr>
                <a:xfrm>
                  <a:off x="6660232" y="299695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8" name="Connecteur droit 147"/>
                <p:cNvCxnSpPr/>
                <p:nvPr/>
              </p:nvCxnSpPr>
              <p:spPr>
                <a:xfrm>
                  <a:off x="6660232" y="285293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49" name="Connecteur droit 148"/>
                <p:cNvCxnSpPr/>
                <p:nvPr/>
              </p:nvCxnSpPr>
              <p:spPr>
                <a:xfrm>
                  <a:off x="6660232" y="270892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0" name="Connecteur droit 149"/>
                <p:cNvCxnSpPr/>
                <p:nvPr/>
              </p:nvCxnSpPr>
              <p:spPr>
                <a:xfrm>
                  <a:off x="6660232" y="371703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1" name="Connecteur droit 150"/>
                <p:cNvCxnSpPr/>
                <p:nvPr/>
              </p:nvCxnSpPr>
              <p:spPr>
                <a:xfrm>
                  <a:off x="6660232" y="357301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2" name="Connecteur droit 151"/>
                <p:cNvCxnSpPr/>
                <p:nvPr/>
              </p:nvCxnSpPr>
              <p:spPr>
                <a:xfrm>
                  <a:off x="6660232" y="342900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3" name="Connecteur droit 152"/>
                <p:cNvCxnSpPr/>
                <p:nvPr/>
              </p:nvCxnSpPr>
              <p:spPr>
                <a:xfrm>
                  <a:off x="6660232" y="3284984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4" name="Connecteur droit 153"/>
                <p:cNvCxnSpPr/>
                <p:nvPr/>
              </p:nvCxnSpPr>
              <p:spPr>
                <a:xfrm>
                  <a:off x="6660232" y="3140968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5" name="Connecteur droit 154"/>
                <p:cNvCxnSpPr/>
                <p:nvPr/>
              </p:nvCxnSpPr>
              <p:spPr>
                <a:xfrm>
                  <a:off x="6660232" y="299695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6" name="Connecteur droit 155"/>
                <p:cNvCxnSpPr/>
                <p:nvPr/>
              </p:nvCxnSpPr>
              <p:spPr>
                <a:xfrm>
                  <a:off x="6660232" y="285293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7" name="Connecteur droit 156"/>
                <p:cNvCxnSpPr/>
                <p:nvPr/>
              </p:nvCxnSpPr>
              <p:spPr>
                <a:xfrm>
                  <a:off x="6660232" y="270892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8" name="Connecteur droit 157"/>
                <p:cNvCxnSpPr/>
                <p:nvPr/>
              </p:nvCxnSpPr>
              <p:spPr>
                <a:xfrm flipV="1">
                  <a:off x="6660232" y="256490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59" name="Connecteur droit 158"/>
                <p:cNvCxnSpPr/>
                <p:nvPr/>
              </p:nvCxnSpPr>
              <p:spPr>
                <a:xfrm flipV="1">
                  <a:off x="6660232" y="270892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0" name="Connecteur droit 159"/>
                <p:cNvCxnSpPr/>
                <p:nvPr/>
              </p:nvCxnSpPr>
              <p:spPr>
                <a:xfrm flipV="1">
                  <a:off x="6660232" y="285293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1" name="Connecteur droit 160"/>
                <p:cNvCxnSpPr/>
                <p:nvPr/>
              </p:nvCxnSpPr>
              <p:spPr>
                <a:xfrm flipV="1">
                  <a:off x="6660232" y="2996952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2" name="Connecteur droit 161"/>
                <p:cNvCxnSpPr/>
                <p:nvPr/>
              </p:nvCxnSpPr>
              <p:spPr>
                <a:xfrm flipV="1">
                  <a:off x="6660232" y="3140968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3" name="Connecteur droit 162"/>
                <p:cNvCxnSpPr/>
                <p:nvPr/>
              </p:nvCxnSpPr>
              <p:spPr>
                <a:xfrm flipV="1">
                  <a:off x="6660232" y="328498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4" name="Connecteur droit 163"/>
                <p:cNvCxnSpPr/>
                <p:nvPr/>
              </p:nvCxnSpPr>
              <p:spPr>
                <a:xfrm flipV="1">
                  <a:off x="6660232" y="342900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165" name="Connecteur droit 164"/>
                <p:cNvCxnSpPr/>
                <p:nvPr/>
              </p:nvCxnSpPr>
              <p:spPr>
                <a:xfrm flipV="1">
                  <a:off x="6660232" y="357301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14" name="Trapèze 213"/>
            <p:cNvSpPr/>
            <p:nvPr/>
          </p:nvSpPr>
          <p:spPr>
            <a:xfrm>
              <a:off x="9599611" y="5326734"/>
              <a:ext cx="428907" cy="85781"/>
            </a:xfrm>
            <a:prstGeom prst="trapezoid">
              <a:avLst/>
            </a:prstGeom>
            <a:solidFill>
              <a:srgbClr val="71685A"/>
            </a:solidFill>
            <a:ln w="25400" cap="flat" cmpd="sng" algn="ctr">
              <a:solidFill>
                <a:srgbClr val="71685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5" name="Groupe 214"/>
            <p:cNvGrpSpPr/>
            <p:nvPr/>
          </p:nvGrpSpPr>
          <p:grpSpPr>
            <a:xfrm>
              <a:off x="9942737" y="5240952"/>
              <a:ext cx="128672" cy="257344"/>
              <a:chOff x="6876256" y="3933056"/>
              <a:chExt cx="288032" cy="648072"/>
            </a:xfrm>
          </p:grpSpPr>
          <p:sp>
            <p:nvSpPr>
              <p:cNvPr id="216" name="Ellipse 215"/>
              <p:cNvSpPr/>
              <p:nvPr/>
            </p:nvSpPr>
            <p:spPr>
              <a:xfrm>
                <a:off x="6876256" y="3933056"/>
                <a:ext cx="288032" cy="648072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666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Lune 216"/>
              <p:cNvSpPr/>
              <p:nvPr/>
            </p:nvSpPr>
            <p:spPr>
              <a:xfrm>
                <a:off x="6876256" y="3933056"/>
                <a:ext cx="144016" cy="648072"/>
              </a:xfrm>
              <a:prstGeom prst="moon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oupe 217"/>
            <p:cNvGrpSpPr/>
            <p:nvPr/>
          </p:nvGrpSpPr>
          <p:grpSpPr>
            <a:xfrm>
              <a:off x="9045401" y="4471707"/>
              <a:ext cx="1567803" cy="814925"/>
              <a:chOff x="5364088" y="2564904"/>
              <a:chExt cx="2632138" cy="1368152"/>
            </a:xfrm>
          </p:grpSpPr>
          <p:grpSp>
            <p:nvGrpSpPr>
              <p:cNvPr id="219" name="Groupe 218"/>
              <p:cNvGrpSpPr/>
              <p:nvPr/>
            </p:nvGrpSpPr>
            <p:grpSpPr>
              <a:xfrm>
                <a:off x="6660232" y="2564904"/>
                <a:ext cx="1335994" cy="1368152"/>
                <a:chOff x="6660232" y="2564904"/>
                <a:chExt cx="1335994" cy="1368152"/>
              </a:xfrm>
            </p:grpSpPr>
            <p:cxnSp>
              <p:nvCxnSpPr>
                <p:cNvPr id="269" name="Connecteur droit 268"/>
                <p:cNvCxnSpPr/>
                <p:nvPr/>
              </p:nvCxnSpPr>
              <p:spPr>
                <a:xfrm flipV="1">
                  <a:off x="6660232" y="3585853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0" name="Connecteur droit 269"/>
                <p:cNvCxnSpPr/>
                <p:nvPr/>
              </p:nvCxnSpPr>
              <p:spPr>
                <a:xfrm>
                  <a:off x="6660232" y="270892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1" name="Connecteur droit 270"/>
                <p:cNvCxnSpPr/>
                <p:nvPr/>
              </p:nvCxnSpPr>
              <p:spPr>
                <a:xfrm flipV="1">
                  <a:off x="6660232" y="256490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2" name="Connecteur droit 271"/>
                <p:cNvCxnSpPr/>
                <p:nvPr/>
              </p:nvCxnSpPr>
              <p:spPr>
                <a:xfrm flipV="1">
                  <a:off x="6660232" y="2996952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3" name="Connecteur droit 272"/>
                <p:cNvCxnSpPr/>
                <p:nvPr/>
              </p:nvCxnSpPr>
              <p:spPr>
                <a:xfrm flipV="1">
                  <a:off x="6660232" y="3140968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4" name="Connecteur droit 273"/>
                <p:cNvCxnSpPr/>
                <p:nvPr/>
              </p:nvCxnSpPr>
              <p:spPr>
                <a:xfrm flipV="1">
                  <a:off x="6660232" y="328498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5" name="Connecteur droit 274"/>
                <p:cNvCxnSpPr/>
                <p:nvPr/>
              </p:nvCxnSpPr>
              <p:spPr>
                <a:xfrm flipV="1">
                  <a:off x="6660232" y="342900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6" name="Connecteur droit 275"/>
                <p:cNvCxnSpPr/>
                <p:nvPr/>
              </p:nvCxnSpPr>
              <p:spPr>
                <a:xfrm flipV="1">
                  <a:off x="6660232" y="270892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7" name="Connecteur droit 276"/>
                <p:cNvCxnSpPr/>
                <p:nvPr/>
              </p:nvCxnSpPr>
              <p:spPr>
                <a:xfrm flipV="1">
                  <a:off x="6660232" y="2852936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8" name="Connecteur droit 277"/>
                <p:cNvCxnSpPr/>
                <p:nvPr/>
              </p:nvCxnSpPr>
              <p:spPr>
                <a:xfrm>
                  <a:off x="6660232" y="285293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79" name="Connecteur droit 278"/>
                <p:cNvCxnSpPr/>
                <p:nvPr/>
              </p:nvCxnSpPr>
              <p:spPr>
                <a:xfrm>
                  <a:off x="6660232" y="2996952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0" name="Connecteur droit 279"/>
                <p:cNvCxnSpPr/>
                <p:nvPr/>
              </p:nvCxnSpPr>
              <p:spPr>
                <a:xfrm>
                  <a:off x="6660232" y="3284984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1" name="Connecteur droit 280"/>
                <p:cNvCxnSpPr/>
                <p:nvPr/>
              </p:nvCxnSpPr>
              <p:spPr>
                <a:xfrm>
                  <a:off x="6660232" y="342900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2" name="Connecteur droit 281"/>
                <p:cNvCxnSpPr/>
                <p:nvPr/>
              </p:nvCxnSpPr>
              <p:spPr>
                <a:xfrm>
                  <a:off x="6660232" y="3717032"/>
                  <a:ext cx="936104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3" name="Connecteur droit 282"/>
                <p:cNvCxnSpPr/>
                <p:nvPr/>
              </p:nvCxnSpPr>
              <p:spPr>
                <a:xfrm>
                  <a:off x="6660232" y="357301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4" name="Connecteur droit 283"/>
                <p:cNvCxnSpPr/>
                <p:nvPr/>
              </p:nvCxnSpPr>
              <p:spPr>
                <a:xfrm>
                  <a:off x="6660232" y="3140968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5" name="Connecteur droit 284"/>
                <p:cNvCxnSpPr/>
                <p:nvPr/>
              </p:nvCxnSpPr>
              <p:spPr>
                <a:xfrm flipV="1">
                  <a:off x="6660232" y="256490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6" name="Connecteur droit 285"/>
                <p:cNvCxnSpPr/>
                <p:nvPr/>
              </p:nvCxnSpPr>
              <p:spPr>
                <a:xfrm flipV="1">
                  <a:off x="6660232" y="270892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7" name="Connecteur droit 286"/>
                <p:cNvCxnSpPr/>
                <p:nvPr/>
              </p:nvCxnSpPr>
              <p:spPr>
                <a:xfrm flipV="1">
                  <a:off x="6660232" y="285293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8" name="Connecteur droit 287"/>
                <p:cNvCxnSpPr/>
                <p:nvPr/>
              </p:nvCxnSpPr>
              <p:spPr>
                <a:xfrm flipV="1">
                  <a:off x="6660232" y="2996952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89" name="Connecteur droit 288"/>
                <p:cNvCxnSpPr/>
                <p:nvPr/>
              </p:nvCxnSpPr>
              <p:spPr>
                <a:xfrm flipV="1">
                  <a:off x="6660232" y="3140968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0" name="Connecteur droit 289"/>
                <p:cNvCxnSpPr/>
                <p:nvPr/>
              </p:nvCxnSpPr>
              <p:spPr>
                <a:xfrm flipV="1">
                  <a:off x="6660232" y="328498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1" name="Connecteur droit 290"/>
                <p:cNvCxnSpPr/>
                <p:nvPr/>
              </p:nvCxnSpPr>
              <p:spPr>
                <a:xfrm flipV="1">
                  <a:off x="6660232" y="342900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2" name="Connecteur droit 291"/>
                <p:cNvCxnSpPr/>
                <p:nvPr/>
              </p:nvCxnSpPr>
              <p:spPr>
                <a:xfrm flipV="1">
                  <a:off x="6660232" y="357301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3" name="Connecteur droit 292"/>
                <p:cNvCxnSpPr/>
                <p:nvPr/>
              </p:nvCxnSpPr>
              <p:spPr>
                <a:xfrm>
                  <a:off x="6660232" y="371703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4" name="Connecteur droit 293"/>
                <p:cNvCxnSpPr/>
                <p:nvPr/>
              </p:nvCxnSpPr>
              <p:spPr>
                <a:xfrm>
                  <a:off x="6660232" y="357301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5" name="Connecteur droit 294"/>
                <p:cNvCxnSpPr/>
                <p:nvPr/>
              </p:nvCxnSpPr>
              <p:spPr>
                <a:xfrm>
                  <a:off x="6660232" y="342900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6" name="Connecteur droit 295"/>
                <p:cNvCxnSpPr/>
                <p:nvPr/>
              </p:nvCxnSpPr>
              <p:spPr>
                <a:xfrm>
                  <a:off x="6660232" y="3284984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7" name="Connecteur droit 296"/>
                <p:cNvCxnSpPr/>
                <p:nvPr/>
              </p:nvCxnSpPr>
              <p:spPr>
                <a:xfrm>
                  <a:off x="6660232" y="3140968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8" name="Connecteur droit 297"/>
                <p:cNvCxnSpPr/>
                <p:nvPr/>
              </p:nvCxnSpPr>
              <p:spPr>
                <a:xfrm>
                  <a:off x="6660232" y="299695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99" name="Connecteur droit 298"/>
                <p:cNvCxnSpPr/>
                <p:nvPr/>
              </p:nvCxnSpPr>
              <p:spPr>
                <a:xfrm>
                  <a:off x="6660232" y="285293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0" name="Connecteur droit 299"/>
                <p:cNvCxnSpPr/>
                <p:nvPr/>
              </p:nvCxnSpPr>
              <p:spPr>
                <a:xfrm>
                  <a:off x="6660232" y="270892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1" name="Connecteur droit 300"/>
                <p:cNvCxnSpPr/>
                <p:nvPr/>
              </p:nvCxnSpPr>
              <p:spPr>
                <a:xfrm>
                  <a:off x="6660232" y="371703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2" name="Connecteur droit 301"/>
                <p:cNvCxnSpPr/>
                <p:nvPr/>
              </p:nvCxnSpPr>
              <p:spPr>
                <a:xfrm>
                  <a:off x="6660232" y="357301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3" name="Connecteur droit 302"/>
                <p:cNvCxnSpPr/>
                <p:nvPr/>
              </p:nvCxnSpPr>
              <p:spPr>
                <a:xfrm>
                  <a:off x="6660232" y="342900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4" name="Connecteur droit 303"/>
                <p:cNvCxnSpPr/>
                <p:nvPr/>
              </p:nvCxnSpPr>
              <p:spPr>
                <a:xfrm>
                  <a:off x="6660232" y="3284984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5" name="Connecteur droit 304"/>
                <p:cNvCxnSpPr/>
                <p:nvPr/>
              </p:nvCxnSpPr>
              <p:spPr>
                <a:xfrm>
                  <a:off x="6660232" y="3140968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6" name="Connecteur droit 305"/>
                <p:cNvCxnSpPr/>
                <p:nvPr/>
              </p:nvCxnSpPr>
              <p:spPr>
                <a:xfrm>
                  <a:off x="6660232" y="299695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7" name="Connecteur droit 306"/>
                <p:cNvCxnSpPr/>
                <p:nvPr/>
              </p:nvCxnSpPr>
              <p:spPr>
                <a:xfrm>
                  <a:off x="6660232" y="285293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8" name="Connecteur droit 307"/>
                <p:cNvCxnSpPr/>
                <p:nvPr/>
              </p:nvCxnSpPr>
              <p:spPr>
                <a:xfrm>
                  <a:off x="6660232" y="270892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09" name="Connecteur droit 308"/>
                <p:cNvCxnSpPr/>
                <p:nvPr/>
              </p:nvCxnSpPr>
              <p:spPr>
                <a:xfrm flipV="1">
                  <a:off x="6660232" y="256490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0" name="Connecteur droit 309"/>
                <p:cNvCxnSpPr/>
                <p:nvPr/>
              </p:nvCxnSpPr>
              <p:spPr>
                <a:xfrm flipV="1">
                  <a:off x="6660232" y="270892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1" name="Connecteur droit 310"/>
                <p:cNvCxnSpPr/>
                <p:nvPr/>
              </p:nvCxnSpPr>
              <p:spPr>
                <a:xfrm flipV="1">
                  <a:off x="6660232" y="285293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2" name="Connecteur droit 311"/>
                <p:cNvCxnSpPr/>
                <p:nvPr/>
              </p:nvCxnSpPr>
              <p:spPr>
                <a:xfrm flipV="1">
                  <a:off x="6660232" y="2996952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3" name="Connecteur droit 312"/>
                <p:cNvCxnSpPr/>
                <p:nvPr/>
              </p:nvCxnSpPr>
              <p:spPr>
                <a:xfrm flipV="1">
                  <a:off x="6660232" y="3140968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4" name="Connecteur droit 313"/>
                <p:cNvCxnSpPr/>
                <p:nvPr/>
              </p:nvCxnSpPr>
              <p:spPr>
                <a:xfrm flipV="1">
                  <a:off x="6660232" y="328498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5" name="Connecteur droit 314"/>
                <p:cNvCxnSpPr/>
                <p:nvPr/>
              </p:nvCxnSpPr>
              <p:spPr>
                <a:xfrm flipV="1">
                  <a:off x="6660232" y="342900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316" name="Connecteur droit 315"/>
                <p:cNvCxnSpPr/>
                <p:nvPr/>
              </p:nvCxnSpPr>
              <p:spPr>
                <a:xfrm flipV="1">
                  <a:off x="6660232" y="357301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20" name="Groupe 219"/>
              <p:cNvGrpSpPr/>
              <p:nvPr/>
            </p:nvGrpSpPr>
            <p:grpSpPr>
              <a:xfrm flipH="1">
                <a:off x="5364088" y="2564904"/>
                <a:ext cx="1335994" cy="1368152"/>
                <a:chOff x="6660232" y="2564904"/>
                <a:chExt cx="1335994" cy="1368152"/>
              </a:xfrm>
            </p:grpSpPr>
            <p:cxnSp>
              <p:nvCxnSpPr>
                <p:cNvPr id="221" name="Connecteur droit 220"/>
                <p:cNvCxnSpPr/>
                <p:nvPr/>
              </p:nvCxnSpPr>
              <p:spPr>
                <a:xfrm flipV="1">
                  <a:off x="6660232" y="3585853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2" name="Connecteur droit 221"/>
                <p:cNvCxnSpPr/>
                <p:nvPr/>
              </p:nvCxnSpPr>
              <p:spPr>
                <a:xfrm>
                  <a:off x="6660232" y="270892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3" name="Connecteur droit 222"/>
                <p:cNvCxnSpPr/>
                <p:nvPr/>
              </p:nvCxnSpPr>
              <p:spPr>
                <a:xfrm flipV="1">
                  <a:off x="6660232" y="256490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4" name="Connecteur droit 223"/>
                <p:cNvCxnSpPr/>
                <p:nvPr/>
              </p:nvCxnSpPr>
              <p:spPr>
                <a:xfrm flipV="1">
                  <a:off x="6660232" y="2996952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5" name="Connecteur droit 224"/>
                <p:cNvCxnSpPr/>
                <p:nvPr/>
              </p:nvCxnSpPr>
              <p:spPr>
                <a:xfrm flipV="1">
                  <a:off x="6660232" y="3140968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6" name="Connecteur droit 225"/>
                <p:cNvCxnSpPr/>
                <p:nvPr/>
              </p:nvCxnSpPr>
              <p:spPr>
                <a:xfrm flipV="1">
                  <a:off x="6660232" y="3284984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7" name="Connecteur droit 226"/>
                <p:cNvCxnSpPr/>
                <p:nvPr/>
              </p:nvCxnSpPr>
              <p:spPr>
                <a:xfrm flipV="1">
                  <a:off x="6660232" y="342900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8" name="Connecteur droit 227"/>
                <p:cNvCxnSpPr/>
                <p:nvPr/>
              </p:nvCxnSpPr>
              <p:spPr>
                <a:xfrm flipV="1">
                  <a:off x="6660232" y="2708920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29" name="Connecteur droit 228"/>
                <p:cNvCxnSpPr/>
                <p:nvPr/>
              </p:nvCxnSpPr>
              <p:spPr>
                <a:xfrm flipV="1">
                  <a:off x="6660232" y="2852936"/>
                  <a:ext cx="1335994" cy="13118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0" name="Connecteur droit 229"/>
                <p:cNvCxnSpPr/>
                <p:nvPr/>
              </p:nvCxnSpPr>
              <p:spPr>
                <a:xfrm>
                  <a:off x="6660232" y="285293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1" name="Connecteur droit 230"/>
                <p:cNvCxnSpPr/>
                <p:nvPr/>
              </p:nvCxnSpPr>
              <p:spPr>
                <a:xfrm>
                  <a:off x="6660232" y="2996952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2" name="Connecteur droit 231"/>
                <p:cNvCxnSpPr/>
                <p:nvPr/>
              </p:nvCxnSpPr>
              <p:spPr>
                <a:xfrm>
                  <a:off x="6660232" y="3284984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3" name="Connecteur droit 232"/>
                <p:cNvCxnSpPr/>
                <p:nvPr/>
              </p:nvCxnSpPr>
              <p:spPr>
                <a:xfrm>
                  <a:off x="6660232" y="3429000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4" name="Connecteur droit 233"/>
                <p:cNvCxnSpPr/>
                <p:nvPr/>
              </p:nvCxnSpPr>
              <p:spPr>
                <a:xfrm>
                  <a:off x="6660232" y="3717032"/>
                  <a:ext cx="936104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5" name="Connecteur droit 234"/>
                <p:cNvCxnSpPr/>
                <p:nvPr/>
              </p:nvCxnSpPr>
              <p:spPr>
                <a:xfrm>
                  <a:off x="6660232" y="3573016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6" name="Connecteur droit 235"/>
                <p:cNvCxnSpPr/>
                <p:nvPr/>
              </p:nvCxnSpPr>
              <p:spPr>
                <a:xfrm>
                  <a:off x="6660232" y="3140968"/>
                  <a:ext cx="108012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7" name="Connecteur droit 236"/>
                <p:cNvCxnSpPr/>
                <p:nvPr/>
              </p:nvCxnSpPr>
              <p:spPr>
                <a:xfrm flipV="1">
                  <a:off x="6660232" y="256490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8" name="Connecteur droit 237"/>
                <p:cNvCxnSpPr/>
                <p:nvPr/>
              </p:nvCxnSpPr>
              <p:spPr>
                <a:xfrm flipV="1">
                  <a:off x="6660232" y="270892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39" name="Connecteur droit 238"/>
                <p:cNvCxnSpPr/>
                <p:nvPr/>
              </p:nvCxnSpPr>
              <p:spPr>
                <a:xfrm flipV="1">
                  <a:off x="6660232" y="285293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0" name="Connecteur droit 239"/>
                <p:cNvCxnSpPr/>
                <p:nvPr/>
              </p:nvCxnSpPr>
              <p:spPr>
                <a:xfrm flipV="1">
                  <a:off x="6660232" y="2996952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1" name="Connecteur droit 240"/>
                <p:cNvCxnSpPr/>
                <p:nvPr/>
              </p:nvCxnSpPr>
              <p:spPr>
                <a:xfrm flipV="1">
                  <a:off x="6660232" y="3140968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2" name="Connecteur droit 241"/>
                <p:cNvCxnSpPr/>
                <p:nvPr/>
              </p:nvCxnSpPr>
              <p:spPr>
                <a:xfrm flipV="1">
                  <a:off x="6660232" y="3284984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3" name="Connecteur droit 242"/>
                <p:cNvCxnSpPr/>
                <p:nvPr/>
              </p:nvCxnSpPr>
              <p:spPr>
                <a:xfrm flipV="1">
                  <a:off x="6660232" y="3429000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4" name="Connecteur droit 243"/>
                <p:cNvCxnSpPr/>
                <p:nvPr/>
              </p:nvCxnSpPr>
              <p:spPr>
                <a:xfrm flipV="1">
                  <a:off x="6660232" y="3573016"/>
                  <a:ext cx="792088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5" name="Connecteur droit 244"/>
                <p:cNvCxnSpPr/>
                <p:nvPr/>
              </p:nvCxnSpPr>
              <p:spPr>
                <a:xfrm>
                  <a:off x="6660232" y="371703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6" name="Connecteur droit 245"/>
                <p:cNvCxnSpPr/>
                <p:nvPr/>
              </p:nvCxnSpPr>
              <p:spPr>
                <a:xfrm>
                  <a:off x="6660232" y="357301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7" name="Connecteur droit 246"/>
                <p:cNvCxnSpPr/>
                <p:nvPr/>
              </p:nvCxnSpPr>
              <p:spPr>
                <a:xfrm>
                  <a:off x="6660232" y="342900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8" name="Connecteur droit 247"/>
                <p:cNvCxnSpPr/>
                <p:nvPr/>
              </p:nvCxnSpPr>
              <p:spPr>
                <a:xfrm>
                  <a:off x="6660232" y="3284984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49" name="Connecteur droit 248"/>
                <p:cNvCxnSpPr/>
                <p:nvPr/>
              </p:nvCxnSpPr>
              <p:spPr>
                <a:xfrm>
                  <a:off x="6660232" y="3140968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0" name="Connecteur droit 249"/>
                <p:cNvCxnSpPr/>
                <p:nvPr/>
              </p:nvCxnSpPr>
              <p:spPr>
                <a:xfrm>
                  <a:off x="6660232" y="2996952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1" name="Connecteur droit 250"/>
                <p:cNvCxnSpPr/>
                <p:nvPr/>
              </p:nvCxnSpPr>
              <p:spPr>
                <a:xfrm>
                  <a:off x="6660232" y="2852936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2" name="Connecteur droit 251"/>
                <p:cNvCxnSpPr/>
                <p:nvPr/>
              </p:nvCxnSpPr>
              <p:spPr>
                <a:xfrm>
                  <a:off x="6660232" y="2708920"/>
                  <a:ext cx="648072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3" name="Connecteur droit 252"/>
                <p:cNvCxnSpPr/>
                <p:nvPr/>
              </p:nvCxnSpPr>
              <p:spPr>
                <a:xfrm>
                  <a:off x="6660232" y="371703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4" name="Connecteur droit 253"/>
                <p:cNvCxnSpPr/>
                <p:nvPr/>
              </p:nvCxnSpPr>
              <p:spPr>
                <a:xfrm>
                  <a:off x="6660232" y="357301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5" name="Connecteur droit 254"/>
                <p:cNvCxnSpPr/>
                <p:nvPr/>
              </p:nvCxnSpPr>
              <p:spPr>
                <a:xfrm>
                  <a:off x="6660232" y="342900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6" name="Connecteur droit 255"/>
                <p:cNvCxnSpPr/>
                <p:nvPr/>
              </p:nvCxnSpPr>
              <p:spPr>
                <a:xfrm>
                  <a:off x="6660232" y="3284984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7" name="Connecteur droit 256"/>
                <p:cNvCxnSpPr/>
                <p:nvPr/>
              </p:nvCxnSpPr>
              <p:spPr>
                <a:xfrm>
                  <a:off x="6660232" y="3140968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8" name="Connecteur droit 257"/>
                <p:cNvCxnSpPr/>
                <p:nvPr/>
              </p:nvCxnSpPr>
              <p:spPr>
                <a:xfrm>
                  <a:off x="6660232" y="2996952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59" name="Connecteur droit 258"/>
                <p:cNvCxnSpPr/>
                <p:nvPr/>
              </p:nvCxnSpPr>
              <p:spPr>
                <a:xfrm>
                  <a:off x="6660232" y="2852936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0" name="Connecteur droit 259"/>
                <p:cNvCxnSpPr/>
                <p:nvPr/>
              </p:nvCxnSpPr>
              <p:spPr>
                <a:xfrm>
                  <a:off x="6660232" y="2708920"/>
                  <a:ext cx="360040" cy="21602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1" name="Connecteur droit 260"/>
                <p:cNvCxnSpPr/>
                <p:nvPr/>
              </p:nvCxnSpPr>
              <p:spPr>
                <a:xfrm flipV="1">
                  <a:off x="6660232" y="256490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2" name="Connecteur droit 261"/>
                <p:cNvCxnSpPr/>
                <p:nvPr/>
              </p:nvCxnSpPr>
              <p:spPr>
                <a:xfrm flipV="1">
                  <a:off x="6660232" y="270892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3" name="Connecteur droit 262"/>
                <p:cNvCxnSpPr/>
                <p:nvPr/>
              </p:nvCxnSpPr>
              <p:spPr>
                <a:xfrm flipV="1">
                  <a:off x="6660232" y="285293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4" name="Connecteur droit 263"/>
                <p:cNvCxnSpPr/>
                <p:nvPr/>
              </p:nvCxnSpPr>
              <p:spPr>
                <a:xfrm flipV="1">
                  <a:off x="6660232" y="2996952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5" name="Connecteur droit 264"/>
                <p:cNvCxnSpPr/>
                <p:nvPr/>
              </p:nvCxnSpPr>
              <p:spPr>
                <a:xfrm flipV="1">
                  <a:off x="6660232" y="3140968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6" name="Connecteur droit 265"/>
                <p:cNvCxnSpPr/>
                <p:nvPr/>
              </p:nvCxnSpPr>
              <p:spPr>
                <a:xfrm flipV="1">
                  <a:off x="6660232" y="3284984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7" name="Connecteur droit 266"/>
                <p:cNvCxnSpPr/>
                <p:nvPr/>
              </p:nvCxnSpPr>
              <p:spPr>
                <a:xfrm flipV="1">
                  <a:off x="6660232" y="3429000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  <p:cxnSp>
              <p:nvCxnSpPr>
                <p:cNvPr id="268" name="Connecteur droit 267"/>
                <p:cNvCxnSpPr/>
                <p:nvPr/>
              </p:nvCxnSpPr>
              <p:spPr>
                <a:xfrm flipV="1">
                  <a:off x="6660232" y="3573016"/>
                  <a:ext cx="360040" cy="14401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C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317" name="Trapèze 316"/>
            <p:cNvSpPr/>
            <p:nvPr/>
          </p:nvSpPr>
          <p:spPr>
            <a:xfrm>
              <a:off x="9808362" y="4536564"/>
              <a:ext cx="42891" cy="814925"/>
            </a:xfrm>
            <a:prstGeom prst="trapezoid">
              <a:avLst/>
            </a:prstGeom>
            <a:solidFill>
              <a:srgbClr val="71685A"/>
            </a:solidFill>
            <a:ln w="25400" cap="flat" cmpd="sng" algn="ctr">
              <a:solidFill>
                <a:srgbClr val="71685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Ellipse 317"/>
            <p:cNvSpPr/>
            <p:nvPr/>
          </p:nvSpPr>
          <p:spPr>
            <a:xfrm>
              <a:off x="8903563" y="4436423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Ellipse 318"/>
            <p:cNvSpPr/>
            <p:nvPr/>
          </p:nvSpPr>
          <p:spPr>
            <a:xfrm>
              <a:off x="8994338" y="4527199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Ellipse 319"/>
            <p:cNvSpPr/>
            <p:nvPr/>
          </p:nvSpPr>
          <p:spPr>
            <a:xfrm>
              <a:off x="8903563" y="4436423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Ellipse 320"/>
            <p:cNvSpPr/>
            <p:nvPr/>
          </p:nvSpPr>
          <p:spPr>
            <a:xfrm>
              <a:off x="8994338" y="4527199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Ellipse 321"/>
            <p:cNvSpPr/>
            <p:nvPr/>
          </p:nvSpPr>
          <p:spPr>
            <a:xfrm>
              <a:off x="8903563" y="4436423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Ellipse 322"/>
            <p:cNvSpPr/>
            <p:nvPr/>
          </p:nvSpPr>
          <p:spPr>
            <a:xfrm>
              <a:off x="8994338" y="4527199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Ellipse 323"/>
            <p:cNvSpPr/>
            <p:nvPr/>
          </p:nvSpPr>
          <p:spPr>
            <a:xfrm>
              <a:off x="8903563" y="4436423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Ellipse 324"/>
            <p:cNvSpPr/>
            <p:nvPr/>
          </p:nvSpPr>
          <p:spPr>
            <a:xfrm>
              <a:off x="8994338" y="4527199"/>
              <a:ext cx="77180" cy="77180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25000">
                  <a:srgbClr val="FF6700"/>
                </a:gs>
                <a:gs pos="81000">
                  <a:srgbClr val="FEA022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6" name="Groupe 325"/>
            <p:cNvGrpSpPr/>
            <p:nvPr/>
          </p:nvGrpSpPr>
          <p:grpSpPr>
            <a:xfrm>
              <a:off x="7625976" y="3593645"/>
              <a:ext cx="2161642" cy="1907250"/>
              <a:chOff x="107504" y="3789040"/>
              <a:chExt cx="2236995" cy="1973736"/>
            </a:xfrm>
          </p:grpSpPr>
          <p:grpSp>
            <p:nvGrpSpPr>
              <p:cNvPr id="327" name="Groupe 326"/>
              <p:cNvGrpSpPr/>
              <p:nvPr/>
            </p:nvGrpSpPr>
            <p:grpSpPr>
              <a:xfrm>
                <a:off x="253187" y="3924087"/>
                <a:ext cx="1941406" cy="1838689"/>
                <a:chOff x="1940944" y="1340768"/>
                <a:chExt cx="4942935" cy="4681413"/>
              </a:xfrm>
            </p:grpSpPr>
            <p:cxnSp>
              <p:nvCxnSpPr>
                <p:cNvPr id="346" name="Connecteur droit 345"/>
                <p:cNvCxnSpPr>
                  <a:stCxn id="370" idx="3"/>
                </p:cNvCxnSpPr>
                <p:nvPr/>
              </p:nvCxnSpPr>
              <p:spPr>
                <a:xfrm flipV="1">
                  <a:off x="4410075" y="1556792"/>
                  <a:ext cx="809997" cy="147215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47" name="Connecteur droit 346"/>
                <p:cNvCxnSpPr>
                  <a:stCxn id="370" idx="0"/>
                </p:cNvCxnSpPr>
                <p:nvPr/>
              </p:nvCxnSpPr>
              <p:spPr>
                <a:xfrm flipH="1" flipV="1">
                  <a:off x="3779912" y="2708920"/>
                  <a:ext cx="492051" cy="70103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48" name="Connecteur droit 347"/>
                <p:cNvCxnSpPr/>
                <p:nvPr/>
              </p:nvCxnSpPr>
              <p:spPr>
                <a:xfrm flipH="1" flipV="1">
                  <a:off x="3347864" y="1484784"/>
                  <a:ext cx="432048" cy="122413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49" name="Connecteur droit 348"/>
                <p:cNvCxnSpPr/>
                <p:nvPr/>
              </p:nvCxnSpPr>
              <p:spPr>
                <a:xfrm flipV="1">
                  <a:off x="3635896" y="1340768"/>
                  <a:ext cx="288032" cy="936104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350" name="Connecteur droit 349"/>
                <p:cNvCxnSpPr>
                  <a:stCxn id="369" idx="2"/>
                </p:cNvCxnSpPr>
                <p:nvPr/>
              </p:nvCxnSpPr>
              <p:spPr>
                <a:xfrm flipH="1" flipV="1">
                  <a:off x="3779912" y="2708920"/>
                  <a:ext cx="487288" cy="84866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351" name="Forme libre 350"/>
                <p:cNvSpPr/>
                <p:nvPr/>
              </p:nvSpPr>
              <p:spPr>
                <a:xfrm>
                  <a:off x="2846717" y="1958196"/>
                  <a:ext cx="957532" cy="785004"/>
                </a:xfrm>
                <a:custGeom>
                  <a:avLst/>
                  <a:gdLst>
                    <a:gd name="connsiteX0" fmla="*/ 957532 w 957532"/>
                    <a:gd name="connsiteY0" fmla="*/ 785004 h 785004"/>
                    <a:gd name="connsiteX1" fmla="*/ 707366 w 957532"/>
                    <a:gd name="connsiteY1" fmla="*/ 690113 h 785004"/>
                    <a:gd name="connsiteX2" fmla="*/ 241540 w 957532"/>
                    <a:gd name="connsiteY2" fmla="*/ 345057 h 785004"/>
                    <a:gd name="connsiteX3" fmla="*/ 0 w 957532"/>
                    <a:gd name="connsiteY3" fmla="*/ 0 h 785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7532" h="785004">
                      <a:moveTo>
                        <a:pt x="957532" y="785004"/>
                      </a:moveTo>
                      <a:cubicBezTo>
                        <a:pt x="892115" y="774220"/>
                        <a:pt x="826698" y="763437"/>
                        <a:pt x="707366" y="690113"/>
                      </a:cubicBezTo>
                      <a:cubicBezTo>
                        <a:pt x="588034" y="616788"/>
                        <a:pt x="359434" y="460076"/>
                        <a:pt x="241540" y="345057"/>
                      </a:cubicBezTo>
                      <a:cubicBezTo>
                        <a:pt x="123646" y="230038"/>
                        <a:pt x="61823" y="115019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orme libre 351"/>
                <p:cNvSpPr/>
                <p:nvPr/>
              </p:nvSpPr>
              <p:spPr>
                <a:xfrm>
                  <a:off x="4310234" y="1762618"/>
                  <a:ext cx="798311" cy="2639505"/>
                </a:xfrm>
                <a:custGeom>
                  <a:avLst/>
                  <a:gdLst>
                    <a:gd name="connsiteX0" fmla="*/ 917373 w 917373"/>
                    <a:gd name="connsiteY0" fmla="*/ 0 h 4502989"/>
                    <a:gd name="connsiteX1" fmla="*/ 304897 w 917373"/>
                    <a:gd name="connsiteY1" fmla="*/ 1155940 h 4502989"/>
                    <a:gd name="connsiteX2" fmla="*/ 11599 w 917373"/>
                    <a:gd name="connsiteY2" fmla="*/ 1802921 h 4502989"/>
                    <a:gd name="connsiteX3" fmla="*/ 63357 w 917373"/>
                    <a:gd name="connsiteY3" fmla="*/ 2915729 h 4502989"/>
                    <a:gd name="connsiteX4" fmla="*/ 106490 w 917373"/>
                    <a:gd name="connsiteY4" fmla="*/ 3976778 h 4502989"/>
                    <a:gd name="connsiteX5" fmla="*/ 106490 w 917373"/>
                    <a:gd name="connsiteY5" fmla="*/ 4502989 h 4502989"/>
                    <a:gd name="connsiteX0" fmla="*/ 903086 w 903086"/>
                    <a:gd name="connsiteY0" fmla="*/ 0 h 4450602"/>
                    <a:gd name="connsiteX1" fmla="*/ 304897 w 903086"/>
                    <a:gd name="connsiteY1" fmla="*/ 1103553 h 4450602"/>
                    <a:gd name="connsiteX2" fmla="*/ 11599 w 903086"/>
                    <a:gd name="connsiteY2" fmla="*/ 1750534 h 4450602"/>
                    <a:gd name="connsiteX3" fmla="*/ 63357 w 903086"/>
                    <a:gd name="connsiteY3" fmla="*/ 2863342 h 4450602"/>
                    <a:gd name="connsiteX4" fmla="*/ 106490 w 903086"/>
                    <a:gd name="connsiteY4" fmla="*/ 3924391 h 4450602"/>
                    <a:gd name="connsiteX5" fmla="*/ 106490 w 903086"/>
                    <a:gd name="connsiteY5" fmla="*/ 4450602 h 4450602"/>
                    <a:gd name="connsiteX0" fmla="*/ 798311 w 798311"/>
                    <a:gd name="connsiteY0" fmla="*/ 0 h 4267246"/>
                    <a:gd name="connsiteX1" fmla="*/ 304897 w 798311"/>
                    <a:gd name="connsiteY1" fmla="*/ 920197 h 4267246"/>
                    <a:gd name="connsiteX2" fmla="*/ 11599 w 798311"/>
                    <a:gd name="connsiteY2" fmla="*/ 1567178 h 4267246"/>
                    <a:gd name="connsiteX3" fmla="*/ 63357 w 798311"/>
                    <a:gd name="connsiteY3" fmla="*/ 2679986 h 4267246"/>
                    <a:gd name="connsiteX4" fmla="*/ 106490 w 798311"/>
                    <a:gd name="connsiteY4" fmla="*/ 3741035 h 4267246"/>
                    <a:gd name="connsiteX5" fmla="*/ 106490 w 798311"/>
                    <a:gd name="connsiteY5" fmla="*/ 4267246 h 4267246"/>
                    <a:gd name="connsiteX0" fmla="*/ 798311 w 798311"/>
                    <a:gd name="connsiteY0" fmla="*/ 0 h 4267246"/>
                    <a:gd name="connsiteX1" fmla="*/ 304897 w 798311"/>
                    <a:gd name="connsiteY1" fmla="*/ 920197 h 4267246"/>
                    <a:gd name="connsiteX2" fmla="*/ 11599 w 798311"/>
                    <a:gd name="connsiteY2" fmla="*/ 1567178 h 4267246"/>
                    <a:gd name="connsiteX3" fmla="*/ 63357 w 798311"/>
                    <a:gd name="connsiteY3" fmla="*/ 2639505 h 4267246"/>
                    <a:gd name="connsiteX4" fmla="*/ 106490 w 798311"/>
                    <a:gd name="connsiteY4" fmla="*/ 3741035 h 4267246"/>
                    <a:gd name="connsiteX5" fmla="*/ 106490 w 798311"/>
                    <a:gd name="connsiteY5" fmla="*/ 4267246 h 4267246"/>
                    <a:gd name="connsiteX0" fmla="*/ 798311 w 798311"/>
                    <a:gd name="connsiteY0" fmla="*/ 0 h 4267246"/>
                    <a:gd name="connsiteX1" fmla="*/ 304897 w 798311"/>
                    <a:gd name="connsiteY1" fmla="*/ 920197 h 4267246"/>
                    <a:gd name="connsiteX2" fmla="*/ 11599 w 798311"/>
                    <a:gd name="connsiteY2" fmla="*/ 1567178 h 4267246"/>
                    <a:gd name="connsiteX3" fmla="*/ 63357 w 798311"/>
                    <a:gd name="connsiteY3" fmla="*/ 2639505 h 4267246"/>
                    <a:gd name="connsiteX4" fmla="*/ 106490 w 798311"/>
                    <a:gd name="connsiteY4" fmla="*/ 4267246 h 4267246"/>
                    <a:gd name="connsiteX0" fmla="*/ 798311 w 798311"/>
                    <a:gd name="connsiteY0" fmla="*/ 0 h 2639505"/>
                    <a:gd name="connsiteX1" fmla="*/ 304897 w 798311"/>
                    <a:gd name="connsiteY1" fmla="*/ 920197 h 2639505"/>
                    <a:gd name="connsiteX2" fmla="*/ 11599 w 798311"/>
                    <a:gd name="connsiteY2" fmla="*/ 1567178 h 2639505"/>
                    <a:gd name="connsiteX3" fmla="*/ 63357 w 798311"/>
                    <a:gd name="connsiteY3" fmla="*/ 2639505 h 2639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8311" h="2639505">
                      <a:moveTo>
                        <a:pt x="798311" y="0"/>
                      </a:moveTo>
                      <a:cubicBezTo>
                        <a:pt x="567554" y="427726"/>
                        <a:pt x="436016" y="659001"/>
                        <a:pt x="304897" y="920197"/>
                      </a:cubicBezTo>
                      <a:cubicBezTo>
                        <a:pt x="173778" y="1181393"/>
                        <a:pt x="51856" y="1280627"/>
                        <a:pt x="11599" y="1567178"/>
                      </a:cubicBezTo>
                      <a:cubicBezTo>
                        <a:pt x="-28658" y="1853729"/>
                        <a:pt x="47542" y="2189494"/>
                        <a:pt x="63357" y="263950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3" name="Forme libre 352"/>
                <p:cNvSpPr/>
                <p:nvPr/>
              </p:nvSpPr>
              <p:spPr>
                <a:xfrm>
                  <a:off x="4710910" y="1345722"/>
                  <a:ext cx="107392" cy="952186"/>
                </a:xfrm>
                <a:custGeom>
                  <a:avLst/>
                  <a:gdLst>
                    <a:gd name="connsiteX0" fmla="*/ 102279 w 102279"/>
                    <a:gd name="connsiteY0" fmla="*/ 940279 h 940279"/>
                    <a:gd name="connsiteX1" fmla="*/ 7388 w 102279"/>
                    <a:gd name="connsiteY1" fmla="*/ 586596 h 940279"/>
                    <a:gd name="connsiteX2" fmla="*/ 16014 w 102279"/>
                    <a:gd name="connsiteY2" fmla="*/ 258792 h 940279"/>
                    <a:gd name="connsiteX3" fmla="*/ 93652 w 102279"/>
                    <a:gd name="connsiteY3" fmla="*/ 0 h 940279"/>
                    <a:gd name="connsiteX0" fmla="*/ 107392 w 107392"/>
                    <a:gd name="connsiteY0" fmla="*/ 952186 h 952186"/>
                    <a:gd name="connsiteX1" fmla="*/ 7739 w 107392"/>
                    <a:gd name="connsiteY1" fmla="*/ 586596 h 952186"/>
                    <a:gd name="connsiteX2" fmla="*/ 16365 w 107392"/>
                    <a:gd name="connsiteY2" fmla="*/ 258792 h 952186"/>
                    <a:gd name="connsiteX3" fmla="*/ 94003 w 107392"/>
                    <a:gd name="connsiteY3" fmla="*/ 0 h 9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392" h="952186">
                      <a:moveTo>
                        <a:pt x="107392" y="952186"/>
                      </a:moveTo>
                      <a:cubicBezTo>
                        <a:pt x="67135" y="832135"/>
                        <a:pt x="22910" y="702162"/>
                        <a:pt x="7739" y="586596"/>
                      </a:cubicBezTo>
                      <a:cubicBezTo>
                        <a:pt x="-7432" y="471030"/>
                        <a:pt x="1988" y="356558"/>
                        <a:pt x="16365" y="258792"/>
                      </a:cubicBezTo>
                      <a:cubicBezTo>
                        <a:pt x="30742" y="161026"/>
                        <a:pt x="62372" y="80513"/>
                        <a:pt x="94003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orme libre 353"/>
                <p:cNvSpPr/>
                <p:nvPr/>
              </p:nvSpPr>
              <p:spPr>
                <a:xfrm>
                  <a:off x="4618097" y="2147977"/>
                  <a:ext cx="833797" cy="515204"/>
                </a:xfrm>
                <a:custGeom>
                  <a:avLst/>
                  <a:gdLst>
                    <a:gd name="connsiteX0" fmla="*/ 0 w 819509"/>
                    <a:gd name="connsiteY0" fmla="*/ 517585 h 517585"/>
                    <a:gd name="connsiteX1" fmla="*/ 819509 w 819509"/>
                    <a:gd name="connsiteY1" fmla="*/ 0 h 517585"/>
                    <a:gd name="connsiteX0" fmla="*/ 0 w 833797"/>
                    <a:gd name="connsiteY0" fmla="*/ 515204 h 515204"/>
                    <a:gd name="connsiteX1" fmla="*/ 833797 w 833797"/>
                    <a:gd name="connsiteY1" fmla="*/ 0 h 51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33797" h="515204">
                      <a:moveTo>
                        <a:pt x="0" y="515204"/>
                      </a:moveTo>
                      <a:lnTo>
                        <a:pt x="833797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orme libre 354"/>
                <p:cNvSpPr/>
                <p:nvPr/>
              </p:nvSpPr>
              <p:spPr>
                <a:xfrm>
                  <a:off x="4270075" y="1975449"/>
                  <a:ext cx="248683" cy="883174"/>
                </a:xfrm>
                <a:custGeom>
                  <a:avLst/>
                  <a:gdLst>
                    <a:gd name="connsiteX0" fmla="*/ 241540 w 241540"/>
                    <a:gd name="connsiteY0" fmla="*/ 871268 h 871268"/>
                    <a:gd name="connsiteX1" fmla="*/ 60385 w 241540"/>
                    <a:gd name="connsiteY1" fmla="*/ 276045 h 871268"/>
                    <a:gd name="connsiteX2" fmla="*/ 0 w 241540"/>
                    <a:gd name="connsiteY2" fmla="*/ 0 h 871268"/>
                    <a:gd name="connsiteX0" fmla="*/ 248683 w 248683"/>
                    <a:gd name="connsiteY0" fmla="*/ 883174 h 883174"/>
                    <a:gd name="connsiteX1" fmla="*/ 60385 w 248683"/>
                    <a:gd name="connsiteY1" fmla="*/ 276045 h 883174"/>
                    <a:gd name="connsiteX2" fmla="*/ 0 w 248683"/>
                    <a:gd name="connsiteY2" fmla="*/ 0 h 88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8683" h="883174">
                      <a:moveTo>
                        <a:pt x="248683" y="883174"/>
                      </a:moveTo>
                      <a:cubicBezTo>
                        <a:pt x="178234" y="658168"/>
                        <a:pt x="101832" y="423241"/>
                        <a:pt x="60385" y="276045"/>
                      </a:cubicBezTo>
                      <a:cubicBezTo>
                        <a:pt x="18938" y="128849"/>
                        <a:pt x="10064" y="65417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orme libre 355"/>
                <p:cNvSpPr/>
                <p:nvPr/>
              </p:nvSpPr>
              <p:spPr>
                <a:xfrm>
                  <a:off x="4375075" y="1483744"/>
                  <a:ext cx="1621092" cy="2929118"/>
                </a:xfrm>
                <a:custGeom>
                  <a:avLst/>
                  <a:gdLst>
                    <a:gd name="connsiteX0" fmla="*/ 0 w 1613948"/>
                    <a:gd name="connsiteY0" fmla="*/ 2924355 h 2924355"/>
                    <a:gd name="connsiteX1" fmla="*/ 793630 w 1613948"/>
                    <a:gd name="connsiteY1" fmla="*/ 2346385 h 2924355"/>
                    <a:gd name="connsiteX2" fmla="*/ 905773 w 1613948"/>
                    <a:gd name="connsiteY2" fmla="*/ 2182483 h 2924355"/>
                    <a:gd name="connsiteX3" fmla="*/ 1276709 w 1613948"/>
                    <a:gd name="connsiteY3" fmla="*/ 1483744 h 2924355"/>
                    <a:gd name="connsiteX4" fmla="*/ 1578634 w 1613948"/>
                    <a:gd name="connsiteY4" fmla="*/ 569344 h 2924355"/>
                    <a:gd name="connsiteX5" fmla="*/ 1595887 w 1613948"/>
                    <a:gd name="connsiteY5" fmla="*/ 0 h 2924355"/>
                    <a:gd name="connsiteX0" fmla="*/ 0 w 1621092"/>
                    <a:gd name="connsiteY0" fmla="*/ 2929118 h 2929118"/>
                    <a:gd name="connsiteX1" fmla="*/ 800774 w 1621092"/>
                    <a:gd name="connsiteY1" fmla="*/ 2346385 h 2929118"/>
                    <a:gd name="connsiteX2" fmla="*/ 912917 w 1621092"/>
                    <a:gd name="connsiteY2" fmla="*/ 2182483 h 2929118"/>
                    <a:gd name="connsiteX3" fmla="*/ 1283853 w 1621092"/>
                    <a:gd name="connsiteY3" fmla="*/ 1483744 h 2929118"/>
                    <a:gd name="connsiteX4" fmla="*/ 1585778 w 1621092"/>
                    <a:gd name="connsiteY4" fmla="*/ 569344 h 2929118"/>
                    <a:gd name="connsiteX5" fmla="*/ 1603031 w 1621092"/>
                    <a:gd name="connsiteY5" fmla="*/ 0 h 2929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1092" h="2929118">
                      <a:moveTo>
                        <a:pt x="0" y="2929118"/>
                      </a:moveTo>
                      <a:cubicBezTo>
                        <a:pt x="321334" y="2701955"/>
                        <a:pt x="648621" y="2470824"/>
                        <a:pt x="800774" y="2346385"/>
                      </a:cubicBezTo>
                      <a:cubicBezTo>
                        <a:pt x="952927" y="2221946"/>
                        <a:pt x="832404" y="2326257"/>
                        <a:pt x="912917" y="2182483"/>
                      </a:cubicBezTo>
                      <a:cubicBezTo>
                        <a:pt x="993430" y="2038709"/>
                        <a:pt x="1171710" y="1752600"/>
                        <a:pt x="1283853" y="1483744"/>
                      </a:cubicBezTo>
                      <a:cubicBezTo>
                        <a:pt x="1395996" y="1214888"/>
                        <a:pt x="1532582" y="816635"/>
                        <a:pt x="1585778" y="569344"/>
                      </a:cubicBezTo>
                      <a:cubicBezTo>
                        <a:pt x="1638974" y="322053"/>
                        <a:pt x="1621002" y="161026"/>
                        <a:pt x="1603031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orme libre 356"/>
                <p:cNvSpPr/>
                <p:nvPr/>
              </p:nvSpPr>
              <p:spPr>
                <a:xfrm>
                  <a:off x="4380422" y="3045125"/>
                  <a:ext cx="2503457" cy="1571175"/>
                </a:xfrm>
                <a:custGeom>
                  <a:avLst/>
                  <a:gdLst>
                    <a:gd name="connsiteX0" fmla="*/ 23099 w 2507506"/>
                    <a:gd name="connsiteY0" fmla="*/ 1604513 h 1604513"/>
                    <a:gd name="connsiteX1" fmla="*/ 126616 w 2507506"/>
                    <a:gd name="connsiteY1" fmla="*/ 1457864 h 1604513"/>
                    <a:gd name="connsiteX2" fmla="*/ 997884 w 2507506"/>
                    <a:gd name="connsiteY2" fmla="*/ 733245 h 1604513"/>
                    <a:gd name="connsiteX3" fmla="*/ 2024427 w 2507506"/>
                    <a:gd name="connsiteY3" fmla="*/ 241539 h 1604513"/>
                    <a:gd name="connsiteX4" fmla="*/ 2507506 w 2507506"/>
                    <a:gd name="connsiteY4" fmla="*/ 0 h 1604513"/>
                    <a:gd name="connsiteX0" fmla="*/ 18137 w 2521594"/>
                    <a:gd name="connsiteY0" fmla="*/ 1578319 h 1579057"/>
                    <a:gd name="connsiteX1" fmla="*/ 140704 w 2521594"/>
                    <a:gd name="connsiteY1" fmla="*/ 1457864 h 1579057"/>
                    <a:gd name="connsiteX2" fmla="*/ 1011972 w 2521594"/>
                    <a:gd name="connsiteY2" fmla="*/ 733245 h 1579057"/>
                    <a:gd name="connsiteX3" fmla="*/ 2038515 w 2521594"/>
                    <a:gd name="connsiteY3" fmla="*/ 241539 h 1579057"/>
                    <a:gd name="connsiteX4" fmla="*/ 2521594 w 2521594"/>
                    <a:gd name="connsiteY4" fmla="*/ 0 h 1579057"/>
                    <a:gd name="connsiteX0" fmla="*/ 0 w 2503457"/>
                    <a:gd name="connsiteY0" fmla="*/ 1578319 h 1578319"/>
                    <a:gd name="connsiteX1" fmla="*/ 122567 w 2503457"/>
                    <a:gd name="connsiteY1" fmla="*/ 1457864 h 1578319"/>
                    <a:gd name="connsiteX2" fmla="*/ 993835 w 2503457"/>
                    <a:gd name="connsiteY2" fmla="*/ 733245 h 1578319"/>
                    <a:gd name="connsiteX3" fmla="*/ 2020378 w 2503457"/>
                    <a:gd name="connsiteY3" fmla="*/ 241539 h 1578319"/>
                    <a:gd name="connsiteX4" fmla="*/ 2503457 w 2503457"/>
                    <a:gd name="connsiteY4" fmla="*/ 0 h 1578319"/>
                    <a:gd name="connsiteX0" fmla="*/ 0 w 2503457"/>
                    <a:gd name="connsiteY0" fmla="*/ 1571175 h 1571175"/>
                    <a:gd name="connsiteX1" fmla="*/ 122567 w 2503457"/>
                    <a:gd name="connsiteY1" fmla="*/ 1457864 h 1571175"/>
                    <a:gd name="connsiteX2" fmla="*/ 993835 w 2503457"/>
                    <a:gd name="connsiteY2" fmla="*/ 733245 h 1571175"/>
                    <a:gd name="connsiteX3" fmla="*/ 2020378 w 2503457"/>
                    <a:gd name="connsiteY3" fmla="*/ 241539 h 1571175"/>
                    <a:gd name="connsiteX4" fmla="*/ 2503457 w 2503457"/>
                    <a:gd name="connsiteY4" fmla="*/ 0 h 1571175"/>
                    <a:gd name="connsiteX0" fmla="*/ 0 w 2503457"/>
                    <a:gd name="connsiteY0" fmla="*/ 1571175 h 1571175"/>
                    <a:gd name="connsiteX1" fmla="*/ 122567 w 2503457"/>
                    <a:gd name="connsiteY1" fmla="*/ 1457864 h 1571175"/>
                    <a:gd name="connsiteX2" fmla="*/ 993835 w 2503457"/>
                    <a:gd name="connsiteY2" fmla="*/ 733245 h 1571175"/>
                    <a:gd name="connsiteX3" fmla="*/ 2020378 w 2503457"/>
                    <a:gd name="connsiteY3" fmla="*/ 241539 h 1571175"/>
                    <a:gd name="connsiteX4" fmla="*/ 2503457 w 2503457"/>
                    <a:gd name="connsiteY4" fmla="*/ 0 h 1571175"/>
                    <a:gd name="connsiteX0" fmla="*/ 0 w 2503457"/>
                    <a:gd name="connsiteY0" fmla="*/ 1571175 h 1571175"/>
                    <a:gd name="connsiteX1" fmla="*/ 122567 w 2503457"/>
                    <a:gd name="connsiteY1" fmla="*/ 1457864 h 1571175"/>
                    <a:gd name="connsiteX2" fmla="*/ 993835 w 2503457"/>
                    <a:gd name="connsiteY2" fmla="*/ 733245 h 1571175"/>
                    <a:gd name="connsiteX3" fmla="*/ 2020378 w 2503457"/>
                    <a:gd name="connsiteY3" fmla="*/ 241539 h 1571175"/>
                    <a:gd name="connsiteX4" fmla="*/ 2503457 w 2503457"/>
                    <a:gd name="connsiteY4" fmla="*/ 0 h 157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03457" h="1571175">
                      <a:moveTo>
                        <a:pt x="0" y="1571175"/>
                      </a:moveTo>
                      <a:cubicBezTo>
                        <a:pt x="82445" y="1496638"/>
                        <a:pt x="80753" y="1495125"/>
                        <a:pt x="122567" y="1457864"/>
                      </a:cubicBezTo>
                      <a:cubicBezTo>
                        <a:pt x="164381" y="1420603"/>
                        <a:pt x="677533" y="935966"/>
                        <a:pt x="993835" y="733245"/>
                      </a:cubicBezTo>
                      <a:cubicBezTo>
                        <a:pt x="1310137" y="530524"/>
                        <a:pt x="1768774" y="363746"/>
                        <a:pt x="2020378" y="241539"/>
                      </a:cubicBezTo>
                      <a:cubicBezTo>
                        <a:pt x="2271982" y="119332"/>
                        <a:pt x="2387719" y="59666"/>
                        <a:pt x="2503457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orme libre 357"/>
                <p:cNvSpPr/>
                <p:nvPr/>
              </p:nvSpPr>
              <p:spPr>
                <a:xfrm>
                  <a:off x="5374257" y="2372264"/>
                  <a:ext cx="1457864" cy="1311215"/>
                </a:xfrm>
                <a:custGeom>
                  <a:avLst/>
                  <a:gdLst>
                    <a:gd name="connsiteX0" fmla="*/ 0 w 1457864"/>
                    <a:gd name="connsiteY0" fmla="*/ 1311215 h 1311215"/>
                    <a:gd name="connsiteX1" fmla="*/ 698739 w 1457864"/>
                    <a:gd name="connsiteY1" fmla="*/ 957532 h 1311215"/>
                    <a:gd name="connsiteX2" fmla="*/ 94890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698739 w 1457864"/>
                    <a:gd name="connsiteY1" fmla="*/ 957532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698739 w 1457864"/>
                    <a:gd name="connsiteY1" fmla="*/ 957532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689214 w 1457864"/>
                    <a:gd name="connsiteY1" fmla="*/ 950388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720170 w 1457864"/>
                    <a:gd name="connsiteY1" fmla="*/ 943244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720170 w 1457864"/>
                    <a:gd name="connsiteY1" fmla="*/ 943244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  <a:gd name="connsiteX0" fmla="*/ 0 w 1457864"/>
                    <a:gd name="connsiteY0" fmla="*/ 1311215 h 1311215"/>
                    <a:gd name="connsiteX1" fmla="*/ 720170 w 1457864"/>
                    <a:gd name="connsiteY1" fmla="*/ 943244 h 1311215"/>
                    <a:gd name="connsiteX2" fmla="*/ 967955 w 1457864"/>
                    <a:gd name="connsiteY2" fmla="*/ 560717 h 1311215"/>
                    <a:gd name="connsiteX3" fmla="*/ 1457864 w 1457864"/>
                    <a:gd name="connsiteY3" fmla="*/ 0 h 1311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7864" h="1311215">
                      <a:moveTo>
                        <a:pt x="0" y="1311215"/>
                      </a:moveTo>
                      <a:cubicBezTo>
                        <a:pt x="270294" y="1196915"/>
                        <a:pt x="680288" y="996889"/>
                        <a:pt x="720170" y="943244"/>
                      </a:cubicBezTo>
                      <a:cubicBezTo>
                        <a:pt x="760052" y="889599"/>
                        <a:pt x="845006" y="717924"/>
                        <a:pt x="967955" y="560717"/>
                      </a:cubicBezTo>
                      <a:cubicBezTo>
                        <a:pt x="1090904" y="403510"/>
                        <a:pt x="1266645" y="200564"/>
                        <a:pt x="1457864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orme libre 358"/>
                <p:cNvSpPr/>
                <p:nvPr/>
              </p:nvSpPr>
              <p:spPr>
                <a:xfrm>
                  <a:off x="6150634" y="2551936"/>
                  <a:ext cx="512238" cy="769234"/>
                </a:xfrm>
                <a:custGeom>
                  <a:avLst/>
                  <a:gdLst>
                    <a:gd name="connsiteX0" fmla="*/ 0 w 500332"/>
                    <a:gd name="connsiteY0" fmla="*/ 776378 h 776378"/>
                    <a:gd name="connsiteX1" fmla="*/ 172528 w 500332"/>
                    <a:gd name="connsiteY1" fmla="*/ 431321 h 776378"/>
                    <a:gd name="connsiteX2" fmla="*/ 500332 w 500332"/>
                    <a:gd name="connsiteY2" fmla="*/ 0 h 776378"/>
                    <a:gd name="connsiteX0" fmla="*/ 0 w 512238"/>
                    <a:gd name="connsiteY0" fmla="*/ 769234 h 769234"/>
                    <a:gd name="connsiteX1" fmla="*/ 172528 w 512238"/>
                    <a:gd name="connsiteY1" fmla="*/ 424177 h 769234"/>
                    <a:gd name="connsiteX2" fmla="*/ 512238 w 512238"/>
                    <a:gd name="connsiteY2" fmla="*/ 0 h 769234"/>
                    <a:gd name="connsiteX0" fmla="*/ 0 w 512238"/>
                    <a:gd name="connsiteY0" fmla="*/ 769234 h 769234"/>
                    <a:gd name="connsiteX1" fmla="*/ 172528 w 512238"/>
                    <a:gd name="connsiteY1" fmla="*/ 424177 h 769234"/>
                    <a:gd name="connsiteX2" fmla="*/ 512238 w 512238"/>
                    <a:gd name="connsiteY2" fmla="*/ 0 h 769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2238" h="769234">
                      <a:moveTo>
                        <a:pt x="0" y="769234"/>
                      </a:moveTo>
                      <a:cubicBezTo>
                        <a:pt x="44569" y="661403"/>
                        <a:pt x="87155" y="552383"/>
                        <a:pt x="172528" y="424177"/>
                      </a:cubicBezTo>
                      <a:cubicBezTo>
                        <a:pt x="257901" y="295971"/>
                        <a:pt x="375742" y="146200"/>
                        <a:pt x="512238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orme libre 359"/>
                <p:cNvSpPr/>
                <p:nvPr/>
              </p:nvSpPr>
              <p:spPr>
                <a:xfrm>
                  <a:off x="6159260" y="3071004"/>
                  <a:ext cx="672861" cy="250166"/>
                </a:xfrm>
                <a:custGeom>
                  <a:avLst/>
                  <a:gdLst>
                    <a:gd name="connsiteX0" fmla="*/ 0 w 672861"/>
                    <a:gd name="connsiteY0" fmla="*/ 250166 h 250166"/>
                    <a:gd name="connsiteX1" fmla="*/ 672861 w 672861"/>
                    <a:gd name="connsiteY1" fmla="*/ 0 h 250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72861" h="250166">
                      <a:moveTo>
                        <a:pt x="0" y="250166"/>
                      </a:moveTo>
                      <a:lnTo>
                        <a:pt x="672861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Forme libre 360"/>
                <p:cNvSpPr/>
                <p:nvPr/>
              </p:nvSpPr>
              <p:spPr>
                <a:xfrm>
                  <a:off x="5382883" y="2268747"/>
                  <a:ext cx="1457864" cy="1406106"/>
                </a:xfrm>
                <a:custGeom>
                  <a:avLst/>
                  <a:gdLst>
                    <a:gd name="connsiteX0" fmla="*/ 0 w 1457864"/>
                    <a:gd name="connsiteY0" fmla="*/ 1406106 h 1406106"/>
                    <a:gd name="connsiteX1" fmla="*/ 163902 w 1457864"/>
                    <a:gd name="connsiteY1" fmla="*/ 1009291 h 1406106"/>
                    <a:gd name="connsiteX2" fmla="*/ 310551 w 1457864"/>
                    <a:gd name="connsiteY2" fmla="*/ 733245 h 1406106"/>
                    <a:gd name="connsiteX3" fmla="*/ 854015 w 1457864"/>
                    <a:gd name="connsiteY3" fmla="*/ 319178 h 1406106"/>
                    <a:gd name="connsiteX4" fmla="*/ 1457864 w 1457864"/>
                    <a:gd name="connsiteY4" fmla="*/ 0 h 140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57864" h="1406106">
                      <a:moveTo>
                        <a:pt x="0" y="1406106"/>
                      </a:moveTo>
                      <a:cubicBezTo>
                        <a:pt x="56072" y="1263770"/>
                        <a:pt x="112144" y="1121434"/>
                        <a:pt x="163902" y="1009291"/>
                      </a:cubicBezTo>
                      <a:cubicBezTo>
                        <a:pt x="215660" y="897148"/>
                        <a:pt x="195532" y="848264"/>
                        <a:pt x="310551" y="733245"/>
                      </a:cubicBezTo>
                      <a:cubicBezTo>
                        <a:pt x="425570" y="618226"/>
                        <a:pt x="662796" y="441385"/>
                        <a:pt x="854015" y="319178"/>
                      </a:cubicBezTo>
                      <a:cubicBezTo>
                        <a:pt x="1045234" y="196970"/>
                        <a:pt x="1251549" y="98485"/>
                        <a:pt x="1457864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Forme libre 361"/>
                <p:cNvSpPr/>
                <p:nvPr/>
              </p:nvSpPr>
              <p:spPr>
                <a:xfrm>
                  <a:off x="1940944" y="2941608"/>
                  <a:ext cx="2317540" cy="1418911"/>
                </a:xfrm>
                <a:custGeom>
                  <a:avLst/>
                  <a:gdLst>
                    <a:gd name="connsiteX0" fmla="*/ 2303253 w 2303253"/>
                    <a:gd name="connsiteY0" fmla="*/ 1397479 h 1397479"/>
                    <a:gd name="connsiteX1" fmla="*/ 1958197 w 2303253"/>
                    <a:gd name="connsiteY1" fmla="*/ 1112807 h 1397479"/>
                    <a:gd name="connsiteX2" fmla="*/ 1207699 w 2303253"/>
                    <a:gd name="connsiteY2" fmla="*/ 655607 h 1397479"/>
                    <a:gd name="connsiteX3" fmla="*/ 776378 w 2303253"/>
                    <a:gd name="connsiteY3" fmla="*/ 310550 h 1397479"/>
                    <a:gd name="connsiteX4" fmla="*/ 0 w 2303253"/>
                    <a:gd name="connsiteY4" fmla="*/ 0 h 1397479"/>
                    <a:gd name="connsiteX0" fmla="*/ 2317540 w 2317540"/>
                    <a:gd name="connsiteY0" fmla="*/ 1418911 h 1418911"/>
                    <a:gd name="connsiteX1" fmla="*/ 1958197 w 2317540"/>
                    <a:gd name="connsiteY1" fmla="*/ 1112807 h 1418911"/>
                    <a:gd name="connsiteX2" fmla="*/ 1207699 w 2317540"/>
                    <a:gd name="connsiteY2" fmla="*/ 655607 h 1418911"/>
                    <a:gd name="connsiteX3" fmla="*/ 776378 w 2317540"/>
                    <a:gd name="connsiteY3" fmla="*/ 310550 h 1418911"/>
                    <a:gd name="connsiteX4" fmla="*/ 0 w 2317540"/>
                    <a:gd name="connsiteY4" fmla="*/ 0 h 1418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7540" h="1418911">
                      <a:moveTo>
                        <a:pt x="2317540" y="1418911"/>
                      </a:moveTo>
                      <a:cubicBezTo>
                        <a:pt x="2236308" y="1338397"/>
                        <a:pt x="2143170" y="1240024"/>
                        <a:pt x="1958197" y="1112807"/>
                      </a:cubicBezTo>
                      <a:cubicBezTo>
                        <a:pt x="1773224" y="985590"/>
                        <a:pt x="1404669" y="789316"/>
                        <a:pt x="1207699" y="655607"/>
                      </a:cubicBezTo>
                      <a:cubicBezTo>
                        <a:pt x="1010729" y="521898"/>
                        <a:pt x="977661" y="419818"/>
                        <a:pt x="776378" y="310550"/>
                      </a:cubicBezTo>
                      <a:cubicBezTo>
                        <a:pt x="575095" y="201282"/>
                        <a:pt x="287547" y="100641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Forme libre 362"/>
                <p:cNvSpPr/>
                <p:nvPr/>
              </p:nvSpPr>
              <p:spPr>
                <a:xfrm>
                  <a:off x="3450566" y="3157268"/>
                  <a:ext cx="807918" cy="957532"/>
                </a:xfrm>
                <a:custGeom>
                  <a:avLst/>
                  <a:gdLst>
                    <a:gd name="connsiteX0" fmla="*/ 793630 w 793630"/>
                    <a:gd name="connsiteY0" fmla="*/ 957532 h 957532"/>
                    <a:gd name="connsiteX1" fmla="*/ 301925 w 793630"/>
                    <a:gd name="connsiteY1" fmla="*/ 707366 h 957532"/>
                    <a:gd name="connsiteX2" fmla="*/ 138023 w 793630"/>
                    <a:gd name="connsiteY2" fmla="*/ 319177 h 957532"/>
                    <a:gd name="connsiteX3" fmla="*/ 0 w 793630"/>
                    <a:gd name="connsiteY3" fmla="*/ 0 h 957532"/>
                    <a:gd name="connsiteX0" fmla="*/ 807918 w 807918"/>
                    <a:gd name="connsiteY0" fmla="*/ 957532 h 957532"/>
                    <a:gd name="connsiteX1" fmla="*/ 301925 w 807918"/>
                    <a:gd name="connsiteY1" fmla="*/ 707366 h 957532"/>
                    <a:gd name="connsiteX2" fmla="*/ 138023 w 807918"/>
                    <a:gd name="connsiteY2" fmla="*/ 319177 h 957532"/>
                    <a:gd name="connsiteX3" fmla="*/ 0 w 807918"/>
                    <a:gd name="connsiteY3" fmla="*/ 0 h 95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7918" h="957532">
                      <a:moveTo>
                        <a:pt x="807918" y="957532"/>
                      </a:moveTo>
                      <a:cubicBezTo>
                        <a:pt x="616699" y="885645"/>
                        <a:pt x="413574" y="813759"/>
                        <a:pt x="301925" y="707366"/>
                      </a:cubicBezTo>
                      <a:cubicBezTo>
                        <a:pt x="190276" y="600973"/>
                        <a:pt x="188344" y="437071"/>
                        <a:pt x="138023" y="319177"/>
                      </a:cubicBezTo>
                      <a:cubicBezTo>
                        <a:pt x="87702" y="201283"/>
                        <a:pt x="43851" y="100641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Forme libre 363"/>
                <p:cNvSpPr/>
                <p:nvPr/>
              </p:nvSpPr>
              <p:spPr>
                <a:xfrm>
                  <a:off x="2156604" y="2329132"/>
                  <a:ext cx="1500996" cy="1483743"/>
                </a:xfrm>
                <a:custGeom>
                  <a:avLst/>
                  <a:gdLst>
                    <a:gd name="connsiteX0" fmla="*/ 1500996 w 1500996"/>
                    <a:gd name="connsiteY0" fmla="*/ 1483743 h 1483743"/>
                    <a:gd name="connsiteX1" fmla="*/ 914400 w 1500996"/>
                    <a:gd name="connsiteY1" fmla="*/ 1086928 h 1483743"/>
                    <a:gd name="connsiteX2" fmla="*/ 508958 w 1500996"/>
                    <a:gd name="connsiteY2" fmla="*/ 733245 h 1483743"/>
                    <a:gd name="connsiteX3" fmla="*/ 0 w 1500996"/>
                    <a:gd name="connsiteY3" fmla="*/ 0 h 1483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0996" h="1483743">
                      <a:moveTo>
                        <a:pt x="1500996" y="1483743"/>
                      </a:moveTo>
                      <a:cubicBezTo>
                        <a:pt x="1290368" y="1347877"/>
                        <a:pt x="1079740" y="1212011"/>
                        <a:pt x="914400" y="1086928"/>
                      </a:cubicBezTo>
                      <a:cubicBezTo>
                        <a:pt x="749060" y="961845"/>
                        <a:pt x="661358" y="914400"/>
                        <a:pt x="508958" y="733245"/>
                      </a:cubicBezTo>
                      <a:cubicBezTo>
                        <a:pt x="356558" y="552090"/>
                        <a:pt x="178279" y="276045"/>
                        <a:pt x="0" y="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Forme libre 364"/>
                <p:cNvSpPr/>
                <p:nvPr/>
              </p:nvSpPr>
              <p:spPr>
                <a:xfrm>
                  <a:off x="2257739" y="3052851"/>
                  <a:ext cx="423593" cy="109763"/>
                </a:xfrm>
                <a:custGeom>
                  <a:avLst/>
                  <a:gdLst>
                    <a:gd name="connsiteX0" fmla="*/ 414068 w 414068"/>
                    <a:gd name="connsiteY0" fmla="*/ 112144 h 112144"/>
                    <a:gd name="connsiteX1" fmla="*/ 0 w 414068"/>
                    <a:gd name="connsiteY1" fmla="*/ 0 h 112144"/>
                    <a:gd name="connsiteX0" fmla="*/ 416449 w 416449"/>
                    <a:gd name="connsiteY0" fmla="*/ 121669 h 121669"/>
                    <a:gd name="connsiteX1" fmla="*/ 0 w 416449"/>
                    <a:gd name="connsiteY1" fmla="*/ 0 h 121669"/>
                    <a:gd name="connsiteX0" fmla="*/ 423593 w 423593"/>
                    <a:gd name="connsiteY0" fmla="*/ 109763 h 109763"/>
                    <a:gd name="connsiteX1" fmla="*/ 0 w 423593"/>
                    <a:gd name="connsiteY1" fmla="*/ 0 h 10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3593" h="109763">
                      <a:moveTo>
                        <a:pt x="423593" y="10976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Forme libre 365"/>
                <p:cNvSpPr/>
                <p:nvPr/>
              </p:nvSpPr>
              <p:spPr>
                <a:xfrm>
                  <a:off x="2383272" y="2675671"/>
                  <a:ext cx="308170" cy="498850"/>
                </a:xfrm>
                <a:custGeom>
                  <a:avLst/>
                  <a:gdLst>
                    <a:gd name="connsiteX0" fmla="*/ 0 w 310551"/>
                    <a:gd name="connsiteY0" fmla="*/ 0 h 491706"/>
                    <a:gd name="connsiteX1" fmla="*/ 310551 w 310551"/>
                    <a:gd name="connsiteY1" fmla="*/ 491706 h 491706"/>
                    <a:gd name="connsiteX0" fmla="*/ 0 w 303407"/>
                    <a:gd name="connsiteY0" fmla="*/ 0 h 498850"/>
                    <a:gd name="connsiteX1" fmla="*/ 303407 w 303407"/>
                    <a:gd name="connsiteY1" fmla="*/ 498850 h 498850"/>
                    <a:gd name="connsiteX0" fmla="*/ 0 w 308170"/>
                    <a:gd name="connsiteY0" fmla="*/ 0 h 498850"/>
                    <a:gd name="connsiteX1" fmla="*/ 308170 w 308170"/>
                    <a:gd name="connsiteY1" fmla="*/ 498850 h 49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8170" h="498850">
                      <a:moveTo>
                        <a:pt x="0" y="0"/>
                      </a:moveTo>
                      <a:lnTo>
                        <a:pt x="308170" y="49885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Forme libre 366"/>
                <p:cNvSpPr/>
                <p:nvPr/>
              </p:nvSpPr>
              <p:spPr>
                <a:xfrm>
                  <a:off x="3588589" y="3476445"/>
                  <a:ext cx="69011" cy="327804"/>
                </a:xfrm>
                <a:custGeom>
                  <a:avLst/>
                  <a:gdLst>
                    <a:gd name="connsiteX0" fmla="*/ 69011 w 69011"/>
                    <a:gd name="connsiteY0" fmla="*/ 327804 h 327804"/>
                    <a:gd name="connsiteX1" fmla="*/ 0 w 69011"/>
                    <a:gd name="connsiteY1" fmla="*/ 0 h 327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9011" h="327804">
                      <a:moveTo>
                        <a:pt x="69011" y="32780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orme libre 367"/>
                <p:cNvSpPr/>
                <p:nvPr/>
              </p:nvSpPr>
              <p:spPr>
                <a:xfrm>
                  <a:off x="4193381" y="4345781"/>
                  <a:ext cx="57150" cy="1676400"/>
                </a:xfrm>
                <a:custGeom>
                  <a:avLst/>
                  <a:gdLst>
                    <a:gd name="connsiteX0" fmla="*/ 57150 w 57150"/>
                    <a:gd name="connsiteY0" fmla="*/ 0 h 1676400"/>
                    <a:gd name="connsiteX1" fmla="*/ 38100 w 57150"/>
                    <a:gd name="connsiteY1" fmla="*/ 854869 h 1676400"/>
                    <a:gd name="connsiteX2" fmla="*/ 0 w 57150"/>
                    <a:gd name="connsiteY2" fmla="*/ 1676400 h 16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" h="1676400">
                      <a:moveTo>
                        <a:pt x="57150" y="0"/>
                      </a:moveTo>
                      <a:cubicBezTo>
                        <a:pt x="52387" y="287734"/>
                        <a:pt x="47625" y="575469"/>
                        <a:pt x="38100" y="854869"/>
                      </a:cubicBezTo>
                      <a:cubicBezTo>
                        <a:pt x="28575" y="1134269"/>
                        <a:pt x="14287" y="1405334"/>
                        <a:pt x="0" y="16764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Forme libre 368"/>
                <p:cNvSpPr/>
                <p:nvPr/>
              </p:nvSpPr>
              <p:spPr>
                <a:xfrm>
                  <a:off x="4255294" y="3557588"/>
                  <a:ext cx="15065" cy="550068"/>
                </a:xfrm>
                <a:custGeom>
                  <a:avLst/>
                  <a:gdLst>
                    <a:gd name="connsiteX0" fmla="*/ 0 w 15065"/>
                    <a:gd name="connsiteY0" fmla="*/ 550068 h 550068"/>
                    <a:gd name="connsiteX1" fmla="*/ 14287 w 15065"/>
                    <a:gd name="connsiteY1" fmla="*/ 302418 h 550068"/>
                    <a:gd name="connsiteX2" fmla="*/ 11906 w 15065"/>
                    <a:gd name="connsiteY2" fmla="*/ 0 h 55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65" h="550068">
                      <a:moveTo>
                        <a:pt x="0" y="550068"/>
                      </a:moveTo>
                      <a:cubicBezTo>
                        <a:pt x="6151" y="472082"/>
                        <a:pt x="12303" y="394096"/>
                        <a:pt x="14287" y="302418"/>
                      </a:cubicBezTo>
                      <a:cubicBezTo>
                        <a:pt x="16271" y="210740"/>
                        <a:pt x="14088" y="105370"/>
                        <a:pt x="11906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orme libre 369"/>
                <p:cNvSpPr/>
                <p:nvPr/>
              </p:nvSpPr>
              <p:spPr>
                <a:xfrm>
                  <a:off x="4271912" y="3028950"/>
                  <a:ext cx="138163" cy="381000"/>
                </a:xfrm>
                <a:custGeom>
                  <a:avLst/>
                  <a:gdLst>
                    <a:gd name="connsiteX0" fmla="*/ 529 w 138641"/>
                    <a:gd name="connsiteY0" fmla="*/ 381000 h 381000"/>
                    <a:gd name="connsiteX1" fmla="*/ 5291 w 138641"/>
                    <a:gd name="connsiteY1" fmla="*/ 261938 h 381000"/>
                    <a:gd name="connsiteX2" fmla="*/ 38629 w 138641"/>
                    <a:gd name="connsiteY2" fmla="*/ 214313 h 381000"/>
                    <a:gd name="connsiteX3" fmla="*/ 138641 w 138641"/>
                    <a:gd name="connsiteY3" fmla="*/ 0 h 381000"/>
                    <a:gd name="connsiteX0" fmla="*/ 529 w 138641"/>
                    <a:gd name="connsiteY0" fmla="*/ 381000 h 381000"/>
                    <a:gd name="connsiteX1" fmla="*/ 5291 w 138641"/>
                    <a:gd name="connsiteY1" fmla="*/ 261938 h 381000"/>
                    <a:gd name="connsiteX2" fmla="*/ 38629 w 138641"/>
                    <a:gd name="connsiteY2" fmla="*/ 200025 h 381000"/>
                    <a:gd name="connsiteX3" fmla="*/ 138641 w 138641"/>
                    <a:gd name="connsiteY3" fmla="*/ 0 h 381000"/>
                    <a:gd name="connsiteX0" fmla="*/ 51 w 138163"/>
                    <a:gd name="connsiteY0" fmla="*/ 381000 h 381000"/>
                    <a:gd name="connsiteX1" fmla="*/ 14338 w 138163"/>
                    <a:gd name="connsiteY1" fmla="*/ 278607 h 381000"/>
                    <a:gd name="connsiteX2" fmla="*/ 38151 w 138163"/>
                    <a:gd name="connsiteY2" fmla="*/ 200025 h 381000"/>
                    <a:gd name="connsiteX3" fmla="*/ 138163 w 138163"/>
                    <a:gd name="connsiteY3" fmla="*/ 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8163" h="381000">
                      <a:moveTo>
                        <a:pt x="51" y="381000"/>
                      </a:moveTo>
                      <a:cubicBezTo>
                        <a:pt x="-743" y="335359"/>
                        <a:pt x="7988" y="308769"/>
                        <a:pt x="14338" y="278607"/>
                      </a:cubicBezTo>
                      <a:cubicBezTo>
                        <a:pt x="20688" y="248445"/>
                        <a:pt x="17514" y="246459"/>
                        <a:pt x="38151" y="200025"/>
                      </a:cubicBezTo>
                      <a:cubicBezTo>
                        <a:pt x="58788" y="153591"/>
                        <a:pt x="99269" y="85328"/>
                        <a:pt x="138163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Forme libre 370"/>
                <p:cNvSpPr/>
                <p:nvPr/>
              </p:nvSpPr>
              <p:spPr>
                <a:xfrm>
                  <a:off x="4383881" y="4610100"/>
                  <a:ext cx="38140" cy="1409700"/>
                </a:xfrm>
                <a:custGeom>
                  <a:avLst/>
                  <a:gdLst>
                    <a:gd name="connsiteX0" fmla="*/ 0 w 38140"/>
                    <a:gd name="connsiteY0" fmla="*/ 0 h 1409700"/>
                    <a:gd name="connsiteX1" fmla="*/ 16669 w 38140"/>
                    <a:gd name="connsiteY1" fmla="*/ 478631 h 1409700"/>
                    <a:gd name="connsiteX2" fmla="*/ 30957 w 38140"/>
                    <a:gd name="connsiteY2" fmla="*/ 1007269 h 1409700"/>
                    <a:gd name="connsiteX3" fmla="*/ 38100 w 38140"/>
                    <a:gd name="connsiteY3" fmla="*/ 1295400 h 1409700"/>
                    <a:gd name="connsiteX4" fmla="*/ 33338 w 38140"/>
                    <a:gd name="connsiteY4" fmla="*/ 1409700 h 140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40" h="1409700">
                      <a:moveTo>
                        <a:pt x="0" y="0"/>
                      </a:moveTo>
                      <a:cubicBezTo>
                        <a:pt x="5755" y="155376"/>
                        <a:pt x="11510" y="310753"/>
                        <a:pt x="16669" y="478631"/>
                      </a:cubicBezTo>
                      <a:cubicBezTo>
                        <a:pt x="21828" y="646509"/>
                        <a:pt x="27385" y="871141"/>
                        <a:pt x="30957" y="1007269"/>
                      </a:cubicBezTo>
                      <a:cubicBezTo>
                        <a:pt x="34529" y="1143397"/>
                        <a:pt x="37703" y="1228328"/>
                        <a:pt x="38100" y="1295400"/>
                      </a:cubicBezTo>
                      <a:cubicBezTo>
                        <a:pt x="38497" y="1362472"/>
                        <a:pt x="35917" y="1386086"/>
                        <a:pt x="33338" y="14097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956B43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8" name="Nuage 327"/>
              <p:cNvSpPr/>
              <p:nvPr/>
            </p:nvSpPr>
            <p:spPr>
              <a:xfrm rot="1129133">
                <a:off x="107504" y="4459926"/>
                <a:ext cx="582750" cy="399030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9" name="Nuage 328"/>
              <p:cNvSpPr/>
              <p:nvPr/>
            </p:nvSpPr>
            <p:spPr>
              <a:xfrm rot="3840031">
                <a:off x="250473" y="4209096"/>
                <a:ext cx="484526" cy="388713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Nuage 329"/>
              <p:cNvSpPr/>
              <p:nvPr/>
            </p:nvSpPr>
            <p:spPr>
              <a:xfrm rot="3840031">
                <a:off x="569349" y="4484031"/>
                <a:ext cx="484526" cy="620384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Nuage 330"/>
              <p:cNvSpPr/>
              <p:nvPr/>
            </p:nvSpPr>
            <p:spPr>
              <a:xfrm rot="3227843">
                <a:off x="395565" y="4068653"/>
                <a:ext cx="484526" cy="441788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Nuage 331"/>
              <p:cNvSpPr/>
              <p:nvPr/>
            </p:nvSpPr>
            <p:spPr>
              <a:xfrm rot="4824966">
                <a:off x="553449" y="3930194"/>
                <a:ext cx="484526" cy="422816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3" name="Nuage 332"/>
              <p:cNvSpPr/>
              <p:nvPr/>
            </p:nvSpPr>
            <p:spPr>
              <a:xfrm rot="4075580">
                <a:off x="979963" y="4175884"/>
                <a:ext cx="484526" cy="275028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4" name="Nuage 333"/>
              <p:cNvSpPr/>
              <p:nvPr/>
            </p:nvSpPr>
            <p:spPr>
              <a:xfrm rot="7730932">
                <a:off x="1294784" y="3968443"/>
                <a:ext cx="484526" cy="470874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5" name="Nuage 334"/>
              <p:cNvSpPr/>
              <p:nvPr/>
            </p:nvSpPr>
            <p:spPr>
              <a:xfrm rot="9049274">
                <a:off x="1156855" y="4174843"/>
                <a:ext cx="635756" cy="488731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6" name="Nuage 335"/>
              <p:cNvSpPr/>
              <p:nvPr/>
            </p:nvSpPr>
            <p:spPr>
              <a:xfrm rot="6150754">
                <a:off x="1603671" y="3939910"/>
                <a:ext cx="484526" cy="459146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7" name="Nuage 336"/>
              <p:cNvSpPr/>
              <p:nvPr/>
            </p:nvSpPr>
            <p:spPr>
              <a:xfrm rot="6150754">
                <a:off x="1518575" y="4314811"/>
                <a:ext cx="484526" cy="400560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8" name="Nuage 337"/>
              <p:cNvSpPr/>
              <p:nvPr/>
            </p:nvSpPr>
            <p:spPr>
              <a:xfrm rot="6150754">
                <a:off x="788136" y="4229413"/>
                <a:ext cx="484526" cy="536903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9" name="Nuage 338"/>
              <p:cNvSpPr/>
              <p:nvPr/>
            </p:nvSpPr>
            <p:spPr>
              <a:xfrm rot="8703119">
                <a:off x="1786519" y="4079895"/>
                <a:ext cx="484526" cy="544453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0" name="Nuage 339"/>
              <p:cNvSpPr/>
              <p:nvPr/>
            </p:nvSpPr>
            <p:spPr>
              <a:xfrm rot="8703119">
                <a:off x="1671013" y="4381589"/>
                <a:ext cx="673486" cy="547411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Nuage 340"/>
              <p:cNvSpPr/>
              <p:nvPr/>
            </p:nvSpPr>
            <p:spPr>
              <a:xfrm rot="8703119">
                <a:off x="1266108" y="4561237"/>
                <a:ext cx="634864" cy="633849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Nuage 341"/>
              <p:cNvSpPr/>
              <p:nvPr/>
            </p:nvSpPr>
            <p:spPr>
              <a:xfrm rot="6881762">
                <a:off x="967205" y="4443500"/>
                <a:ext cx="484526" cy="570804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Nuage 342"/>
              <p:cNvSpPr/>
              <p:nvPr/>
            </p:nvSpPr>
            <p:spPr>
              <a:xfrm rot="6881762">
                <a:off x="434745" y="4310385"/>
                <a:ext cx="484526" cy="570804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Nuage 343"/>
              <p:cNvSpPr/>
              <p:nvPr/>
            </p:nvSpPr>
            <p:spPr>
              <a:xfrm rot="6881762">
                <a:off x="776633" y="3791429"/>
                <a:ext cx="484526" cy="570804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Nuage 344"/>
              <p:cNvSpPr/>
              <p:nvPr/>
            </p:nvSpPr>
            <p:spPr>
              <a:xfrm rot="5973816">
                <a:off x="1123217" y="3779688"/>
                <a:ext cx="484526" cy="503230"/>
              </a:xfrm>
              <a:prstGeom prst="cloud">
                <a:avLst/>
              </a:prstGeom>
              <a:gradFill flip="none" rotWithShape="1">
                <a:gsLst>
                  <a:gs pos="0">
                    <a:srgbClr val="94C600">
                      <a:alpha val="71000"/>
                    </a:srgbClr>
                  </a:gs>
                  <a:gs pos="49000">
                    <a:srgbClr val="94C600">
                      <a:lumMod val="45000"/>
                      <a:lumOff val="55000"/>
                      <a:alpha val="61000"/>
                    </a:srgbClr>
                  </a:gs>
                  <a:gs pos="81000">
                    <a:srgbClr val="94C600">
                      <a:lumMod val="45000"/>
                      <a:lumOff val="55000"/>
                      <a:alpha val="36000"/>
                    </a:srgbClr>
                  </a:gs>
                  <a:gs pos="100000">
                    <a:srgbClr val="94C600">
                      <a:lumMod val="30000"/>
                      <a:lumOff val="7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e 371"/>
            <p:cNvGrpSpPr/>
            <p:nvPr/>
          </p:nvGrpSpPr>
          <p:grpSpPr>
            <a:xfrm>
              <a:off x="7903728" y="3932094"/>
              <a:ext cx="1607992" cy="813514"/>
              <a:chOff x="4211960" y="4077072"/>
              <a:chExt cx="1664045" cy="841869"/>
            </a:xfrm>
          </p:grpSpPr>
          <p:sp>
            <p:nvSpPr>
              <p:cNvPr id="373" name="Ellipse 372"/>
              <p:cNvSpPr/>
              <p:nvPr/>
            </p:nvSpPr>
            <p:spPr>
              <a:xfrm>
                <a:off x="5508104" y="4581128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>
                <a:off x="4788024" y="40770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>
                <a:off x="5508104" y="465313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>
                <a:off x="5796136" y="472514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>
                <a:off x="5148064" y="42930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>
                <a:off x="4211960" y="443711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Ellipse 378"/>
              <p:cNvSpPr/>
              <p:nvPr/>
            </p:nvSpPr>
            <p:spPr>
              <a:xfrm>
                <a:off x="4211960" y="465313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Ellipse 379"/>
              <p:cNvSpPr/>
              <p:nvPr/>
            </p:nvSpPr>
            <p:spPr>
              <a:xfrm>
                <a:off x="5580112" y="4149080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Ellipse 380"/>
              <p:cNvSpPr/>
              <p:nvPr/>
            </p:nvSpPr>
            <p:spPr>
              <a:xfrm>
                <a:off x="4644008" y="443711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Ellipse 381"/>
              <p:cNvSpPr/>
              <p:nvPr/>
            </p:nvSpPr>
            <p:spPr>
              <a:xfrm>
                <a:off x="5292080" y="436510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3" name="Ellipse 382"/>
              <p:cNvSpPr/>
              <p:nvPr/>
            </p:nvSpPr>
            <p:spPr>
              <a:xfrm>
                <a:off x="4644008" y="479715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" name="Ellipse 383"/>
              <p:cNvSpPr/>
              <p:nvPr/>
            </p:nvSpPr>
            <p:spPr>
              <a:xfrm>
                <a:off x="5550024" y="48390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5" name="Groupe 384"/>
            <p:cNvGrpSpPr/>
            <p:nvPr/>
          </p:nvGrpSpPr>
          <p:grpSpPr>
            <a:xfrm>
              <a:off x="7834145" y="3856935"/>
              <a:ext cx="1747158" cy="981752"/>
              <a:chOff x="4139952" y="4005064"/>
              <a:chExt cx="1808061" cy="1015973"/>
            </a:xfrm>
          </p:grpSpPr>
          <p:sp>
            <p:nvSpPr>
              <p:cNvPr id="386" name="Ellipse 385"/>
              <p:cNvSpPr/>
              <p:nvPr/>
            </p:nvSpPr>
            <p:spPr>
              <a:xfrm>
                <a:off x="5508104" y="4869160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7" name="Ellipse 386"/>
              <p:cNvSpPr/>
              <p:nvPr/>
            </p:nvSpPr>
            <p:spPr>
              <a:xfrm>
                <a:off x="4139952" y="443711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Ellipse 387"/>
              <p:cNvSpPr/>
              <p:nvPr/>
            </p:nvSpPr>
            <p:spPr>
              <a:xfrm>
                <a:off x="4139952" y="4581128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Ellipse 388"/>
              <p:cNvSpPr/>
              <p:nvPr/>
            </p:nvSpPr>
            <p:spPr>
              <a:xfrm>
                <a:off x="4644008" y="4941168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Ellipse 389"/>
              <p:cNvSpPr/>
              <p:nvPr/>
            </p:nvSpPr>
            <p:spPr>
              <a:xfrm>
                <a:off x="4932040" y="436510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Ellipse 390"/>
              <p:cNvSpPr/>
              <p:nvPr/>
            </p:nvSpPr>
            <p:spPr>
              <a:xfrm>
                <a:off x="5076056" y="4509120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2" name="Ellipse 391"/>
              <p:cNvSpPr/>
              <p:nvPr/>
            </p:nvSpPr>
            <p:spPr>
              <a:xfrm>
                <a:off x="4788024" y="400506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Ellipse 392"/>
              <p:cNvSpPr/>
              <p:nvPr/>
            </p:nvSpPr>
            <p:spPr>
              <a:xfrm>
                <a:off x="4716016" y="4149080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4" name="Ellipse 393"/>
              <p:cNvSpPr/>
              <p:nvPr/>
            </p:nvSpPr>
            <p:spPr>
              <a:xfrm>
                <a:off x="5220072" y="4221088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Ellipse 394"/>
              <p:cNvSpPr/>
              <p:nvPr/>
            </p:nvSpPr>
            <p:spPr>
              <a:xfrm>
                <a:off x="4932040" y="479715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Ellipse 395"/>
              <p:cNvSpPr/>
              <p:nvPr/>
            </p:nvSpPr>
            <p:spPr>
              <a:xfrm>
                <a:off x="4283968" y="465313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7" name="Ellipse 396"/>
              <p:cNvSpPr/>
              <p:nvPr/>
            </p:nvSpPr>
            <p:spPr>
              <a:xfrm>
                <a:off x="5652120" y="40770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Ellipse 397"/>
              <p:cNvSpPr/>
              <p:nvPr/>
            </p:nvSpPr>
            <p:spPr>
              <a:xfrm>
                <a:off x="5796136" y="436510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724128" y="443711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0" name="Ellipse 399"/>
              <p:cNvSpPr/>
              <p:nvPr/>
            </p:nvSpPr>
            <p:spPr>
              <a:xfrm>
                <a:off x="5868144" y="465313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5148064" y="40770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Ellipse 401"/>
              <p:cNvSpPr/>
              <p:nvPr/>
            </p:nvSpPr>
            <p:spPr>
              <a:xfrm>
                <a:off x="4572000" y="443711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Ellipse 402"/>
              <p:cNvSpPr/>
              <p:nvPr/>
            </p:nvSpPr>
            <p:spPr>
              <a:xfrm>
                <a:off x="4716016" y="42930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4" name="Ellipse 403"/>
              <p:cNvSpPr/>
              <p:nvPr/>
            </p:nvSpPr>
            <p:spPr>
              <a:xfrm>
                <a:off x="4716016" y="4509120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Ellipse 404"/>
              <p:cNvSpPr/>
              <p:nvPr/>
            </p:nvSpPr>
            <p:spPr>
              <a:xfrm>
                <a:off x="4572000" y="40770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Ellipse 405"/>
              <p:cNvSpPr/>
              <p:nvPr/>
            </p:nvSpPr>
            <p:spPr>
              <a:xfrm>
                <a:off x="4427984" y="42930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Ellipse 406"/>
              <p:cNvSpPr/>
              <p:nvPr/>
            </p:nvSpPr>
            <p:spPr>
              <a:xfrm>
                <a:off x="5580112" y="42930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Ellipse 407"/>
              <p:cNvSpPr/>
              <p:nvPr/>
            </p:nvSpPr>
            <p:spPr>
              <a:xfrm>
                <a:off x="5397624" y="4686672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Ellipse 408"/>
              <p:cNvSpPr/>
              <p:nvPr/>
            </p:nvSpPr>
            <p:spPr>
              <a:xfrm>
                <a:off x="5364088" y="42930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Ellipse 409"/>
              <p:cNvSpPr/>
              <p:nvPr/>
            </p:nvSpPr>
            <p:spPr>
              <a:xfrm>
                <a:off x="5452864" y="45978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Ellipse 410"/>
              <p:cNvSpPr/>
              <p:nvPr/>
            </p:nvSpPr>
            <p:spPr>
              <a:xfrm>
                <a:off x="5605264" y="4750296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Ellipse 411"/>
              <p:cNvSpPr/>
              <p:nvPr/>
            </p:nvSpPr>
            <p:spPr>
              <a:xfrm>
                <a:off x="4644008" y="4725144"/>
                <a:ext cx="79869" cy="798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25000">
                    <a:srgbClr val="FF6700"/>
                  </a:gs>
                  <a:gs pos="81000">
                    <a:srgbClr val="FEA022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10844407" y="3919629"/>
              <a:ext cx="4463854" cy="110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Intégration de la pratique au système de référence</a:t>
              </a:r>
              <a:endParaRPr lang="fr-FR" dirty="0"/>
            </a:p>
          </p:txBody>
        </p:sp>
      </p:grpSp>
      <p:cxnSp>
        <p:nvCxnSpPr>
          <p:cNvPr id="448" name="Connecteur droit 447"/>
          <p:cNvCxnSpPr/>
          <p:nvPr/>
        </p:nvCxnSpPr>
        <p:spPr>
          <a:xfrm>
            <a:off x="3549930" y="27132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9" name="Groupe 448"/>
          <p:cNvGrpSpPr/>
          <p:nvPr/>
        </p:nvGrpSpPr>
        <p:grpSpPr>
          <a:xfrm>
            <a:off x="772775" y="2099110"/>
            <a:ext cx="3265888" cy="2137374"/>
            <a:chOff x="0" y="3511989"/>
            <a:chExt cx="3265888" cy="2137374"/>
          </a:xfrm>
        </p:grpSpPr>
        <p:sp>
          <p:nvSpPr>
            <p:cNvPr id="450" name="ZoneTexte 449"/>
            <p:cNvSpPr txBox="1"/>
            <p:nvPr/>
          </p:nvSpPr>
          <p:spPr>
            <a:xfrm>
              <a:off x="941561" y="3793403"/>
              <a:ext cx="1593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rgbClr val="62D289"/>
                  </a:solidFill>
                </a:defRPr>
              </a:lvl1pPr>
            </a:lstStyle>
            <a:p>
              <a:r>
                <a:rPr lang="fr-FR" dirty="0">
                  <a:solidFill>
                    <a:srgbClr val="5DCEAF"/>
                  </a:solidFill>
                </a:rPr>
                <a:t>Constituer une liste d’actions</a:t>
              </a:r>
            </a:p>
          </p:txBody>
        </p:sp>
        <p:pic>
          <p:nvPicPr>
            <p:cNvPr id="451" name="Image 450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11989"/>
              <a:ext cx="1139981" cy="1139981"/>
            </a:xfrm>
            <a:prstGeom prst="rect">
              <a:avLst/>
            </a:prstGeom>
          </p:spPr>
        </p:pic>
        <p:pic>
          <p:nvPicPr>
            <p:cNvPr id="452" name="Image 451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2629" y="3915428"/>
              <a:ext cx="2143259" cy="1733935"/>
            </a:xfrm>
            <a:prstGeom prst="rect">
              <a:avLst/>
            </a:prstGeom>
          </p:spPr>
        </p:pic>
      </p:grpSp>
      <p:grpSp>
        <p:nvGrpSpPr>
          <p:cNvPr id="454" name="Groupe 453"/>
          <p:cNvGrpSpPr/>
          <p:nvPr/>
        </p:nvGrpSpPr>
        <p:grpSpPr>
          <a:xfrm>
            <a:off x="2801388" y="4663441"/>
            <a:ext cx="4039987" cy="1654232"/>
            <a:chOff x="5594464" y="4738255"/>
            <a:chExt cx="4039987" cy="1654232"/>
          </a:xfrm>
        </p:grpSpPr>
        <p:sp>
          <p:nvSpPr>
            <p:cNvPr id="453" name="Rectangle à coins arrondis 452"/>
            <p:cNvSpPr/>
            <p:nvPr/>
          </p:nvSpPr>
          <p:spPr>
            <a:xfrm>
              <a:off x="5594464" y="4738255"/>
              <a:ext cx="4039987" cy="1654232"/>
            </a:xfrm>
            <a:prstGeom prst="roundRect">
              <a:avLst/>
            </a:prstGeom>
            <a:solidFill>
              <a:srgbClr val="FFD7B9">
                <a:alpha val="49804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5935288" y="4889879"/>
              <a:ext cx="3507970" cy="1319728"/>
              <a:chOff x="4680066" y="4549057"/>
              <a:chExt cx="3507970" cy="1319728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5627716" y="4887882"/>
                <a:ext cx="256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Il arrive qu’il n’y ait pas d’information disponible</a:t>
                </a:r>
                <a:endParaRPr lang="fr-FR" dirty="0"/>
              </a:p>
            </p:txBody>
          </p:sp>
          <p:grpSp>
            <p:nvGrpSpPr>
              <p:cNvPr id="27" name="Groupe 26"/>
              <p:cNvGrpSpPr/>
              <p:nvPr/>
            </p:nvGrpSpPr>
            <p:grpSpPr>
              <a:xfrm>
                <a:off x="4680066" y="4549057"/>
                <a:ext cx="764770" cy="1319728"/>
                <a:chOff x="8844742" y="4840003"/>
                <a:chExt cx="764770" cy="1319728"/>
              </a:xfrm>
            </p:grpSpPr>
            <p:sp>
              <p:nvSpPr>
                <p:cNvPr id="20" name="Ellipse 19"/>
                <p:cNvSpPr/>
                <p:nvPr/>
              </p:nvSpPr>
              <p:spPr>
                <a:xfrm>
                  <a:off x="8844742" y="5104016"/>
                  <a:ext cx="764770" cy="764770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5" name="Connecteur droit 24"/>
                <p:cNvCxnSpPr/>
                <p:nvPr/>
              </p:nvCxnSpPr>
              <p:spPr>
                <a:xfrm flipH="1">
                  <a:off x="8861368" y="4840003"/>
                  <a:ext cx="698268" cy="1319728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" name="Accolade ouvrante 28"/>
          <p:cNvSpPr/>
          <p:nvPr/>
        </p:nvSpPr>
        <p:spPr>
          <a:xfrm>
            <a:off x="6184669" y="1529543"/>
            <a:ext cx="390698" cy="2385752"/>
          </a:xfrm>
          <a:prstGeom prst="leftBrace">
            <a:avLst>
              <a:gd name="adj1" fmla="val 61525"/>
              <a:gd name="adj2" fmla="val 5000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3948606" y="2274457"/>
            <a:ext cx="2025844" cy="90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Utilise</a:t>
            </a:r>
            <a:endParaRPr lang="fr-FR" dirty="0"/>
          </a:p>
        </p:txBody>
      </p:sp>
      <p:sp>
        <p:nvSpPr>
          <p:cNvPr id="455" name="ZoneTexte 454"/>
          <p:cNvSpPr txBox="1"/>
          <p:nvPr/>
        </p:nvSpPr>
        <p:spPr>
          <a:xfrm>
            <a:off x="6999316" y="4751893"/>
            <a:ext cx="4256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des questions précises, établissement de définition de pratiques : </a:t>
            </a:r>
          </a:p>
          <a:p>
            <a:r>
              <a:rPr lang="fr-FR" dirty="0" smtClean="0"/>
              <a:t>- Sélection variétale pour les mélanges?</a:t>
            </a:r>
          </a:p>
          <a:p>
            <a:r>
              <a:rPr lang="fr-FR" dirty="0" smtClean="0"/>
              <a:t>Sur des questions plus larges :</a:t>
            </a:r>
          </a:p>
          <a:p>
            <a:r>
              <a:rPr lang="fr-FR" dirty="0" smtClean="0"/>
              <a:t>- Combinaison et synergie</a:t>
            </a:r>
          </a:p>
        </p:txBody>
      </p:sp>
    </p:spTree>
    <p:extLst>
      <p:ext uri="{BB962C8B-B14F-4D97-AF65-F5344CB8AC3E}">
        <p14:creationId xmlns:p14="http://schemas.microsoft.com/office/powerpoint/2010/main" val="10660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5080</TotalTime>
  <Words>526</Words>
  <Application>Microsoft Office PowerPoint</Application>
  <PresentationFormat>Grand écran</PresentationFormat>
  <Paragraphs>103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Space Grotesk Light</vt:lpstr>
      <vt:lpstr>Thème Office</vt:lpstr>
      <vt:lpstr>La commission indépendance d’évaluation</vt:lpstr>
      <vt:lpstr>La stratégie traitement des semences </vt:lpstr>
      <vt:lpstr>Nombre d’hectares en fonction de la surface en NODU </vt:lpstr>
      <vt:lpstr>Les traitements des semences et le dispositif des CEPP</vt:lpstr>
      <vt:lpstr>Contribution aux obligations CEPP</vt:lpstr>
      <vt:lpstr>Cadre du dispositif</vt:lpstr>
      <vt:lpstr>Créer des synergies entre dispositifs</vt:lpstr>
      <vt:lpstr>Quelles pistes pour des actions</vt:lpstr>
      <vt:lpstr>Poursuivre la constitution du catalogue d’actions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arnaud;Maud Blanck</dc:creator>
  <cp:lastModifiedBy>Maud Blanck</cp:lastModifiedBy>
  <cp:revision>218</cp:revision>
  <dcterms:created xsi:type="dcterms:W3CDTF">2019-12-11T10:12:20Z</dcterms:created>
  <dcterms:modified xsi:type="dcterms:W3CDTF">2024-03-19T06:25:55Z</dcterms:modified>
</cp:coreProperties>
</file>