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711" r:id="rId4"/>
    <p:sldId id="258" r:id="rId5"/>
    <p:sldId id="512" r:id="rId6"/>
    <p:sldId id="259" r:id="rId7"/>
    <p:sldId id="709" r:id="rId8"/>
    <p:sldId id="710" r:id="rId9"/>
    <p:sldId id="712" r:id="rId10"/>
    <p:sldId id="714" r:id="rId11"/>
    <p:sldId id="715" r:id="rId12"/>
    <p:sldId id="717" r:id="rId13"/>
    <p:sldId id="718" r:id="rId14"/>
    <p:sldId id="721" r:id="rId15"/>
    <p:sldId id="722" r:id="rId16"/>
    <p:sldId id="719" r:id="rId17"/>
    <p:sldId id="720" r:id="rId18"/>
    <p:sldId id="723" r:id="rId19"/>
    <p:sldId id="724" r:id="rId20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62E6-2656-46D6-A0A8-417FCF26C876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5D69-C925-4D8F-AC7A-CF0C05EA0B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0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5D69-C925-4D8F-AC7A-CF0C05EA0B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17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1487" cy="3838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7454" indent="-311671" defTabSz="954908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fr-FR" sz="11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catalogue clarifie l’offre et protège l’utilisateur qui est ainsi assuré de l’</a:t>
            </a:r>
            <a:r>
              <a:rPr lang="fr-FR" sz="1100" b="1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identité</a:t>
            </a:r>
            <a:r>
              <a:rPr lang="fr-FR" sz="11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et de la </a:t>
            </a:r>
            <a:r>
              <a:rPr lang="fr-FR" sz="1100" b="1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valeur</a:t>
            </a:r>
            <a:r>
              <a:rPr lang="fr-FR" sz="11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la variété qu’il achète</a:t>
            </a:r>
          </a:p>
          <a:p>
            <a:pPr marL="477454" indent="-311671" defTabSz="954908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fr-FR" sz="11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 certaines espèces (esp majeures)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5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5D69-C925-4D8F-AC7A-CF0C05EA0B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46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51BF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virginie.bertoux@geves.f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gouv.fr/lancement-du-nouveau-plan-semences-et-plants-pour-une-agriculture-durab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gouv.fr/nouvelles-techniques-genomiques-et-evaluation-des-varietes-rapport-du-ctp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geves.fr/informations-toutes-especes/lagroecologi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626" y="186190"/>
            <a:ext cx="1311507" cy="10681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0237" y="0"/>
            <a:ext cx="1389629" cy="13896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rcRect b="21479"/>
          <a:stretch/>
        </p:blipFill>
        <p:spPr bwMode="auto">
          <a:xfrm>
            <a:off x="0" y="1479997"/>
            <a:ext cx="12192000" cy="538495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 bwMode="auto">
          <a:xfrm>
            <a:off x="906571" y="2495866"/>
            <a:ext cx="681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51BFAF"/>
                </a:solidFill>
                <a:latin typeface="Marianne Medium"/>
              </a:rPr>
              <a:t>Evolutions de la règlementation sur les semences pour accompagner la diversification intra-parcelle</a:t>
            </a:r>
            <a:endParaRPr sz="2400" dirty="0">
              <a:solidFill>
                <a:srgbClr val="51BFA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906571" y="4562941"/>
            <a:ext cx="4768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62C4B0"/>
                </a:solidFill>
                <a:latin typeface="Marianne"/>
              </a:rPr>
              <a:t>Virginie BERTOUX</a:t>
            </a:r>
          </a:p>
          <a:p>
            <a:pPr>
              <a:defRPr/>
            </a:pPr>
            <a:r>
              <a:rPr lang="fr-FR" sz="2000" dirty="0">
                <a:solidFill>
                  <a:srgbClr val="62C4B0"/>
                </a:solidFill>
                <a:latin typeface="Marianne"/>
              </a:rPr>
              <a:t>Secrétaire Générale du CTPS</a:t>
            </a:r>
          </a:p>
          <a:p>
            <a:pPr>
              <a:defRPr/>
            </a:pPr>
            <a:endParaRPr lang="fr-FR" sz="2000" dirty="0">
              <a:solidFill>
                <a:srgbClr val="62C4B0"/>
              </a:solidFill>
              <a:latin typeface="Marianne"/>
            </a:endParaRPr>
          </a:p>
          <a:p>
            <a:pPr>
              <a:defRPr/>
            </a:pPr>
            <a:r>
              <a:rPr lang="fr-FR" sz="2000" dirty="0">
                <a:solidFill>
                  <a:srgbClr val="62C4B0"/>
                </a:solidFill>
                <a:latin typeface="Marianne"/>
              </a:rPr>
              <a:t>MOBIDIV (WP 5)</a:t>
            </a:r>
          </a:p>
        </p:txBody>
      </p:sp>
      <p:pic>
        <p:nvPicPr>
          <p:cNvPr id="3579580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9133" y="411839"/>
            <a:ext cx="749076" cy="735118"/>
          </a:xfrm>
          <a:prstGeom prst="rect">
            <a:avLst/>
          </a:prstGeom>
        </p:spPr>
      </p:pic>
      <p:pic>
        <p:nvPicPr>
          <p:cNvPr id="718396407" name="Image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27814" y="458615"/>
            <a:ext cx="2133042" cy="5631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rcRect t="79200" b="3332"/>
          <a:stretch/>
        </p:blipFill>
        <p:spPr bwMode="auto">
          <a:xfrm>
            <a:off x="57820" y="150377"/>
            <a:ext cx="12006072" cy="11795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0CCD5-5BC7-DCC5-19A4-1B3FC262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Diversification intra-parcellaire : cas des mélanges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362F3E-C0AA-1C4A-D538-94D2DCC223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u="sng" dirty="0"/>
              <a:t>Peu travaillé par le CTPS </a:t>
            </a:r>
            <a:r>
              <a:rPr lang="fr-FR" dirty="0"/>
              <a:t>:</a:t>
            </a:r>
          </a:p>
          <a:p>
            <a:r>
              <a:rPr lang="fr-FR" dirty="0"/>
              <a:t>Car pas d’inscription du mélange au catalogue officiel</a:t>
            </a:r>
          </a:p>
          <a:p>
            <a:r>
              <a:rPr lang="fr-FR" dirty="0"/>
              <a:t>Car pas de vérification par les autorités de la performance du mélange commercialisé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u="sng" dirty="0"/>
              <a:t>Rares cas </a:t>
            </a:r>
            <a:r>
              <a:rPr lang="fr-FR" dirty="0"/>
              <a:t>où la variété à l’inscription doit être évaluée par le CTPS dans une configuration en mélange, pour </a:t>
            </a:r>
            <a:r>
              <a:rPr lang="fr-FR" b="1" u="sng" dirty="0"/>
              <a:t>tester une allégation spécifique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pois fourrager pour association à triticale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C8427-7AA9-BAA8-6A6D-CB6C5327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2C4B0"/>
                </a:solidFill>
                <a:effectLst/>
                <a:uLnTx/>
                <a:uFillTx/>
                <a:latin typeface="Calibri"/>
                <a:cs typeface="Arial"/>
              </a:rPr>
              <a:t>19 mars 2024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62C4B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F63FE-183D-9785-85FD-49233189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62C4B0"/>
                </a:solidFill>
                <a:effectLst/>
                <a:uLnTx/>
                <a:uFillTx/>
                <a:latin typeface="Calibri"/>
                <a:cs typeface="Arial"/>
              </a:rPr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CCBCFB-8A79-5824-AC6A-365056245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3DD4D-BEF1-4023-A7CD-85396BF46130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62C4B0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62C4B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7" name="Image 6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B02B4D25-0F89-8255-F0D5-F61482F7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5112" y="-8731"/>
            <a:ext cx="1766888" cy="1766888"/>
          </a:xfrm>
          <a:prstGeom prst="rect">
            <a:avLst/>
          </a:prstGeom>
        </p:spPr>
      </p:pic>
      <p:pic>
        <p:nvPicPr>
          <p:cNvPr id="12" name="Image 11" descr="Une image contenant plein air, ciel, nuage, récolte&#10;&#10;Description générée automatiquement">
            <a:extLst>
              <a:ext uri="{FF2B5EF4-FFF2-40B4-BE49-F238E27FC236}">
                <a16:creationId xmlns:a16="http://schemas.microsoft.com/office/drawing/2014/main" id="{53A8DE32-D598-4299-07B5-6C6CBAB74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68" y="1916780"/>
            <a:ext cx="5071872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CD02-BA65-F691-2415-15C1F339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Diversification intra-parcellaire : cas des </a:t>
            </a:r>
            <a:br>
              <a:rPr lang="fr-FR" dirty="0"/>
            </a:br>
            <a:r>
              <a:rPr lang="fr-FR" dirty="0"/>
              <a:t>variétés à base génétique large pour l’AB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944F90-E1B9-7E27-A344-77819F6699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BAAD26-BE6F-7123-DFAD-FCD1499C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E91D9A-B487-FF48-3F07-9C0498E45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EA7A0F7F-F848-46B5-5C03-B31BD01A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5112" y="-8731"/>
            <a:ext cx="1766888" cy="1766888"/>
          </a:xfrm>
          <a:prstGeom prst="rect">
            <a:avLst/>
          </a:prstGeom>
        </p:spPr>
      </p:pic>
      <p:pic>
        <p:nvPicPr>
          <p:cNvPr id="8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258A2D52-72EB-52EF-7877-6B9A00CCC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50" y="1930697"/>
            <a:ext cx="1044575" cy="10445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111763E-9CFC-EE58-685F-8A847027FD07}"/>
              </a:ext>
            </a:extLst>
          </p:cNvPr>
          <p:cNvSpPr txBox="1"/>
          <p:nvPr/>
        </p:nvSpPr>
        <p:spPr bwMode="auto">
          <a:xfrm>
            <a:off x="2095499" y="1930697"/>
            <a:ext cx="987742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Cohérence de l’AB </a:t>
            </a:r>
            <a:r>
              <a:rPr lang="fr-FR" sz="2000" dirty="0"/>
              <a:t>: tous les intrants doivent être certifiés bio. Toutes les semences et plants devront être bio avant 2036 (clause de revoyure en 2028)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Entrée en application au </a:t>
            </a:r>
            <a:r>
              <a:rPr lang="fr-FR" sz="2000" b="1" dirty="0"/>
              <a:t>01/01/2022</a:t>
            </a:r>
            <a:endParaRPr lang="fr-FR" sz="2400" dirty="0"/>
          </a:p>
        </p:txBody>
      </p:sp>
      <p:pic>
        <p:nvPicPr>
          <p:cNvPr id="15" name="Espace réservé du contenu 14" descr="Une image contenant vert, drapeau, étoile&#10;&#10;Description générée automatiquement">
            <a:extLst>
              <a:ext uri="{FF2B5EF4-FFF2-40B4-BE49-F238E27FC236}">
                <a16:creationId xmlns:a16="http://schemas.microsoft.com/office/drawing/2014/main" id="{150192CB-5A07-B42E-3A78-876E9C1B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" y="3244866"/>
            <a:ext cx="1307592" cy="871045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D9740D6-B40C-5B1E-B9C0-9DADC6F3C2BD}"/>
              </a:ext>
            </a:extLst>
          </p:cNvPr>
          <p:cNvSpPr txBox="1"/>
          <p:nvPr/>
        </p:nvSpPr>
        <p:spPr bwMode="auto">
          <a:xfrm>
            <a:off x="2095499" y="3110863"/>
            <a:ext cx="987742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2 nouveaux matériels végétaux : le matériel hétérogène biologique (MHB) et les variétés biologiques adaptées à la production biologique (VBAPB), en plus des variétés adaptées à la production biologique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MHB</a:t>
            </a:r>
            <a:r>
              <a:rPr lang="fr-FR" sz="2000" dirty="0"/>
              <a:t> : caractérisés par une hétérogénéité génétique et phénotypique. Différents d’une variété et d’un mélange de variétés. Enregistrement sur dossier, instruction très allégée. Pas d’inscription au catalogue, à peine une liste européenne, pas de certification, pas d’export hors UE.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VBAPB</a:t>
            </a:r>
            <a:r>
              <a:rPr lang="fr-FR" sz="2000" dirty="0"/>
              <a:t> : variétés, caractérisées par une hétérogénéité génétique et phénotypique. Activités de sélection biologique. Testées officiellement, inscription au catalogue national et UE.</a:t>
            </a:r>
          </a:p>
        </p:txBody>
      </p:sp>
    </p:spTree>
    <p:extLst>
      <p:ext uri="{BB962C8B-B14F-4D97-AF65-F5344CB8AC3E}">
        <p14:creationId xmlns:p14="http://schemas.microsoft.com/office/powerpoint/2010/main" val="14385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803C701-C049-2C00-7C12-005BAFC6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Diversification intra-parcellaire : cas des </a:t>
            </a:r>
            <a:br>
              <a:rPr lang="fr-FR" dirty="0"/>
            </a:br>
            <a:r>
              <a:rPr lang="fr-FR" dirty="0"/>
              <a:t>variétés à base génétique large pour l’AB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2944A2F-DC2B-9F15-3C68-B9766CC04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0288" y="1681163"/>
            <a:ext cx="5168845" cy="823912"/>
          </a:xfrm>
        </p:spPr>
        <p:txBody>
          <a:bodyPr/>
          <a:lstStyle/>
          <a:p>
            <a:r>
              <a:rPr lang="fr-FR" dirty="0"/>
              <a:t>Matériel hétérogène biologique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E079D47-78F7-67B9-81AD-BC07F47BD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32700" y="2010776"/>
            <a:ext cx="5194300" cy="823912"/>
          </a:xfrm>
        </p:spPr>
        <p:txBody>
          <a:bodyPr/>
          <a:lstStyle/>
          <a:p>
            <a:r>
              <a:rPr lang="fr-FR" dirty="0"/>
              <a:t>Variété Biologique Adaptée à la Production Biologique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DD210-1E7E-11CD-2F0C-78F4CBE0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B05875-6457-8991-2666-01DFE81A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57B34-916D-73E7-B407-A706C342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12</a:t>
            </a:fld>
            <a:endParaRPr lang="fr-FR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1881FD70-C03E-FDFC-159E-FE32202841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23037" y="2844647"/>
            <a:ext cx="1256877" cy="704940"/>
          </a:xfrm>
          <a:prstGeom prst="rect">
            <a:avLst/>
          </a:prstGeom>
        </p:spPr>
      </p:pic>
      <p:pic>
        <p:nvPicPr>
          <p:cNvPr id="16" name="Image 15" descr="Une image contenant texte, accessoire, carte de visite&#10;&#10;Description générée automatiquement">
            <a:extLst>
              <a:ext uri="{FF2B5EF4-FFF2-40B4-BE49-F238E27FC236}">
                <a16:creationId xmlns:a16="http://schemas.microsoft.com/office/drawing/2014/main" id="{A8C2A488-ABFD-8F8A-670B-4B76E1EC3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31" y="2844647"/>
            <a:ext cx="1059677" cy="704940"/>
          </a:xfrm>
          <a:prstGeom prst="rect">
            <a:avLst/>
          </a:prstGeom>
        </p:spPr>
      </p:pic>
      <p:pic>
        <p:nvPicPr>
          <p:cNvPr id="17" name="Image 16" descr="Une image contenant symbole, drapeau, logo, Emblème&#10;&#10;Description générée automatiquement">
            <a:extLst>
              <a:ext uri="{FF2B5EF4-FFF2-40B4-BE49-F238E27FC236}">
                <a16:creationId xmlns:a16="http://schemas.microsoft.com/office/drawing/2014/main" id="{5CA5B4CF-BFFB-3EBE-3CF8-AF95AA229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00" y="2444171"/>
            <a:ext cx="1267428" cy="1264717"/>
          </a:xfrm>
          <a:prstGeom prst="rect">
            <a:avLst/>
          </a:prstGeom>
        </p:spPr>
      </p:pic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F2B35A4-FE9D-2E1C-B8F6-20EA42B5D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460" y="3937645"/>
            <a:ext cx="1130937" cy="85265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3D8BA6F-51D0-94A2-1CC0-824B60691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9" y="3763859"/>
            <a:ext cx="1245930" cy="1243265"/>
          </a:xfrm>
          <a:prstGeom prst="rect">
            <a:avLst/>
          </a:prstGeom>
        </p:spPr>
      </p:pic>
      <p:pic>
        <p:nvPicPr>
          <p:cNvPr id="20" name="Espace réservé du contenu 14">
            <a:extLst>
              <a:ext uri="{FF2B5EF4-FFF2-40B4-BE49-F238E27FC236}">
                <a16:creationId xmlns:a16="http://schemas.microsoft.com/office/drawing/2014/main" id="{826D1FBD-D6A2-6B07-81D6-FBACBB5E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1737" y="4193605"/>
            <a:ext cx="1256877" cy="704940"/>
          </a:xfrm>
          <a:prstGeom prst="rect">
            <a:avLst/>
          </a:prstGeom>
        </p:spPr>
      </p:pic>
      <p:pic>
        <p:nvPicPr>
          <p:cNvPr id="21" name="Image 20" descr="Une image contenant texte, accessoire, carte de visite&#10;&#10;Description générée automatiquement">
            <a:extLst>
              <a:ext uri="{FF2B5EF4-FFF2-40B4-BE49-F238E27FC236}">
                <a16:creationId xmlns:a16="http://schemas.microsoft.com/office/drawing/2014/main" id="{81760811-335A-E95C-F76E-0F68F665B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852" y="4229263"/>
            <a:ext cx="1059677" cy="704940"/>
          </a:xfrm>
          <a:prstGeom prst="rect">
            <a:avLst/>
          </a:prstGeom>
        </p:spPr>
      </p:pic>
      <p:pic>
        <p:nvPicPr>
          <p:cNvPr id="22" name="Image 21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2819EDA5-1659-E2CE-64E2-CA8B376AF3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5112" y="-8731"/>
            <a:ext cx="1766888" cy="1766888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4AAC2E2-E853-4DC8-0D0F-2411B29A7BD8}"/>
              </a:ext>
            </a:extLst>
          </p:cNvPr>
          <p:cNvSpPr/>
          <p:nvPr/>
        </p:nvSpPr>
        <p:spPr>
          <a:xfrm>
            <a:off x="8872357" y="2996509"/>
            <a:ext cx="1764133" cy="104199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4 VBAPB</a:t>
            </a:r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33F7174-86B1-E5FA-063B-624CCEE17620}"/>
              </a:ext>
            </a:extLst>
          </p:cNvPr>
          <p:cNvSpPr/>
          <p:nvPr/>
        </p:nvSpPr>
        <p:spPr>
          <a:xfrm>
            <a:off x="5553783" y="3856554"/>
            <a:ext cx="1640097" cy="104199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28 MHB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5E1A98-DF77-D2B9-BECA-FC28EDACE916}"/>
              </a:ext>
            </a:extLst>
          </p:cNvPr>
          <p:cNvSpPr/>
          <p:nvPr/>
        </p:nvSpPr>
        <p:spPr>
          <a:xfrm>
            <a:off x="1625599" y="1758158"/>
            <a:ext cx="5739979" cy="33943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75A163-E04C-0C0E-6B29-F0ED8F0E60C0}"/>
              </a:ext>
            </a:extLst>
          </p:cNvPr>
          <p:cNvSpPr/>
          <p:nvPr/>
        </p:nvSpPr>
        <p:spPr>
          <a:xfrm>
            <a:off x="7556499" y="1758157"/>
            <a:ext cx="4473995" cy="33943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Espace réservé du contenu 14" descr="Une image contenant vert, drapeau, étoile&#10;&#10;Description générée automatiquement">
            <a:extLst>
              <a:ext uri="{FF2B5EF4-FFF2-40B4-BE49-F238E27FC236}">
                <a16:creationId xmlns:a16="http://schemas.microsoft.com/office/drawing/2014/main" id="{78B51B24-49EE-D171-074B-6419E63CD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79" y="3244866"/>
            <a:ext cx="1307592" cy="871045"/>
          </a:xfrm>
          <a:prstGeom prst="rect">
            <a:avLst/>
          </a:prstGeom>
        </p:spPr>
      </p:pic>
      <p:pic>
        <p:nvPicPr>
          <p:cNvPr id="29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4B6513DB-80B2-DD08-CD64-ED4244BF0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178" y="5241889"/>
            <a:ext cx="1044575" cy="104457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94E4A6EA-0328-45CF-013C-886372C7939A}"/>
              </a:ext>
            </a:extLst>
          </p:cNvPr>
          <p:cNvSpPr txBox="1"/>
          <p:nvPr/>
        </p:nvSpPr>
        <p:spPr bwMode="auto">
          <a:xfrm>
            <a:off x="2153068" y="5320640"/>
            <a:ext cx="987742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De nombreuses espèces ne sont inscrites que sous forme de variétés populations / variétés synthétiques (espèces fourragères, chanvre, betterave…)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Il existe des variétés lignées testées pour leur adaptation à la culture en AB (23 blés tendres, 2 blés durs)</a:t>
            </a:r>
          </a:p>
        </p:txBody>
      </p:sp>
    </p:spTree>
    <p:extLst>
      <p:ext uri="{BB962C8B-B14F-4D97-AF65-F5344CB8AC3E}">
        <p14:creationId xmlns:p14="http://schemas.microsoft.com/office/powerpoint/2010/main" val="5784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6239A-3706-7723-AE3E-E3CE2846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Diversité des profils variétaux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79DD245-1480-A961-1080-7701D7F82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3275"/>
          </a:xfr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r>
              <a:rPr lang="fr-FR" b="1" u="sng" dirty="0"/>
              <a:t>Contexte :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Changement climatique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Transition </a:t>
            </a:r>
            <a:r>
              <a:rPr lang="fr-FR" dirty="0" err="1"/>
              <a:t>agro-écologique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Nouveaux régimes alimentaires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Souveraineté alimentaire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…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15CAD56-FE7D-4A18-E2BD-E80D12288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43275"/>
          </a:xfr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dk1"/>
                </a:solidFill>
              </a:rPr>
              <a:t> Sorgho farine blanche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dk1"/>
                </a:solidFill>
              </a:rPr>
              <a:t> Pois corail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dk1"/>
                </a:solidFill>
              </a:rPr>
              <a:t> Soja </a:t>
            </a:r>
            <a:r>
              <a:rPr lang="fr-FR" sz="2400" dirty="0" err="1">
                <a:solidFill>
                  <a:schemeClr val="dk1"/>
                </a:solidFill>
              </a:rPr>
              <a:t>soyfood</a:t>
            </a:r>
            <a:r>
              <a:rPr lang="fr-FR" sz="2400" dirty="0">
                <a:solidFill>
                  <a:schemeClr val="dk1"/>
                </a:solidFill>
              </a:rPr>
              <a:t>, Soja </a:t>
            </a:r>
            <a:r>
              <a:rPr lang="fr-FR" sz="2400" dirty="0" err="1">
                <a:solidFill>
                  <a:schemeClr val="dk1"/>
                </a:solidFill>
              </a:rPr>
              <a:t>edamame</a:t>
            </a:r>
            <a:r>
              <a:rPr lang="fr-FR" sz="2400" dirty="0">
                <a:solidFill>
                  <a:schemeClr val="dk1"/>
                </a:solidFill>
              </a:rPr>
              <a:t>, Soja oléique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dk1"/>
                </a:solidFill>
              </a:rPr>
              <a:t> Orge </a:t>
            </a:r>
            <a:r>
              <a:rPr lang="fr-FR" sz="2400" dirty="0" err="1">
                <a:solidFill>
                  <a:schemeClr val="dk1"/>
                </a:solidFill>
              </a:rPr>
              <a:t>low-lox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dk1"/>
                </a:solidFill>
              </a:rPr>
              <a:t> « migration assistée » d’accessions plus méridionales…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dk1"/>
                </a:solidFill>
              </a:rPr>
              <a:t> Variétés anciennes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dk1"/>
                </a:solidFill>
              </a:rPr>
              <a:t>…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8E2AE3-203B-54B2-79CB-A57F81F8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097650-63D3-5492-7A5B-764EF8D5B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928A52-344E-A877-22A8-D9F65F415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13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BD39123-A677-C0B0-EC0A-98E9AF2B74B5}"/>
              </a:ext>
            </a:extLst>
          </p:cNvPr>
          <p:cNvSpPr txBox="1"/>
          <p:nvPr/>
        </p:nvSpPr>
        <p:spPr bwMode="auto">
          <a:xfrm>
            <a:off x="1685037" y="5267324"/>
            <a:ext cx="882192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+ </a:t>
            </a:r>
            <a:r>
              <a:rPr lang="fr-FR" sz="2800" dirty="0"/>
              <a:t>Contribution à des modes de production durable</a:t>
            </a:r>
          </a:p>
          <a:p>
            <a:pPr algn="ctr"/>
            <a:r>
              <a:rPr lang="fr-FR" sz="2800" dirty="0"/>
              <a:t>=&gt; VATE</a:t>
            </a:r>
          </a:p>
        </p:txBody>
      </p:sp>
      <p:pic>
        <p:nvPicPr>
          <p:cNvPr id="15" name="Image 14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4F126817-0FAD-236D-70D6-4116C626C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5112" y="-8731"/>
            <a:ext cx="1766888" cy="17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C0257-8C13-9606-3106-8F450B3F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VATE, une innovation règlementaire française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376093-0581-D0D1-9643-80E20EE9AE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241B36-7914-C077-DAD9-60433A780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690182-BA15-DB5C-B018-FCE8BA28C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14</a:t>
            </a:fld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2DF0E42-D348-820E-7CA8-DD6B9EEAA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49" y="991773"/>
            <a:ext cx="2877162" cy="1873722"/>
          </a:xfrm>
          <a:prstGeom prst="rect">
            <a:avLst/>
          </a:prstGeom>
        </p:spPr>
      </p:pic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CB21C408-EDC8-476C-D5C9-1C8CA9D0F15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/>
            </a:pPr>
            <a:fld id="{E9748C11-528F-4F90-955E-0E9BECCA1820}" type="slidenum">
              <a:rPr lang="fr-FR" sz="900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 rtl="0">
                <a:defRPr/>
              </a:pPr>
              <a:t>14</a:t>
            </a:fld>
            <a:endParaRPr lang="fr-FR" sz="900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B897FA-783C-B817-D4CB-640C53582CE3}"/>
              </a:ext>
            </a:extLst>
          </p:cNvPr>
          <p:cNvSpPr txBox="1"/>
          <p:nvPr/>
        </p:nvSpPr>
        <p:spPr>
          <a:xfrm>
            <a:off x="3074061" y="4863654"/>
            <a:ext cx="278205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2011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5F4C3F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Naissance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 de la VATE</a:t>
            </a:r>
            <a:r>
              <a:rPr lang="fr-FR" sz="1600" dirty="0">
                <a:solidFill>
                  <a:srgbClr val="5F4C3F"/>
                </a:solidFill>
                <a:latin typeface="Sansation" pitchFamily="2" charset="0"/>
              </a:rPr>
              <a:t> -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srgbClr val="5F4C3F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1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 Plan Gouv.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Semences et Agriculture Durable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F03B40-4E21-9188-B85C-1E9DFCAB0C19}"/>
              </a:ext>
            </a:extLst>
          </p:cNvPr>
          <p:cNvSpPr txBox="1"/>
          <p:nvPr/>
        </p:nvSpPr>
        <p:spPr>
          <a:xfrm>
            <a:off x="8196713" y="4863654"/>
            <a:ext cx="2391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2021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5F4C3F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3</a:t>
            </a:r>
            <a:r>
              <a:rPr lang="fr-FR" sz="1600" baseline="30000" dirty="0" err="1">
                <a:solidFill>
                  <a:srgbClr val="5F4C3F"/>
                </a:solidFill>
                <a:latin typeface="Sansation" pitchFamily="2" charset="0"/>
              </a:rPr>
              <a:t>ème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  Plan Gouv. :</a:t>
            </a:r>
          </a:p>
          <a:p>
            <a:pPr lvl="0" algn="ctr">
              <a:defRPr/>
            </a:pPr>
            <a:r>
              <a:rPr lang="fr-FR" sz="1600" i="1" dirty="0">
                <a:solidFill>
                  <a:srgbClr val="5F4C3F"/>
                </a:solidFill>
                <a:latin typeface="Sansation" pitchFamily="2" charset="0"/>
              </a:rPr>
              <a:t>Semences et Plants pour une Agriculture Durable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A86595-022C-E0F3-0F6D-6343799EF116}"/>
              </a:ext>
            </a:extLst>
          </p:cNvPr>
          <p:cNvSpPr txBox="1"/>
          <p:nvPr/>
        </p:nvSpPr>
        <p:spPr>
          <a:xfrm>
            <a:off x="5771583" y="4863654"/>
            <a:ext cx="237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2016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5F4C3F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2</a:t>
            </a:r>
            <a:r>
              <a:rPr lang="fr-FR" sz="1600" baseline="30000" dirty="0" err="1">
                <a:solidFill>
                  <a:srgbClr val="5F4C3F"/>
                </a:solidFill>
                <a:latin typeface="Sansation" pitchFamily="2" charset="0"/>
              </a:rPr>
              <a:t>ème</a:t>
            </a:r>
            <a:r>
              <a:rPr lang="fr-FR" sz="1600" dirty="0">
                <a:solidFill>
                  <a:srgbClr val="5F4C3F"/>
                </a:solidFill>
                <a:latin typeface="Sansation" pitchFamily="2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Plan Gouv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Seme</a:t>
            </a:r>
            <a:r>
              <a:rPr lang="fr-FR" sz="1600" i="1" dirty="0" err="1">
                <a:solidFill>
                  <a:srgbClr val="5F4C3F"/>
                </a:solidFill>
                <a:latin typeface="Sansation" pitchFamily="2" charset="0"/>
              </a:rPr>
              <a:t>nces</a:t>
            </a:r>
            <a:r>
              <a:rPr lang="fr-FR" sz="1600" i="1" dirty="0">
                <a:solidFill>
                  <a:srgbClr val="5F4C3F"/>
                </a:solidFill>
                <a:latin typeface="Sansation" pitchFamily="2" charset="0"/>
              </a:rPr>
              <a:t> et Plants pour une Agriculture Durable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5F4C3F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753E8C-1F91-6E6C-C342-F66B62840E9E}"/>
              </a:ext>
            </a:extLst>
          </p:cNvPr>
          <p:cNvSpPr txBox="1"/>
          <p:nvPr/>
        </p:nvSpPr>
        <p:spPr>
          <a:xfrm>
            <a:off x="1322959" y="4877208"/>
            <a:ext cx="172711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2007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srgbClr val="5F4C3F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4C3F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Grenelle de l’Environnement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57B3195-A864-407D-7770-73F748E4B3E1}"/>
              </a:ext>
            </a:extLst>
          </p:cNvPr>
          <p:cNvSpPr txBox="1">
            <a:spLocks/>
          </p:cNvSpPr>
          <p:nvPr/>
        </p:nvSpPr>
        <p:spPr>
          <a:xfrm>
            <a:off x="208608" y="1575466"/>
            <a:ext cx="3888432" cy="14945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u="sng" dirty="0">
                <a:solidFill>
                  <a:schemeClr val="bg1"/>
                </a:solidFill>
                <a:latin typeface="Sansation" pitchFamily="2" charset="0"/>
              </a:rPr>
              <a:t>« Durabilité » dans les essais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400" dirty="0">
                <a:solidFill>
                  <a:schemeClr val="bg1"/>
                </a:solidFill>
                <a:latin typeface="Sansation" pitchFamily="2" charset="0"/>
              </a:rPr>
              <a:t>Essais en conditions suboptimales 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400" dirty="0">
                <a:solidFill>
                  <a:schemeClr val="bg1"/>
                </a:solidFill>
                <a:latin typeface="Sansation" pitchFamily="2" charset="0"/>
              </a:rPr>
              <a:t>Essais 0 pesticide, 0 traitement de semences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400" dirty="0">
                <a:solidFill>
                  <a:schemeClr val="bg1"/>
                </a:solidFill>
                <a:latin typeface="Sansation" pitchFamily="2" charset="0"/>
              </a:rPr>
              <a:t>Essais en AB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46982A7-A637-DEC3-4D2C-DF2A731C8E45}"/>
              </a:ext>
            </a:extLst>
          </p:cNvPr>
          <p:cNvSpPr txBox="1">
            <a:spLocks/>
          </p:cNvSpPr>
          <p:nvPr/>
        </p:nvSpPr>
        <p:spPr>
          <a:xfrm>
            <a:off x="2464230" y="2610937"/>
            <a:ext cx="4317570" cy="1266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« Durabilité » dans les caractères évalués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Bioagresseurs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Taux de couverture / vigueur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Services écosystémiques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1E145A77-F768-5DD1-6AF8-7EA7E376342D}"/>
              </a:ext>
            </a:extLst>
          </p:cNvPr>
          <p:cNvSpPr txBox="1">
            <a:spLocks/>
          </p:cNvSpPr>
          <p:nvPr/>
        </p:nvSpPr>
        <p:spPr>
          <a:xfrm>
            <a:off x="6553200" y="2863667"/>
            <a:ext cx="5407361" cy="14945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rgbClr val="5F4C3F"/>
                </a:solidFill>
                <a:latin typeface="Sansation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« Durabilité » dans les règles de décision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Comparaison à des variétés « </a:t>
            </a:r>
            <a:r>
              <a:rPr lang="fr-FR" dirty="0">
                <a:solidFill>
                  <a:schemeClr val="bg1"/>
                </a:solidFill>
              </a:rPr>
              <a:t>e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co-friendly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 » 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Coefficients dans l’index </a:t>
            </a:r>
            <a:r>
              <a:rPr lang="fr-FR" dirty="0" err="1">
                <a:solidFill>
                  <a:schemeClr val="bg1"/>
                </a:solidFill>
              </a:rPr>
              <a:t>multi-critères</a:t>
            </a:r>
            <a:endParaRPr lang="fr-F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Bonus </a:t>
            </a:r>
            <a:r>
              <a:rPr lang="fr-FR" dirty="0">
                <a:solidFill>
                  <a:schemeClr val="bg1"/>
                </a:solidFill>
              </a:rPr>
              <a:t>compensatoire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pour les variétés « </a:t>
            </a:r>
            <a:r>
              <a:rPr lang="fr-FR" dirty="0">
                <a:solidFill>
                  <a:schemeClr val="bg1"/>
                </a:solidFill>
              </a:rPr>
              <a:t>e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co-friendly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 » 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Seuil de refus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E246B17-EDAA-6217-9705-D4A5402D4987}"/>
              </a:ext>
            </a:extLst>
          </p:cNvPr>
          <p:cNvSpPr/>
          <p:nvPr/>
        </p:nvSpPr>
        <p:spPr>
          <a:xfrm rot="21126000">
            <a:off x="8349597" y="1829186"/>
            <a:ext cx="1502410" cy="553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Flèche : droite rayée 11">
            <a:extLst>
              <a:ext uri="{FF2B5EF4-FFF2-40B4-BE49-F238E27FC236}">
                <a16:creationId xmlns:a16="http://schemas.microsoft.com/office/drawing/2014/main" id="{B013C2F6-DB29-A61E-7AC7-4E1BA893FA11}"/>
              </a:ext>
            </a:extLst>
          </p:cNvPr>
          <p:cNvSpPr/>
          <p:nvPr/>
        </p:nvSpPr>
        <p:spPr>
          <a:xfrm>
            <a:off x="2257990" y="4247063"/>
            <a:ext cx="8185531" cy="576064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Image 22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6ABC7526-F397-DB7B-1A89-3A28244D2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5112" y="-8731"/>
            <a:ext cx="1766888" cy="17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71623-F793-1167-DBFE-7E786DCC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6912" cy="1460500"/>
          </a:xfrm>
        </p:spPr>
        <p:txBody>
          <a:bodyPr>
            <a:normAutofit fontScale="90000"/>
          </a:bodyPr>
          <a:lstStyle/>
          <a:p>
            <a:r>
              <a:rPr lang="fr-FR" dirty="0"/>
              <a:t>La VATE, outil de qualification et orientation du progrès génétique dans l’intérêt général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A29809C-E346-A35A-5B6B-64D7E6A98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65399"/>
            <a:ext cx="9156700" cy="3611563"/>
          </a:xfrm>
        </p:spPr>
        <p:txBody>
          <a:bodyPr/>
          <a:lstStyle/>
          <a:p>
            <a:r>
              <a:rPr lang="fr-FR" dirty="0"/>
              <a:t>Réduction de l’usage des produits phytopharmaceutiques</a:t>
            </a:r>
          </a:p>
          <a:p>
            <a:r>
              <a:rPr lang="fr-FR" dirty="0"/>
              <a:t>Réduction de l’eau</a:t>
            </a:r>
          </a:p>
          <a:p>
            <a:r>
              <a:rPr lang="fr-FR" dirty="0"/>
              <a:t>Réduction de l’azote</a:t>
            </a:r>
          </a:p>
          <a:p>
            <a:r>
              <a:rPr lang="fr-FR" dirty="0"/>
              <a:t>Réduction de l’énergie</a:t>
            </a:r>
          </a:p>
          <a:p>
            <a:r>
              <a:rPr lang="fr-FR" dirty="0"/>
              <a:t>Sécurisation de la production agricole (souplesse d’usage, réduction du gaspillage, robustesse face aux aléas…)</a:t>
            </a:r>
          </a:p>
          <a:p>
            <a:r>
              <a:rPr lang="fr-FR" dirty="0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B58399-78A9-0374-0306-64EDBC75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854BAC-8D92-36FF-7328-073DFC905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7C1FD8-4EF3-8FD3-EEF9-8C15BF85F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340C47BE-561D-737D-A838-1E613F4A9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5112" y="-8731"/>
            <a:ext cx="1766888" cy="1766888"/>
          </a:xfrm>
          <a:prstGeom prst="rect">
            <a:avLst/>
          </a:prstGeom>
        </p:spPr>
      </p:pic>
      <p:pic>
        <p:nvPicPr>
          <p:cNvPr id="11" name="Image 10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01BE9D5-87A5-D249-9204-FD28FD76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12" y="3190080"/>
            <a:ext cx="3990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Sommaire</a:t>
            </a:r>
            <a:endParaRPr lang="en-GB" dirty="0"/>
          </a:p>
        </p:txBody>
      </p:sp>
      <p:pic>
        <p:nvPicPr>
          <p:cNvPr id="8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738E21D3-5600-DEEC-353E-EB592779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987" y="1939131"/>
            <a:ext cx="1325563" cy="13255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16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12" name="Image 11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E63EEBAD-57D3-A23D-1BAC-5EAF0C7D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3" y="1690688"/>
            <a:ext cx="1766888" cy="1766888"/>
          </a:xfrm>
          <a:prstGeom prst="rect">
            <a:avLst/>
          </a:prstGeom>
        </p:spPr>
      </p:pic>
      <p:pic>
        <p:nvPicPr>
          <p:cNvPr id="14" name="Image 13" descr="Une image contenant fournitures de bureau, stylos et plumes, outil d’écriture, stylo plume&#10;&#10;Description générée automatiquement">
            <a:extLst>
              <a:ext uri="{FF2B5EF4-FFF2-40B4-BE49-F238E27FC236}">
                <a16:creationId xmlns:a16="http://schemas.microsoft.com/office/drawing/2014/main" id="{FB76957B-76E4-1CC1-6EF2-50715CF02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5" y="1804988"/>
            <a:ext cx="1639886" cy="163988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08FA900-71F4-AF84-5633-C43C87875E2A}"/>
              </a:ext>
            </a:extLst>
          </p:cNvPr>
          <p:cNvSpPr txBox="1"/>
          <p:nvPr/>
        </p:nvSpPr>
        <p:spPr bwMode="auto">
          <a:xfrm>
            <a:off x="8181975" y="3657599"/>
            <a:ext cx="2819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Conclusion et </a:t>
            </a:r>
            <a:r>
              <a:rPr lang="fr-FR" b="1" u="sng" dirty="0"/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360321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fournitures de bureau, stylos et plumes, outil d’écriture, stylo plume&#10;&#10;Description générée automatiquement">
            <a:extLst>
              <a:ext uri="{FF2B5EF4-FFF2-40B4-BE49-F238E27FC236}">
                <a16:creationId xmlns:a16="http://schemas.microsoft.com/office/drawing/2014/main" id="{349CA902-A306-5168-E21F-4970A500D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3857" y="12702"/>
            <a:ext cx="1639886" cy="16398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4D86E9-AEBC-9094-5C7D-32BC134D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1325563"/>
          </a:xfrm>
        </p:spPr>
        <p:txBody>
          <a:bodyPr/>
          <a:lstStyle/>
          <a:p>
            <a:r>
              <a:rPr lang="fr-FR" dirty="0"/>
              <a:t>Conclusion et perspectives</a:t>
            </a:r>
            <a:br>
              <a:rPr lang="fr-FR" dirty="0"/>
            </a:br>
            <a:r>
              <a:rPr lang="fr-FR" dirty="0"/>
              <a:t>Diversification et règlementation semences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1BC4F-7FB6-4187-267A-B952DB4573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9F9BA-DA32-6D29-AC4F-86BC8A44D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72539F-D3DF-A9D4-C923-D12E697A5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AEE373B-A2D6-96F0-499B-33C0E766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1646238"/>
            <a:ext cx="4197350" cy="2733481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9C03FEC8-9685-A241-2A0B-FDD773FBC55E}"/>
              </a:ext>
            </a:extLst>
          </p:cNvPr>
          <p:cNvSpPr/>
          <p:nvPr/>
        </p:nvSpPr>
        <p:spPr>
          <a:xfrm rot="19090693">
            <a:off x="4317998" y="3257852"/>
            <a:ext cx="1536700" cy="698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B04284-E760-995D-478A-041334DFF26C}"/>
              </a:ext>
            </a:extLst>
          </p:cNvPr>
          <p:cNvSpPr txBox="1"/>
          <p:nvPr/>
        </p:nvSpPr>
        <p:spPr>
          <a:xfrm>
            <a:off x="1009650" y="3303528"/>
            <a:ext cx="2400300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Recherche publique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86B002-37C2-6CDC-7EF0-596B9157CD60}"/>
              </a:ext>
            </a:extLst>
          </p:cNvPr>
          <p:cNvSpPr txBox="1"/>
          <p:nvPr/>
        </p:nvSpPr>
        <p:spPr>
          <a:xfrm>
            <a:off x="691403" y="4179664"/>
            <a:ext cx="2217867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Recherche privée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FA52BE9-32DA-5920-9192-891F9A9C82FF}"/>
              </a:ext>
            </a:extLst>
          </p:cNvPr>
          <p:cNvSpPr txBox="1"/>
          <p:nvPr/>
        </p:nvSpPr>
        <p:spPr>
          <a:xfrm>
            <a:off x="838200" y="4967925"/>
            <a:ext cx="2571750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Demandes sociétales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C65CA9-038E-F1F9-5F96-E0C4AB587149}"/>
              </a:ext>
            </a:extLst>
          </p:cNvPr>
          <p:cNvSpPr txBox="1"/>
          <p:nvPr/>
        </p:nvSpPr>
        <p:spPr>
          <a:xfrm>
            <a:off x="1295400" y="5739421"/>
            <a:ext cx="2571750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Attentes agriculteurs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56ADF4-303D-3E61-F93A-AB033AC70B34}"/>
              </a:ext>
            </a:extLst>
          </p:cNvPr>
          <p:cNvSpPr txBox="1"/>
          <p:nvPr/>
        </p:nvSpPr>
        <p:spPr>
          <a:xfrm>
            <a:off x="4280870" y="5113392"/>
            <a:ext cx="2571750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Ambitions politiques</a:t>
            </a:r>
          </a:p>
        </p:txBody>
      </p:sp>
    </p:spTree>
    <p:extLst>
      <p:ext uri="{BB962C8B-B14F-4D97-AF65-F5344CB8AC3E}">
        <p14:creationId xmlns:p14="http://schemas.microsoft.com/office/powerpoint/2010/main" val="28301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fournitures de bureau, stylos et plumes, outil d’écriture, stylo plume&#10;&#10;Description générée automatiquement">
            <a:extLst>
              <a:ext uri="{FF2B5EF4-FFF2-40B4-BE49-F238E27FC236}">
                <a16:creationId xmlns:a16="http://schemas.microsoft.com/office/drawing/2014/main" id="{349CA902-A306-5168-E21F-4970A500D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3857" y="12702"/>
            <a:ext cx="1639886" cy="16398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4D86E9-AEBC-9094-5C7D-32BC134D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5775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 et perspectives</a:t>
            </a:r>
            <a:br>
              <a:rPr lang="fr-FR" dirty="0"/>
            </a:br>
            <a:r>
              <a:rPr lang="fr-FR" dirty="0"/>
              <a:t>La règlementation européenne semences et plants en cours de révision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5E9EF7-F7CA-C5E5-A927-2033E3B4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2628899"/>
            <a:ext cx="9766300" cy="35480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Demande de révision de la règlementation européenne formulée par les Etats membres en </a:t>
            </a:r>
            <a:r>
              <a:rPr lang="fr-FR" b="1" dirty="0"/>
              <a:t>novembre 2019</a:t>
            </a:r>
          </a:p>
          <a:p>
            <a:r>
              <a:rPr lang="fr-FR" dirty="0"/>
              <a:t>Proposition de règlement publiée par la Commission européenne en </a:t>
            </a:r>
            <a:r>
              <a:rPr lang="fr-FR" b="1" dirty="0"/>
              <a:t>juillet 2023</a:t>
            </a:r>
          </a:p>
          <a:p>
            <a:r>
              <a:rPr lang="fr-FR" dirty="0"/>
              <a:t>Discussion en cours Etats membres + Parlement européen</a:t>
            </a:r>
          </a:p>
          <a:p>
            <a:r>
              <a:rPr lang="fr-FR" dirty="0"/>
              <a:t>Quelques évolutions proposées en lien avec la diversification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Espèces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Enregistrement des mélanges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Matériel Hétérogène non Biologique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Valeur Culturale et d’Utilisation Durable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1BC4F-7FB6-4187-267A-B952DB4573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9F9BA-DA32-6D29-AC4F-86BC8A44D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72539F-D3DF-A9D4-C923-D12E697A5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18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FD8B61B-F787-7547-9F3E-8E3BC380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9" y="2473323"/>
            <a:ext cx="1172962" cy="1172962"/>
          </a:xfrm>
          <a:prstGeom prst="rect">
            <a:avLst/>
          </a:prstGeom>
        </p:spPr>
      </p:pic>
      <p:pic>
        <p:nvPicPr>
          <p:cNvPr id="16" name="Image 15" descr="Une image contenant cercl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F93B4A00-9406-70DB-7DA9-862176B61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23" y="4855794"/>
            <a:ext cx="1881149" cy="14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B2E286D-789F-EA6E-7F68-2CA43005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30F36D-4C83-3E78-4FD3-88D34A9AC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virginie.bertoux@geves.fr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CE5A2-EE06-4945-3014-A55571B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C4F417-AAA1-623F-9B7D-A2574ADDA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6BFE91-DD75-5DBD-3889-24E1B2D00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19</a:t>
            </a:fld>
            <a:endParaRPr lang="fr-FR"/>
          </a:p>
        </p:txBody>
      </p:sp>
      <p:pic>
        <p:nvPicPr>
          <p:cNvPr id="9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23FFC559-0515-358F-AADC-2A649C80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987" y="1939131"/>
            <a:ext cx="1325563" cy="1325563"/>
          </a:xfrm>
          <a:prstGeom prst="rect">
            <a:avLst/>
          </a:prstGeom>
        </p:spPr>
      </p:pic>
      <p:pic>
        <p:nvPicPr>
          <p:cNvPr id="10" name="Image 9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BD6A7BE0-CE7A-2DA4-915A-99EC57CD4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5363" y="1690688"/>
            <a:ext cx="1766888" cy="1766888"/>
          </a:xfrm>
          <a:prstGeom prst="rect">
            <a:avLst/>
          </a:prstGeom>
        </p:spPr>
      </p:pic>
      <p:pic>
        <p:nvPicPr>
          <p:cNvPr id="11" name="Image 10" descr="Une image contenant fournitures de bureau, stylos et plumes, outil d’écriture, stylo plume&#10;&#10;Description générée automatiquement">
            <a:extLst>
              <a:ext uri="{FF2B5EF4-FFF2-40B4-BE49-F238E27FC236}">
                <a16:creationId xmlns:a16="http://schemas.microsoft.com/office/drawing/2014/main" id="{FE59BA62-9ACB-2324-3663-AE6C831DE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065" y="1804988"/>
            <a:ext cx="1639886" cy="16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Sommaire</a:t>
            </a:r>
            <a:endParaRPr lang="en-GB" dirty="0"/>
          </a:p>
        </p:txBody>
      </p:sp>
      <p:pic>
        <p:nvPicPr>
          <p:cNvPr id="8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738E21D3-5600-DEEC-353E-EB592779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987" y="1939131"/>
            <a:ext cx="1325563" cy="13255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12" name="Image 11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E63EEBAD-57D3-A23D-1BAC-5EAF0C7D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3" y="1690688"/>
            <a:ext cx="1766888" cy="1766888"/>
          </a:xfrm>
          <a:prstGeom prst="rect">
            <a:avLst/>
          </a:prstGeom>
        </p:spPr>
      </p:pic>
      <p:pic>
        <p:nvPicPr>
          <p:cNvPr id="14" name="Image 13" descr="Une image contenant fournitures de bureau, stylos et plumes, outil d’écriture, stylo plume&#10;&#10;Description générée automatiquement">
            <a:extLst>
              <a:ext uri="{FF2B5EF4-FFF2-40B4-BE49-F238E27FC236}">
                <a16:creationId xmlns:a16="http://schemas.microsoft.com/office/drawing/2014/main" id="{FB76957B-76E4-1CC1-6EF2-50715CF02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5" y="1804988"/>
            <a:ext cx="1639886" cy="16398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5FE3737-4120-23B8-A6C7-5726E6004718}"/>
              </a:ext>
            </a:extLst>
          </p:cNvPr>
          <p:cNvSpPr txBox="1"/>
          <p:nvPr/>
        </p:nvSpPr>
        <p:spPr>
          <a:xfrm>
            <a:off x="1190625" y="3657600"/>
            <a:ext cx="2819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Rappels</a:t>
            </a:r>
            <a:r>
              <a:rPr lang="fr-FR" dirty="0"/>
              <a:t> sur le CTPS et la règlementation variétés, semences et plants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E434715-8ED7-3439-C083-36461690FFC1}"/>
              </a:ext>
            </a:extLst>
          </p:cNvPr>
          <p:cNvSpPr txBox="1"/>
          <p:nvPr/>
        </p:nvSpPr>
        <p:spPr bwMode="auto">
          <a:xfrm>
            <a:off x="4686300" y="3657600"/>
            <a:ext cx="2819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Illustration</a:t>
            </a:r>
            <a:r>
              <a:rPr lang="fr-FR" dirty="0"/>
              <a:t> de dispositifs règlementaires en accompagnement à la diversification intra-parcelle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08FA900-71F4-AF84-5633-C43C87875E2A}"/>
              </a:ext>
            </a:extLst>
          </p:cNvPr>
          <p:cNvSpPr txBox="1"/>
          <p:nvPr/>
        </p:nvSpPr>
        <p:spPr bwMode="auto">
          <a:xfrm>
            <a:off x="8181975" y="3657599"/>
            <a:ext cx="2819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Conclusion et </a:t>
            </a:r>
            <a:r>
              <a:rPr lang="fr-FR" b="1" u="sng" dirty="0"/>
              <a:t>perspectives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Sommaire</a:t>
            </a:r>
            <a:endParaRPr lang="en-GB" dirty="0"/>
          </a:p>
        </p:txBody>
      </p:sp>
      <p:pic>
        <p:nvPicPr>
          <p:cNvPr id="8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738E21D3-5600-DEEC-353E-EB592779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987" y="1939131"/>
            <a:ext cx="1325563" cy="13255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12" name="Image 11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E63EEBAD-57D3-A23D-1BAC-5EAF0C7D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3" y="1690688"/>
            <a:ext cx="1766888" cy="1766888"/>
          </a:xfrm>
          <a:prstGeom prst="rect">
            <a:avLst/>
          </a:prstGeom>
        </p:spPr>
      </p:pic>
      <p:pic>
        <p:nvPicPr>
          <p:cNvPr id="14" name="Image 13" descr="Une image contenant fournitures de bureau, stylos et plumes, outil d’écriture, stylo plume&#10;&#10;Description générée automatiquement">
            <a:extLst>
              <a:ext uri="{FF2B5EF4-FFF2-40B4-BE49-F238E27FC236}">
                <a16:creationId xmlns:a16="http://schemas.microsoft.com/office/drawing/2014/main" id="{FB76957B-76E4-1CC1-6EF2-50715CF02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5" y="1804988"/>
            <a:ext cx="1639886" cy="16398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5FE3737-4120-23B8-A6C7-5726E6004718}"/>
              </a:ext>
            </a:extLst>
          </p:cNvPr>
          <p:cNvSpPr txBox="1"/>
          <p:nvPr/>
        </p:nvSpPr>
        <p:spPr>
          <a:xfrm>
            <a:off x="1190625" y="3657600"/>
            <a:ext cx="2819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Rappels</a:t>
            </a:r>
            <a:r>
              <a:rPr lang="fr-FR" dirty="0"/>
              <a:t> sur le CTPS et la règlementation variétés, semences et plants</a:t>
            </a:r>
          </a:p>
        </p:txBody>
      </p:sp>
    </p:spTree>
    <p:extLst>
      <p:ext uri="{BB962C8B-B14F-4D97-AF65-F5344CB8AC3E}">
        <p14:creationId xmlns:p14="http://schemas.microsoft.com/office/powerpoint/2010/main" val="315822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Le CTPS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4</a:t>
            </a:fld>
            <a:endParaRPr lang="fr-FR"/>
          </a:p>
        </p:txBody>
      </p:sp>
      <p:pic>
        <p:nvPicPr>
          <p:cNvPr id="10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081B3656-0CC9-5DD6-9DCE-1BA0729A2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6437" y="0"/>
            <a:ext cx="1325563" cy="1325563"/>
          </a:xfrm>
          <a:prstGeom prst="rect">
            <a:avLst/>
          </a:prstGeom>
        </p:spPr>
      </p:pic>
      <p:grpSp>
        <p:nvGrpSpPr>
          <p:cNvPr id="12" name="Groupe 62">
            <a:extLst>
              <a:ext uri="{FF2B5EF4-FFF2-40B4-BE49-F238E27FC236}">
                <a16:creationId xmlns:a16="http://schemas.microsoft.com/office/drawing/2014/main" id="{35C4844D-8B40-D171-2FAA-547BDF2DF81A}"/>
              </a:ext>
            </a:extLst>
          </p:cNvPr>
          <p:cNvGrpSpPr/>
          <p:nvPr/>
        </p:nvGrpSpPr>
        <p:grpSpPr>
          <a:xfrm>
            <a:off x="4171256" y="1426022"/>
            <a:ext cx="7442521" cy="4930328"/>
            <a:chOff x="1259632" y="1556792"/>
            <a:chExt cx="7781553" cy="4930328"/>
          </a:xfrm>
        </p:grpSpPr>
        <p:sp>
          <p:nvSpPr>
            <p:cNvPr id="13" name="Rectangle à coins arrondis 5">
              <a:extLst>
                <a:ext uri="{FF2B5EF4-FFF2-40B4-BE49-F238E27FC236}">
                  <a16:creationId xmlns:a16="http://schemas.microsoft.com/office/drawing/2014/main" id="{9250C588-15D6-EC3C-D8DC-C6FC812DF0CA}"/>
                </a:ext>
              </a:extLst>
            </p:cNvPr>
            <p:cNvSpPr/>
            <p:nvPr/>
          </p:nvSpPr>
          <p:spPr bwMode="auto">
            <a:xfrm>
              <a:off x="1259632" y="3140968"/>
              <a:ext cx="1928812" cy="5715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Comité Scientifique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(16 membres)</a:t>
              </a:r>
            </a:p>
          </p:txBody>
        </p:sp>
        <p:sp>
          <p:nvSpPr>
            <p:cNvPr id="14" name="Rectangle à coins arrondis 7">
              <a:extLst>
                <a:ext uri="{FF2B5EF4-FFF2-40B4-BE49-F238E27FC236}">
                  <a16:creationId xmlns:a16="http://schemas.microsoft.com/office/drawing/2014/main" id="{DB95EF6F-AB5C-62C9-8125-AC51D18DACDF}"/>
                </a:ext>
              </a:extLst>
            </p:cNvPr>
            <p:cNvSpPr/>
            <p:nvPr/>
          </p:nvSpPr>
          <p:spPr bwMode="auto">
            <a:xfrm>
              <a:off x="3707904" y="2420888"/>
              <a:ext cx="1928813" cy="5715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Comité Plénier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(70 membres)</a:t>
              </a:r>
            </a:p>
          </p:txBody>
        </p:sp>
        <p:sp>
          <p:nvSpPr>
            <p:cNvPr id="15" name="Rectangle à coins arrondis 9">
              <a:extLst>
                <a:ext uri="{FF2B5EF4-FFF2-40B4-BE49-F238E27FC236}">
                  <a16:creationId xmlns:a16="http://schemas.microsoft.com/office/drawing/2014/main" id="{6CF44192-EF77-ECEF-E23C-14092A3B826D}"/>
                </a:ext>
              </a:extLst>
            </p:cNvPr>
            <p:cNvSpPr/>
            <p:nvPr/>
          </p:nvSpPr>
          <p:spPr bwMode="auto">
            <a:xfrm>
              <a:off x="3707904" y="1556792"/>
              <a:ext cx="1857375" cy="5715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Ministère chargé de l’agriculture </a:t>
              </a:r>
            </a:p>
          </p:txBody>
        </p:sp>
        <p:sp>
          <p:nvSpPr>
            <p:cNvPr id="16" name="Rectangle à coins arrondis 10">
              <a:extLst>
                <a:ext uri="{FF2B5EF4-FFF2-40B4-BE49-F238E27FC236}">
                  <a16:creationId xmlns:a16="http://schemas.microsoft.com/office/drawing/2014/main" id="{EBBEADAC-654A-B5FE-05FB-FA72DF71B76F}"/>
                </a:ext>
              </a:extLst>
            </p:cNvPr>
            <p:cNvSpPr/>
            <p:nvPr/>
          </p:nvSpPr>
          <p:spPr bwMode="auto">
            <a:xfrm>
              <a:off x="7524328" y="5129808"/>
              <a:ext cx="1445419" cy="747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Agences officielles de Contrôle et de Certification</a:t>
              </a:r>
            </a:p>
          </p:txBody>
        </p:sp>
        <p:sp>
          <p:nvSpPr>
            <p:cNvPr id="17" name="Rectangle à coins arrondis 11">
              <a:extLst>
                <a:ext uri="{FF2B5EF4-FFF2-40B4-BE49-F238E27FC236}">
                  <a16:creationId xmlns:a16="http://schemas.microsoft.com/office/drawing/2014/main" id="{6E310196-0BEC-753F-3F41-AB3E9CFB075A}"/>
                </a:ext>
              </a:extLst>
            </p:cNvPr>
            <p:cNvSpPr/>
            <p:nvPr/>
          </p:nvSpPr>
          <p:spPr bwMode="auto">
            <a:xfrm>
              <a:off x="4397747" y="5844183"/>
              <a:ext cx="1571625" cy="6429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Groupe d’Etude et de contrôle des Variétés et des Semences (GEVES)</a:t>
              </a:r>
            </a:p>
          </p:txBody>
        </p:sp>
        <p:sp>
          <p:nvSpPr>
            <p:cNvPr id="18" name="Rectangle à coins arrondis 12">
              <a:extLst>
                <a:ext uri="{FF2B5EF4-FFF2-40B4-BE49-F238E27FC236}">
                  <a16:creationId xmlns:a16="http://schemas.microsoft.com/office/drawing/2014/main" id="{013F0C7A-6D0E-D96F-8718-95AEBDA73F3C}"/>
                </a:ext>
              </a:extLst>
            </p:cNvPr>
            <p:cNvSpPr/>
            <p:nvPr/>
          </p:nvSpPr>
          <p:spPr bwMode="auto">
            <a:xfrm>
              <a:off x="5969371" y="3129558"/>
              <a:ext cx="2282440" cy="5715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 sections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(40 à 60 membres/section)</a:t>
              </a:r>
            </a:p>
          </p:txBody>
        </p:sp>
        <p:sp>
          <p:nvSpPr>
            <p:cNvPr id="19" name="Rectangle à coins arrondis 13">
              <a:extLst>
                <a:ext uri="{FF2B5EF4-FFF2-40B4-BE49-F238E27FC236}">
                  <a16:creationId xmlns:a16="http://schemas.microsoft.com/office/drawing/2014/main" id="{6417DE35-4F3D-562F-356B-29D60054115B}"/>
                </a:ext>
              </a:extLst>
            </p:cNvPr>
            <p:cNvSpPr/>
            <p:nvPr/>
          </p:nvSpPr>
          <p:spPr bwMode="auto">
            <a:xfrm>
              <a:off x="4469185" y="4129683"/>
              <a:ext cx="1357312" cy="4286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Commission catalogue</a:t>
              </a:r>
            </a:p>
          </p:txBody>
        </p:sp>
        <p:sp>
          <p:nvSpPr>
            <p:cNvPr id="20" name="Rectangle à coins arrondis 14">
              <a:extLst>
                <a:ext uri="{FF2B5EF4-FFF2-40B4-BE49-F238E27FC236}">
                  <a16:creationId xmlns:a16="http://schemas.microsoft.com/office/drawing/2014/main" id="{EB8B05E2-B233-D379-8578-324585469AEF}"/>
                </a:ext>
              </a:extLst>
            </p:cNvPr>
            <p:cNvSpPr/>
            <p:nvPr/>
          </p:nvSpPr>
          <p:spPr bwMode="auto">
            <a:xfrm>
              <a:off x="3540497" y="4701183"/>
              <a:ext cx="1000125" cy="4286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Commission DHS</a:t>
              </a:r>
            </a:p>
          </p:txBody>
        </p:sp>
        <p:sp>
          <p:nvSpPr>
            <p:cNvPr id="21" name="Rectangle à coins arrondis 15">
              <a:extLst>
                <a:ext uri="{FF2B5EF4-FFF2-40B4-BE49-F238E27FC236}">
                  <a16:creationId xmlns:a16="http://schemas.microsoft.com/office/drawing/2014/main" id="{CFCFEA5D-D89D-5E29-D82F-4D2A0773CEB0}"/>
                </a:ext>
              </a:extLst>
            </p:cNvPr>
            <p:cNvSpPr/>
            <p:nvPr/>
          </p:nvSpPr>
          <p:spPr bwMode="auto">
            <a:xfrm>
              <a:off x="5796136" y="4725144"/>
              <a:ext cx="1000125" cy="4286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Commission VATE</a:t>
              </a:r>
            </a:p>
          </p:txBody>
        </p:sp>
        <p:sp>
          <p:nvSpPr>
            <p:cNvPr id="22" name="Rectangle à coins arrondis 16">
              <a:extLst>
                <a:ext uri="{FF2B5EF4-FFF2-40B4-BE49-F238E27FC236}">
                  <a16:creationId xmlns:a16="http://schemas.microsoft.com/office/drawing/2014/main" id="{4B448BEA-1DE2-708E-59A8-BEEB75207453}"/>
                </a:ext>
              </a:extLst>
            </p:cNvPr>
            <p:cNvSpPr/>
            <p:nvPr/>
          </p:nvSpPr>
          <p:spPr bwMode="auto">
            <a:xfrm>
              <a:off x="4644008" y="4725144"/>
              <a:ext cx="1071562" cy="4286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Commissions spécifiques</a:t>
              </a:r>
            </a:p>
          </p:txBody>
        </p:sp>
        <p:sp>
          <p:nvSpPr>
            <p:cNvPr id="23" name="Rectangle à coins arrondis 17">
              <a:extLst>
                <a:ext uri="{FF2B5EF4-FFF2-40B4-BE49-F238E27FC236}">
                  <a16:creationId xmlns:a16="http://schemas.microsoft.com/office/drawing/2014/main" id="{57CB686C-8899-4C94-DC3D-7F7CFA34E840}"/>
                </a:ext>
              </a:extLst>
            </p:cNvPr>
            <p:cNvSpPr/>
            <p:nvPr/>
          </p:nvSpPr>
          <p:spPr bwMode="auto">
            <a:xfrm>
              <a:off x="4397747" y="5415558"/>
              <a:ext cx="1571625" cy="21431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Résultats du GEVES</a:t>
              </a:r>
            </a:p>
          </p:txBody>
        </p:sp>
        <p:sp>
          <p:nvSpPr>
            <p:cNvPr id="24" name="Rectangle à coins arrondis 18">
              <a:extLst>
                <a:ext uri="{FF2B5EF4-FFF2-40B4-BE49-F238E27FC236}">
                  <a16:creationId xmlns:a16="http://schemas.microsoft.com/office/drawing/2014/main" id="{BD104831-99D5-E069-AB18-58F5DE98089D}"/>
                </a:ext>
              </a:extLst>
            </p:cNvPr>
            <p:cNvSpPr/>
            <p:nvPr/>
          </p:nvSpPr>
          <p:spPr bwMode="auto">
            <a:xfrm>
              <a:off x="7326685" y="4129683"/>
              <a:ext cx="1714500" cy="52345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Commission Contrôle et Certification</a:t>
              </a:r>
            </a:p>
          </p:txBody>
        </p:sp>
        <p:sp>
          <p:nvSpPr>
            <p:cNvPr id="25" name="Flèche vers le haut 19">
              <a:extLst>
                <a:ext uri="{FF2B5EF4-FFF2-40B4-BE49-F238E27FC236}">
                  <a16:creationId xmlns:a16="http://schemas.microsoft.com/office/drawing/2014/main" id="{B75342AB-050E-78BC-007B-0EFA7F8CC0DA}"/>
                </a:ext>
              </a:extLst>
            </p:cNvPr>
            <p:cNvSpPr/>
            <p:nvPr/>
          </p:nvSpPr>
          <p:spPr bwMode="auto">
            <a:xfrm>
              <a:off x="8183935" y="4701183"/>
              <a:ext cx="142875" cy="357187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lèche vers le haut 20">
              <a:extLst>
                <a:ext uri="{FF2B5EF4-FFF2-40B4-BE49-F238E27FC236}">
                  <a16:creationId xmlns:a16="http://schemas.microsoft.com/office/drawing/2014/main" id="{E57FE00C-BD1E-48CC-2F6A-15D2F9096ABD}"/>
                </a:ext>
              </a:extLst>
            </p:cNvPr>
            <p:cNvSpPr/>
            <p:nvPr/>
          </p:nvSpPr>
          <p:spPr bwMode="auto">
            <a:xfrm>
              <a:off x="5112122" y="5629870"/>
              <a:ext cx="71438" cy="214313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lèche vers le haut 21">
              <a:extLst>
                <a:ext uri="{FF2B5EF4-FFF2-40B4-BE49-F238E27FC236}">
                  <a16:creationId xmlns:a16="http://schemas.microsoft.com/office/drawing/2014/main" id="{16E9B4AB-8943-6923-E024-7C8DA5BE336F}"/>
                </a:ext>
              </a:extLst>
            </p:cNvPr>
            <p:cNvSpPr/>
            <p:nvPr/>
          </p:nvSpPr>
          <p:spPr bwMode="auto">
            <a:xfrm>
              <a:off x="5112122" y="5201245"/>
              <a:ext cx="71438" cy="142875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E1E27E2-DE74-4679-44FA-82351F77CA16}"/>
                </a:ext>
              </a:extLst>
            </p:cNvPr>
            <p:cNvCxnSpPr/>
            <p:nvPr/>
          </p:nvCxnSpPr>
          <p:spPr bwMode="auto">
            <a:xfrm>
              <a:off x="2195736" y="2708920"/>
              <a:ext cx="14956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B829B17-CA03-8519-DBE4-6C386E3C53BE}"/>
                </a:ext>
              </a:extLst>
            </p:cNvPr>
            <p:cNvCxnSpPr/>
            <p:nvPr/>
          </p:nvCxnSpPr>
          <p:spPr bwMode="auto">
            <a:xfrm>
              <a:off x="5652120" y="2708920"/>
              <a:ext cx="1357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B14A7346-1423-209E-FCDF-E2113725BB20}"/>
                </a:ext>
              </a:extLst>
            </p:cNvPr>
            <p:cNvCxnSpPr/>
            <p:nvPr/>
          </p:nvCxnSpPr>
          <p:spPr bwMode="auto">
            <a:xfrm>
              <a:off x="5254997" y="3843933"/>
              <a:ext cx="30718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01A1D2B0-12A8-8486-55F5-DAB40754C73B}"/>
                </a:ext>
              </a:extLst>
            </p:cNvPr>
            <p:cNvCxnSpPr/>
            <p:nvPr/>
          </p:nvCxnSpPr>
          <p:spPr bwMode="auto">
            <a:xfrm flipH="1">
              <a:off x="2195736" y="2708920"/>
              <a:ext cx="7987" cy="420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FE34E56-6266-2869-3753-BA41EDB87AB6}"/>
                </a:ext>
              </a:extLst>
            </p:cNvPr>
            <p:cNvCxnSpPr/>
            <p:nvPr/>
          </p:nvCxnSpPr>
          <p:spPr bwMode="auto">
            <a:xfrm rot="5400000">
              <a:off x="8183935" y="3986808"/>
              <a:ext cx="285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682C700B-BB5D-2A06-9FF1-2219B96D4ECA}"/>
                </a:ext>
              </a:extLst>
            </p:cNvPr>
            <p:cNvCxnSpPr/>
            <p:nvPr/>
          </p:nvCxnSpPr>
          <p:spPr bwMode="auto">
            <a:xfrm rot="5400000">
              <a:off x="5112122" y="3986808"/>
              <a:ext cx="285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E66BF52-57A5-DF06-894E-90D7A8F42881}"/>
                </a:ext>
              </a:extLst>
            </p:cNvPr>
            <p:cNvCxnSpPr/>
            <p:nvPr/>
          </p:nvCxnSpPr>
          <p:spPr bwMode="auto">
            <a:xfrm rot="5400000">
              <a:off x="6898059" y="3772496"/>
              <a:ext cx="142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0457B29-A323-43DA-F344-7A759CF2865D}"/>
                </a:ext>
              </a:extLst>
            </p:cNvPr>
            <p:cNvCxnSpPr/>
            <p:nvPr/>
          </p:nvCxnSpPr>
          <p:spPr bwMode="auto">
            <a:xfrm rot="10800000" flipV="1">
              <a:off x="4183435" y="4486870"/>
              <a:ext cx="285750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940B42E5-C8A5-542B-AE65-C59CB0C80E4A}"/>
                </a:ext>
              </a:extLst>
            </p:cNvPr>
            <p:cNvCxnSpPr/>
            <p:nvPr/>
          </p:nvCxnSpPr>
          <p:spPr bwMode="auto">
            <a:xfrm>
              <a:off x="5796136" y="4437112"/>
              <a:ext cx="321122" cy="285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F35226AF-3303-A151-BDFF-BD57EF0E231B}"/>
                </a:ext>
              </a:extLst>
            </p:cNvPr>
            <p:cNvCxnSpPr/>
            <p:nvPr/>
          </p:nvCxnSpPr>
          <p:spPr bwMode="auto">
            <a:xfrm rot="5400000">
              <a:off x="5112122" y="4629746"/>
              <a:ext cx="142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739E0950-1351-A1F0-9A2B-03F6B3CD965D}"/>
                </a:ext>
              </a:extLst>
            </p:cNvPr>
            <p:cNvCxnSpPr/>
            <p:nvPr/>
          </p:nvCxnSpPr>
          <p:spPr bwMode="auto">
            <a:xfrm rot="5400000">
              <a:off x="4501133" y="2275731"/>
              <a:ext cx="285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à coins arrondis 36">
              <a:extLst>
                <a:ext uri="{FF2B5EF4-FFF2-40B4-BE49-F238E27FC236}">
                  <a16:creationId xmlns:a16="http://schemas.microsoft.com/office/drawing/2014/main" id="{D54A5B02-7F75-FE9D-2C28-6F96479D64FE}"/>
                </a:ext>
              </a:extLst>
            </p:cNvPr>
            <p:cNvSpPr/>
            <p:nvPr/>
          </p:nvSpPr>
          <p:spPr bwMode="auto">
            <a:xfrm>
              <a:off x="3995936" y="3140968"/>
              <a:ext cx="1424186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Section RPG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(45 membres)</a:t>
              </a: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46B3438-F972-6C59-A50D-DA08D47CA155}"/>
                </a:ext>
              </a:extLst>
            </p:cNvPr>
            <p:cNvCxnSpPr/>
            <p:nvPr/>
          </p:nvCxnSpPr>
          <p:spPr bwMode="auto">
            <a:xfrm>
              <a:off x="4644008" y="29969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BDDDC14D-69C5-639C-1E56-D76694656071}"/>
                </a:ext>
              </a:extLst>
            </p:cNvPr>
            <p:cNvCxnSpPr/>
            <p:nvPr/>
          </p:nvCxnSpPr>
          <p:spPr bwMode="auto">
            <a:xfrm flipH="1">
              <a:off x="7020272" y="2708920"/>
              <a:ext cx="7987" cy="420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à coins arrondis 53">
              <a:extLst>
                <a:ext uri="{FF2B5EF4-FFF2-40B4-BE49-F238E27FC236}">
                  <a16:creationId xmlns:a16="http://schemas.microsoft.com/office/drawing/2014/main" id="{5C675BB4-E7C3-79C2-D5D7-A90E830EB65F}"/>
                </a:ext>
              </a:extLst>
            </p:cNvPr>
            <p:cNvSpPr/>
            <p:nvPr/>
          </p:nvSpPr>
          <p:spPr bwMode="auto">
            <a:xfrm>
              <a:off x="6156176" y="4077072"/>
              <a:ext cx="1008112" cy="43204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CISPS </a:t>
              </a:r>
            </a:p>
          </p:txBody>
        </p:sp>
        <p:sp>
          <p:nvSpPr>
            <p:cNvPr id="43" name="Rectangle à coins arrondis 54">
              <a:extLst>
                <a:ext uri="{FF2B5EF4-FFF2-40B4-BE49-F238E27FC236}">
                  <a16:creationId xmlns:a16="http://schemas.microsoft.com/office/drawing/2014/main" id="{4D120D1F-F394-3AB5-E77E-5CCDC9478B98}"/>
                </a:ext>
              </a:extLst>
            </p:cNvPr>
            <p:cNvSpPr/>
            <p:nvPr/>
          </p:nvSpPr>
          <p:spPr bwMode="auto">
            <a:xfrm>
              <a:off x="3131840" y="3861048"/>
              <a:ext cx="1008112" cy="43204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CISAB  </a:t>
              </a:r>
            </a:p>
          </p:txBody>
        </p:sp>
        <p:sp>
          <p:nvSpPr>
            <p:cNvPr id="44" name="Flèche vers le haut 60">
              <a:extLst>
                <a:ext uri="{FF2B5EF4-FFF2-40B4-BE49-F238E27FC236}">
                  <a16:creationId xmlns:a16="http://schemas.microsoft.com/office/drawing/2014/main" id="{F9D7B104-61EC-F4BA-56A1-915A49FC09A3}"/>
                </a:ext>
              </a:extLst>
            </p:cNvPr>
            <p:cNvSpPr/>
            <p:nvPr/>
          </p:nvSpPr>
          <p:spPr bwMode="auto">
            <a:xfrm>
              <a:off x="6588224" y="4581128"/>
              <a:ext cx="45719" cy="144016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lèche vers le haut 61">
              <a:extLst>
                <a:ext uri="{FF2B5EF4-FFF2-40B4-BE49-F238E27FC236}">
                  <a16:creationId xmlns:a16="http://schemas.microsoft.com/office/drawing/2014/main" id="{4C55878C-69BD-C34F-BD10-CA344F28CCD5}"/>
                </a:ext>
              </a:extLst>
            </p:cNvPr>
            <p:cNvSpPr/>
            <p:nvPr/>
          </p:nvSpPr>
          <p:spPr bwMode="auto">
            <a:xfrm rot="16200000">
              <a:off x="6012160" y="4221088"/>
              <a:ext cx="72008" cy="216024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9" name="Image 48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74595378-06F4-A8D4-10A9-7246615EA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42" y="1255466"/>
            <a:ext cx="1669382" cy="1057275"/>
          </a:xfrm>
          <a:prstGeom prst="rect">
            <a:avLst/>
          </a:prstGeom>
        </p:spPr>
      </p:pic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175E992E-BEDB-562A-502D-5BAAE6195E5A}"/>
              </a:ext>
            </a:extLst>
          </p:cNvPr>
          <p:cNvSpPr txBox="1">
            <a:spLocks/>
          </p:cNvSpPr>
          <p:nvPr/>
        </p:nvSpPr>
        <p:spPr bwMode="auto">
          <a:xfrm>
            <a:off x="302490" y="1825625"/>
            <a:ext cx="3563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Comité Technique Permanent de la Sélection des Plantes Cultivées </a:t>
            </a:r>
          </a:p>
          <a:p>
            <a:pPr marL="0" indent="0">
              <a:buNone/>
            </a:pPr>
            <a:r>
              <a:rPr lang="fr-FR" sz="1800" i="1" dirty="0"/>
              <a:t>(Commission Administrative à Caractère Consultatif)</a:t>
            </a:r>
          </a:p>
          <a:p>
            <a:r>
              <a:rPr lang="fr-FR" sz="1800" dirty="0"/>
              <a:t>Mandat de 5 ans</a:t>
            </a:r>
          </a:p>
          <a:p>
            <a:r>
              <a:rPr lang="fr-FR" sz="1800" dirty="0"/>
              <a:t>&gt; 1 000 variétés déposées / an</a:t>
            </a:r>
          </a:p>
          <a:p>
            <a:r>
              <a:rPr lang="fr-FR" sz="1800" dirty="0"/>
              <a:t>&gt; 800 membres officiellement nommés par arrêté ministériel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Administration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Experts scientifiques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Représentants professionnels</a:t>
            </a:r>
          </a:p>
        </p:txBody>
      </p:sp>
      <p:pic>
        <p:nvPicPr>
          <p:cNvPr id="51" name="Espace réservé du contenu 3">
            <a:extLst>
              <a:ext uri="{FF2B5EF4-FFF2-40B4-BE49-F238E27FC236}">
                <a16:creationId xmlns:a16="http://schemas.microsoft.com/office/drawing/2014/main" id="{E0D90101-9495-22ED-159C-9F28DD33E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624" y="5213350"/>
            <a:ext cx="2193145" cy="1211330"/>
          </a:xfrm>
          <a:prstGeom prst="rect">
            <a:avLst/>
          </a:prstGeom>
        </p:spPr>
      </p:pic>
      <p:pic>
        <p:nvPicPr>
          <p:cNvPr id="55" name="Image 54" descr="Une image contenant rouge&#10;&#10;Description générée automatiquement">
            <a:extLst>
              <a:ext uri="{FF2B5EF4-FFF2-40B4-BE49-F238E27FC236}">
                <a16:creationId xmlns:a16="http://schemas.microsoft.com/office/drawing/2014/main" id="{1CCA5207-C0AE-D2F9-0F00-B5FC16E1C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8" y="5218292"/>
            <a:ext cx="1093608" cy="109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AE0D77D-4443-4D4C-8131-A0A584D1A9A4}"/>
              </a:ext>
            </a:extLst>
          </p:cNvPr>
          <p:cNvSpPr/>
          <p:nvPr/>
        </p:nvSpPr>
        <p:spPr>
          <a:xfrm>
            <a:off x="3875584" y="1735794"/>
            <a:ext cx="2016224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kern="1200" dirty="0">
                <a:solidFill>
                  <a:prstClr val="white"/>
                </a:solidFill>
                <a:latin typeface="Calibri"/>
              </a:rPr>
              <a:t>Changement climatique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1CBFA85-CDDC-4AFF-8D7C-C49CDCA2C063}"/>
              </a:ext>
            </a:extLst>
          </p:cNvPr>
          <p:cNvSpPr/>
          <p:nvPr/>
        </p:nvSpPr>
        <p:spPr>
          <a:xfrm>
            <a:off x="8422432" y="1735794"/>
            <a:ext cx="2016224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kern="1200" dirty="0">
                <a:solidFill>
                  <a:prstClr val="white"/>
                </a:solidFill>
                <a:latin typeface="Calibri"/>
              </a:rPr>
              <a:t>Alimentation saine, sure et durable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DA18583-808F-45BA-8E2A-07174B6DFD65}"/>
              </a:ext>
            </a:extLst>
          </p:cNvPr>
          <p:cNvSpPr/>
          <p:nvPr/>
        </p:nvSpPr>
        <p:spPr>
          <a:xfrm>
            <a:off x="6179840" y="1735794"/>
            <a:ext cx="2016224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kern="1200" dirty="0">
                <a:solidFill>
                  <a:prstClr val="white"/>
                </a:solidFill>
                <a:latin typeface="Calibri"/>
              </a:rPr>
              <a:t>Biodiversité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641A6-1B53-4988-ACB5-6987425EF5DD}"/>
              </a:ext>
            </a:extLst>
          </p:cNvPr>
          <p:cNvSpPr/>
          <p:nvPr/>
        </p:nvSpPr>
        <p:spPr>
          <a:xfrm>
            <a:off x="3914204" y="2996951"/>
            <a:ext cx="640871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kern="1200" dirty="0">
                <a:solidFill>
                  <a:prstClr val="white"/>
                </a:solidFill>
                <a:latin typeface="Calibri"/>
              </a:rPr>
              <a:t>Semences et plants pour la transition agroécologique</a:t>
            </a:r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00D2732E-9141-4341-8456-D87EF9D85D27}"/>
              </a:ext>
            </a:extLst>
          </p:cNvPr>
          <p:cNvSpPr/>
          <p:nvPr/>
        </p:nvSpPr>
        <p:spPr>
          <a:xfrm>
            <a:off x="3914204" y="5510467"/>
            <a:ext cx="2672532" cy="1143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sz="1600" kern="1200" dirty="0">
                <a:solidFill>
                  <a:prstClr val="black"/>
                </a:solidFill>
                <a:latin typeface="Calibri"/>
              </a:rPr>
              <a:t>Une meilleure utilisation des nouvelles techniques et des démarches participatives</a:t>
            </a:r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43F237AA-AFAE-4350-845D-49859B1ED151}"/>
              </a:ext>
            </a:extLst>
          </p:cNvPr>
          <p:cNvSpPr/>
          <p:nvPr/>
        </p:nvSpPr>
        <p:spPr>
          <a:xfrm>
            <a:off x="7620000" y="5495001"/>
            <a:ext cx="2592288" cy="1143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sz="1600" kern="1200" dirty="0">
                <a:solidFill>
                  <a:prstClr val="black"/>
                </a:solidFill>
                <a:latin typeface="Calibri"/>
              </a:rPr>
              <a:t>Une expertise scientifique au service des pouvoirs publics et de la société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A7D386-F513-4478-B72C-5F67DF78F8D0}"/>
              </a:ext>
            </a:extLst>
          </p:cNvPr>
          <p:cNvSpPr/>
          <p:nvPr/>
        </p:nvSpPr>
        <p:spPr>
          <a:xfrm>
            <a:off x="10574592" y="1512165"/>
            <a:ext cx="457200" cy="14984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rtl="0">
              <a:defRPr/>
            </a:pPr>
            <a:r>
              <a:rPr lang="fr-FR" kern="1200" dirty="0">
                <a:solidFill>
                  <a:prstClr val="white"/>
                </a:solidFill>
                <a:latin typeface="Calibri"/>
              </a:rPr>
              <a:t>Enjeux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A2E9A2-F46F-43B3-90A6-A228C1DA8287}"/>
              </a:ext>
            </a:extLst>
          </p:cNvPr>
          <p:cNvSpPr/>
          <p:nvPr/>
        </p:nvSpPr>
        <p:spPr>
          <a:xfrm>
            <a:off x="10574592" y="3010642"/>
            <a:ext cx="457200" cy="1498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rtl="0">
              <a:defRPr/>
            </a:pPr>
            <a:r>
              <a:rPr lang="fr-FR" kern="1200" dirty="0">
                <a:solidFill>
                  <a:prstClr val="white"/>
                </a:solidFill>
                <a:latin typeface="Calibri"/>
              </a:rPr>
              <a:t>Plan/ambition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416088-CEF9-4441-8919-FCD5F7205B8B}"/>
              </a:ext>
            </a:extLst>
          </p:cNvPr>
          <p:cNvSpPr/>
          <p:nvPr/>
        </p:nvSpPr>
        <p:spPr>
          <a:xfrm>
            <a:off x="10574592" y="4509119"/>
            <a:ext cx="457200" cy="23488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rtl="0">
              <a:defRPr/>
            </a:pPr>
            <a:r>
              <a:rPr lang="fr-FR" kern="1200" dirty="0">
                <a:solidFill>
                  <a:prstClr val="white"/>
                </a:solidFill>
                <a:latin typeface="Calibri"/>
              </a:rPr>
              <a:t>Axes</a:t>
            </a:r>
          </a:p>
        </p:txBody>
      </p:sp>
      <p:sp>
        <p:nvSpPr>
          <p:cNvPr id="18" name="Rectangle : avec coins arrondis en diagonale 17">
            <a:extLst>
              <a:ext uri="{FF2B5EF4-FFF2-40B4-BE49-F238E27FC236}">
                <a16:creationId xmlns:a16="http://schemas.microsoft.com/office/drawing/2014/main" id="{B6070C95-374D-4122-B870-BEE7B1FE8B60}"/>
              </a:ext>
            </a:extLst>
          </p:cNvPr>
          <p:cNvSpPr/>
          <p:nvPr/>
        </p:nvSpPr>
        <p:spPr>
          <a:xfrm>
            <a:off x="3947592" y="4227791"/>
            <a:ext cx="2592288" cy="1143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sz="1600" kern="1200" dirty="0">
                <a:solidFill>
                  <a:prstClr val="black"/>
                </a:solidFill>
                <a:latin typeface="Calibri"/>
              </a:rPr>
              <a:t>Une diversité de variétés et d’espèces</a:t>
            </a:r>
          </a:p>
        </p:txBody>
      </p:sp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D642C739-89F4-4F14-BC35-32F08DFD48C8}"/>
              </a:ext>
            </a:extLst>
          </p:cNvPr>
          <p:cNvSpPr/>
          <p:nvPr/>
        </p:nvSpPr>
        <p:spPr>
          <a:xfrm>
            <a:off x="7620000" y="4230215"/>
            <a:ext cx="2592288" cy="1143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fr-FR" sz="1600" kern="1200" dirty="0">
                <a:solidFill>
                  <a:prstClr val="black"/>
                </a:solidFill>
                <a:latin typeface="Calibri"/>
              </a:rPr>
              <a:t>Une alimentation de qualité avec moins d’intrants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43FD99-B076-41A1-B729-AE89672F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48C11-528F-4F90-955E-0E9BECCA182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0A0CA7E-75D7-C412-E06A-30357901D706}"/>
              </a:ext>
            </a:extLst>
          </p:cNvPr>
          <p:cNvSpPr txBox="1">
            <a:spLocks/>
          </p:cNvSpPr>
          <p:nvPr/>
        </p:nvSpPr>
        <p:spPr bwMode="auto">
          <a:xfrm>
            <a:off x="838200" y="32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rgbClr val="51BFA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/>
              <a:t>Le plan SPAD 2 </a:t>
            </a:r>
          </a:p>
        </p:txBody>
      </p:sp>
      <p:pic>
        <p:nvPicPr>
          <p:cNvPr id="22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2F89DA85-BED6-3A39-196D-93F29A1B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90" y="774995"/>
            <a:ext cx="1325563" cy="1325563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CB9C9A68-FB1C-BC5F-76C5-A67EE68DCFDC}"/>
              </a:ext>
            </a:extLst>
          </p:cNvPr>
          <p:cNvSpPr txBox="1">
            <a:spLocks/>
          </p:cNvSpPr>
          <p:nvPr/>
        </p:nvSpPr>
        <p:spPr bwMode="auto">
          <a:xfrm>
            <a:off x="302490" y="3428999"/>
            <a:ext cx="341226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Préparé par le CTPS</a:t>
            </a:r>
          </a:p>
          <a:p>
            <a:r>
              <a:rPr lang="fr-FR" sz="1800" dirty="0"/>
              <a:t>Publié par le MASA en novembre 2021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600" dirty="0">
                <a:hlinkClick r:id="rId3"/>
              </a:rPr>
              <a:t>https://agriculture.gouv.fr/lancement-du-nouveau-plan-semences-et-plants-pour-une-agriculture-durable</a:t>
            </a:r>
            <a:r>
              <a:rPr lang="fr-FR" sz="1600" dirty="0"/>
              <a:t> </a:t>
            </a:r>
          </a:p>
        </p:txBody>
      </p:sp>
      <p:pic>
        <p:nvPicPr>
          <p:cNvPr id="24" name="Espace réservé du contenu 3">
            <a:extLst>
              <a:ext uri="{FF2B5EF4-FFF2-40B4-BE49-F238E27FC236}">
                <a16:creationId xmlns:a16="http://schemas.microsoft.com/office/drawing/2014/main" id="{B739DFA0-E174-E4B8-14A8-77FEE2640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8200" y="1766024"/>
            <a:ext cx="2193145" cy="12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7191B77-0252-9878-6E81-406A0323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Comité Scientifique du CTPS en appui 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427F715-36E8-DDA7-9FB0-3E53F4579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7376"/>
            <a:ext cx="5183188" cy="4332286"/>
          </a:xfrm>
        </p:spPr>
        <p:txBody>
          <a:bodyPr>
            <a:normAutofit fontScale="77500" lnSpcReduction="20000"/>
          </a:bodyPr>
          <a:lstStyle/>
          <a:p>
            <a:r>
              <a:rPr lang="fr-FR" sz="3600" dirty="0"/>
              <a:t>2021 : Variétés et AE</a:t>
            </a:r>
          </a:p>
          <a:p>
            <a:pPr marL="0" indent="0">
              <a:buNone/>
            </a:pPr>
            <a:r>
              <a:rPr lang="fr-FR" sz="2800" dirty="0">
                <a:hlinkClick r:id="rId2"/>
              </a:rPr>
              <a:t>https://www.geves.fr/informations-toutes-especes/lagroecologie/</a:t>
            </a:r>
            <a:r>
              <a:rPr lang="fr-FR" sz="2800" dirty="0"/>
              <a:t>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3600" dirty="0"/>
              <a:t>2022 : NGT</a:t>
            </a:r>
          </a:p>
          <a:p>
            <a:pPr marL="0" indent="0">
              <a:buNone/>
            </a:pPr>
            <a:r>
              <a:rPr lang="fr-FR" sz="2800" dirty="0">
                <a:hlinkClick r:id="rId3"/>
              </a:rPr>
              <a:t>https://agriculture.gouv.fr/nouvelles-techniques-genomiques-et-evaluation-des-varietes-rapport-du-ctps</a:t>
            </a:r>
            <a:r>
              <a:rPr lang="fr-FR" sz="2800" dirty="0"/>
              <a:t>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3600" dirty="0"/>
              <a:t>2023 : Changement climatique</a:t>
            </a:r>
          </a:p>
          <a:p>
            <a:pPr marL="0" indent="0">
              <a:buNone/>
            </a:pPr>
            <a:r>
              <a:rPr lang="fr-FR" sz="4000" dirty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F3905C-0BF3-809B-D43D-70D6572E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887D5D-532E-0544-FEB7-4B664EBF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D81D0-CEB5-E4B0-E26B-7EEC7D58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6</a:t>
            </a:fld>
            <a:endParaRPr lang="fr-FR"/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54D708F6-1129-669A-3FC6-70EB3848B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457" y="1562366"/>
            <a:ext cx="3054448" cy="1687050"/>
          </a:xfrm>
          <a:prstGeom prst="rect">
            <a:avLst/>
          </a:prstGeom>
        </p:spPr>
      </p:pic>
      <p:pic>
        <p:nvPicPr>
          <p:cNvPr id="13" name="Image 12" descr="Une image contenant violette&#10;&#10;Description générée automatiquement">
            <a:extLst>
              <a:ext uri="{FF2B5EF4-FFF2-40B4-BE49-F238E27FC236}">
                <a16:creationId xmlns:a16="http://schemas.microsoft.com/office/drawing/2014/main" id="{B148EEDC-E416-F52E-12F0-EBB350E36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7" y="3385840"/>
            <a:ext cx="3127427" cy="11372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CC5275-80E3-4750-44CD-3D6D74568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2" y="4599198"/>
            <a:ext cx="1600418" cy="1673808"/>
          </a:xfrm>
          <a:prstGeom prst="rect">
            <a:avLst/>
          </a:prstGeom>
        </p:spPr>
      </p:pic>
      <p:pic>
        <p:nvPicPr>
          <p:cNvPr id="15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3ADBE981-8456-9E67-F36C-001EB0811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6437" y="0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4E18AE-FB77-4C64-96D3-A3F1FCA8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838325"/>
            <a:ext cx="11125301" cy="3869130"/>
          </a:xfrm>
        </p:spPr>
        <p:txBody>
          <a:bodyPr>
            <a:noAutofit/>
          </a:bodyPr>
          <a:lstStyle/>
          <a:p>
            <a:r>
              <a:rPr lang="fr-FR" sz="2200" b="1" u="sng" dirty="0"/>
              <a:t>Objectif</a:t>
            </a:r>
            <a:r>
              <a:rPr lang="fr-FR" sz="2200" dirty="0"/>
              <a:t> : </a:t>
            </a:r>
            <a:r>
              <a:rPr lang="fr-FR" sz="2200" b="1" dirty="0"/>
              <a:t>garantir</a:t>
            </a:r>
            <a:r>
              <a:rPr lang="fr-FR" sz="2200" dirty="0"/>
              <a:t> à l’utilisateur final du </a:t>
            </a:r>
            <a:r>
              <a:rPr lang="fr-FR" sz="2200" b="1" dirty="0"/>
              <a:t>matériel végétal de bonne qualité</a:t>
            </a:r>
            <a:r>
              <a:rPr lang="fr-FR" sz="2200" dirty="0"/>
              <a:t> sanitaire et physiologique, </a:t>
            </a:r>
            <a:r>
              <a:rPr lang="fr-FR" sz="2200" b="1" dirty="0"/>
              <a:t>à identité variétale </a:t>
            </a:r>
            <a:r>
              <a:rPr lang="fr-FR" sz="2200" dirty="0"/>
              <a:t>(et performances associées) </a:t>
            </a:r>
            <a:r>
              <a:rPr lang="fr-FR" sz="2200" b="1" dirty="0"/>
              <a:t>vérifiée</a:t>
            </a:r>
            <a:r>
              <a:rPr lang="fr-FR" sz="2200" dirty="0"/>
              <a:t> par la puissance publique ou sous sa délégation. </a:t>
            </a:r>
          </a:p>
          <a:p>
            <a:r>
              <a:rPr lang="fr-FR" sz="2200" dirty="0"/>
              <a:t>Désormais, un </a:t>
            </a:r>
            <a:r>
              <a:rPr lang="fr-FR" sz="2200" b="1" dirty="0"/>
              <a:t>outil en appui aux politiques publiques</a:t>
            </a:r>
          </a:p>
          <a:p>
            <a:endParaRPr lang="fr-FR" sz="2200" dirty="0"/>
          </a:p>
          <a:p>
            <a:r>
              <a:rPr lang="fr-FR" sz="2200" b="1" dirty="0"/>
              <a:t>Règlementation semences mise en place à la demande des utilisateurs</a:t>
            </a:r>
            <a:r>
              <a:rPr lang="fr-FR" sz="2200" dirty="0"/>
              <a:t>, pour veiller à la loyauté des transactions commerciales et assurer la production agricole (« blé de semences »).</a:t>
            </a:r>
          </a:p>
          <a:p>
            <a:r>
              <a:rPr lang="fr-FR" sz="2200" b="1" dirty="0"/>
              <a:t>Au début, uniquement qualité sanitaire et physiologique</a:t>
            </a:r>
            <a:r>
              <a:rPr lang="fr-FR" sz="2200" dirty="0"/>
              <a:t>. </a:t>
            </a:r>
            <a:r>
              <a:rPr lang="fr-FR" sz="2200" b="1" dirty="0"/>
              <a:t>Puis, amélioration des plantes</a:t>
            </a:r>
            <a:r>
              <a:rPr lang="fr-FR" sz="2200" dirty="0"/>
              <a:t> (années 30) : liste de variétés décrites. </a:t>
            </a:r>
            <a:r>
              <a:rPr lang="fr-FR" sz="2200" b="1" dirty="0"/>
              <a:t>Enfin, notion de valeur culturale</a:t>
            </a:r>
            <a:r>
              <a:rPr lang="fr-FR" sz="2200" dirty="0"/>
              <a:t> pour des espèces agricoles (années 50).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D5BC5D-8A87-4820-9667-3BB01109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9748C11-528F-4F90-955E-0E9BECCA1820}" type="slidenum">
              <a:rPr lang="fr-FR" smtClean="0"/>
              <a:pPr algn="r" rtl="0">
                <a:defRPr/>
              </a:pPr>
              <a:t>7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25F86124-099F-FCFE-2821-6C23136F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7772"/>
            <a:ext cx="3131818" cy="97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82C4F22A-C51D-FB3E-DED1-5C802F59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19" y="5829013"/>
            <a:ext cx="3131817" cy="10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">
            <a:extLst>
              <a:ext uri="{FF2B5EF4-FFF2-40B4-BE49-F238E27FC236}">
                <a16:creationId xmlns:a16="http://schemas.microsoft.com/office/drawing/2014/main" id="{E6DF175B-5E62-5766-87F8-7A30BB64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37" y="5887772"/>
            <a:ext cx="3118690" cy="96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B464C11D-7611-309D-CE90-3511FC71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382382"/>
            <a:ext cx="10515600" cy="1325563"/>
          </a:xfrm>
        </p:spPr>
        <p:txBody>
          <a:bodyPr/>
          <a:lstStyle/>
          <a:p>
            <a:r>
              <a:rPr lang="fr-FR" dirty="0"/>
              <a:t>Pourquoi une règlementation « Semences » ?</a:t>
            </a:r>
          </a:p>
        </p:txBody>
      </p:sp>
      <p:pic>
        <p:nvPicPr>
          <p:cNvPr id="12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51EE5C87-F2AB-7BA6-E2E7-692F75C88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6437" y="0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1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Sommaire</a:t>
            </a:r>
            <a:endParaRPr lang="en-GB" dirty="0"/>
          </a:p>
        </p:txBody>
      </p:sp>
      <p:pic>
        <p:nvPicPr>
          <p:cNvPr id="8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738E21D3-5600-DEEC-353E-EB592779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987" y="1939131"/>
            <a:ext cx="1325563" cy="13255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8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12" name="Image 11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E63EEBAD-57D3-A23D-1BAC-5EAF0C7D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3" y="1690688"/>
            <a:ext cx="1766888" cy="1766888"/>
          </a:xfrm>
          <a:prstGeom prst="rect">
            <a:avLst/>
          </a:prstGeom>
        </p:spPr>
      </p:pic>
      <p:pic>
        <p:nvPicPr>
          <p:cNvPr id="14" name="Image 13" descr="Une image contenant fournitures de bureau, stylos et plumes, outil d’écriture, stylo plume&#10;&#10;Description générée automatiquement">
            <a:extLst>
              <a:ext uri="{FF2B5EF4-FFF2-40B4-BE49-F238E27FC236}">
                <a16:creationId xmlns:a16="http://schemas.microsoft.com/office/drawing/2014/main" id="{FB76957B-76E4-1CC1-6EF2-50715CF02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5" y="1804988"/>
            <a:ext cx="1639886" cy="163988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E434715-8ED7-3439-C083-36461690FFC1}"/>
              </a:ext>
            </a:extLst>
          </p:cNvPr>
          <p:cNvSpPr txBox="1"/>
          <p:nvPr/>
        </p:nvSpPr>
        <p:spPr bwMode="auto">
          <a:xfrm>
            <a:off x="4686300" y="3657600"/>
            <a:ext cx="2819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Illustration</a:t>
            </a:r>
            <a:r>
              <a:rPr lang="fr-FR" dirty="0"/>
              <a:t> de dispositifs règlementaires en accompagnement à la diversification intra-parcelle</a:t>
            </a:r>
          </a:p>
        </p:txBody>
      </p:sp>
    </p:spTree>
    <p:extLst>
      <p:ext uri="{BB962C8B-B14F-4D97-AF65-F5344CB8AC3E}">
        <p14:creationId xmlns:p14="http://schemas.microsoft.com/office/powerpoint/2010/main" val="277879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0CCD5-5BC7-DCC5-19A4-1B3FC262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Diversification intra-parcellaire : cas des mélanges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C8427-7AA9-BAA8-6A6D-CB6C532768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F63FE-183D-9785-85FD-49233189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CCBCFB-8A79-5824-AC6A-365056245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 descr="Une image contenant ustensiles de cuisine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B02B4D25-0F89-8255-F0D5-F61482F7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5112" y="-8731"/>
            <a:ext cx="1766888" cy="1766888"/>
          </a:xfrm>
          <a:prstGeom prst="rect">
            <a:avLst/>
          </a:prstGeom>
        </p:spPr>
      </p:pic>
      <p:pic>
        <p:nvPicPr>
          <p:cNvPr id="8" name="Espace réservé du contenu 7" descr="Une image contenant symbole, Police, ligne, clipart&#10;&#10;Description générée automatiquement">
            <a:extLst>
              <a:ext uri="{FF2B5EF4-FFF2-40B4-BE49-F238E27FC236}">
                <a16:creationId xmlns:a16="http://schemas.microsoft.com/office/drawing/2014/main" id="{BB09F752-9D40-95B5-C38C-C8292999B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50" y="1930697"/>
            <a:ext cx="1044575" cy="10445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84BA84C-CFB4-526F-297D-2B19003805F7}"/>
              </a:ext>
            </a:extLst>
          </p:cNvPr>
          <p:cNvSpPr txBox="1"/>
          <p:nvPr/>
        </p:nvSpPr>
        <p:spPr bwMode="auto">
          <a:xfrm>
            <a:off x="2095499" y="1838305"/>
            <a:ext cx="9877426" cy="21852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Au sens règlementaire, « mélange » de variétés ou d’espèces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L’agriculteur peut lui-même composer son mélange, à la ferme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Plusieurs dispositifs règlementaires permettent la commercialisation de mélanges d’espèces règlementées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Association variétale (colza) : mélange de 2 composants (1 non restauré, et un pollinisateur)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Mélanges fourragers - </a:t>
            </a:r>
            <a:r>
              <a:rPr lang="fr-FR" sz="1600" dirty="0" err="1"/>
              <a:t>prairiaux</a:t>
            </a:r>
            <a:r>
              <a:rPr lang="fr-FR" sz="1600" dirty="0"/>
              <a:t> / couverts multiservices : directive 66/401, transposée en 2004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Mélanges de préservation : directive 2010/60, transposée en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Mélanges de variétés de céréales : directive 66/402, transposée en 2018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DA4E36-79C0-A7A9-92B1-B10CFF6E490B}"/>
              </a:ext>
            </a:extLst>
          </p:cNvPr>
          <p:cNvSpPr txBox="1"/>
          <p:nvPr/>
        </p:nvSpPr>
        <p:spPr bwMode="auto">
          <a:xfrm>
            <a:off x="2095499" y="4293117"/>
            <a:ext cx="987742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Arrêté du 26 juin 2018 :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b="1" dirty="0"/>
              <a:t>Sont autorisés les mélanges de semences de plusieurs des espèces visées à l'annexe I ou de variétés d'une seule de ces espèces </a:t>
            </a:r>
            <a:r>
              <a:rPr lang="fr-FR" dirty="0"/>
              <a:t>qui répondent avant mélange aux règles de certification ou de commercialisation qui leur sont applicables. </a:t>
            </a:r>
            <a:br>
              <a:rPr lang="fr-FR" dirty="0"/>
            </a:br>
            <a:r>
              <a:rPr lang="fr-FR" dirty="0"/>
              <a:t>En outre, </a:t>
            </a:r>
            <a:r>
              <a:rPr lang="fr-FR" b="1" dirty="0"/>
              <a:t>les mélanges de semences de variétés d'une seule espèce doivent être particulièrement efficaces contre la propagation d'organismes nuisibles</a:t>
            </a:r>
            <a:r>
              <a:rPr lang="fr-FR" dirty="0"/>
              <a:t>. </a:t>
            </a:r>
            <a:br>
              <a:rPr lang="fr-FR" dirty="0"/>
            </a:br>
            <a:r>
              <a:rPr lang="fr-FR" b="1" dirty="0"/>
              <a:t>La composition des mélanges de semences est transmise au Service officiel de contrôle et de certification</a:t>
            </a:r>
            <a:r>
              <a:rPr lang="fr-FR" dirty="0"/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6704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RCP24">
  <a:themeElements>
    <a:clrScheme name="Personnalisé 3">
      <a:dk1>
        <a:sysClr val="windowText" lastClr="000000"/>
      </a:dk1>
      <a:lt1>
        <a:sysClr val="window" lastClr="FFFFFF"/>
      </a:lt1>
      <a:dk2>
        <a:srgbClr val="275662"/>
      </a:dk2>
      <a:lt2>
        <a:srgbClr val="E7E6E6"/>
      </a:lt2>
      <a:accent1>
        <a:srgbClr val="008C8E"/>
      </a:accent1>
      <a:accent2>
        <a:srgbClr val="66C1BF"/>
      </a:accent2>
      <a:accent3>
        <a:srgbClr val="275662"/>
      </a:accent3>
      <a:accent4>
        <a:srgbClr val="571E36"/>
      </a:accent4>
      <a:accent5>
        <a:srgbClr val="000091"/>
      </a:accent5>
      <a:accent6>
        <a:srgbClr val="E1000F"/>
      </a:accent6>
      <a:hlink>
        <a:srgbClr val="ED6E6C"/>
      </a:hlink>
      <a:folHlink>
        <a:srgbClr val="99C221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1638</Words>
  <Application>Microsoft Office PowerPoint</Application>
  <DocSecurity>0</DocSecurity>
  <PresentationFormat>Grand écran</PresentationFormat>
  <Paragraphs>231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Aharoni</vt:lpstr>
      <vt:lpstr>Aptos</vt:lpstr>
      <vt:lpstr>Arial</vt:lpstr>
      <vt:lpstr>Calibri</vt:lpstr>
      <vt:lpstr>Calibri Light</vt:lpstr>
      <vt:lpstr>Marianne</vt:lpstr>
      <vt:lpstr>Marianne Medium</vt:lpstr>
      <vt:lpstr>Sansation</vt:lpstr>
      <vt:lpstr>Wingdings</vt:lpstr>
      <vt:lpstr>Thème RCP24</vt:lpstr>
      <vt:lpstr>Présentation PowerPoint</vt:lpstr>
      <vt:lpstr>Sommaire</vt:lpstr>
      <vt:lpstr>Sommaire</vt:lpstr>
      <vt:lpstr>Le CTPS</vt:lpstr>
      <vt:lpstr>Présentation PowerPoint</vt:lpstr>
      <vt:lpstr>Un Comité Scientifique du CTPS en appui </vt:lpstr>
      <vt:lpstr>Pourquoi une règlementation « Semences » ?</vt:lpstr>
      <vt:lpstr>Sommaire</vt:lpstr>
      <vt:lpstr>Diversification intra-parcellaire : cas des mélanges</vt:lpstr>
      <vt:lpstr>Diversification intra-parcellaire : cas des mélanges</vt:lpstr>
      <vt:lpstr>Diversification intra-parcellaire : cas des  variétés à base génétique large pour l’AB</vt:lpstr>
      <vt:lpstr>Diversification intra-parcellaire : cas des  variétés à base génétique large pour l’AB</vt:lpstr>
      <vt:lpstr>Diversité des profils variétaux</vt:lpstr>
      <vt:lpstr>La VATE, une innovation règlementaire française</vt:lpstr>
      <vt:lpstr>La VATE, outil de qualification et orientation du progrès génétique dans l’intérêt général</vt:lpstr>
      <vt:lpstr>Sommaire</vt:lpstr>
      <vt:lpstr>Conclusion et perspectives Diversification et règlementation semences</vt:lpstr>
      <vt:lpstr>Conclusion et perspectives La règlementation européenne semences et plants en cours de révision</vt:lpstr>
      <vt:lpstr>Merci de votre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Camille Lamy</dc:creator>
  <cp:keywords/>
  <dc:description/>
  <cp:lastModifiedBy>Myriam Tisserand</cp:lastModifiedBy>
  <cp:revision>66</cp:revision>
  <dcterms:created xsi:type="dcterms:W3CDTF">2023-12-28T12:48:19Z</dcterms:created>
  <dcterms:modified xsi:type="dcterms:W3CDTF">2024-03-25T16:05:53Z</dcterms:modified>
  <cp:category/>
  <dc:identifier/>
  <cp:contentStatus/>
  <dc:language/>
  <cp:version/>
</cp:coreProperties>
</file>