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753600" cy="73152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IBM Plex Sans Condensed 2 Bold" panose="020B0604020202020204" charset="0"/>
      <p:regular r:id="rId14"/>
    </p:embeddedFont>
    <p:embeddedFont>
      <p:font typeface="Montserrat Medium" panose="00000600000000000000" pitchFamily="2" charset="0"/>
      <p:regular r:id="rId15"/>
      <p:italic r:id="rId16"/>
    </p:embeddedFont>
    <p:embeddedFont>
      <p:font typeface="Nunito Sans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152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85" r="-628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94291" y="-237703"/>
            <a:ext cx="4611354" cy="6917032"/>
            <a:chOff x="0" y="0"/>
            <a:chExt cx="2501817" cy="3752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01817" cy="3752726"/>
            </a:xfrm>
            <a:custGeom>
              <a:avLst/>
              <a:gdLst/>
              <a:ahLst/>
              <a:cxnLst/>
              <a:rect l="l" t="t" r="r" b="b"/>
              <a:pathLst>
                <a:path w="2501817" h="3752726">
                  <a:moveTo>
                    <a:pt x="0" y="0"/>
                  </a:moveTo>
                  <a:lnTo>
                    <a:pt x="2501817" y="0"/>
                  </a:lnTo>
                  <a:lnTo>
                    <a:pt x="2501817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0F5780"/>
            </a:solidFill>
          </p:spPr>
        </p:sp>
      </p:grpSp>
      <p:sp>
        <p:nvSpPr>
          <p:cNvPr id="5" name="AutoShape 5"/>
          <p:cNvSpPr/>
          <p:nvPr/>
        </p:nvSpPr>
        <p:spPr>
          <a:xfrm rot="5400000">
            <a:off x="2680668" y="4067183"/>
            <a:ext cx="4392263" cy="0"/>
          </a:xfrm>
          <a:prstGeom prst="line">
            <a:avLst/>
          </a:prstGeom>
          <a:ln w="123825" cap="rnd">
            <a:solidFill>
              <a:srgbClr val="D7DA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4090397" y="1327291"/>
            <a:ext cx="1572806" cy="157280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7DA00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184410" y="1421307"/>
            <a:ext cx="1384779" cy="1384773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726" r="-45787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194291" y="0"/>
            <a:ext cx="4114800" cy="1723548"/>
          </a:xfrm>
          <a:custGeom>
            <a:avLst/>
            <a:gdLst/>
            <a:ahLst/>
            <a:cxnLst/>
            <a:rect l="l" t="t" r="r" b="b"/>
            <a:pathLst>
              <a:path w="2752561" h="1080306">
                <a:moveTo>
                  <a:pt x="0" y="0"/>
                </a:moveTo>
                <a:lnTo>
                  <a:pt x="2752561" y="0"/>
                </a:lnTo>
                <a:lnTo>
                  <a:pt x="2752561" y="1080306"/>
                </a:lnTo>
                <a:lnTo>
                  <a:pt x="0" y="10803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685800" y="2804134"/>
            <a:ext cx="4097847" cy="1897762"/>
            <a:chOff x="-170851" y="38100"/>
            <a:chExt cx="5463797" cy="2530348"/>
          </a:xfrm>
        </p:grpSpPr>
        <p:sp>
          <p:nvSpPr>
            <p:cNvPr id="13" name="TextBox 13"/>
            <p:cNvSpPr txBox="1"/>
            <p:nvPr/>
          </p:nvSpPr>
          <p:spPr>
            <a:xfrm>
              <a:off x="15157" y="38100"/>
              <a:ext cx="5277789" cy="7790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54"/>
                </a:lnSpc>
              </a:pPr>
              <a:endParaRPr lang="en-US" sz="4049" dirty="0">
                <a:solidFill>
                  <a:srgbClr val="FFFFFF"/>
                </a:solidFill>
                <a:latin typeface="Nunito Sans Bold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170851" y="270384"/>
              <a:ext cx="5277790" cy="2298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fr-FR" sz="2800" dirty="0">
                  <a:solidFill>
                    <a:srgbClr val="D7DA00"/>
                  </a:solidFill>
                  <a:latin typeface="Nunito Sans Bold"/>
                </a:rPr>
                <a:t>Evolution de la pratique des mélanges de variétés </a:t>
              </a:r>
            </a:p>
            <a:p>
              <a:r>
                <a:rPr lang="fr-FR" sz="2800" dirty="0">
                  <a:solidFill>
                    <a:srgbClr val="D7DA00"/>
                  </a:solidFill>
                  <a:latin typeface="Nunito Sans Bold"/>
                </a:rPr>
                <a:t>dans le Cher</a:t>
              </a:r>
              <a:endParaRPr lang="en-US" sz="2800" dirty="0">
                <a:solidFill>
                  <a:srgbClr val="D7DA00"/>
                </a:solidFill>
                <a:latin typeface="Nunito Sans Bold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 52">
            <a:extLst>
              <a:ext uri="{FF2B5EF4-FFF2-40B4-BE49-F238E27FC236}">
                <a16:creationId xmlns:a16="http://schemas.microsoft.com/office/drawing/2014/main" id="{CC2AE1EA-066F-FB59-9B5F-A10ABD2DF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666" y="-84076"/>
            <a:ext cx="6133334" cy="2713725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7693316" y="-84076"/>
            <a:ext cx="2075017" cy="2713725"/>
            <a:chOff x="0" y="0"/>
            <a:chExt cx="812764" cy="148281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764" cy="1482813"/>
            </a:xfrm>
            <a:custGeom>
              <a:avLst/>
              <a:gdLst/>
              <a:ahLst/>
              <a:cxnLst/>
              <a:rect l="l" t="t" r="r" b="b"/>
              <a:pathLst>
                <a:path w="812764" h="1482813">
                  <a:moveTo>
                    <a:pt x="0" y="0"/>
                  </a:moveTo>
                  <a:lnTo>
                    <a:pt x="812764" y="0"/>
                  </a:lnTo>
                  <a:lnTo>
                    <a:pt x="812764" y="1482813"/>
                  </a:lnTo>
                  <a:lnTo>
                    <a:pt x="0" y="1482813"/>
                  </a:lnTo>
                  <a:close/>
                </a:path>
              </a:pathLst>
            </a:custGeom>
            <a:solidFill>
              <a:srgbClr val="007F5A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114300"/>
              <a:ext cx="812764" cy="1597113"/>
            </a:xfrm>
            <a:prstGeom prst="rect">
              <a:avLst/>
            </a:prstGeom>
          </p:spPr>
          <p:txBody>
            <a:bodyPr lIns="46501" tIns="46501" rIns="46501" bIns="46501" rtlCol="0" anchor="ctr"/>
            <a:lstStyle/>
            <a:p>
              <a:pPr algn="ctr">
                <a:lnSpc>
                  <a:spcPts val="2319"/>
                </a:lnSpc>
              </a:pPr>
              <a:endParaRPr dirty="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-105683" y="-99091"/>
            <a:ext cx="2019717" cy="2728740"/>
            <a:chOff x="0" y="0"/>
            <a:chExt cx="791103" cy="1054454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791103" cy="1054454"/>
            </a:xfrm>
            <a:custGeom>
              <a:avLst/>
              <a:gdLst/>
              <a:ahLst/>
              <a:cxnLst/>
              <a:rect l="l" t="t" r="r" b="b"/>
              <a:pathLst>
                <a:path w="791103" h="1054454">
                  <a:moveTo>
                    <a:pt x="0" y="0"/>
                  </a:moveTo>
                  <a:lnTo>
                    <a:pt x="791103" y="0"/>
                  </a:lnTo>
                  <a:lnTo>
                    <a:pt x="791103" y="1054454"/>
                  </a:lnTo>
                  <a:lnTo>
                    <a:pt x="0" y="1054454"/>
                  </a:lnTo>
                  <a:close/>
                </a:path>
              </a:pathLst>
            </a:custGeom>
            <a:solidFill>
              <a:srgbClr val="007F5A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114300"/>
              <a:ext cx="791103" cy="1168754"/>
            </a:xfrm>
            <a:prstGeom prst="rect">
              <a:avLst/>
            </a:prstGeom>
          </p:spPr>
          <p:txBody>
            <a:bodyPr lIns="46501" tIns="46501" rIns="46501" bIns="46501" rtlCol="0" anchor="ctr"/>
            <a:lstStyle/>
            <a:p>
              <a:pPr algn="ctr">
                <a:lnSpc>
                  <a:spcPts val="2319"/>
                </a:lnSpc>
              </a:pPr>
              <a:endParaRPr dirty="0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68669" y="459641"/>
            <a:ext cx="2964557" cy="447805"/>
            <a:chOff x="0" y="0"/>
            <a:chExt cx="1161188" cy="17540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161188" cy="175401"/>
            </a:xfrm>
            <a:custGeom>
              <a:avLst/>
              <a:gdLst/>
              <a:ahLst/>
              <a:cxnLst/>
              <a:rect l="l" t="t" r="r" b="b"/>
              <a:pathLst>
                <a:path w="1161188" h="175401">
                  <a:moveTo>
                    <a:pt x="0" y="0"/>
                  </a:moveTo>
                  <a:lnTo>
                    <a:pt x="1161188" y="0"/>
                  </a:lnTo>
                  <a:lnTo>
                    <a:pt x="1161188" y="175401"/>
                  </a:lnTo>
                  <a:lnTo>
                    <a:pt x="0" y="17540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-114300"/>
              <a:ext cx="1161188" cy="289701"/>
            </a:xfrm>
            <a:prstGeom prst="rect">
              <a:avLst/>
            </a:prstGeom>
          </p:spPr>
          <p:txBody>
            <a:bodyPr lIns="46501" tIns="46501" rIns="46501" bIns="46501" rtlCol="0" anchor="ctr"/>
            <a:lstStyle/>
            <a:p>
              <a:pPr algn="ctr">
                <a:lnSpc>
                  <a:spcPts val="2319"/>
                </a:lnSpc>
              </a:pPr>
              <a:endParaRPr dirty="0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231191" y="393225"/>
            <a:ext cx="469620" cy="472457"/>
            <a:chOff x="0" y="0"/>
            <a:chExt cx="626159" cy="629943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219731" cy="219731"/>
            </a:xfrm>
            <a:custGeom>
              <a:avLst/>
              <a:gdLst/>
              <a:ahLst/>
              <a:cxnLst/>
              <a:rect l="l" t="t" r="r" b="b"/>
              <a:pathLst>
                <a:path w="219731" h="219731">
                  <a:moveTo>
                    <a:pt x="0" y="0"/>
                  </a:moveTo>
                  <a:lnTo>
                    <a:pt x="219731" y="0"/>
                  </a:lnTo>
                  <a:lnTo>
                    <a:pt x="219731" y="219731"/>
                  </a:lnTo>
                  <a:lnTo>
                    <a:pt x="0" y="2197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flipH="1">
              <a:off x="406429" y="0"/>
              <a:ext cx="219731" cy="219731"/>
            </a:xfrm>
            <a:custGeom>
              <a:avLst/>
              <a:gdLst/>
              <a:ahLst/>
              <a:cxnLst/>
              <a:rect l="l" t="t" r="r" b="b"/>
              <a:pathLst>
                <a:path w="219731" h="219731">
                  <a:moveTo>
                    <a:pt x="219730" y="0"/>
                  </a:moveTo>
                  <a:lnTo>
                    <a:pt x="0" y="0"/>
                  </a:lnTo>
                  <a:lnTo>
                    <a:pt x="0" y="219731"/>
                  </a:lnTo>
                  <a:lnTo>
                    <a:pt x="219730" y="219731"/>
                  </a:lnTo>
                  <a:lnTo>
                    <a:pt x="21973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flipH="1" flipV="1">
              <a:off x="406429" y="405818"/>
              <a:ext cx="219731" cy="219731"/>
            </a:xfrm>
            <a:custGeom>
              <a:avLst/>
              <a:gdLst/>
              <a:ahLst/>
              <a:cxnLst/>
              <a:rect l="l" t="t" r="r" b="b"/>
              <a:pathLst>
                <a:path w="219731" h="219731">
                  <a:moveTo>
                    <a:pt x="219730" y="219731"/>
                  </a:moveTo>
                  <a:lnTo>
                    <a:pt x="0" y="219731"/>
                  </a:lnTo>
                  <a:lnTo>
                    <a:pt x="0" y="0"/>
                  </a:lnTo>
                  <a:lnTo>
                    <a:pt x="219730" y="0"/>
                  </a:lnTo>
                  <a:lnTo>
                    <a:pt x="219730" y="219731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flipV="1">
              <a:off x="0" y="410212"/>
              <a:ext cx="219731" cy="219731"/>
            </a:xfrm>
            <a:custGeom>
              <a:avLst/>
              <a:gdLst/>
              <a:ahLst/>
              <a:cxnLst/>
              <a:rect l="l" t="t" r="r" b="b"/>
              <a:pathLst>
                <a:path w="219731" h="219731">
                  <a:moveTo>
                    <a:pt x="0" y="219731"/>
                  </a:moveTo>
                  <a:lnTo>
                    <a:pt x="219731" y="219731"/>
                  </a:lnTo>
                  <a:lnTo>
                    <a:pt x="219731" y="0"/>
                  </a:lnTo>
                  <a:lnTo>
                    <a:pt x="0" y="0"/>
                  </a:lnTo>
                  <a:lnTo>
                    <a:pt x="0" y="219731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2" name="TextBox 62"/>
          <p:cNvSpPr txBox="1"/>
          <p:nvPr/>
        </p:nvSpPr>
        <p:spPr>
          <a:xfrm>
            <a:off x="2144696" y="2269360"/>
            <a:ext cx="1291439" cy="7014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19"/>
              </a:lnSpc>
            </a:pPr>
            <a:endParaRPr dirty="0"/>
          </a:p>
        </p:txBody>
      </p:sp>
      <p:sp>
        <p:nvSpPr>
          <p:cNvPr id="66" name="TextBox 66"/>
          <p:cNvSpPr txBox="1"/>
          <p:nvPr/>
        </p:nvSpPr>
        <p:spPr>
          <a:xfrm>
            <a:off x="1063841" y="408720"/>
            <a:ext cx="4521239" cy="500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52"/>
              </a:lnSpc>
            </a:pPr>
            <a:r>
              <a:rPr lang="en-US" sz="2965" spc="2" dirty="0" err="1">
                <a:solidFill>
                  <a:srgbClr val="007F5A"/>
                </a:solidFill>
                <a:latin typeface="IBM Plex Sans Condensed 2 Bold"/>
              </a:rPr>
              <a:t>Méthodologie</a:t>
            </a:r>
            <a:endParaRPr lang="en-US" sz="2965" spc="2" dirty="0">
              <a:solidFill>
                <a:srgbClr val="007F5A"/>
              </a:solidFill>
              <a:latin typeface="IBM Plex Sans Condensed 2 Bold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5428402" y="3016337"/>
            <a:ext cx="1904805" cy="343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8"/>
              </a:lnSpc>
            </a:pPr>
            <a:endParaRPr lang="en-US" sz="915" dirty="0">
              <a:solidFill>
                <a:srgbClr val="3C3C3B"/>
              </a:solidFill>
              <a:latin typeface="Montserrat Medium"/>
            </a:endParaRPr>
          </a:p>
          <a:p>
            <a:pPr algn="ctr">
              <a:lnSpc>
                <a:spcPts val="1418"/>
              </a:lnSpc>
            </a:pPr>
            <a:endParaRPr lang="en-US" sz="915" dirty="0">
              <a:solidFill>
                <a:srgbClr val="3C3C3B"/>
              </a:solidFill>
              <a:latin typeface="Montserrat Medium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3BEF46EA-DD0E-37F0-92A8-A99152807B11}"/>
              </a:ext>
            </a:extLst>
          </p:cNvPr>
          <p:cNvSpPr txBox="1"/>
          <p:nvPr/>
        </p:nvSpPr>
        <p:spPr>
          <a:xfrm>
            <a:off x="465664" y="3016337"/>
            <a:ext cx="882227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Les données présentées sont issues des enquêtes réalisées auprès des adhérents de la FDGEDA du Cher (</a:t>
            </a:r>
            <a:r>
              <a:rPr lang="fr-FR" sz="2400" i="1" dirty="0"/>
              <a:t>400 réponses</a:t>
            </a:r>
            <a:r>
              <a:rPr lang="fr-FR" sz="2400" dirty="0"/>
              <a:t>)</a:t>
            </a:r>
          </a:p>
          <a:p>
            <a:endParaRPr lang="fr-FR" sz="2400" dirty="0"/>
          </a:p>
          <a:p>
            <a:r>
              <a:rPr lang="fr-FR" sz="2400" dirty="0"/>
              <a:t>Ce sont des données à l’échelle parcellaire.</a:t>
            </a:r>
          </a:p>
          <a:p>
            <a:endParaRPr lang="fr-FR" sz="2400" dirty="0"/>
          </a:p>
          <a:p>
            <a:r>
              <a:rPr lang="fr-FR" sz="2400" dirty="0"/>
              <a:t>Le taux de réponse varie beaucoup en fonction des années.</a:t>
            </a:r>
          </a:p>
          <a:p>
            <a:endParaRPr lang="fr-FR" sz="2400" dirty="0"/>
          </a:p>
          <a:p>
            <a:r>
              <a:rPr lang="fr-FR" sz="2400" dirty="0"/>
              <a:t>Ce ne sont pas forcément les mêmes personnes qui répondent chaque année.</a:t>
            </a:r>
          </a:p>
        </p:txBody>
      </p:sp>
      <p:sp>
        <p:nvSpPr>
          <p:cNvPr id="56" name="Freeform 10">
            <a:extLst>
              <a:ext uri="{FF2B5EF4-FFF2-40B4-BE49-F238E27FC236}">
                <a16:creationId xmlns:a16="http://schemas.microsoft.com/office/drawing/2014/main" id="{8BE2E9F2-6076-E9EF-6780-EF24FD5B02A4}"/>
              </a:ext>
            </a:extLst>
          </p:cNvPr>
          <p:cNvSpPr/>
          <p:nvPr/>
        </p:nvSpPr>
        <p:spPr>
          <a:xfrm>
            <a:off x="7693316" y="167829"/>
            <a:ext cx="1909680" cy="851452"/>
          </a:xfrm>
          <a:custGeom>
            <a:avLst/>
            <a:gdLst/>
            <a:ahLst/>
            <a:cxnLst/>
            <a:rect l="l" t="t" r="r" b="b"/>
            <a:pathLst>
              <a:path w="2752561" h="1080306">
                <a:moveTo>
                  <a:pt x="0" y="0"/>
                </a:moveTo>
                <a:lnTo>
                  <a:pt x="2752561" y="0"/>
                </a:lnTo>
                <a:lnTo>
                  <a:pt x="2752561" y="1080306"/>
                </a:lnTo>
                <a:lnTo>
                  <a:pt x="0" y="10803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 52">
            <a:extLst>
              <a:ext uri="{FF2B5EF4-FFF2-40B4-BE49-F238E27FC236}">
                <a16:creationId xmlns:a16="http://schemas.microsoft.com/office/drawing/2014/main" id="{CC2AE1EA-066F-FB59-9B5F-A10ABD2DF6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91" b="22193"/>
          <a:stretch/>
        </p:blipFill>
        <p:spPr>
          <a:xfrm>
            <a:off x="1865569" y="-84075"/>
            <a:ext cx="6133334" cy="1694439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7693316" y="-84075"/>
            <a:ext cx="2075017" cy="1694439"/>
            <a:chOff x="0" y="0"/>
            <a:chExt cx="812764" cy="148281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764" cy="1482813"/>
            </a:xfrm>
            <a:custGeom>
              <a:avLst/>
              <a:gdLst/>
              <a:ahLst/>
              <a:cxnLst/>
              <a:rect l="l" t="t" r="r" b="b"/>
              <a:pathLst>
                <a:path w="812764" h="1482813">
                  <a:moveTo>
                    <a:pt x="0" y="0"/>
                  </a:moveTo>
                  <a:lnTo>
                    <a:pt x="812764" y="0"/>
                  </a:lnTo>
                  <a:lnTo>
                    <a:pt x="812764" y="1482813"/>
                  </a:lnTo>
                  <a:lnTo>
                    <a:pt x="0" y="1482813"/>
                  </a:lnTo>
                  <a:close/>
                </a:path>
              </a:pathLst>
            </a:custGeom>
            <a:solidFill>
              <a:srgbClr val="007F5A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114300"/>
              <a:ext cx="812764" cy="1597113"/>
            </a:xfrm>
            <a:prstGeom prst="rect">
              <a:avLst/>
            </a:prstGeom>
          </p:spPr>
          <p:txBody>
            <a:bodyPr lIns="46501" tIns="46501" rIns="46501" bIns="465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-105683" y="-99091"/>
            <a:ext cx="2019717" cy="1709455"/>
            <a:chOff x="0" y="0"/>
            <a:chExt cx="791103" cy="1054454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791103" cy="1054454"/>
            </a:xfrm>
            <a:custGeom>
              <a:avLst/>
              <a:gdLst/>
              <a:ahLst/>
              <a:cxnLst/>
              <a:rect l="l" t="t" r="r" b="b"/>
              <a:pathLst>
                <a:path w="791103" h="1054454">
                  <a:moveTo>
                    <a:pt x="0" y="0"/>
                  </a:moveTo>
                  <a:lnTo>
                    <a:pt x="791103" y="0"/>
                  </a:lnTo>
                  <a:lnTo>
                    <a:pt x="791103" y="1054454"/>
                  </a:lnTo>
                  <a:lnTo>
                    <a:pt x="0" y="1054454"/>
                  </a:lnTo>
                  <a:close/>
                </a:path>
              </a:pathLst>
            </a:custGeom>
            <a:solidFill>
              <a:srgbClr val="007F5A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114300"/>
              <a:ext cx="791103" cy="1168754"/>
            </a:xfrm>
            <a:prstGeom prst="rect">
              <a:avLst/>
            </a:prstGeom>
          </p:spPr>
          <p:txBody>
            <a:bodyPr lIns="46501" tIns="46501" rIns="46501" bIns="465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68669" y="459641"/>
            <a:ext cx="2964557" cy="447805"/>
            <a:chOff x="0" y="0"/>
            <a:chExt cx="1161188" cy="17540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161188" cy="175401"/>
            </a:xfrm>
            <a:custGeom>
              <a:avLst/>
              <a:gdLst/>
              <a:ahLst/>
              <a:cxnLst/>
              <a:rect l="l" t="t" r="r" b="b"/>
              <a:pathLst>
                <a:path w="1161188" h="175401">
                  <a:moveTo>
                    <a:pt x="0" y="0"/>
                  </a:moveTo>
                  <a:lnTo>
                    <a:pt x="1161188" y="0"/>
                  </a:lnTo>
                  <a:lnTo>
                    <a:pt x="1161188" y="175401"/>
                  </a:lnTo>
                  <a:lnTo>
                    <a:pt x="0" y="17540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-114300"/>
              <a:ext cx="1161188" cy="289701"/>
            </a:xfrm>
            <a:prstGeom prst="rect">
              <a:avLst/>
            </a:prstGeom>
          </p:spPr>
          <p:txBody>
            <a:bodyPr lIns="46501" tIns="46501" rIns="46501" bIns="465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231191" y="393225"/>
            <a:ext cx="469620" cy="472457"/>
            <a:chOff x="0" y="0"/>
            <a:chExt cx="626159" cy="629943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219731" cy="219731"/>
            </a:xfrm>
            <a:custGeom>
              <a:avLst/>
              <a:gdLst/>
              <a:ahLst/>
              <a:cxnLst/>
              <a:rect l="l" t="t" r="r" b="b"/>
              <a:pathLst>
                <a:path w="219731" h="219731">
                  <a:moveTo>
                    <a:pt x="0" y="0"/>
                  </a:moveTo>
                  <a:lnTo>
                    <a:pt x="219731" y="0"/>
                  </a:lnTo>
                  <a:lnTo>
                    <a:pt x="219731" y="219731"/>
                  </a:lnTo>
                  <a:lnTo>
                    <a:pt x="0" y="2197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flipH="1">
              <a:off x="406429" y="0"/>
              <a:ext cx="219731" cy="219731"/>
            </a:xfrm>
            <a:custGeom>
              <a:avLst/>
              <a:gdLst/>
              <a:ahLst/>
              <a:cxnLst/>
              <a:rect l="l" t="t" r="r" b="b"/>
              <a:pathLst>
                <a:path w="219731" h="219731">
                  <a:moveTo>
                    <a:pt x="219730" y="0"/>
                  </a:moveTo>
                  <a:lnTo>
                    <a:pt x="0" y="0"/>
                  </a:lnTo>
                  <a:lnTo>
                    <a:pt x="0" y="219731"/>
                  </a:lnTo>
                  <a:lnTo>
                    <a:pt x="219730" y="219731"/>
                  </a:lnTo>
                  <a:lnTo>
                    <a:pt x="21973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flipH="1" flipV="1">
              <a:off x="406429" y="405818"/>
              <a:ext cx="219731" cy="219731"/>
            </a:xfrm>
            <a:custGeom>
              <a:avLst/>
              <a:gdLst/>
              <a:ahLst/>
              <a:cxnLst/>
              <a:rect l="l" t="t" r="r" b="b"/>
              <a:pathLst>
                <a:path w="219731" h="219731">
                  <a:moveTo>
                    <a:pt x="219730" y="219731"/>
                  </a:moveTo>
                  <a:lnTo>
                    <a:pt x="0" y="219731"/>
                  </a:lnTo>
                  <a:lnTo>
                    <a:pt x="0" y="0"/>
                  </a:lnTo>
                  <a:lnTo>
                    <a:pt x="219730" y="0"/>
                  </a:lnTo>
                  <a:lnTo>
                    <a:pt x="219730" y="219731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flipV="1">
              <a:off x="0" y="410212"/>
              <a:ext cx="219731" cy="219731"/>
            </a:xfrm>
            <a:custGeom>
              <a:avLst/>
              <a:gdLst/>
              <a:ahLst/>
              <a:cxnLst/>
              <a:rect l="l" t="t" r="r" b="b"/>
              <a:pathLst>
                <a:path w="219731" h="219731">
                  <a:moveTo>
                    <a:pt x="0" y="219731"/>
                  </a:moveTo>
                  <a:lnTo>
                    <a:pt x="219731" y="219731"/>
                  </a:lnTo>
                  <a:lnTo>
                    <a:pt x="219731" y="0"/>
                  </a:lnTo>
                  <a:lnTo>
                    <a:pt x="0" y="0"/>
                  </a:lnTo>
                  <a:lnTo>
                    <a:pt x="0" y="219731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2" name="TextBox 62"/>
          <p:cNvSpPr txBox="1"/>
          <p:nvPr/>
        </p:nvSpPr>
        <p:spPr>
          <a:xfrm>
            <a:off x="2144696" y="2269360"/>
            <a:ext cx="1291439" cy="7014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1063841" y="408720"/>
            <a:ext cx="4521239" cy="500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65" spc="2" dirty="0" err="1">
                <a:solidFill>
                  <a:srgbClr val="007F5A"/>
                </a:solidFill>
                <a:latin typeface="IBM Plex Sans Condensed 2 Bold"/>
              </a:rPr>
              <a:t>Blé</a:t>
            </a:r>
            <a:r>
              <a:rPr lang="en-US" sz="2965" spc="2" dirty="0">
                <a:solidFill>
                  <a:srgbClr val="007F5A"/>
                </a:solidFill>
                <a:latin typeface="IBM Plex Sans Condensed 2 Bold"/>
              </a:rPr>
              <a:t> </a:t>
            </a:r>
            <a:r>
              <a:rPr lang="en-US" sz="2965" spc="2" dirty="0" err="1">
                <a:solidFill>
                  <a:srgbClr val="007F5A"/>
                </a:solidFill>
                <a:latin typeface="IBM Plex Sans Condensed 2 Bold"/>
              </a:rPr>
              <a:t>tendre</a:t>
            </a:r>
            <a:endParaRPr kumimoji="0" lang="en-US" sz="2965" b="0" i="0" u="none" strike="noStrike" kern="1200" cap="none" spc="2" normalizeH="0" baseline="0" noProof="0" dirty="0">
              <a:ln>
                <a:noFill/>
              </a:ln>
              <a:solidFill>
                <a:srgbClr val="007F5A"/>
              </a:solidFill>
              <a:effectLst/>
              <a:uLnTx/>
              <a:uFillTx/>
              <a:latin typeface="IBM Plex Sans Condensed 2 Bold"/>
              <a:ea typeface="+mn-ea"/>
              <a:cs typeface="+mn-cs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5428402" y="3016337"/>
            <a:ext cx="1904805" cy="343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15" b="0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15" b="0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56" name="Freeform 10">
            <a:extLst>
              <a:ext uri="{FF2B5EF4-FFF2-40B4-BE49-F238E27FC236}">
                <a16:creationId xmlns:a16="http://schemas.microsoft.com/office/drawing/2014/main" id="{8BE2E9F2-6076-E9EF-6780-EF24FD5B02A4}"/>
              </a:ext>
            </a:extLst>
          </p:cNvPr>
          <p:cNvSpPr/>
          <p:nvPr/>
        </p:nvSpPr>
        <p:spPr>
          <a:xfrm>
            <a:off x="7693316" y="167829"/>
            <a:ext cx="1909680" cy="851452"/>
          </a:xfrm>
          <a:custGeom>
            <a:avLst/>
            <a:gdLst/>
            <a:ahLst/>
            <a:cxnLst/>
            <a:rect l="l" t="t" r="r" b="b"/>
            <a:pathLst>
              <a:path w="2752561" h="1080306">
                <a:moveTo>
                  <a:pt x="0" y="0"/>
                </a:moveTo>
                <a:lnTo>
                  <a:pt x="2752561" y="0"/>
                </a:lnTo>
                <a:lnTo>
                  <a:pt x="2752561" y="1080306"/>
                </a:lnTo>
                <a:lnTo>
                  <a:pt x="0" y="10803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7C0401C-5416-9422-7DB3-BCBCA84343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191" y="1810680"/>
            <a:ext cx="8033845" cy="524519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ADBA0D0-74A4-091E-9148-E2C9DD96CA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00" y="4081917"/>
            <a:ext cx="2440196" cy="157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9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 52">
            <a:extLst>
              <a:ext uri="{FF2B5EF4-FFF2-40B4-BE49-F238E27FC236}">
                <a16:creationId xmlns:a16="http://schemas.microsoft.com/office/drawing/2014/main" id="{CC2AE1EA-066F-FB59-9B5F-A10ABD2DF6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91" b="22193"/>
          <a:stretch/>
        </p:blipFill>
        <p:spPr>
          <a:xfrm>
            <a:off x="1865569" y="-84075"/>
            <a:ext cx="6133334" cy="1694439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7693316" y="-84075"/>
            <a:ext cx="2075017" cy="1694439"/>
            <a:chOff x="0" y="0"/>
            <a:chExt cx="812764" cy="148281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764" cy="1482813"/>
            </a:xfrm>
            <a:custGeom>
              <a:avLst/>
              <a:gdLst/>
              <a:ahLst/>
              <a:cxnLst/>
              <a:rect l="l" t="t" r="r" b="b"/>
              <a:pathLst>
                <a:path w="812764" h="1482813">
                  <a:moveTo>
                    <a:pt x="0" y="0"/>
                  </a:moveTo>
                  <a:lnTo>
                    <a:pt x="812764" y="0"/>
                  </a:lnTo>
                  <a:lnTo>
                    <a:pt x="812764" y="1482813"/>
                  </a:lnTo>
                  <a:lnTo>
                    <a:pt x="0" y="1482813"/>
                  </a:lnTo>
                  <a:close/>
                </a:path>
              </a:pathLst>
            </a:custGeom>
            <a:solidFill>
              <a:srgbClr val="007F5A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114300"/>
              <a:ext cx="812764" cy="1597113"/>
            </a:xfrm>
            <a:prstGeom prst="rect">
              <a:avLst/>
            </a:prstGeom>
          </p:spPr>
          <p:txBody>
            <a:bodyPr lIns="46501" tIns="46501" rIns="46501" bIns="465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-105683" y="-99091"/>
            <a:ext cx="2019717" cy="1709455"/>
            <a:chOff x="0" y="0"/>
            <a:chExt cx="791103" cy="1054454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791103" cy="1054454"/>
            </a:xfrm>
            <a:custGeom>
              <a:avLst/>
              <a:gdLst/>
              <a:ahLst/>
              <a:cxnLst/>
              <a:rect l="l" t="t" r="r" b="b"/>
              <a:pathLst>
                <a:path w="791103" h="1054454">
                  <a:moveTo>
                    <a:pt x="0" y="0"/>
                  </a:moveTo>
                  <a:lnTo>
                    <a:pt x="791103" y="0"/>
                  </a:lnTo>
                  <a:lnTo>
                    <a:pt x="791103" y="1054454"/>
                  </a:lnTo>
                  <a:lnTo>
                    <a:pt x="0" y="1054454"/>
                  </a:lnTo>
                  <a:close/>
                </a:path>
              </a:pathLst>
            </a:custGeom>
            <a:solidFill>
              <a:srgbClr val="007F5A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114300"/>
              <a:ext cx="791103" cy="1168754"/>
            </a:xfrm>
            <a:prstGeom prst="rect">
              <a:avLst/>
            </a:prstGeom>
          </p:spPr>
          <p:txBody>
            <a:bodyPr lIns="46501" tIns="46501" rIns="46501" bIns="465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68669" y="459641"/>
            <a:ext cx="2964557" cy="447805"/>
            <a:chOff x="0" y="0"/>
            <a:chExt cx="1161188" cy="17540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161188" cy="175401"/>
            </a:xfrm>
            <a:custGeom>
              <a:avLst/>
              <a:gdLst/>
              <a:ahLst/>
              <a:cxnLst/>
              <a:rect l="l" t="t" r="r" b="b"/>
              <a:pathLst>
                <a:path w="1161188" h="175401">
                  <a:moveTo>
                    <a:pt x="0" y="0"/>
                  </a:moveTo>
                  <a:lnTo>
                    <a:pt x="1161188" y="0"/>
                  </a:lnTo>
                  <a:lnTo>
                    <a:pt x="1161188" y="175401"/>
                  </a:lnTo>
                  <a:lnTo>
                    <a:pt x="0" y="17540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-114300"/>
              <a:ext cx="1161188" cy="289701"/>
            </a:xfrm>
            <a:prstGeom prst="rect">
              <a:avLst/>
            </a:prstGeom>
          </p:spPr>
          <p:txBody>
            <a:bodyPr lIns="46501" tIns="46501" rIns="46501" bIns="465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231191" y="393225"/>
            <a:ext cx="469620" cy="472457"/>
            <a:chOff x="0" y="0"/>
            <a:chExt cx="626159" cy="629943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219731" cy="219731"/>
            </a:xfrm>
            <a:custGeom>
              <a:avLst/>
              <a:gdLst/>
              <a:ahLst/>
              <a:cxnLst/>
              <a:rect l="l" t="t" r="r" b="b"/>
              <a:pathLst>
                <a:path w="219731" h="219731">
                  <a:moveTo>
                    <a:pt x="0" y="0"/>
                  </a:moveTo>
                  <a:lnTo>
                    <a:pt x="219731" y="0"/>
                  </a:lnTo>
                  <a:lnTo>
                    <a:pt x="219731" y="219731"/>
                  </a:lnTo>
                  <a:lnTo>
                    <a:pt x="0" y="2197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flipH="1">
              <a:off x="406429" y="0"/>
              <a:ext cx="219731" cy="219731"/>
            </a:xfrm>
            <a:custGeom>
              <a:avLst/>
              <a:gdLst/>
              <a:ahLst/>
              <a:cxnLst/>
              <a:rect l="l" t="t" r="r" b="b"/>
              <a:pathLst>
                <a:path w="219731" h="219731">
                  <a:moveTo>
                    <a:pt x="219730" y="0"/>
                  </a:moveTo>
                  <a:lnTo>
                    <a:pt x="0" y="0"/>
                  </a:lnTo>
                  <a:lnTo>
                    <a:pt x="0" y="219731"/>
                  </a:lnTo>
                  <a:lnTo>
                    <a:pt x="219730" y="219731"/>
                  </a:lnTo>
                  <a:lnTo>
                    <a:pt x="21973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flipH="1" flipV="1">
              <a:off x="406429" y="405818"/>
              <a:ext cx="219731" cy="219731"/>
            </a:xfrm>
            <a:custGeom>
              <a:avLst/>
              <a:gdLst/>
              <a:ahLst/>
              <a:cxnLst/>
              <a:rect l="l" t="t" r="r" b="b"/>
              <a:pathLst>
                <a:path w="219731" h="219731">
                  <a:moveTo>
                    <a:pt x="219730" y="219731"/>
                  </a:moveTo>
                  <a:lnTo>
                    <a:pt x="0" y="219731"/>
                  </a:lnTo>
                  <a:lnTo>
                    <a:pt x="0" y="0"/>
                  </a:lnTo>
                  <a:lnTo>
                    <a:pt x="219730" y="0"/>
                  </a:lnTo>
                  <a:lnTo>
                    <a:pt x="219730" y="219731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flipV="1">
              <a:off x="0" y="410212"/>
              <a:ext cx="219731" cy="219731"/>
            </a:xfrm>
            <a:custGeom>
              <a:avLst/>
              <a:gdLst/>
              <a:ahLst/>
              <a:cxnLst/>
              <a:rect l="l" t="t" r="r" b="b"/>
              <a:pathLst>
                <a:path w="219731" h="219731">
                  <a:moveTo>
                    <a:pt x="0" y="219731"/>
                  </a:moveTo>
                  <a:lnTo>
                    <a:pt x="219731" y="219731"/>
                  </a:lnTo>
                  <a:lnTo>
                    <a:pt x="219731" y="0"/>
                  </a:lnTo>
                  <a:lnTo>
                    <a:pt x="0" y="0"/>
                  </a:lnTo>
                  <a:lnTo>
                    <a:pt x="0" y="219731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2" name="TextBox 62"/>
          <p:cNvSpPr txBox="1"/>
          <p:nvPr/>
        </p:nvSpPr>
        <p:spPr>
          <a:xfrm>
            <a:off x="2144696" y="2269360"/>
            <a:ext cx="1291439" cy="7014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1063841" y="408720"/>
            <a:ext cx="4521239" cy="500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5" b="0" i="0" u="none" strike="noStrike" kern="1200" cap="none" spc="2" normalizeH="0" baseline="0" noProof="0" dirty="0" err="1">
                <a:ln>
                  <a:noFill/>
                </a:ln>
                <a:solidFill>
                  <a:srgbClr val="007F5A"/>
                </a:solidFill>
                <a:effectLst/>
                <a:uLnTx/>
                <a:uFillTx/>
                <a:latin typeface="IBM Plex Sans Condensed 2 Bold"/>
                <a:ea typeface="+mn-ea"/>
                <a:cs typeface="+mn-cs"/>
              </a:rPr>
              <a:t>Blé</a:t>
            </a:r>
            <a:r>
              <a:rPr kumimoji="0" lang="en-US" sz="2965" b="0" i="0" u="none" strike="noStrike" kern="1200" cap="none" spc="2" normalizeH="0" baseline="0" noProof="0" dirty="0">
                <a:ln>
                  <a:noFill/>
                </a:ln>
                <a:solidFill>
                  <a:srgbClr val="007F5A"/>
                </a:solidFill>
                <a:effectLst/>
                <a:uLnTx/>
                <a:uFillTx/>
                <a:latin typeface="IBM Plex Sans Condensed 2 Bold"/>
                <a:ea typeface="+mn-ea"/>
                <a:cs typeface="+mn-cs"/>
              </a:rPr>
              <a:t> </a:t>
            </a:r>
            <a:r>
              <a:rPr kumimoji="0" lang="en-US" sz="2965" b="0" i="0" u="none" strike="noStrike" kern="1200" cap="none" spc="2" normalizeH="0" baseline="0" noProof="0" dirty="0" err="1">
                <a:ln>
                  <a:noFill/>
                </a:ln>
                <a:solidFill>
                  <a:srgbClr val="007F5A"/>
                </a:solidFill>
                <a:effectLst/>
                <a:uLnTx/>
                <a:uFillTx/>
                <a:latin typeface="IBM Plex Sans Condensed 2 Bold"/>
                <a:ea typeface="+mn-ea"/>
                <a:cs typeface="+mn-cs"/>
              </a:rPr>
              <a:t>tendre</a:t>
            </a:r>
            <a:endParaRPr kumimoji="0" lang="en-US" sz="2965" b="0" i="0" u="none" strike="noStrike" kern="1200" cap="none" spc="2" normalizeH="0" baseline="0" noProof="0" dirty="0">
              <a:ln>
                <a:noFill/>
              </a:ln>
              <a:solidFill>
                <a:srgbClr val="007F5A"/>
              </a:solidFill>
              <a:effectLst/>
              <a:uLnTx/>
              <a:uFillTx/>
              <a:latin typeface="IBM Plex Sans Condensed 2 Bold"/>
              <a:ea typeface="+mn-ea"/>
              <a:cs typeface="+mn-cs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5428402" y="3016337"/>
            <a:ext cx="1904805" cy="343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15" b="0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15" b="0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56" name="Freeform 10">
            <a:extLst>
              <a:ext uri="{FF2B5EF4-FFF2-40B4-BE49-F238E27FC236}">
                <a16:creationId xmlns:a16="http://schemas.microsoft.com/office/drawing/2014/main" id="{8BE2E9F2-6076-E9EF-6780-EF24FD5B02A4}"/>
              </a:ext>
            </a:extLst>
          </p:cNvPr>
          <p:cNvSpPr/>
          <p:nvPr/>
        </p:nvSpPr>
        <p:spPr>
          <a:xfrm>
            <a:off x="7693316" y="167829"/>
            <a:ext cx="1909680" cy="851452"/>
          </a:xfrm>
          <a:custGeom>
            <a:avLst/>
            <a:gdLst/>
            <a:ahLst/>
            <a:cxnLst/>
            <a:rect l="l" t="t" r="r" b="b"/>
            <a:pathLst>
              <a:path w="2752561" h="1080306">
                <a:moveTo>
                  <a:pt x="0" y="0"/>
                </a:moveTo>
                <a:lnTo>
                  <a:pt x="2752561" y="0"/>
                </a:lnTo>
                <a:lnTo>
                  <a:pt x="2752561" y="1080306"/>
                </a:lnTo>
                <a:lnTo>
                  <a:pt x="0" y="10803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8D30B7-57DF-E2A4-F66F-E31F7634733E}"/>
              </a:ext>
            </a:extLst>
          </p:cNvPr>
          <p:cNvSpPr txBox="1">
            <a:spLocks/>
          </p:cNvSpPr>
          <p:nvPr/>
        </p:nvSpPr>
        <p:spPr>
          <a:xfrm>
            <a:off x="239074" y="1934111"/>
            <a:ext cx="10515600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Dans la pratique on retrouve très fréquemment des mélanges à </a:t>
            </a:r>
            <a:r>
              <a:rPr lang="fr-FR" b="1" dirty="0"/>
              <a:t>4 variétés.</a:t>
            </a:r>
          </a:p>
          <a:p>
            <a:endParaRPr lang="fr-FR" sz="2000" dirty="0"/>
          </a:p>
          <a:p>
            <a:r>
              <a:rPr lang="fr-FR" dirty="0"/>
              <a:t>Les effets recherchés sont variables et fonction des problématiques propres à chaque adhérent :</a:t>
            </a:r>
          </a:p>
          <a:p>
            <a:pPr lvl="1"/>
            <a:r>
              <a:rPr lang="fr-FR" dirty="0"/>
              <a:t>Compromis </a:t>
            </a:r>
            <a:r>
              <a:rPr lang="fr-FR" b="1" dirty="0"/>
              <a:t>rendement / gestion des maladies</a:t>
            </a:r>
          </a:p>
          <a:p>
            <a:pPr lvl="1"/>
            <a:r>
              <a:rPr lang="fr-FR" dirty="0"/>
              <a:t>Compromis </a:t>
            </a:r>
            <a:r>
              <a:rPr lang="fr-FR" b="1" dirty="0"/>
              <a:t>rendement / qualité (PS, %Prot)</a:t>
            </a:r>
          </a:p>
          <a:p>
            <a:pPr lvl="1"/>
            <a:r>
              <a:rPr lang="fr-FR" b="1" dirty="0"/>
              <a:t>Adaptation à l’hétérogénéité </a:t>
            </a:r>
            <a:r>
              <a:rPr lang="fr-FR" dirty="0"/>
              <a:t>de types de sols ou aux aléas climatiques (différentes précocités)</a:t>
            </a:r>
          </a:p>
          <a:p>
            <a:pPr marL="457200" lvl="1" indent="0">
              <a:buFont typeface="Arial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56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Orge, Céréales alimentaires, blé, Triticale&#10;&#10;Description générée automatiquement">
            <a:extLst>
              <a:ext uri="{FF2B5EF4-FFF2-40B4-BE49-F238E27FC236}">
                <a16:creationId xmlns:a16="http://schemas.microsoft.com/office/drawing/2014/main" id="{EBC92939-FE4B-579C-1E7D-989AEF4137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9" b="43214"/>
          <a:stretch/>
        </p:blipFill>
        <p:spPr>
          <a:xfrm>
            <a:off x="1898268" y="-289622"/>
            <a:ext cx="5860544" cy="1894756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7693316" y="-152399"/>
            <a:ext cx="2075017" cy="1762764"/>
            <a:chOff x="0" y="0"/>
            <a:chExt cx="812764" cy="1482813"/>
          </a:xfrm>
          <a:solidFill>
            <a:schemeClr val="accent6">
              <a:lumMod val="75000"/>
            </a:schemeClr>
          </a:solidFill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764" cy="1482813"/>
            </a:xfrm>
            <a:custGeom>
              <a:avLst/>
              <a:gdLst/>
              <a:ahLst/>
              <a:cxnLst/>
              <a:rect l="l" t="t" r="r" b="b"/>
              <a:pathLst>
                <a:path w="812764" h="1482813">
                  <a:moveTo>
                    <a:pt x="0" y="0"/>
                  </a:moveTo>
                  <a:lnTo>
                    <a:pt x="812764" y="0"/>
                  </a:lnTo>
                  <a:lnTo>
                    <a:pt x="812764" y="1482813"/>
                  </a:lnTo>
                  <a:lnTo>
                    <a:pt x="0" y="1482813"/>
                  </a:lnTo>
                  <a:close/>
                </a:path>
              </a:pathLst>
            </a:custGeom>
            <a:grpFill/>
          </p:spPr>
        </p:sp>
        <p:sp>
          <p:nvSpPr>
            <p:cNvPr id="34" name="TextBox 34"/>
            <p:cNvSpPr txBox="1"/>
            <p:nvPr/>
          </p:nvSpPr>
          <p:spPr>
            <a:xfrm>
              <a:off x="0" y="-114300"/>
              <a:ext cx="812764" cy="1597113"/>
            </a:xfrm>
            <a:prstGeom prst="rect">
              <a:avLst/>
            </a:prstGeom>
            <a:grpFill/>
          </p:spPr>
          <p:txBody>
            <a:bodyPr lIns="46501" tIns="46501" rIns="46501" bIns="465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-105683" y="-99091"/>
            <a:ext cx="2019717" cy="1709455"/>
            <a:chOff x="0" y="0"/>
            <a:chExt cx="791103" cy="1054454"/>
          </a:xfrm>
          <a:solidFill>
            <a:schemeClr val="accent6">
              <a:lumMod val="75000"/>
            </a:schemeClr>
          </a:solidFill>
        </p:grpSpPr>
        <p:sp>
          <p:nvSpPr>
            <p:cNvPr id="39" name="Freeform 39"/>
            <p:cNvSpPr/>
            <p:nvPr/>
          </p:nvSpPr>
          <p:spPr>
            <a:xfrm>
              <a:off x="0" y="0"/>
              <a:ext cx="791103" cy="1054454"/>
            </a:xfrm>
            <a:custGeom>
              <a:avLst/>
              <a:gdLst/>
              <a:ahLst/>
              <a:cxnLst/>
              <a:rect l="l" t="t" r="r" b="b"/>
              <a:pathLst>
                <a:path w="791103" h="1054454">
                  <a:moveTo>
                    <a:pt x="0" y="0"/>
                  </a:moveTo>
                  <a:lnTo>
                    <a:pt x="791103" y="0"/>
                  </a:lnTo>
                  <a:lnTo>
                    <a:pt x="791103" y="1054454"/>
                  </a:lnTo>
                  <a:lnTo>
                    <a:pt x="0" y="1054454"/>
                  </a:lnTo>
                  <a:close/>
                </a:path>
              </a:pathLst>
            </a:custGeom>
            <a:grpFill/>
          </p:spPr>
        </p:sp>
        <p:sp>
          <p:nvSpPr>
            <p:cNvPr id="40" name="TextBox 40"/>
            <p:cNvSpPr txBox="1"/>
            <p:nvPr/>
          </p:nvSpPr>
          <p:spPr>
            <a:xfrm>
              <a:off x="0" y="-114300"/>
              <a:ext cx="791103" cy="1168754"/>
            </a:xfrm>
            <a:prstGeom prst="rect">
              <a:avLst/>
            </a:prstGeom>
            <a:grpFill/>
          </p:spPr>
          <p:txBody>
            <a:bodyPr lIns="46501" tIns="46501" rIns="46501" bIns="465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68669" y="459641"/>
            <a:ext cx="2964557" cy="447805"/>
            <a:chOff x="0" y="0"/>
            <a:chExt cx="1161188" cy="17540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161188" cy="175401"/>
            </a:xfrm>
            <a:custGeom>
              <a:avLst/>
              <a:gdLst/>
              <a:ahLst/>
              <a:cxnLst/>
              <a:rect l="l" t="t" r="r" b="b"/>
              <a:pathLst>
                <a:path w="1161188" h="175401">
                  <a:moveTo>
                    <a:pt x="0" y="0"/>
                  </a:moveTo>
                  <a:lnTo>
                    <a:pt x="1161188" y="0"/>
                  </a:lnTo>
                  <a:lnTo>
                    <a:pt x="1161188" y="175401"/>
                  </a:lnTo>
                  <a:lnTo>
                    <a:pt x="0" y="17540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-114300"/>
              <a:ext cx="1161188" cy="289701"/>
            </a:xfrm>
            <a:prstGeom prst="rect">
              <a:avLst/>
            </a:prstGeom>
          </p:spPr>
          <p:txBody>
            <a:bodyPr lIns="46501" tIns="46501" rIns="46501" bIns="465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231191" y="393225"/>
            <a:ext cx="469620" cy="472457"/>
            <a:chOff x="0" y="0"/>
            <a:chExt cx="626159" cy="629943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219731" cy="219731"/>
            </a:xfrm>
            <a:custGeom>
              <a:avLst/>
              <a:gdLst/>
              <a:ahLst/>
              <a:cxnLst/>
              <a:rect l="l" t="t" r="r" b="b"/>
              <a:pathLst>
                <a:path w="219731" h="219731">
                  <a:moveTo>
                    <a:pt x="0" y="0"/>
                  </a:moveTo>
                  <a:lnTo>
                    <a:pt x="219731" y="0"/>
                  </a:lnTo>
                  <a:lnTo>
                    <a:pt x="219731" y="219731"/>
                  </a:lnTo>
                  <a:lnTo>
                    <a:pt x="0" y="2197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flipH="1">
              <a:off x="406429" y="0"/>
              <a:ext cx="219731" cy="219731"/>
            </a:xfrm>
            <a:custGeom>
              <a:avLst/>
              <a:gdLst/>
              <a:ahLst/>
              <a:cxnLst/>
              <a:rect l="l" t="t" r="r" b="b"/>
              <a:pathLst>
                <a:path w="219731" h="219731">
                  <a:moveTo>
                    <a:pt x="219730" y="0"/>
                  </a:moveTo>
                  <a:lnTo>
                    <a:pt x="0" y="0"/>
                  </a:lnTo>
                  <a:lnTo>
                    <a:pt x="0" y="219731"/>
                  </a:lnTo>
                  <a:lnTo>
                    <a:pt x="219730" y="219731"/>
                  </a:lnTo>
                  <a:lnTo>
                    <a:pt x="21973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flipH="1" flipV="1">
              <a:off x="406429" y="405818"/>
              <a:ext cx="219731" cy="219731"/>
            </a:xfrm>
            <a:custGeom>
              <a:avLst/>
              <a:gdLst/>
              <a:ahLst/>
              <a:cxnLst/>
              <a:rect l="l" t="t" r="r" b="b"/>
              <a:pathLst>
                <a:path w="219731" h="219731">
                  <a:moveTo>
                    <a:pt x="219730" y="219731"/>
                  </a:moveTo>
                  <a:lnTo>
                    <a:pt x="0" y="219731"/>
                  </a:lnTo>
                  <a:lnTo>
                    <a:pt x="0" y="0"/>
                  </a:lnTo>
                  <a:lnTo>
                    <a:pt x="219730" y="0"/>
                  </a:lnTo>
                  <a:lnTo>
                    <a:pt x="219730" y="219731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flipV="1">
              <a:off x="0" y="410212"/>
              <a:ext cx="219731" cy="219731"/>
            </a:xfrm>
            <a:custGeom>
              <a:avLst/>
              <a:gdLst/>
              <a:ahLst/>
              <a:cxnLst/>
              <a:rect l="l" t="t" r="r" b="b"/>
              <a:pathLst>
                <a:path w="219731" h="219731">
                  <a:moveTo>
                    <a:pt x="0" y="219731"/>
                  </a:moveTo>
                  <a:lnTo>
                    <a:pt x="219731" y="219731"/>
                  </a:lnTo>
                  <a:lnTo>
                    <a:pt x="219731" y="0"/>
                  </a:lnTo>
                  <a:lnTo>
                    <a:pt x="0" y="0"/>
                  </a:lnTo>
                  <a:lnTo>
                    <a:pt x="0" y="219731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2" name="TextBox 62"/>
          <p:cNvSpPr txBox="1"/>
          <p:nvPr/>
        </p:nvSpPr>
        <p:spPr>
          <a:xfrm>
            <a:off x="2144696" y="2269360"/>
            <a:ext cx="1291439" cy="7014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1063841" y="408720"/>
            <a:ext cx="4521239" cy="500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5" b="0" i="0" u="none" strike="noStrike" kern="1200" cap="none" spc="2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IBM Plex Sans Condensed 2 Bold"/>
                <a:ea typeface="+mn-ea"/>
                <a:cs typeface="+mn-cs"/>
              </a:rPr>
              <a:t>Orge</a:t>
            </a:r>
            <a:r>
              <a:rPr kumimoji="0" lang="en-US" sz="2965" b="0" i="0" u="none" strike="noStrike" kern="1200" cap="none" spc="2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IBM Plex Sans Condensed 2 Bold"/>
                <a:ea typeface="+mn-ea"/>
                <a:cs typeface="+mn-cs"/>
              </a:rPr>
              <a:t> </a:t>
            </a:r>
            <a:r>
              <a:rPr kumimoji="0" lang="en-US" sz="2965" b="0" i="0" u="none" strike="noStrike" kern="1200" cap="none" spc="2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IBM Plex Sans Condensed 2 Bold"/>
                <a:ea typeface="+mn-ea"/>
                <a:cs typeface="+mn-cs"/>
              </a:rPr>
              <a:t>d’Hiver</a:t>
            </a:r>
            <a:endParaRPr kumimoji="0" lang="en-US" sz="2965" b="0" i="0" u="none" strike="noStrike" kern="1200" cap="none" spc="2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IBM Plex Sans Condensed 2 Bold"/>
              <a:ea typeface="+mn-ea"/>
              <a:cs typeface="+mn-cs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5428402" y="3016337"/>
            <a:ext cx="1904805" cy="343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15" b="0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15" b="0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56" name="Freeform 10">
            <a:extLst>
              <a:ext uri="{FF2B5EF4-FFF2-40B4-BE49-F238E27FC236}">
                <a16:creationId xmlns:a16="http://schemas.microsoft.com/office/drawing/2014/main" id="{8BE2E9F2-6076-E9EF-6780-EF24FD5B02A4}"/>
              </a:ext>
            </a:extLst>
          </p:cNvPr>
          <p:cNvSpPr/>
          <p:nvPr/>
        </p:nvSpPr>
        <p:spPr>
          <a:xfrm>
            <a:off x="7693316" y="167829"/>
            <a:ext cx="1909680" cy="851452"/>
          </a:xfrm>
          <a:custGeom>
            <a:avLst/>
            <a:gdLst/>
            <a:ahLst/>
            <a:cxnLst/>
            <a:rect l="l" t="t" r="r" b="b"/>
            <a:pathLst>
              <a:path w="2752561" h="1080306">
                <a:moveTo>
                  <a:pt x="0" y="0"/>
                </a:moveTo>
                <a:lnTo>
                  <a:pt x="2752561" y="0"/>
                </a:lnTo>
                <a:lnTo>
                  <a:pt x="2752561" y="1080306"/>
                </a:lnTo>
                <a:lnTo>
                  <a:pt x="0" y="10803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86908F89-695C-A14D-CB00-D144C1C3C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191" y="1790433"/>
            <a:ext cx="7859766" cy="51315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0AAC5CE-605D-0B7E-937E-506DFE0D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9891" y="3810000"/>
            <a:ext cx="2472595" cy="204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06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Orge, Céréales alimentaires, blé, Triticale&#10;&#10;Description générée automatiquement">
            <a:extLst>
              <a:ext uri="{FF2B5EF4-FFF2-40B4-BE49-F238E27FC236}">
                <a16:creationId xmlns:a16="http://schemas.microsoft.com/office/drawing/2014/main" id="{EBC92939-FE4B-579C-1E7D-989AEF4137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9" b="43214"/>
          <a:stretch/>
        </p:blipFill>
        <p:spPr>
          <a:xfrm>
            <a:off x="1898268" y="-289622"/>
            <a:ext cx="5860544" cy="1894756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7693316" y="-152399"/>
            <a:ext cx="2075017" cy="1762764"/>
            <a:chOff x="0" y="0"/>
            <a:chExt cx="812764" cy="1482813"/>
          </a:xfrm>
          <a:solidFill>
            <a:schemeClr val="accent6">
              <a:lumMod val="75000"/>
            </a:schemeClr>
          </a:solidFill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764" cy="1482813"/>
            </a:xfrm>
            <a:custGeom>
              <a:avLst/>
              <a:gdLst/>
              <a:ahLst/>
              <a:cxnLst/>
              <a:rect l="l" t="t" r="r" b="b"/>
              <a:pathLst>
                <a:path w="812764" h="1482813">
                  <a:moveTo>
                    <a:pt x="0" y="0"/>
                  </a:moveTo>
                  <a:lnTo>
                    <a:pt x="812764" y="0"/>
                  </a:lnTo>
                  <a:lnTo>
                    <a:pt x="812764" y="1482813"/>
                  </a:lnTo>
                  <a:lnTo>
                    <a:pt x="0" y="1482813"/>
                  </a:lnTo>
                  <a:close/>
                </a:path>
              </a:pathLst>
            </a:custGeom>
            <a:grpFill/>
          </p:spPr>
        </p:sp>
        <p:sp>
          <p:nvSpPr>
            <p:cNvPr id="34" name="TextBox 34"/>
            <p:cNvSpPr txBox="1"/>
            <p:nvPr/>
          </p:nvSpPr>
          <p:spPr>
            <a:xfrm>
              <a:off x="0" y="-114300"/>
              <a:ext cx="812764" cy="1597113"/>
            </a:xfrm>
            <a:prstGeom prst="rect">
              <a:avLst/>
            </a:prstGeom>
            <a:grpFill/>
          </p:spPr>
          <p:txBody>
            <a:bodyPr lIns="46501" tIns="46501" rIns="46501" bIns="465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-105683" y="-99091"/>
            <a:ext cx="2019717" cy="1709455"/>
            <a:chOff x="0" y="0"/>
            <a:chExt cx="791103" cy="1054454"/>
          </a:xfrm>
          <a:solidFill>
            <a:schemeClr val="accent6">
              <a:lumMod val="75000"/>
            </a:schemeClr>
          </a:solidFill>
        </p:grpSpPr>
        <p:sp>
          <p:nvSpPr>
            <p:cNvPr id="39" name="Freeform 39"/>
            <p:cNvSpPr/>
            <p:nvPr/>
          </p:nvSpPr>
          <p:spPr>
            <a:xfrm>
              <a:off x="0" y="0"/>
              <a:ext cx="791103" cy="1054454"/>
            </a:xfrm>
            <a:custGeom>
              <a:avLst/>
              <a:gdLst/>
              <a:ahLst/>
              <a:cxnLst/>
              <a:rect l="l" t="t" r="r" b="b"/>
              <a:pathLst>
                <a:path w="791103" h="1054454">
                  <a:moveTo>
                    <a:pt x="0" y="0"/>
                  </a:moveTo>
                  <a:lnTo>
                    <a:pt x="791103" y="0"/>
                  </a:lnTo>
                  <a:lnTo>
                    <a:pt x="791103" y="1054454"/>
                  </a:lnTo>
                  <a:lnTo>
                    <a:pt x="0" y="1054454"/>
                  </a:lnTo>
                  <a:close/>
                </a:path>
              </a:pathLst>
            </a:custGeom>
            <a:grpFill/>
          </p:spPr>
        </p:sp>
        <p:sp>
          <p:nvSpPr>
            <p:cNvPr id="40" name="TextBox 40"/>
            <p:cNvSpPr txBox="1"/>
            <p:nvPr/>
          </p:nvSpPr>
          <p:spPr>
            <a:xfrm>
              <a:off x="0" y="-114300"/>
              <a:ext cx="791103" cy="1168754"/>
            </a:xfrm>
            <a:prstGeom prst="rect">
              <a:avLst/>
            </a:prstGeom>
            <a:grpFill/>
          </p:spPr>
          <p:txBody>
            <a:bodyPr lIns="46501" tIns="46501" rIns="46501" bIns="465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68669" y="459641"/>
            <a:ext cx="2964557" cy="447805"/>
            <a:chOff x="0" y="0"/>
            <a:chExt cx="1161188" cy="17540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161188" cy="175401"/>
            </a:xfrm>
            <a:custGeom>
              <a:avLst/>
              <a:gdLst/>
              <a:ahLst/>
              <a:cxnLst/>
              <a:rect l="l" t="t" r="r" b="b"/>
              <a:pathLst>
                <a:path w="1161188" h="175401">
                  <a:moveTo>
                    <a:pt x="0" y="0"/>
                  </a:moveTo>
                  <a:lnTo>
                    <a:pt x="1161188" y="0"/>
                  </a:lnTo>
                  <a:lnTo>
                    <a:pt x="1161188" y="175401"/>
                  </a:lnTo>
                  <a:lnTo>
                    <a:pt x="0" y="17540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-114300"/>
              <a:ext cx="1161188" cy="289701"/>
            </a:xfrm>
            <a:prstGeom prst="rect">
              <a:avLst/>
            </a:prstGeom>
          </p:spPr>
          <p:txBody>
            <a:bodyPr lIns="46501" tIns="46501" rIns="46501" bIns="465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231191" y="393225"/>
            <a:ext cx="469620" cy="472457"/>
            <a:chOff x="0" y="0"/>
            <a:chExt cx="626159" cy="629943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219731" cy="219731"/>
            </a:xfrm>
            <a:custGeom>
              <a:avLst/>
              <a:gdLst/>
              <a:ahLst/>
              <a:cxnLst/>
              <a:rect l="l" t="t" r="r" b="b"/>
              <a:pathLst>
                <a:path w="219731" h="219731">
                  <a:moveTo>
                    <a:pt x="0" y="0"/>
                  </a:moveTo>
                  <a:lnTo>
                    <a:pt x="219731" y="0"/>
                  </a:lnTo>
                  <a:lnTo>
                    <a:pt x="219731" y="219731"/>
                  </a:lnTo>
                  <a:lnTo>
                    <a:pt x="0" y="2197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flipH="1">
              <a:off x="406429" y="0"/>
              <a:ext cx="219731" cy="219731"/>
            </a:xfrm>
            <a:custGeom>
              <a:avLst/>
              <a:gdLst/>
              <a:ahLst/>
              <a:cxnLst/>
              <a:rect l="l" t="t" r="r" b="b"/>
              <a:pathLst>
                <a:path w="219731" h="219731">
                  <a:moveTo>
                    <a:pt x="219730" y="0"/>
                  </a:moveTo>
                  <a:lnTo>
                    <a:pt x="0" y="0"/>
                  </a:lnTo>
                  <a:lnTo>
                    <a:pt x="0" y="219731"/>
                  </a:lnTo>
                  <a:lnTo>
                    <a:pt x="219730" y="219731"/>
                  </a:lnTo>
                  <a:lnTo>
                    <a:pt x="21973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flipH="1" flipV="1">
              <a:off x="406429" y="405818"/>
              <a:ext cx="219731" cy="219731"/>
            </a:xfrm>
            <a:custGeom>
              <a:avLst/>
              <a:gdLst/>
              <a:ahLst/>
              <a:cxnLst/>
              <a:rect l="l" t="t" r="r" b="b"/>
              <a:pathLst>
                <a:path w="219731" h="219731">
                  <a:moveTo>
                    <a:pt x="219730" y="219731"/>
                  </a:moveTo>
                  <a:lnTo>
                    <a:pt x="0" y="219731"/>
                  </a:lnTo>
                  <a:lnTo>
                    <a:pt x="0" y="0"/>
                  </a:lnTo>
                  <a:lnTo>
                    <a:pt x="219730" y="0"/>
                  </a:lnTo>
                  <a:lnTo>
                    <a:pt x="219730" y="219731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flipV="1">
              <a:off x="0" y="410212"/>
              <a:ext cx="219731" cy="219731"/>
            </a:xfrm>
            <a:custGeom>
              <a:avLst/>
              <a:gdLst/>
              <a:ahLst/>
              <a:cxnLst/>
              <a:rect l="l" t="t" r="r" b="b"/>
              <a:pathLst>
                <a:path w="219731" h="219731">
                  <a:moveTo>
                    <a:pt x="0" y="219731"/>
                  </a:moveTo>
                  <a:lnTo>
                    <a:pt x="219731" y="219731"/>
                  </a:lnTo>
                  <a:lnTo>
                    <a:pt x="219731" y="0"/>
                  </a:lnTo>
                  <a:lnTo>
                    <a:pt x="0" y="0"/>
                  </a:lnTo>
                  <a:lnTo>
                    <a:pt x="0" y="219731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2" name="TextBox 62"/>
          <p:cNvSpPr txBox="1"/>
          <p:nvPr/>
        </p:nvSpPr>
        <p:spPr>
          <a:xfrm>
            <a:off x="2144696" y="2269360"/>
            <a:ext cx="1291439" cy="7014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1063841" y="408720"/>
            <a:ext cx="4521239" cy="500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5" b="0" i="0" u="none" strike="noStrike" kern="1200" cap="none" spc="2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IBM Plex Sans Condensed 2 Bold"/>
                <a:ea typeface="+mn-ea"/>
                <a:cs typeface="+mn-cs"/>
              </a:rPr>
              <a:t>Orge</a:t>
            </a:r>
            <a:r>
              <a:rPr kumimoji="0" lang="en-US" sz="2965" b="0" i="0" u="none" strike="noStrike" kern="1200" cap="none" spc="2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IBM Plex Sans Condensed 2 Bold"/>
                <a:ea typeface="+mn-ea"/>
                <a:cs typeface="+mn-cs"/>
              </a:rPr>
              <a:t> </a:t>
            </a:r>
            <a:r>
              <a:rPr kumimoji="0" lang="en-US" sz="2965" b="0" i="0" u="none" strike="noStrike" kern="1200" cap="none" spc="2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IBM Plex Sans Condensed 2 Bold"/>
                <a:ea typeface="+mn-ea"/>
                <a:cs typeface="+mn-cs"/>
              </a:rPr>
              <a:t>d’Hiver</a:t>
            </a:r>
            <a:endParaRPr kumimoji="0" lang="en-US" sz="2965" b="0" i="0" u="none" strike="noStrike" kern="1200" cap="none" spc="2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IBM Plex Sans Condensed 2 Bold"/>
              <a:ea typeface="+mn-ea"/>
              <a:cs typeface="+mn-cs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5428402" y="3016337"/>
            <a:ext cx="1904805" cy="343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15" b="0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15" b="0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56" name="Freeform 10">
            <a:extLst>
              <a:ext uri="{FF2B5EF4-FFF2-40B4-BE49-F238E27FC236}">
                <a16:creationId xmlns:a16="http://schemas.microsoft.com/office/drawing/2014/main" id="{8BE2E9F2-6076-E9EF-6780-EF24FD5B02A4}"/>
              </a:ext>
            </a:extLst>
          </p:cNvPr>
          <p:cNvSpPr/>
          <p:nvPr/>
        </p:nvSpPr>
        <p:spPr>
          <a:xfrm>
            <a:off x="7693316" y="167829"/>
            <a:ext cx="1909680" cy="851452"/>
          </a:xfrm>
          <a:custGeom>
            <a:avLst/>
            <a:gdLst/>
            <a:ahLst/>
            <a:cxnLst/>
            <a:rect l="l" t="t" r="r" b="b"/>
            <a:pathLst>
              <a:path w="2752561" h="1080306">
                <a:moveTo>
                  <a:pt x="0" y="0"/>
                </a:moveTo>
                <a:lnTo>
                  <a:pt x="2752561" y="0"/>
                </a:lnTo>
                <a:lnTo>
                  <a:pt x="2752561" y="1080306"/>
                </a:lnTo>
                <a:lnTo>
                  <a:pt x="0" y="10803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36FE3AEB-CC1F-5722-ED44-E207BB38E550}"/>
              </a:ext>
            </a:extLst>
          </p:cNvPr>
          <p:cNvSpPr txBox="1">
            <a:spLocks/>
          </p:cNvSpPr>
          <p:nvPr/>
        </p:nvSpPr>
        <p:spPr>
          <a:xfrm>
            <a:off x="231191" y="2057354"/>
            <a:ext cx="93718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Dans la pratique on retrouve des mélanges 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r-FR" sz="3200" dirty="0">
                <a:solidFill>
                  <a:sysClr val="windowText" lastClr="000000"/>
                </a:solidFill>
                <a:latin typeface="Calibri" panose="020F0502020204030204"/>
              </a:rPr>
              <a:t>  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à 4 variétés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effets recherchés sont moins diversifiés que pour le blé 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majorité : compromis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rendement / qualité (PS)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manière secondaire : compromis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rendement / gestion des maladies et/ou verse.</a:t>
            </a:r>
          </a:p>
        </p:txBody>
      </p:sp>
    </p:spTree>
    <p:extLst>
      <p:ext uri="{BB962C8B-B14F-4D97-AF65-F5344CB8AC3E}">
        <p14:creationId xmlns:p14="http://schemas.microsoft.com/office/powerpoint/2010/main" val="1268186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49A455C-C26D-70F1-7AFC-FCA4FEAF18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0" t="28263" b="38168"/>
          <a:stretch/>
        </p:blipFill>
        <p:spPr>
          <a:xfrm>
            <a:off x="1914034" y="-152400"/>
            <a:ext cx="5817509" cy="1762764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7693316" y="-152399"/>
            <a:ext cx="2075017" cy="1762764"/>
            <a:chOff x="0" y="0"/>
            <a:chExt cx="812764" cy="1482813"/>
          </a:xfrm>
          <a:solidFill>
            <a:srgbClr val="CCCC00"/>
          </a:solidFill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764" cy="1482813"/>
            </a:xfrm>
            <a:custGeom>
              <a:avLst/>
              <a:gdLst/>
              <a:ahLst/>
              <a:cxnLst/>
              <a:rect l="l" t="t" r="r" b="b"/>
              <a:pathLst>
                <a:path w="812764" h="1482813">
                  <a:moveTo>
                    <a:pt x="0" y="0"/>
                  </a:moveTo>
                  <a:lnTo>
                    <a:pt x="812764" y="0"/>
                  </a:lnTo>
                  <a:lnTo>
                    <a:pt x="812764" y="1482813"/>
                  </a:lnTo>
                  <a:lnTo>
                    <a:pt x="0" y="1482813"/>
                  </a:lnTo>
                  <a:close/>
                </a:path>
              </a:pathLst>
            </a:custGeom>
            <a:grpFill/>
          </p:spPr>
        </p:sp>
        <p:sp>
          <p:nvSpPr>
            <p:cNvPr id="34" name="TextBox 34"/>
            <p:cNvSpPr txBox="1"/>
            <p:nvPr/>
          </p:nvSpPr>
          <p:spPr>
            <a:xfrm>
              <a:off x="0" y="-114300"/>
              <a:ext cx="812764" cy="1597113"/>
            </a:xfrm>
            <a:prstGeom prst="rect">
              <a:avLst/>
            </a:prstGeom>
            <a:grpFill/>
          </p:spPr>
          <p:txBody>
            <a:bodyPr lIns="46501" tIns="46501" rIns="46501" bIns="465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-105683" y="-99091"/>
            <a:ext cx="2019717" cy="1709455"/>
            <a:chOff x="0" y="0"/>
            <a:chExt cx="791103" cy="1054454"/>
          </a:xfrm>
          <a:solidFill>
            <a:srgbClr val="CCCC00"/>
          </a:solidFill>
        </p:grpSpPr>
        <p:sp>
          <p:nvSpPr>
            <p:cNvPr id="39" name="Freeform 39"/>
            <p:cNvSpPr/>
            <p:nvPr/>
          </p:nvSpPr>
          <p:spPr>
            <a:xfrm>
              <a:off x="0" y="0"/>
              <a:ext cx="791103" cy="1054454"/>
            </a:xfrm>
            <a:custGeom>
              <a:avLst/>
              <a:gdLst/>
              <a:ahLst/>
              <a:cxnLst/>
              <a:rect l="l" t="t" r="r" b="b"/>
              <a:pathLst>
                <a:path w="791103" h="1054454">
                  <a:moveTo>
                    <a:pt x="0" y="0"/>
                  </a:moveTo>
                  <a:lnTo>
                    <a:pt x="791103" y="0"/>
                  </a:lnTo>
                  <a:lnTo>
                    <a:pt x="791103" y="1054454"/>
                  </a:lnTo>
                  <a:lnTo>
                    <a:pt x="0" y="1054454"/>
                  </a:lnTo>
                  <a:close/>
                </a:path>
              </a:pathLst>
            </a:custGeom>
            <a:grpFill/>
          </p:spPr>
        </p:sp>
        <p:sp>
          <p:nvSpPr>
            <p:cNvPr id="40" name="TextBox 40"/>
            <p:cNvSpPr txBox="1"/>
            <p:nvPr/>
          </p:nvSpPr>
          <p:spPr>
            <a:xfrm>
              <a:off x="0" y="-114300"/>
              <a:ext cx="791103" cy="1168754"/>
            </a:xfrm>
            <a:prstGeom prst="rect">
              <a:avLst/>
            </a:prstGeom>
            <a:grpFill/>
          </p:spPr>
          <p:txBody>
            <a:bodyPr lIns="46501" tIns="46501" rIns="46501" bIns="465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68669" y="459641"/>
            <a:ext cx="2964557" cy="447805"/>
            <a:chOff x="0" y="0"/>
            <a:chExt cx="1161188" cy="17540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161188" cy="175401"/>
            </a:xfrm>
            <a:custGeom>
              <a:avLst/>
              <a:gdLst/>
              <a:ahLst/>
              <a:cxnLst/>
              <a:rect l="l" t="t" r="r" b="b"/>
              <a:pathLst>
                <a:path w="1161188" h="175401">
                  <a:moveTo>
                    <a:pt x="0" y="0"/>
                  </a:moveTo>
                  <a:lnTo>
                    <a:pt x="1161188" y="0"/>
                  </a:lnTo>
                  <a:lnTo>
                    <a:pt x="1161188" y="175401"/>
                  </a:lnTo>
                  <a:lnTo>
                    <a:pt x="0" y="17540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-114300"/>
              <a:ext cx="1161188" cy="289701"/>
            </a:xfrm>
            <a:prstGeom prst="rect">
              <a:avLst/>
            </a:prstGeom>
          </p:spPr>
          <p:txBody>
            <a:bodyPr lIns="46501" tIns="46501" rIns="46501" bIns="465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231191" y="393225"/>
            <a:ext cx="469620" cy="472457"/>
            <a:chOff x="0" y="0"/>
            <a:chExt cx="626159" cy="629943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219731" cy="219731"/>
            </a:xfrm>
            <a:custGeom>
              <a:avLst/>
              <a:gdLst/>
              <a:ahLst/>
              <a:cxnLst/>
              <a:rect l="l" t="t" r="r" b="b"/>
              <a:pathLst>
                <a:path w="219731" h="219731">
                  <a:moveTo>
                    <a:pt x="0" y="0"/>
                  </a:moveTo>
                  <a:lnTo>
                    <a:pt x="219731" y="0"/>
                  </a:lnTo>
                  <a:lnTo>
                    <a:pt x="219731" y="219731"/>
                  </a:lnTo>
                  <a:lnTo>
                    <a:pt x="0" y="2197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flipH="1">
              <a:off x="406429" y="0"/>
              <a:ext cx="219731" cy="219731"/>
            </a:xfrm>
            <a:custGeom>
              <a:avLst/>
              <a:gdLst/>
              <a:ahLst/>
              <a:cxnLst/>
              <a:rect l="l" t="t" r="r" b="b"/>
              <a:pathLst>
                <a:path w="219731" h="219731">
                  <a:moveTo>
                    <a:pt x="219730" y="0"/>
                  </a:moveTo>
                  <a:lnTo>
                    <a:pt x="0" y="0"/>
                  </a:lnTo>
                  <a:lnTo>
                    <a:pt x="0" y="219731"/>
                  </a:lnTo>
                  <a:lnTo>
                    <a:pt x="219730" y="219731"/>
                  </a:lnTo>
                  <a:lnTo>
                    <a:pt x="21973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flipH="1" flipV="1">
              <a:off x="406429" y="405818"/>
              <a:ext cx="219731" cy="219731"/>
            </a:xfrm>
            <a:custGeom>
              <a:avLst/>
              <a:gdLst/>
              <a:ahLst/>
              <a:cxnLst/>
              <a:rect l="l" t="t" r="r" b="b"/>
              <a:pathLst>
                <a:path w="219731" h="219731">
                  <a:moveTo>
                    <a:pt x="219730" y="219731"/>
                  </a:moveTo>
                  <a:lnTo>
                    <a:pt x="0" y="219731"/>
                  </a:lnTo>
                  <a:lnTo>
                    <a:pt x="0" y="0"/>
                  </a:lnTo>
                  <a:lnTo>
                    <a:pt x="219730" y="0"/>
                  </a:lnTo>
                  <a:lnTo>
                    <a:pt x="219730" y="219731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flipV="1">
              <a:off x="0" y="410212"/>
              <a:ext cx="219731" cy="219731"/>
            </a:xfrm>
            <a:custGeom>
              <a:avLst/>
              <a:gdLst/>
              <a:ahLst/>
              <a:cxnLst/>
              <a:rect l="l" t="t" r="r" b="b"/>
              <a:pathLst>
                <a:path w="219731" h="219731">
                  <a:moveTo>
                    <a:pt x="0" y="219731"/>
                  </a:moveTo>
                  <a:lnTo>
                    <a:pt x="219731" y="219731"/>
                  </a:lnTo>
                  <a:lnTo>
                    <a:pt x="219731" y="0"/>
                  </a:lnTo>
                  <a:lnTo>
                    <a:pt x="0" y="0"/>
                  </a:lnTo>
                  <a:lnTo>
                    <a:pt x="0" y="219731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2" name="TextBox 62"/>
          <p:cNvSpPr txBox="1"/>
          <p:nvPr/>
        </p:nvSpPr>
        <p:spPr>
          <a:xfrm>
            <a:off x="2144696" y="2269360"/>
            <a:ext cx="1291439" cy="7014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1063841" y="408720"/>
            <a:ext cx="4521239" cy="500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5" b="0" i="0" u="none" strike="noStrike" kern="1200" cap="none" spc="2" normalizeH="0" baseline="0" noProof="0" dirty="0">
                <a:ln>
                  <a:noFill/>
                </a:ln>
                <a:solidFill>
                  <a:srgbClr val="CCCC00"/>
                </a:solidFill>
                <a:effectLst/>
                <a:uLnTx/>
                <a:uFillTx/>
                <a:latin typeface="IBM Plex Sans Condensed 2 Bold"/>
                <a:ea typeface="+mn-ea"/>
                <a:cs typeface="+mn-cs"/>
              </a:rPr>
              <a:t>Colza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5428402" y="3016337"/>
            <a:ext cx="1904805" cy="343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15" b="0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15" b="0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56" name="Freeform 10">
            <a:extLst>
              <a:ext uri="{FF2B5EF4-FFF2-40B4-BE49-F238E27FC236}">
                <a16:creationId xmlns:a16="http://schemas.microsoft.com/office/drawing/2014/main" id="{8BE2E9F2-6076-E9EF-6780-EF24FD5B02A4}"/>
              </a:ext>
            </a:extLst>
          </p:cNvPr>
          <p:cNvSpPr/>
          <p:nvPr/>
        </p:nvSpPr>
        <p:spPr>
          <a:xfrm>
            <a:off x="7693316" y="167829"/>
            <a:ext cx="1909680" cy="851452"/>
          </a:xfrm>
          <a:custGeom>
            <a:avLst/>
            <a:gdLst/>
            <a:ahLst/>
            <a:cxnLst/>
            <a:rect l="l" t="t" r="r" b="b"/>
            <a:pathLst>
              <a:path w="2752561" h="1080306">
                <a:moveTo>
                  <a:pt x="0" y="0"/>
                </a:moveTo>
                <a:lnTo>
                  <a:pt x="2752561" y="0"/>
                </a:lnTo>
                <a:lnTo>
                  <a:pt x="2752561" y="1080306"/>
                </a:lnTo>
                <a:lnTo>
                  <a:pt x="0" y="10803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3" name="Espace réservé du contenu 3">
            <a:extLst>
              <a:ext uri="{FF2B5EF4-FFF2-40B4-BE49-F238E27FC236}">
                <a16:creationId xmlns:a16="http://schemas.microsoft.com/office/drawing/2014/main" id="{F1470123-721C-5FBF-36E8-925E018398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53" y="1851255"/>
            <a:ext cx="8111839" cy="529611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230A5A9-0637-97D4-6CFE-C269383F39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3724" y="4742276"/>
            <a:ext cx="2859272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85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49A455C-C26D-70F1-7AFC-FCA4FEAF18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0" t="28263" b="38168"/>
          <a:stretch/>
        </p:blipFill>
        <p:spPr>
          <a:xfrm>
            <a:off x="1914034" y="-152400"/>
            <a:ext cx="5817509" cy="1762764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7693316" y="-152399"/>
            <a:ext cx="2075017" cy="1762764"/>
            <a:chOff x="0" y="0"/>
            <a:chExt cx="812764" cy="1482813"/>
          </a:xfrm>
          <a:solidFill>
            <a:srgbClr val="CCCC00"/>
          </a:solidFill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764" cy="1482813"/>
            </a:xfrm>
            <a:custGeom>
              <a:avLst/>
              <a:gdLst/>
              <a:ahLst/>
              <a:cxnLst/>
              <a:rect l="l" t="t" r="r" b="b"/>
              <a:pathLst>
                <a:path w="812764" h="1482813">
                  <a:moveTo>
                    <a:pt x="0" y="0"/>
                  </a:moveTo>
                  <a:lnTo>
                    <a:pt x="812764" y="0"/>
                  </a:lnTo>
                  <a:lnTo>
                    <a:pt x="812764" y="1482813"/>
                  </a:lnTo>
                  <a:lnTo>
                    <a:pt x="0" y="1482813"/>
                  </a:lnTo>
                  <a:close/>
                </a:path>
              </a:pathLst>
            </a:custGeom>
            <a:grpFill/>
          </p:spPr>
        </p:sp>
        <p:sp>
          <p:nvSpPr>
            <p:cNvPr id="34" name="TextBox 34"/>
            <p:cNvSpPr txBox="1"/>
            <p:nvPr/>
          </p:nvSpPr>
          <p:spPr>
            <a:xfrm>
              <a:off x="0" y="-114300"/>
              <a:ext cx="812764" cy="1597113"/>
            </a:xfrm>
            <a:prstGeom prst="rect">
              <a:avLst/>
            </a:prstGeom>
            <a:grpFill/>
          </p:spPr>
          <p:txBody>
            <a:bodyPr lIns="46501" tIns="46501" rIns="46501" bIns="465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-105683" y="-99091"/>
            <a:ext cx="2019717" cy="1709455"/>
            <a:chOff x="0" y="0"/>
            <a:chExt cx="791103" cy="1054454"/>
          </a:xfrm>
          <a:solidFill>
            <a:srgbClr val="CCCC00"/>
          </a:solidFill>
        </p:grpSpPr>
        <p:sp>
          <p:nvSpPr>
            <p:cNvPr id="39" name="Freeform 39"/>
            <p:cNvSpPr/>
            <p:nvPr/>
          </p:nvSpPr>
          <p:spPr>
            <a:xfrm>
              <a:off x="0" y="0"/>
              <a:ext cx="791103" cy="1054454"/>
            </a:xfrm>
            <a:custGeom>
              <a:avLst/>
              <a:gdLst/>
              <a:ahLst/>
              <a:cxnLst/>
              <a:rect l="l" t="t" r="r" b="b"/>
              <a:pathLst>
                <a:path w="791103" h="1054454">
                  <a:moveTo>
                    <a:pt x="0" y="0"/>
                  </a:moveTo>
                  <a:lnTo>
                    <a:pt x="791103" y="0"/>
                  </a:lnTo>
                  <a:lnTo>
                    <a:pt x="791103" y="1054454"/>
                  </a:lnTo>
                  <a:lnTo>
                    <a:pt x="0" y="1054454"/>
                  </a:lnTo>
                  <a:close/>
                </a:path>
              </a:pathLst>
            </a:custGeom>
            <a:grpFill/>
          </p:spPr>
        </p:sp>
        <p:sp>
          <p:nvSpPr>
            <p:cNvPr id="40" name="TextBox 40"/>
            <p:cNvSpPr txBox="1"/>
            <p:nvPr/>
          </p:nvSpPr>
          <p:spPr>
            <a:xfrm>
              <a:off x="0" y="-114300"/>
              <a:ext cx="791103" cy="1168754"/>
            </a:xfrm>
            <a:prstGeom prst="rect">
              <a:avLst/>
            </a:prstGeom>
            <a:grpFill/>
          </p:spPr>
          <p:txBody>
            <a:bodyPr lIns="46501" tIns="46501" rIns="46501" bIns="465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68669" y="459641"/>
            <a:ext cx="2964557" cy="447805"/>
            <a:chOff x="0" y="0"/>
            <a:chExt cx="1161188" cy="17540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161188" cy="175401"/>
            </a:xfrm>
            <a:custGeom>
              <a:avLst/>
              <a:gdLst/>
              <a:ahLst/>
              <a:cxnLst/>
              <a:rect l="l" t="t" r="r" b="b"/>
              <a:pathLst>
                <a:path w="1161188" h="175401">
                  <a:moveTo>
                    <a:pt x="0" y="0"/>
                  </a:moveTo>
                  <a:lnTo>
                    <a:pt x="1161188" y="0"/>
                  </a:lnTo>
                  <a:lnTo>
                    <a:pt x="1161188" y="175401"/>
                  </a:lnTo>
                  <a:lnTo>
                    <a:pt x="0" y="17540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-114300"/>
              <a:ext cx="1161188" cy="289701"/>
            </a:xfrm>
            <a:prstGeom prst="rect">
              <a:avLst/>
            </a:prstGeom>
          </p:spPr>
          <p:txBody>
            <a:bodyPr lIns="46501" tIns="46501" rIns="46501" bIns="465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231191" y="393225"/>
            <a:ext cx="469620" cy="472457"/>
            <a:chOff x="0" y="0"/>
            <a:chExt cx="626159" cy="629943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219731" cy="219731"/>
            </a:xfrm>
            <a:custGeom>
              <a:avLst/>
              <a:gdLst/>
              <a:ahLst/>
              <a:cxnLst/>
              <a:rect l="l" t="t" r="r" b="b"/>
              <a:pathLst>
                <a:path w="219731" h="219731">
                  <a:moveTo>
                    <a:pt x="0" y="0"/>
                  </a:moveTo>
                  <a:lnTo>
                    <a:pt x="219731" y="0"/>
                  </a:lnTo>
                  <a:lnTo>
                    <a:pt x="219731" y="219731"/>
                  </a:lnTo>
                  <a:lnTo>
                    <a:pt x="0" y="2197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flipH="1">
              <a:off x="406429" y="0"/>
              <a:ext cx="219731" cy="219731"/>
            </a:xfrm>
            <a:custGeom>
              <a:avLst/>
              <a:gdLst/>
              <a:ahLst/>
              <a:cxnLst/>
              <a:rect l="l" t="t" r="r" b="b"/>
              <a:pathLst>
                <a:path w="219731" h="219731">
                  <a:moveTo>
                    <a:pt x="219730" y="0"/>
                  </a:moveTo>
                  <a:lnTo>
                    <a:pt x="0" y="0"/>
                  </a:lnTo>
                  <a:lnTo>
                    <a:pt x="0" y="219731"/>
                  </a:lnTo>
                  <a:lnTo>
                    <a:pt x="219730" y="219731"/>
                  </a:lnTo>
                  <a:lnTo>
                    <a:pt x="21973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flipH="1" flipV="1">
              <a:off x="406429" y="405818"/>
              <a:ext cx="219731" cy="219731"/>
            </a:xfrm>
            <a:custGeom>
              <a:avLst/>
              <a:gdLst/>
              <a:ahLst/>
              <a:cxnLst/>
              <a:rect l="l" t="t" r="r" b="b"/>
              <a:pathLst>
                <a:path w="219731" h="219731">
                  <a:moveTo>
                    <a:pt x="219730" y="219731"/>
                  </a:moveTo>
                  <a:lnTo>
                    <a:pt x="0" y="219731"/>
                  </a:lnTo>
                  <a:lnTo>
                    <a:pt x="0" y="0"/>
                  </a:lnTo>
                  <a:lnTo>
                    <a:pt x="219730" y="0"/>
                  </a:lnTo>
                  <a:lnTo>
                    <a:pt x="219730" y="219731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flipV="1">
              <a:off x="0" y="410212"/>
              <a:ext cx="219731" cy="219731"/>
            </a:xfrm>
            <a:custGeom>
              <a:avLst/>
              <a:gdLst/>
              <a:ahLst/>
              <a:cxnLst/>
              <a:rect l="l" t="t" r="r" b="b"/>
              <a:pathLst>
                <a:path w="219731" h="219731">
                  <a:moveTo>
                    <a:pt x="0" y="219731"/>
                  </a:moveTo>
                  <a:lnTo>
                    <a:pt x="219731" y="219731"/>
                  </a:lnTo>
                  <a:lnTo>
                    <a:pt x="219731" y="0"/>
                  </a:lnTo>
                  <a:lnTo>
                    <a:pt x="0" y="0"/>
                  </a:lnTo>
                  <a:lnTo>
                    <a:pt x="0" y="219731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2" name="TextBox 62"/>
          <p:cNvSpPr txBox="1"/>
          <p:nvPr/>
        </p:nvSpPr>
        <p:spPr>
          <a:xfrm>
            <a:off x="2144696" y="2269360"/>
            <a:ext cx="1291439" cy="7014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1063841" y="408720"/>
            <a:ext cx="4521239" cy="500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5" b="0" i="0" u="none" strike="noStrike" kern="1200" cap="none" spc="2" normalizeH="0" baseline="0" noProof="0" dirty="0">
                <a:ln>
                  <a:noFill/>
                </a:ln>
                <a:solidFill>
                  <a:srgbClr val="CCCC00"/>
                </a:solidFill>
                <a:effectLst/>
                <a:uLnTx/>
                <a:uFillTx/>
                <a:latin typeface="IBM Plex Sans Condensed 2 Bold"/>
                <a:ea typeface="+mn-ea"/>
                <a:cs typeface="+mn-cs"/>
              </a:rPr>
              <a:t>Colza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5428402" y="3016337"/>
            <a:ext cx="1904805" cy="343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15" b="0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15" b="0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56" name="Freeform 10">
            <a:extLst>
              <a:ext uri="{FF2B5EF4-FFF2-40B4-BE49-F238E27FC236}">
                <a16:creationId xmlns:a16="http://schemas.microsoft.com/office/drawing/2014/main" id="{8BE2E9F2-6076-E9EF-6780-EF24FD5B02A4}"/>
              </a:ext>
            </a:extLst>
          </p:cNvPr>
          <p:cNvSpPr/>
          <p:nvPr/>
        </p:nvSpPr>
        <p:spPr>
          <a:xfrm>
            <a:off x="7693316" y="167829"/>
            <a:ext cx="1909680" cy="851452"/>
          </a:xfrm>
          <a:custGeom>
            <a:avLst/>
            <a:gdLst/>
            <a:ahLst/>
            <a:cxnLst/>
            <a:rect l="l" t="t" r="r" b="b"/>
            <a:pathLst>
              <a:path w="2752561" h="1080306">
                <a:moveTo>
                  <a:pt x="0" y="0"/>
                </a:moveTo>
                <a:lnTo>
                  <a:pt x="2752561" y="0"/>
                </a:lnTo>
                <a:lnTo>
                  <a:pt x="2752561" y="1080306"/>
                </a:lnTo>
                <a:lnTo>
                  <a:pt x="0" y="10803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5898113-08F5-B23E-6190-CE77CB0BBCE8}"/>
              </a:ext>
            </a:extLst>
          </p:cNvPr>
          <p:cNvSpPr txBox="1">
            <a:spLocks/>
          </p:cNvSpPr>
          <p:nvPr/>
        </p:nvSpPr>
        <p:spPr>
          <a:xfrm>
            <a:off x="339866" y="1896433"/>
            <a:ext cx="933753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Dans la pratique on retrouve très fréquemment des mélanges de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variétés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effets recherchés sont plutôt économiques 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majorité : mélange Hybride + Lignée, compromis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risque de non levée / rendement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pour limiter le coût d’implantation en cas d’échec de levée, profiter du gain technique des hybrides en cas de levée réussie.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Depuis deux ans, évolution des pratiques avec des mélanges d’hybrides : compromis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rendement / tolérance aux insectes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grâce aux travaux sur la caractérisation des variétés sur ces critères (altises, CBT).</a:t>
            </a:r>
          </a:p>
        </p:txBody>
      </p:sp>
    </p:spTree>
    <p:extLst>
      <p:ext uri="{BB962C8B-B14F-4D97-AF65-F5344CB8AC3E}">
        <p14:creationId xmlns:p14="http://schemas.microsoft.com/office/powerpoint/2010/main" val="1783227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276</Words>
  <Application>Microsoft Office PowerPoint</Application>
  <PresentationFormat>Personnalisé</PresentationFormat>
  <Paragraphs>34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IBM Plex Sans Condensed 2 Bold</vt:lpstr>
      <vt:lpstr>Nunito Sans Bold</vt:lpstr>
      <vt:lpstr>Arial</vt:lpstr>
      <vt:lpstr>Calibri</vt:lpstr>
      <vt:lpstr>Montserrat Medium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 Orientations</dc:title>
  <dc:creator>Jean-Dominique GILET</dc:creator>
  <cp:lastModifiedBy>Jean-Dominique GILET</cp:lastModifiedBy>
  <cp:revision>7</cp:revision>
  <dcterms:created xsi:type="dcterms:W3CDTF">2006-08-16T00:00:00Z</dcterms:created>
  <dcterms:modified xsi:type="dcterms:W3CDTF">2024-03-13T15:10:45Z</dcterms:modified>
  <dc:identifier>DAFzeh2Ys00</dc:identifier>
</cp:coreProperties>
</file>