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72" r:id="rId5"/>
    <p:sldId id="271" r:id="rId6"/>
    <p:sldId id="260" r:id="rId7"/>
    <p:sldId id="269" r:id="rId8"/>
    <p:sldId id="262" r:id="rId9"/>
    <p:sldId id="263" r:id="rId10"/>
    <p:sldId id="270" r:id="rId11"/>
    <p:sldId id="264" r:id="rId12"/>
    <p:sldId id="268" r:id="rId13"/>
    <p:sldId id="265" r:id="rId14"/>
    <p:sldId id="267" r:id="rId15"/>
  </p:sldIdLst>
  <p:sldSz cx="12192000" cy="6858000"/>
  <p:notesSz cx="12192000" cy="6858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8AAA"/>
    <a:srgbClr val="009900"/>
    <a:srgbClr val="000075"/>
    <a:srgbClr val="3BBCD0"/>
    <a:srgbClr val="907F86"/>
    <a:srgbClr val="FFFFFF"/>
    <a:srgbClr val="1472C8"/>
    <a:srgbClr val="83AEF0"/>
    <a:srgbClr val="C2D3F4"/>
    <a:srgbClr val="1675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46" autoAdjust="0"/>
  </p:normalViewPr>
  <p:slideViewPr>
    <p:cSldViewPr snapToGrid="0">
      <p:cViewPr>
        <p:scale>
          <a:sx n="73" d="100"/>
          <a:sy n="73" d="100"/>
        </p:scale>
        <p:origin x="1042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9" d="100"/>
        <a:sy n="6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2ED0F-2157-4456-ACCE-1B6A0FC827B3}" type="datetimeFigureOut">
              <a:rPr lang="fr-FR" smtClean="0"/>
              <a:t>15/03/2024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014E4-F435-4D10-B8AA-D13297778C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014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Une chose à savoir: besoins = croissance et défense pour in fine se reproduire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014E4-F435-4D10-B8AA-D13297778C6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145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Performances dues à de nbreux mécanismes que je vais vous présenter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014E4-F435-4D10-B8AA-D13297778C6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026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Enjeu: comprendre les </a:t>
            </a:r>
            <a:r>
              <a:rPr lang="fr-FR" dirty="0" err="1"/>
              <a:t>meca</a:t>
            </a:r>
            <a:r>
              <a:rPr lang="fr-FR" dirty="0"/>
              <a:t> pour augmenter les effets positifs et réduire les effets négatifs</a:t>
            </a:r>
          </a:p>
          <a:p>
            <a:r>
              <a:rPr lang="fr-FR" dirty="0"/>
              <a:t>Performances dues à de nbreux mécanismes que je vais vous présenter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014E4-F435-4D10-B8AA-D13297778C6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53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Performances dues à de nbreux mécanismes que je vais vous présenter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014E4-F435-4D10-B8AA-D13297778C6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3490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Modif</a:t>
            </a:r>
            <a:r>
              <a:rPr lang="fr-FR" dirty="0"/>
              <a:t> spatiale de l’habitat</a:t>
            </a:r>
          </a:p>
          <a:p>
            <a:r>
              <a:rPr lang="fr-FR" dirty="0"/>
              <a:t>Plus de temps pour trouver son hôte (insectes mais aussi </a:t>
            </a:r>
            <a:r>
              <a:rPr lang="fr-FR" dirty="0" err="1"/>
              <a:t>patho</a:t>
            </a:r>
            <a:r>
              <a:rPr lang="fr-FR" dirty="0"/>
              <a:t>)</a:t>
            </a:r>
          </a:p>
          <a:p>
            <a:r>
              <a:rPr lang="fr-FR" dirty="0"/>
              <a:t>Architecture= Vidal 2020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014E4-F435-4D10-B8AA-D13297778C6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08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Fonctionne aussi en inter spé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014E4-F435-4D10-B8AA-D13297778C6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3220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014E4-F435-4D10-B8AA-D13297778C6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307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en-GB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143DD4D-BEF1-4023-A7CD-85396BF4613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143DD4D-BEF1-4023-A7CD-85396BF4613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1891553" y="6356350"/>
            <a:ext cx="86688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fld id="{0143DD4D-BEF1-4023-A7CD-85396BF4613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1891553" y="6356350"/>
            <a:ext cx="86688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fld id="{0143DD4D-BEF1-4023-A7CD-85396BF4613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1891553" y="6356350"/>
            <a:ext cx="86688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fld id="{0143DD4D-BEF1-4023-A7CD-85396BF4613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1891553" y="6356350"/>
            <a:ext cx="86688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fld id="{0143DD4D-BEF1-4023-A7CD-85396BF4613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1891553" y="6356350"/>
            <a:ext cx="86688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fld id="{0143DD4D-BEF1-4023-A7CD-85396BF4613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1891553" y="6356350"/>
            <a:ext cx="86688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fld id="{0143DD4D-BEF1-4023-A7CD-85396BF4613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1891553" y="6356350"/>
            <a:ext cx="86688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fld id="{0143DD4D-BEF1-4023-A7CD-85396BF4613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1891553" y="6356350"/>
            <a:ext cx="86688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fld id="{0143DD4D-BEF1-4023-A7CD-85396BF4613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fld id="{0143DD4D-BEF1-4023-A7CD-85396BF46130}" type="slidenum">
              <a:rPr lang="fr-FR"/>
              <a:t>‹N°›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1891553" y="6356350"/>
            <a:ext cx="86688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2C4B0"/>
                </a:solidFill>
              </a:defRPr>
            </a:lvl1pPr>
          </a:lstStyle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rgbClr val="51BFA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microsoft.com/office/2007/relationships/hdphoto" Target="../media/hdphoto1.wdp"/><Relationship Id="rId12" Type="http://schemas.microsoft.com/office/2007/relationships/hdphoto" Target="../media/hdphoto9.wdp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9.png"/><Relationship Id="rId5" Type="http://schemas.openxmlformats.org/officeDocument/2006/relationships/image" Target="../media/image13.png"/><Relationship Id="rId15" Type="http://schemas.openxmlformats.org/officeDocument/2006/relationships/image" Target="../media/image32.png"/><Relationship Id="rId10" Type="http://schemas.microsoft.com/office/2007/relationships/hdphoto" Target="../media/hdphoto8.wdp"/><Relationship Id="rId4" Type="http://schemas.microsoft.com/office/2007/relationships/hdphoto" Target="../media/hdphoto7.wdp"/><Relationship Id="rId9" Type="http://schemas.openxmlformats.org/officeDocument/2006/relationships/image" Target="../media/image28.pn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5.png"/><Relationship Id="rId7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38.png"/><Relationship Id="rId5" Type="http://schemas.microsoft.com/office/2007/relationships/hdphoto" Target="../media/hdphoto10.wdp"/><Relationship Id="rId10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42.emf"/><Relationship Id="rId4" Type="http://schemas.openxmlformats.org/officeDocument/2006/relationships/image" Target="../media/image3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3389/fsufs.2020.00060" TargetMode="External"/><Relationship Id="rId3" Type="http://schemas.openxmlformats.org/officeDocument/2006/relationships/hyperlink" Target="https://doi.org/10.1111/eva.13386" TargetMode="External"/><Relationship Id="rId7" Type="http://schemas.openxmlformats.org/officeDocument/2006/relationships/hyperlink" Target="https://doi.org/10.3390/agronomy11112104" TargetMode="External"/><Relationship Id="rId2" Type="http://schemas.openxmlformats.org/officeDocument/2006/relationships/hyperlink" Target="https://doi.org/10.1111/pce.1291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73/pnas.2201886120" TargetMode="External"/><Relationship Id="rId11" Type="http://schemas.openxmlformats.org/officeDocument/2006/relationships/hyperlink" Target="https://doi.org/10.1007/s11104-022-05487-1" TargetMode="External"/><Relationship Id="rId5" Type="http://schemas.openxmlformats.org/officeDocument/2006/relationships/hyperlink" Target="https://doi.org/10.1016/j.fcr.2019.107696" TargetMode="External"/><Relationship Id="rId10" Type="http://schemas.openxmlformats.org/officeDocument/2006/relationships/hyperlink" Target="https://doi.org/10.1038/s41467-023-39130-z" TargetMode="External"/><Relationship Id="rId4" Type="http://schemas.openxmlformats.org/officeDocument/2006/relationships/hyperlink" Target="https://doi.org/10.1016/j.cropro.2011.11.020" TargetMode="External"/><Relationship Id="rId9" Type="http://schemas.openxmlformats.org/officeDocument/2006/relationships/hyperlink" Target="https://doi.org/10.1111/j.1365-2664.2012.02173.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9.emf"/><Relationship Id="rId4" Type="http://schemas.openxmlformats.org/officeDocument/2006/relationships/image" Target="../media/image10.png"/><Relationship Id="rId9" Type="http://schemas.openxmlformats.org/officeDocument/2006/relationships/package" Target="../embeddings/Microsoft_Excel_Worksheet.xls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6.png"/><Relationship Id="rId3" Type="http://schemas.openxmlformats.org/officeDocument/2006/relationships/image" Target="../media/image10.png"/><Relationship Id="rId7" Type="http://schemas.openxmlformats.org/officeDocument/2006/relationships/image" Target="../media/image23.png"/><Relationship Id="rId12" Type="http://schemas.microsoft.com/office/2007/relationships/hdphoto" Target="../media/hdphoto6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5.png"/><Relationship Id="rId5" Type="http://schemas.openxmlformats.org/officeDocument/2006/relationships/image" Target="../media/image11.png"/><Relationship Id="rId10" Type="http://schemas.microsoft.com/office/2007/relationships/hdphoto" Target="../media/hdphoto5.wdp"/><Relationship Id="rId4" Type="http://schemas.microsoft.com/office/2007/relationships/hdphoto" Target="../media/hdphoto1.wdp"/><Relationship Id="rId9" Type="http://schemas.openxmlformats.org/officeDocument/2006/relationships/image" Target="../media/image24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7.wdp"/><Relationship Id="rId7" Type="http://schemas.openxmlformats.org/officeDocument/2006/relationships/image" Target="../media/image1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microsoft.com/office/2007/relationships/hdphoto" Target="../media/hdphoto2.wdp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7.wdp"/><Relationship Id="rId7" Type="http://schemas.openxmlformats.org/officeDocument/2006/relationships/image" Target="../media/image1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7626" y="186190"/>
            <a:ext cx="1311507" cy="10681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770237" y="0"/>
            <a:ext cx="1389629" cy="138962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rcRect b="21479"/>
          <a:stretch/>
        </p:blipFill>
        <p:spPr bwMode="auto">
          <a:xfrm>
            <a:off x="0" y="1479997"/>
            <a:ext cx="12192000" cy="5384958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 bwMode="auto">
          <a:xfrm>
            <a:off x="693920" y="1976660"/>
            <a:ext cx="6816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3200" dirty="0">
                <a:solidFill>
                  <a:srgbClr val="51BFAF"/>
                </a:solidFill>
                <a:latin typeface="Marianne Medium"/>
              </a:rPr>
              <a:t>Etat des lieux des connaissances </a:t>
            </a:r>
          </a:p>
          <a:p>
            <a:pPr>
              <a:defRPr/>
            </a:pPr>
            <a:r>
              <a:rPr lang="fr-FR" sz="3200" dirty="0">
                <a:solidFill>
                  <a:srgbClr val="51BFAF"/>
                </a:solidFill>
                <a:latin typeface="Marianne Medium"/>
              </a:rPr>
              <a:t>sur les mécanismes en jeu </a:t>
            </a:r>
          </a:p>
          <a:p>
            <a:pPr>
              <a:defRPr/>
            </a:pPr>
            <a:r>
              <a:rPr lang="fr-FR" sz="3200" dirty="0">
                <a:solidFill>
                  <a:srgbClr val="51BFAF"/>
                </a:solidFill>
                <a:latin typeface="Marianne Medium"/>
              </a:rPr>
              <a:t>dans les performances des mélanges</a:t>
            </a:r>
            <a:endParaRPr sz="2400" dirty="0">
              <a:solidFill>
                <a:srgbClr val="51BFAF"/>
              </a:solidFill>
            </a:endParaRPr>
          </a:p>
        </p:txBody>
      </p:sp>
      <p:sp>
        <p:nvSpPr>
          <p:cNvPr id="3" name="ZoneTexte 2"/>
          <p:cNvSpPr txBox="1"/>
          <p:nvPr/>
        </p:nvSpPr>
        <p:spPr bwMode="auto">
          <a:xfrm>
            <a:off x="970366" y="4881340"/>
            <a:ext cx="4768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rgbClr val="62C4B0"/>
                </a:solidFill>
                <a:latin typeface="Marianne"/>
              </a:rPr>
              <a:t>Un focus sur la protection des cultures</a:t>
            </a:r>
          </a:p>
          <a:p>
            <a:pPr>
              <a:defRPr/>
            </a:pPr>
            <a:r>
              <a:rPr lang="fr-FR" sz="2000" dirty="0" err="1">
                <a:solidFill>
                  <a:srgbClr val="62C4B0"/>
                </a:solidFill>
                <a:latin typeface="Marianne"/>
              </a:rPr>
              <a:t>Jean-Benoit</a:t>
            </a:r>
            <a:r>
              <a:rPr lang="fr-FR" sz="2000" dirty="0">
                <a:solidFill>
                  <a:srgbClr val="62C4B0"/>
                </a:solidFill>
                <a:latin typeface="Marianne"/>
              </a:rPr>
              <a:t> MOREL</a:t>
            </a:r>
          </a:p>
        </p:txBody>
      </p:sp>
      <p:pic>
        <p:nvPicPr>
          <p:cNvPr id="35795801" name="Image 1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789133" y="411839"/>
            <a:ext cx="749076" cy="735118"/>
          </a:xfrm>
          <a:prstGeom prst="rect">
            <a:avLst/>
          </a:prstGeom>
        </p:spPr>
      </p:pic>
      <p:pic>
        <p:nvPicPr>
          <p:cNvPr id="718396407" name="Image 6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927814" y="458615"/>
            <a:ext cx="2133042" cy="56312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rcRect t="79200" b="3332"/>
          <a:stretch/>
        </p:blipFill>
        <p:spPr bwMode="auto">
          <a:xfrm>
            <a:off x="57820" y="150377"/>
            <a:ext cx="12006072" cy="11795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0143DD4D-BEF1-4023-A7CD-85396BF46130}" type="slidenum">
              <a:rPr lang="fr-FR"/>
              <a:t>10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sp>
        <p:nvSpPr>
          <p:cNvPr id="44" name="Titre 1">
            <a:extLst>
              <a:ext uri="{FF2B5EF4-FFF2-40B4-BE49-F238E27FC236}">
                <a16:creationId xmlns:a16="http://schemas.microsoft.com/office/drawing/2014/main" id="{57DF93A4-F9B1-47C3-9AE1-379575D2ABB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2916" y="97763"/>
            <a:ext cx="10515600" cy="73835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800" dirty="0"/>
              <a:t>STIMULER les </a:t>
            </a:r>
            <a:r>
              <a:rPr lang="en-GB" sz="2800" dirty="0" err="1"/>
              <a:t>réseaux</a:t>
            </a:r>
            <a:br>
              <a:rPr lang="en-GB" sz="2800" dirty="0"/>
            </a:br>
            <a:r>
              <a:rPr lang="en-GB" sz="2800" dirty="0" err="1"/>
              <a:t>Régulation</a:t>
            </a:r>
            <a:r>
              <a:rPr lang="en-GB" sz="2800" dirty="0"/>
              <a:t> de </a:t>
            </a:r>
            <a:r>
              <a:rPr lang="en-GB" sz="2800" dirty="0" err="1"/>
              <a:t>l’holobionte</a:t>
            </a:r>
            <a:endParaRPr lang="en-GB" sz="2800" dirty="0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516E3E29-7234-4441-9597-A3E81571B3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73" b="76364" l="7752" r="88372">
                        <a14:foregroundMark x1="44961" y1="31818" x2="44961" y2="31818"/>
                        <a14:foregroundMark x1="68217" y1="34091" x2="68217" y2="34091"/>
                        <a14:foregroundMark x1="69767" y1="28182" x2="69767" y2="28182"/>
                        <a14:foregroundMark x1="72093" y1="21364" x2="72093" y2="21364"/>
                        <a14:foregroundMark x1="66667" y1="19091" x2="66667" y2="19091"/>
                        <a14:foregroundMark x1="63566" y1="16364" x2="63566" y2="16364"/>
                        <a14:foregroundMark x1="68217" y1="12727" x2="68217" y2="12727"/>
                        <a14:foregroundMark x1="75194" y1="11818" x2="75194" y2="11818"/>
                        <a14:foregroundMark x1="73643" y1="10909" x2="73643" y2="10909"/>
                        <a14:foregroundMark x1="49612" y1="15455" x2="49612" y2="15455"/>
                        <a14:foregroundMark x1="51163" y1="18182" x2="51163" y2="18182"/>
                        <a14:foregroundMark x1="55039" y1="17273" x2="55039" y2="17273"/>
                        <a14:foregroundMark x1="60465" y1="62273" x2="60465" y2="62273"/>
                        <a14:foregroundMark x1="74419" y1="69091" x2="74419" y2="69091"/>
                        <a14:foregroundMark x1="62016" y1="71818" x2="62016" y2="71818"/>
                        <a14:foregroundMark x1="52713" y1="75455" x2="52713" y2="75455"/>
                        <a14:foregroundMark x1="25581" y1="76364" x2="25581" y2="76364"/>
                        <a14:foregroundMark x1="20930" y1="50909" x2="20930" y2="50909"/>
                        <a14:foregroundMark x1="19380" y1="49545" x2="19380" y2="49545"/>
                        <a14:foregroundMark x1="29457" y1="40000" x2="29457" y2="40000"/>
                        <a14:foregroundMark x1="71318" y1="45000" x2="71318" y2="45000"/>
                        <a14:foregroundMark x1="68992" y1="46364" x2="68992" y2="46364"/>
                        <a14:foregroundMark x1="61240" y1="32727" x2="61240" y2="32727"/>
                        <a14:foregroundMark x1="59690" y1="29545" x2="59690" y2="29545"/>
                        <a14:foregroundMark x1="61240" y1="22727" x2="61240" y2="22727"/>
                        <a14:foregroundMark x1="51163" y1="22727" x2="51163" y2="22727"/>
                        <a14:foregroundMark x1="40310" y1="26364" x2="40310" y2="26364"/>
                        <a14:foregroundMark x1="38760" y1="34545" x2="38760" y2="34545"/>
                        <a14:foregroundMark x1="48062" y1="29545" x2="48062" y2="29545"/>
                        <a14:foregroundMark x1="62791" y1="9091" x2="62791" y2="9091"/>
                        <a14:foregroundMark x1="62016" y1="12727" x2="62016" y2="12727"/>
                        <a14:foregroundMark x1="58140" y1="10909" x2="58140" y2="10909"/>
                        <a14:foregroundMark x1="75969" y1="20909" x2="75969" y2="20909"/>
                        <a14:foregroundMark x1="73643" y1="19091" x2="73643" y2="19091"/>
                        <a14:foregroundMark x1="35659" y1="35000" x2="35659" y2="35000"/>
                        <a14:foregroundMark x1="39535" y1="36818" x2="39535" y2="36818"/>
                        <a14:foregroundMark x1="11628" y1="66364" x2="11628" y2="66364"/>
                        <a14:foregroundMark x1="88372" y1="72273" x2="88372" y2="72273"/>
                      </a14:backgroundRemoval>
                    </a14:imgEffect>
                  </a14:imgLayer>
                </a14:imgProps>
              </a:ext>
            </a:extLst>
          </a:blip>
          <a:srcRect b="22358"/>
          <a:stretch/>
        </p:blipFill>
        <p:spPr bwMode="auto">
          <a:xfrm>
            <a:off x="3919665" y="3130252"/>
            <a:ext cx="702147" cy="929739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6A77F7B9-2056-4F67-9A5A-6D9A8E5C0E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89" t="2967" r="5473"/>
          <a:stretch/>
        </p:blipFill>
        <p:spPr bwMode="auto">
          <a:xfrm>
            <a:off x="2768229" y="2135261"/>
            <a:ext cx="1318521" cy="2794185"/>
          </a:xfrm>
          <a:prstGeom prst="rect">
            <a:avLst/>
          </a:prstGeom>
        </p:spPr>
      </p:pic>
      <p:grpSp>
        <p:nvGrpSpPr>
          <p:cNvPr id="48" name="Groupe 47">
            <a:extLst>
              <a:ext uri="{FF2B5EF4-FFF2-40B4-BE49-F238E27FC236}">
                <a16:creationId xmlns:a16="http://schemas.microsoft.com/office/drawing/2014/main" id="{658982C1-EBC4-4672-BE5F-18E1B02D594D}"/>
              </a:ext>
            </a:extLst>
          </p:cNvPr>
          <p:cNvGrpSpPr/>
          <p:nvPr/>
        </p:nvGrpSpPr>
        <p:grpSpPr>
          <a:xfrm>
            <a:off x="4610684" y="1847809"/>
            <a:ext cx="587774" cy="2411850"/>
            <a:chOff x="3789526" y="1360101"/>
            <a:chExt cx="954742" cy="3013367"/>
          </a:xfrm>
        </p:grpSpPr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D9164651-168C-41B7-A45C-565DAE2BD4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l="73593" r="3083" b="7594"/>
            <a:stretch/>
          </p:blipFill>
          <p:spPr>
            <a:xfrm>
              <a:off x="3789526" y="1360101"/>
              <a:ext cx="954742" cy="2735347"/>
            </a:xfrm>
            <a:prstGeom prst="rect">
              <a:avLst/>
            </a:prstGeom>
          </p:spPr>
        </p:pic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9539E5EB-F013-4FBE-8376-99D57F8C0D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9451" t="78664" r="48876" b="8471"/>
            <a:stretch/>
          </p:blipFill>
          <p:spPr>
            <a:xfrm>
              <a:off x="4003559" y="4081819"/>
              <a:ext cx="492967" cy="291649"/>
            </a:xfrm>
            <a:prstGeom prst="rect">
              <a:avLst/>
            </a:prstGeom>
          </p:spPr>
        </p:pic>
      </p:grp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5DCB12EC-4E5B-41E2-BD0A-2C04E1C23DD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261962" y="4300167"/>
            <a:ext cx="8777" cy="294968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Image 51">
            <a:extLst>
              <a:ext uri="{FF2B5EF4-FFF2-40B4-BE49-F238E27FC236}">
                <a16:creationId xmlns:a16="http://schemas.microsoft.com/office/drawing/2014/main" id="{A2D3C975-EC96-42A6-9453-F0808741B8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120" t="68617" r="26222"/>
          <a:stretch/>
        </p:blipFill>
        <p:spPr bwMode="auto">
          <a:xfrm>
            <a:off x="3919665" y="4059991"/>
            <a:ext cx="702147" cy="903718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A458849B-27A2-46B3-A634-D0F80C62289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6556" t="1656" r="18089" b="754"/>
          <a:stretch/>
        </p:blipFill>
        <p:spPr>
          <a:xfrm>
            <a:off x="3625992" y="4643829"/>
            <a:ext cx="450483" cy="451200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896422CC-EE6C-406D-B52F-37D1827AD2C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6556" t="1656" r="18089" b="754"/>
          <a:stretch/>
        </p:blipFill>
        <p:spPr>
          <a:xfrm>
            <a:off x="1207032" y="4253014"/>
            <a:ext cx="450483" cy="451200"/>
          </a:xfrm>
          <a:prstGeom prst="rect">
            <a:avLst/>
          </a:prstGeom>
        </p:spPr>
      </p:pic>
      <p:grpSp>
        <p:nvGrpSpPr>
          <p:cNvPr id="66" name="Groupe 65">
            <a:extLst>
              <a:ext uri="{FF2B5EF4-FFF2-40B4-BE49-F238E27FC236}">
                <a16:creationId xmlns:a16="http://schemas.microsoft.com/office/drawing/2014/main" id="{4AD84FDA-B4FB-4DB2-8CBD-D30138183D96}"/>
              </a:ext>
            </a:extLst>
          </p:cNvPr>
          <p:cNvGrpSpPr/>
          <p:nvPr/>
        </p:nvGrpSpPr>
        <p:grpSpPr>
          <a:xfrm>
            <a:off x="838200" y="1878772"/>
            <a:ext cx="587774" cy="2411850"/>
            <a:chOff x="3789526" y="1360101"/>
            <a:chExt cx="954742" cy="3013367"/>
          </a:xfrm>
        </p:grpSpPr>
        <p:pic>
          <p:nvPicPr>
            <p:cNvPr id="67" name="Image 66">
              <a:extLst>
                <a:ext uri="{FF2B5EF4-FFF2-40B4-BE49-F238E27FC236}">
                  <a16:creationId xmlns:a16="http://schemas.microsoft.com/office/drawing/2014/main" id="{83FA3632-628E-48AF-BAAE-4669C1C0A7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l="73593" r="3083" b="7594"/>
            <a:stretch/>
          </p:blipFill>
          <p:spPr>
            <a:xfrm>
              <a:off x="3789526" y="1360101"/>
              <a:ext cx="954742" cy="2735347"/>
            </a:xfrm>
            <a:prstGeom prst="rect">
              <a:avLst/>
            </a:prstGeom>
          </p:spPr>
        </p:pic>
        <p:pic>
          <p:nvPicPr>
            <p:cNvPr id="68" name="Image 67">
              <a:extLst>
                <a:ext uri="{FF2B5EF4-FFF2-40B4-BE49-F238E27FC236}">
                  <a16:creationId xmlns:a16="http://schemas.microsoft.com/office/drawing/2014/main" id="{1CB62B50-9A4F-4CC8-A38E-7F74A6EB9A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9451" t="78664" r="48876" b="8471"/>
            <a:stretch/>
          </p:blipFill>
          <p:spPr>
            <a:xfrm>
              <a:off x="4003559" y="4081819"/>
              <a:ext cx="492967" cy="291649"/>
            </a:xfrm>
            <a:prstGeom prst="rect">
              <a:avLst/>
            </a:prstGeom>
          </p:spPr>
        </p:pic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E654E427-AA5D-407F-9E17-714207D2717A}"/>
              </a:ext>
            </a:extLst>
          </p:cNvPr>
          <p:cNvGrpSpPr/>
          <p:nvPr/>
        </p:nvGrpSpPr>
        <p:grpSpPr>
          <a:xfrm>
            <a:off x="1442364" y="1878772"/>
            <a:ext cx="587774" cy="2411850"/>
            <a:chOff x="3789526" y="1360101"/>
            <a:chExt cx="954742" cy="3013367"/>
          </a:xfrm>
        </p:grpSpPr>
        <p:pic>
          <p:nvPicPr>
            <p:cNvPr id="70" name="Image 69">
              <a:extLst>
                <a:ext uri="{FF2B5EF4-FFF2-40B4-BE49-F238E27FC236}">
                  <a16:creationId xmlns:a16="http://schemas.microsoft.com/office/drawing/2014/main" id="{F5B523F6-A1CE-4469-BC56-138FCF8082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l="73593" r="3083" b="7594"/>
            <a:stretch/>
          </p:blipFill>
          <p:spPr>
            <a:xfrm>
              <a:off x="3789526" y="1360101"/>
              <a:ext cx="954742" cy="2735347"/>
            </a:xfrm>
            <a:prstGeom prst="rect">
              <a:avLst/>
            </a:prstGeom>
          </p:spPr>
        </p:pic>
        <p:pic>
          <p:nvPicPr>
            <p:cNvPr id="71" name="Image 70">
              <a:extLst>
                <a:ext uri="{FF2B5EF4-FFF2-40B4-BE49-F238E27FC236}">
                  <a16:creationId xmlns:a16="http://schemas.microsoft.com/office/drawing/2014/main" id="{EFB71D60-D6ED-4918-A196-9CBD104020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9451" t="78664" r="48876" b="8471"/>
            <a:stretch/>
          </p:blipFill>
          <p:spPr>
            <a:xfrm>
              <a:off x="4003559" y="4081819"/>
              <a:ext cx="492967" cy="291649"/>
            </a:xfrm>
            <a:prstGeom prst="rect">
              <a:avLst/>
            </a:prstGeom>
          </p:spPr>
        </p:pic>
      </p:grpSp>
      <p:sp>
        <p:nvSpPr>
          <p:cNvPr id="74" name="Forme libre : forme 73">
            <a:extLst>
              <a:ext uri="{FF2B5EF4-FFF2-40B4-BE49-F238E27FC236}">
                <a16:creationId xmlns:a16="http://schemas.microsoft.com/office/drawing/2014/main" id="{92FFEF52-DD3C-4EA7-84AA-21AF22AD8FF3}"/>
              </a:ext>
            </a:extLst>
          </p:cNvPr>
          <p:cNvSpPr/>
          <p:nvPr/>
        </p:nvSpPr>
        <p:spPr>
          <a:xfrm>
            <a:off x="3875802" y="4977656"/>
            <a:ext cx="415637" cy="226228"/>
          </a:xfrm>
          <a:custGeom>
            <a:avLst/>
            <a:gdLst>
              <a:gd name="connsiteX0" fmla="*/ 0 w 415637"/>
              <a:gd name="connsiteY0" fmla="*/ 191193 h 379771"/>
              <a:gd name="connsiteX1" fmla="*/ 166255 w 415637"/>
              <a:gd name="connsiteY1" fmla="*/ 374073 h 379771"/>
              <a:gd name="connsiteX2" fmla="*/ 415637 w 415637"/>
              <a:gd name="connsiteY2" fmla="*/ 0 h 37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5637" h="379771">
                <a:moveTo>
                  <a:pt x="0" y="191193"/>
                </a:moveTo>
                <a:cubicBezTo>
                  <a:pt x="48491" y="298565"/>
                  <a:pt x="96982" y="405938"/>
                  <a:pt x="166255" y="374073"/>
                </a:cubicBezTo>
                <a:cubicBezTo>
                  <a:pt x="235528" y="342208"/>
                  <a:pt x="325582" y="171104"/>
                  <a:pt x="415637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91E84465-485E-4BEF-BE5F-4B8DD8385AC0}"/>
              </a:ext>
            </a:extLst>
          </p:cNvPr>
          <p:cNvCxnSpPr>
            <a:cxnSpLocks/>
          </p:cNvCxnSpPr>
          <p:nvPr/>
        </p:nvCxnSpPr>
        <p:spPr>
          <a:xfrm flipH="1" flipV="1">
            <a:off x="4223599" y="4919290"/>
            <a:ext cx="119000" cy="1239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Forme libre : forme 78">
            <a:extLst>
              <a:ext uri="{FF2B5EF4-FFF2-40B4-BE49-F238E27FC236}">
                <a16:creationId xmlns:a16="http://schemas.microsoft.com/office/drawing/2014/main" id="{71216D14-E8A8-42B0-9032-6AA0C945A228}"/>
              </a:ext>
            </a:extLst>
          </p:cNvPr>
          <p:cNvSpPr/>
          <p:nvPr/>
        </p:nvSpPr>
        <p:spPr>
          <a:xfrm>
            <a:off x="5074023" y="4163206"/>
            <a:ext cx="323719" cy="431800"/>
          </a:xfrm>
          <a:custGeom>
            <a:avLst/>
            <a:gdLst>
              <a:gd name="connsiteX0" fmla="*/ 72571 w 323719"/>
              <a:gd name="connsiteY0" fmla="*/ 431800 h 431800"/>
              <a:gd name="connsiteX1" fmla="*/ 322943 w 323719"/>
              <a:gd name="connsiteY1" fmla="*/ 268515 h 431800"/>
              <a:gd name="connsiteX2" fmla="*/ 0 w 323719"/>
              <a:gd name="connsiteY2" fmla="*/ 0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719" h="431800">
                <a:moveTo>
                  <a:pt x="72571" y="431800"/>
                </a:moveTo>
                <a:cubicBezTo>
                  <a:pt x="203804" y="386141"/>
                  <a:pt x="335038" y="340482"/>
                  <a:pt x="322943" y="268515"/>
                </a:cubicBezTo>
                <a:cubicBezTo>
                  <a:pt x="310848" y="196548"/>
                  <a:pt x="155424" y="98274"/>
                  <a:pt x="0" y="0"/>
                </a:cubicBezTo>
              </a:path>
            </a:pathLst>
          </a:custGeom>
          <a:noFill/>
          <a:ln w="28575">
            <a:solidFill>
              <a:srgbClr val="008C8E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2" name="Image 81">
            <a:extLst>
              <a:ext uri="{FF2B5EF4-FFF2-40B4-BE49-F238E27FC236}">
                <a16:creationId xmlns:a16="http://schemas.microsoft.com/office/drawing/2014/main" id="{3F75B661-85D5-4C0C-A40D-317F4481418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6556" t="1656" r="18089" b="754"/>
          <a:stretch/>
        </p:blipFill>
        <p:spPr>
          <a:xfrm>
            <a:off x="4649896" y="4286250"/>
            <a:ext cx="450483" cy="451200"/>
          </a:xfrm>
          <a:prstGeom prst="rect">
            <a:avLst/>
          </a:prstGeom>
        </p:spPr>
      </p:pic>
      <p:pic>
        <p:nvPicPr>
          <p:cNvPr id="83" name="Image 82">
            <a:extLst>
              <a:ext uri="{FF2B5EF4-FFF2-40B4-BE49-F238E27FC236}">
                <a16:creationId xmlns:a16="http://schemas.microsoft.com/office/drawing/2014/main" id="{71549414-EAF5-49BB-A276-A4BEEA366BE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prstClr val="black"/>
              <a:srgbClr val="907F8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766" b="47014" l="44833" r="54769">
                        <a14:foregroundMark x1="48013" y1="41423" x2="48013" y2="41423"/>
                        <a14:foregroundMark x1="51510" y1="44600" x2="51510" y2="44600"/>
                        <a14:foregroundMark x1="45707" y1="38247" x2="45707" y2="38247"/>
                        <a14:foregroundMark x1="54769" y1="32783" x2="54769" y2="32783"/>
                      </a14:backgroundRemoval>
                    </a14:imgEffect>
                  </a14:imgLayer>
                </a14:imgProps>
              </a:ext>
            </a:extLst>
          </a:blip>
          <a:srcRect l="43676" t="29926" r="44035" b="51058"/>
          <a:stretch/>
        </p:blipFill>
        <p:spPr>
          <a:xfrm>
            <a:off x="4625255" y="5055100"/>
            <a:ext cx="499763" cy="483813"/>
          </a:xfrm>
          <a:prstGeom prst="rect">
            <a:avLst/>
          </a:prstGeom>
        </p:spPr>
      </p:pic>
      <p:grpSp>
        <p:nvGrpSpPr>
          <p:cNvPr id="99" name="Groupe 98">
            <a:extLst>
              <a:ext uri="{FF2B5EF4-FFF2-40B4-BE49-F238E27FC236}">
                <a16:creationId xmlns:a16="http://schemas.microsoft.com/office/drawing/2014/main" id="{D9F431BB-7085-4B82-AEF7-4D69E6738B82}"/>
              </a:ext>
            </a:extLst>
          </p:cNvPr>
          <p:cNvGrpSpPr/>
          <p:nvPr/>
        </p:nvGrpSpPr>
        <p:grpSpPr>
          <a:xfrm>
            <a:off x="4813265" y="4756425"/>
            <a:ext cx="161860" cy="291094"/>
            <a:chOff x="4218603" y="4830558"/>
            <a:chExt cx="161860" cy="291094"/>
          </a:xfrm>
        </p:grpSpPr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974C39F5-74C9-4056-82C4-CE8580DDBEFC}"/>
                </a:ext>
              </a:extLst>
            </p:cNvPr>
            <p:cNvCxnSpPr>
              <a:cxnSpLocks/>
            </p:cNvCxnSpPr>
            <p:nvPr/>
          </p:nvCxnSpPr>
          <p:spPr>
            <a:xfrm>
              <a:off x="4304172" y="4830558"/>
              <a:ext cx="0" cy="28862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>
              <a:extLst>
                <a:ext uri="{FF2B5EF4-FFF2-40B4-BE49-F238E27FC236}">
                  <a16:creationId xmlns:a16="http://schemas.microsoft.com/office/drawing/2014/main" id="{C3E837D7-7C57-4247-8356-C744CA3E9656}"/>
                </a:ext>
              </a:extLst>
            </p:cNvPr>
            <p:cNvCxnSpPr/>
            <p:nvPr/>
          </p:nvCxnSpPr>
          <p:spPr>
            <a:xfrm>
              <a:off x="4218603" y="5121652"/>
              <a:ext cx="16186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ZoneTexte 99">
            <a:extLst>
              <a:ext uri="{FF2B5EF4-FFF2-40B4-BE49-F238E27FC236}">
                <a16:creationId xmlns:a16="http://schemas.microsoft.com/office/drawing/2014/main" id="{A3F70201-CE17-4D81-8C07-C09DACE4F60D}"/>
              </a:ext>
            </a:extLst>
          </p:cNvPr>
          <p:cNvSpPr txBox="1"/>
          <p:nvPr/>
        </p:nvSpPr>
        <p:spPr>
          <a:xfrm>
            <a:off x="871317" y="4670065"/>
            <a:ext cx="1067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600" b="1" dirty="0">
                <a:latin typeface="+mj-lt"/>
              </a:rPr>
              <a:t>microbiote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1117B769-AF9D-4A27-BB87-141E40BD154D}"/>
              </a:ext>
            </a:extLst>
          </p:cNvPr>
          <p:cNvSpPr txBox="1"/>
          <p:nvPr/>
        </p:nvSpPr>
        <p:spPr>
          <a:xfrm>
            <a:off x="5045939" y="4809226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600" b="1" dirty="0" err="1">
                <a:latin typeface="+mj-lt"/>
              </a:rPr>
              <a:t>pathobiome</a:t>
            </a:r>
            <a:endParaRPr lang="fr-FR" sz="1600" b="1" dirty="0">
              <a:latin typeface="+mj-lt"/>
            </a:endParaRP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28051A00-6998-4AA2-910F-6865B6A32E8F}"/>
              </a:ext>
            </a:extLst>
          </p:cNvPr>
          <p:cNvSpPr txBox="1"/>
          <p:nvPr/>
        </p:nvSpPr>
        <p:spPr bwMode="auto">
          <a:xfrm>
            <a:off x="5397742" y="5156148"/>
            <a:ext cx="7922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Bass 2019</a:t>
            </a: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BC4777D1-B7E8-4A11-ACF4-C2012501DD8C}"/>
              </a:ext>
            </a:extLst>
          </p:cNvPr>
          <p:cNvSpPr txBox="1"/>
          <p:nvPr/>
        </p:nvSpPr>
        <p:spPr bwMode="auto">
          <a:xfrm>
            <a:off x="9566264" y="3248620"/>
            <a:ext cx="28539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Limites et leviers d’action</a:t>
            </a:r>
            <a:r>
              <a:rPr lang="fr-FR" sz="1600" b="1" dirty="0">
                <a:latin typeface="+mj-lt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latin typeface="+mj-lt"/>
              </a:rPr>
              <a:t>complexité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latin typeface="+mj-lt"/>
              </a:rPr>
              <a:t>Approche: écologie des communautés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latin typeface="+mj-lt"/>
              </a:rPr>
              <a:t>Besoins de recherche: dynamiques des communautés</a:t>
            </a: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B3BE2F8A-C3A9-472B-A0FC-F1FC1C385D70}"/>
              </a:ext>
            </a:extLst>
          </p:cNvPr>
          <p:cNvSpPr txBox="1"/>
          <p:nvPr/>
        </p:nvSpPr>
        <p:spPr>
          <a:xfrm>
            <a:off x="3131351" y="1437479"/>
            <a:ext cx="2052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600" b="1" u="sng" dirty="0">
                <a:latin typeface="+mj-lt"/>
              </a:rPr>
              <a:t>Effet via le microbiome</a:t>
            </a:r>
          </a:p>
        </p:txBody>
      </p:sp>
      <p:pic>
        <p:nvPicPr>
          <p:cNvPr id="116" name="Image 115">
            <a:extLst>
              <a:ext uri="{FF2B5EF4-FFF2-40B4-BE49-F238E27FC236}">
                <a16:creationId xmlns:a16="http://schemas.microsoft.com/office/drawing/2014/main" id="{FC3BF7EE-FD61-495D-98CC-5DBA5F24140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duotone>
              <a:prstClr val="black"/>
              <a:srgbClr val="DFD6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0402" b="84812" l="21349" r="29929">
                        <a14:foregroundMark x1="24563" y1="72300" x2="24563" y2="72300"/>
                        <a14:foregroundMark x1="27107" y1="72808" x2="27107" y2="72808"/>
                        <a14:foregroundMark x1="27583" y1="71665" x2="27583" y2="71665"/>
                        <a14:foregroundMark x1="26550" y1="73443" x2="26550" y2="73443"/>
                        <a14:foregroundMark x1="24165" y1="73571" x2="24165" y2="73571"/>
                        <a14:foregroundMark x1="24006" y1="72808" x2="24006" y2="72808"/>
                        <a14:foregroundMark x1="24245" y1="70775" x2="24245" y2="70775"/>
                        <a14:foregroundMark x1="25278" y1="73443" x2="25278" y2="73443"/>
                        <a14:foregroundMark x1="23450" y1="78907" x2="23450" y2="78907"/>
                        <a14:foregroundMark x1="23847" y1="83609" x2="23847" y2="83609"/>
                        <a14:foregroundMark x1="24165" y1="82719" x2="24165" y2="82719"/>
                        <a14:foregroundMark x1="23688" y1="84371" x2="23688" y2="84371"/>
                        <a14:foregroundMark x1="27901" y1="83736" x2="27901" y2="83736"/>
                        <a14:foregroundMark x1="28060" y1="84371" x2="28060" y2="84371"/>
                        <a14:foregroundMark x1="27583" y1="73952" x2="27583" y2="73952"/>
                        <a14:foregroundMark x1="27742" y1="73062" x2="27742" y2="73062"/>
                        <a14:foregroundMark x1="29094" y1="79543" x2="29094" y2="79543"/>
                        <a14:foregroundMark x1="27663" y1="73443" x2="27663" y2="73443"/>
                        <a14:foregroundMark x1="27663" y1="73698" x2="27663" y2="73698"/>
                        <a14:foregroundMark x1="26312" y1="73571" x2="26312" y2="73571"/>
                        <a14:backgroundMark x1="27424" y1="73571" x2="27424" y2="73571"/>
                      </a14:backgroundRemoval>
                    </a14:imgEffect>
                  </a14:imgLayer>
                </a14:imgProps>
              </a:ext>
            </a:extLst>
          </a:blip>
          <a:srcRect l="20277" t="68601" r="68999" b="13387"/>
          <a:stretch/>
        </p:blipFill>
        <p:spPr bwMode="auto">
          <a:xfrm>
            <a:off x="1014755" y="1209090"/>
            <a:ext cx="429395" cy="451200"/>
          </a:xfrm>
          <a:prstGeom prst="rect">
            <a:avLst/>
          </a:prstGeom>
        </p:spPr>
      </p:pic>
      <p:pic>
        <p:nvPicPr>
          <p:cNvPr id="117" name="Image 116">
            <a:extLst>
              <a:ext uri="{FF2B5EF4-FFF2-40B4-BE49-F238E27FC236}">
                <a16:creationId xmlns:a16="http://schemas.microsoft.com/office/drawing/2014/main" id="{9434C6C9-3B55-4134-AD8D-68C30092CA2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duotone>
              <a:prstClr val="black"/>
              <a:srgbClr val="B7A1A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878" b="84976" l="37174" r="47138"/>
                    </a14:imgEffect>
                  </a14:imgLayer>
                </a14:imgProps>
              </a:ext>
            </a:extLst>
          </a:blip>
          <a:srcRect l="35929" t="70241" r="51617" b="13387"/>
          <a:stretch/>
        </p:blipFill>
        <p:spPr bwMode="auto">
          <a:xfrm>
            <a:off x="1272599" y="1104870"/>
            <a:ext cx="411677" cy="338554"/>
          </a:xfrm>
          <a:prstGeom prst="rect">
            <a:avLst/>
          </a:prstGeom>
        </p:spPr>
      </p:pic>
      <p:pic>
        <p:nvPicPr>
          <p:cNvPr id="118" name="Image 117">
            <a:extLst>
              <a:ext uri="{FF2B5EF4-FFF2-40B4-BE49-F238E27FC236}">
                <a16:creationId xmlns:a16="http://schemas.microsoft.com/office/drawing/2014/main" id="{8038934F-2FE7-4544-B961-C41F656DFD34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1398103" y="1452083"/>
            <a:ext cx="353467" cy="208207"/>
          </a:xfrm>
          <a:prstGeom prst="rect">
            <a:avLst/>
          </a:prstGeom>
        </p:spPr>
      </p:pic>
      <p:sp>
        <p:nvSpPr>
          <p:cNvPr id="119" name="Ellipse 118">
            <a:extLst>
              <a:ext uri="{FF2B5EF4-FFF2-40B4-BE49-F238E27FC236}">
                <a16:creationId xmlns:a16="http://schemas.microsoft.com/office/drawing/2014/main" id="{0E43A450-9D8A-419C-AD28-24DCDD9E8B85}"/>
              </a:ext>
            </a:extLst>
          </p:cNvPr>
          <p:cNvSpPr/>
          <p:nvPr/>
        </p:nvSpPr>
        <p:spPr bwMode="auto">
          <a:xfrm>
            <a:off x="1031381" y="1063404"/>
            <a:ext cx="789185" cy="737893"/>
          </a:xfrm>
          <a:prstGeom prst="ellipse">
            <a:avLst/>
          </a:prstGeom>
          <a:noFill/>
          <a:ln>
            <a:solidFill>
              <a:srgbClr val="A48A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0" name="Image 119">
            <a:extLst>
              <a:ext uri="{FF2B5EF4-FFF2-40B4-BE49-F238E27FC236}">
                <a16:creationId xmlns:a16="http://schemas.microsoft.com/office/drawing/2014/main" id="{E2078D34-8462-460E-81EF-5E7C0E95A76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duotone>
              <a:prstClr val="black"/>
              <a:srgbClr val="C2D3F4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0402" b="84812" l="21349" r="29929">
                        <a14:foregroundMark x1="24563" y1="72300" x2="24563" y2="72300"/>
                        <a14:foregroundMark x1="27107" y1="72808" x2="27107" y2="72808"/>
                        <a14:foregroundMark x1="27583" y1="71665" x2="27583" y2="71665"/>
                        <a14:foregroundMark x1="26550" y1="73443" x2="26550" y2="73443"/>
                        <a14:foregroundMark x1="24165" y1="73571" x2="24165" y2="73571"/>
                        <a14:foregroundMark x1="24006" y1="72808" x2="24006" y2="72808"/>
                        <a14:foregroundMark x1="24245" y1="70775" x2="24245" y2="70775"/>
                        <a14:foregroundMark x1="25278" y1="73443" x2="25278" y2="73443"/>
                        <a14:foregroundMark x1="23450" y1="78907" x2="23450" y2="78907"/>
                        <a14:foregroundMark x1="23847" y1="83609" x2="23847" y2="83609"/>
                        <a14:foregroundMark x1="24165" y1="82719" x2="24165" y2="82719"/>
                        <a14:foregroundMark x1="23688" y1="84371" x2="23688" y2="84371"/>
                        <a14:foregroundMark x1="27901" y1="83736" x2="27901" y2="83736"/>
                        <a14:foregroundMark x1="28060" y1="84371" x2="28060" y2="84371"/>
                        <a14:foregroundMark x1="27583" y1="73952" x2="27583" y2="73952"/>
                        <a14:foregroundMark x1="27742" y1="73062" x2="27742" y2="73062"/>
                        <a14:foregroundMark x1="29094" y1="79543" x2="29094" y2="79543"/>
                        <a14:foregroundMark x1="27663" y1="73443" x2="27663" y2="73443"/>
                        <a14:foregroundMark x1="27663" y1="73698" x2="27663" y2="73698"/>
                        <a14:foregroundMark x1="26312" y1="73571" x2="26312" y2="73571"/>
                        <a14:backgroundMark x1="27424" y1="73571" x2="27424" y2="73571"/>
                      </a14:backgroundRemoval>
                    </a14:imgEffect>
                  </a14:imgLayer>
                </a14:imgProps>
              </a:ext>
            </a:extLst>
          </a:blip>
          <a:srcRect l="20277" t="68601" r="68999" b="13387"/>
          <a:stretch/>
        </p:blipFill>
        <p:spPr bwMode="auto">
          <a:xfrm>
            <a:off x="7640542" y="1437479"/>
            <a:ext cx="429395" cy="451200"/>
          </a:xfrm>
          <a:prstGeom prst="rect">
            <a:avLst/>
          </a:prstGeom>
        </p:spPr>
      </p:pic>
      <p:pic>
        <p:nvPicPr>
          <p:cNvPr id="121" name="Image 120">
            <a:extLst>
              <a:ext uri="{FF2B5EF4-FFF2-40B4-BE49-F238E27FC236}">
                <a16:creationId xmlns:a16="http://schemas.microsoft.com/office/drawing/2014/main" id="{B9FDAF11-6FCF-4EAD-B1E7-97500688E62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duotone>
              <a:prstClr val="black"/>
              <a:srgbClr val="3BBCD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878" b="84976" l="37174" r="47138"/>
                    </a14:imgEffect>
                  </a14:imgLayer>
                </a14:imgProps>
              </a:ext>
            </a:extLst>
          </a:blip>
          <a:srcRect l="35929" t="70241" r="51617" b="13387"/>
          <a:stretch/>
        </p:blipFill>
        <p:spPr bwMode="auto">
          <a:xfrm>
            <a:off x="7898386" y="1333259"/>
            <a:ext cx="411677" cy="338554"/>
          </a:xfrm>
          <a:prstGeom prst="rect">
            <a:avLst/>
          </a:prstGeom>
        </p:spPr>
      </p:pic>
      <p:pic>
        <p:nvPicPr>
          <p:cNvPr id="122" name="Image 121">
            <a:extLst>
              <a:ext uri="{FF2B5EF4-FFF2-40B4-BE49-F238E27FC236}">
                <a16:creationId xmlns:a16="http://schemas.microsoft.com/office/drawing/2014/main" id="{3B81AEB2-1435-411B-8D50-DFE8C878DE29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prstClr val="black"/>
              <a:srgbClr val="1675CC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8023890" y="1680472"/>
            <a:ext cx="353467" cy="208207"/>
          </a:xfrm>
          <a:prstGeom prst="rect">
            <a:avLst/>
          </a:prstGeom>
        </p:spPr>
      </p:pic>
      <p:sp>
        <p:nvSpPr>
          <p:cNvPr id="123" name="Ellipse 122">
            <a:extLst>
              <a:ext uri="{FF2B5EF4-FFF2-40B4-BE49-F238E27FC236}">
                <a16:creationId xmlns:a16="http://schemas.microsoft.com/office/drawing/2014/main" id="{99D695FC-EDFD-42A0-AD92-FBF41D2D514A}"/>
              </a:ext>
            </a:extLst>
          </p:cNvPr>
          <p:cNvSpPr/>
          <p:nvPr/>
        </p:nvSpPr>
        <p:spPr bwMode="auto">
          <a:xfrm>
            <a:off x="7657168" y="1291793"/>
            <a:ext cx="789185" cy="737893"/>
          </a:xfrm>
          <a:prstGeom prst="ellipse">
            <a:avLst/>
          </a:prstGeom>
          <a:noFill/>
          <a:ln>
            <a:solidFill>
              <a:srgbClr val="83AE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4" name="Image 123">
            <a:extLst>
              <a:ext uri="{FF2B5EF4-FFF2-40B4-BE49-F238E27FC236}">
                <a16:creationId xmlns:a16="http://schemas.microsoft.com/office/drawing/2014/main" id="{A69A4522-CCD3-4DE2-AD00-D3A4FD9F64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73" b="76364" l="7752" r="88372">
                        <a14:foregroundMark x1="44961" y1="31818" x2="44961" y2="31818"/>
                        <a14:foregroundMark x1="68217" y1="34091" x2="68217" y2="34091"/>
                        <a14:foregroundMark x1="69767" y1="28182" x2="69767" y2="28182"/>
                        <a14:foregroundMark x1="72093" y1="21364" x2="72093" y2="21364"/>
                        <a14:foregroundMark x1="66667" y1="19091" x2="66667" y2="19091"/>
                        <a14:foregroundMark x1="63566" y1="16364" x2="63566" y2="16364"/>
                        <a14:foregroundMark x1="68217" y1="12727" x2="68217" y2="12727"/>
                        <a14:foregroundMark x1="75194" y1="11818" x2="75194" y2="11818"/>
                        <a14:foregroundMark x1="73643" y1="10909" x2="73643" y2="10909"/>
                        <a14:foregroundMark x1="49612" y1="15455" x2="49612" y2="15455"/>
                        <a14:foregroundMark x1="51163" y1="18182" x2="51163" y2="18182"/>
                        <a14:foregroundMark x1="55039" y1="17273" x2="55039" y2="17273"/>
                        <a14:foregroundMark x1="60465" y1="62273" x2="60465" y2="62273"/>
                        <a14:foregroundMark x1="74419" y1="69091" x2="74419" y2="69091"/>
                        <a14:foregroundMark x1="62016" y1="71818" x2="62016" y2="71818"/>
                        <a14:foregroundMark x1="52713" y1="75455" x2="52713" y2="75455"/>
                        <a14:foregroundMark x1="25581" y1="76364" x2="25581" y2="76364"/>
                        <a14:foregroundMark x1="20930" y1="50909" x2="20930" y2="50909"/>
                        <a14:foregroundMark x1="19380" y1="49545" x2="19380" y2="49545"/>
                        <a14:foregroundMark x1="29457" y1="40000" x2="29457" y2="40000"/>
                        <a14:foregroundMark x1="71318" y1="45000" x2="71318" y2="45000"/>
                        <a14:foregroundMark x1="68992" y1="46364" x2="68992" y2="46364"/>
                        <a14:foregroundMark x1="61240" y1="32727" x2="61240" y2="32727"/>
                        <a14:foregroundMark x1="59690" y1="29545" x2="59690" y2="29545"/>
                        <a14:foregroundMark x1="61240" y1="22727" x2="61240" y2="22727"/>
                        <a14:foregroundMark x1="51163" y1="22727" x2="51163" y2="22727"/>
                        <a14:foregroundMark x1="40310" y1="26364" x2="40310" y2="26364"/>
                        <a14:foregroundMark x1="38760" y1="34545" x2="38760" y2="34545"/>
                        <a14:foregroundMark x1="48062" y1="29545" x2="48062" y2="29545"/>
                        <a14:foregroundMark x1="62791" y1="9091" x2="62791" y2="9091"/>
                        <a14:foregroundMark x1="62016" y1="12727" x2="62016" y2="12727"/>
                        <a14:foregroundMark x1="58140" y1="10909" x2="58140" y2="10909"/>
                        <a14:foregroundMark x1="75969" y1="20909" x2="75969" y2="20909"/>
                        <a14:foregroundMark x1="73643" y1="19091" x2="73643" y2="19091"/>
                        <a14:foregroundMark x1="35659" y1="35000" x2="35659" y2="35000"/>
                        <a14:foregroundMark x1="39535" y1="36818" x2="39535" y2="36818"/>
                        <a14:foregroundMark x1="11628" y1="66364" x2="11628" y2="66364"/>
                        <a14:foregroundMark x1="88372" y1="72273" x2="88372" y2="72273"/>
                      </a14:backgroundRemoval>
                    </a14:imgEffect>
                  </a14:imgLayer>
                </a14:imgProps>
              </a:ext>
            </a:extLst>
          </a:blip>
          <a:srcRect b="22358"/>
          <a:stretch/>
        </p:blipFill>
        <p:spPr bwMode="auto">
          <a:xfrm>
            <a:off x="7712681" y="3159941"/>
            <a:ext cx="702147" cy="929739"/>
          </a:xfrm>
          <a:prstGeom prst="rect">
            <a:avLst/>
          </a:prstGeom>
        </p:spPr>
      </p:pic>
      <p:pic>
        <p:nvPicPr>
          <p:cNvPr id="125" name="Image 124">
            <a:extLst>
              <a:ext uri="{FF2B5EF4-FFF2-40B4-BE49-F238E27FC236}">
                <a16:creationId xmlns:a16="http://schemas.microsoft.com/office/drawing/2014/main" id="{5F50E155-0327-44B4-8AEB-EC2786E652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89" t="2967" r="5473"/>
          <a:stretch/>
        </p:blipFill>
        <p:spPr bwMode="auto">
          <a:xfrm>
            <a:off x="6561245" y="2164950"/>
            <a:ext cx="1318521" cy="2794185"/>
          </a:xfrm>
          <a:prstGeom prst="rect">
            <a:avLst/>
          </a:prstGeom>
        </p:spPr>
      </p:pic>
      <p:grpSp>
        <p:nvGrpSpPr>
          <p:cNvPr id="126" name="Groupe 125">
            <a:extLst>
              <a:ext uri="{FF2B5EF4-FFF2-40B4-BE49-F238E27FC236}">
                <a16:creationId xmlns:a16="http://schemas.microsoft.com/office/drawing/2014/main" id="{5804125D-206D-439F-89F0-10826541D452}"/>
              </a:ext>
            </a:extLst>
          </p:cNvPr>
          <p:cNvGrpSpPr/>
          <p:nvPr/>
        </p:nvGrpSpPr>
        <p:grpSpPr>
          <a:xfrm>
            <a:off x="8403700" y="1877498"/>
            <a:ext cx="587774" cy="2411850"/>
            <a:chOff x="3789526" y="1360101"/>
            <a:chExt cx="954742" cy="3013367"/>
          </a:xfrm>
        </p:grpSpPr>
        <p:pic>
          <p:nvPicPr>
            <p:cNvPr id="127" name="Image 126">
              <a:extLst>
                <a:ext uri="{FF2B5EF4-FFF2-40B4-BE49-F238E27FC236}">
                  <a16:creationId xmlns:a16="http://schemas.microsoft.com/office/drawing/2014/main" id="{245AF998-59D5-4E02-8958-0CB7B299E3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l="73593" r="3083" b="7594"/>
            <a:stretch/>
          </p:blipFill>
          <p:spPr>
            <a:xfrm>
              <a:off x="3789526" y="1360101"/>
              <a:ext cx="954742" cy="2735347"/>
            </a:xfrm>
            <a:prstGeom prst="rect">
              <a:avLst/>
            </a:prstGeom>
          </p:spPr>
        </p:pic>
        <p:pic>
          <p:nvPicPr>
            <p:cNvPr id="128" name="Image 127">
              <a:extLst>
                <a:ext uri="{FF2B5EF4-FFF2-40B4-BE49-F238E27FC236}">
                  <a16:creationId xmlns:a16="http://schemas.microsoft.com/office/drawing/2014/main" id="{58AE1F9A-F33D-41D6-A149-605DC31359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9451" t="78664" r="48876" b="8471"/>
            <a:stretch/>
          </p:blipFill>
          <p:spPr>
            <a:xfrm>
              <a:off x="4003559" y="4081819"/>
              <a:ext cx="492967" cy="291649"/>
            </a:xfrm>
            <a:prstGeom prst="rect">
              <a:avLst/>
            </a:prstGeom>
          </p:spPr>
        </p:pic>
      </p:grpSp>
      <p:pic>
        <p:nvPicPr>
          <p:cNvPr id="129" name="Image 128">
            <a:extLst>
              <a:ext uri="{FF2B5EF4-FFF2-40B4-BE49-F238E27FC236}">
                <a16:creationId xmlns:a16="http://schemas.microsoft.com/office/drawing/2014/main" id="{EA06EB59-1C51-4144-B37C-C2972DC66E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120" t="68617" r="26222"/>
          <a:stretch/>
        </p:blipFill>
        <p:spPr bwMode="auto">
          <a:xfrm>
            <a:off x="7712681" y="4089680"/>
            <a:ext cx="702147" cy="903718"/>
          </a:xfrm>
          <a:prstGeom prst="rect">
            <a:avLst/>
          </a:prstGeom>
        </p:spPr>
      </p:pic>
      <p:pic>
        <p:nvPicPr>
          <p:cNvPr id="130" name="Image 129">
            <a:extLst>
              <a:ext uri="{FF2B5EF4-FFF2-40B4-BE49-F238E27FC236}">
                <a16:creationId xmlns:a16="http://schemas.microsoft.com/office/drawing/2014/main" id="{9EC99693-6BDB-4F90-A10F-EDCDE7BC907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duotone>
              <a:prstClr val="black"/>
              <a:srgbClr val="B7A1A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878" b="84976" l="37174" r="47138"/>
                    </a14:imgEffect>
                  </a14:imgLayer>
                </a14:imgProps>
              </a:ext>
            </a:extLst>
          </a:blip>
          <a:srcRect l="35929" t="70241" r="51617" b="13387"/>
          <a:stretch/>
        </p:blipFill>
        <p:spPr bwMode="auto">
          <a:xfrm>
            <a:off x="8214621" y="2441736"/>
            <a:ext cx="411677" cy="338554"/>
          </a:xfrm>
          <a:prstGeom prst="rect">
            <a:avLst/>
          </a:prstGeom>
        </p:spPr>
      </p:pic>
      <p:pic>
        <p:nvPicPr>
          <p:cNvPr id="131" name="Image 130">
            <a:extLst>
              <a:ext uri="{FF2B5EF4-FFF2-40B4-BE49-F238E27FC236}">
                <a16:creationId xmlns:a16="http://schemas.microsoft.com/office/drawing/2014/main" id="{417E1026-7A0C-4E98-9C8B-295A3630C7E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duotone>
              <a:prstClr val="black"/>
              <a:srgbClr val="3BBCD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878" b="84976" l="37174" r="47138"/>
                    </a14:imgEffect>
                  </a14:imgLayer>
                </a14:imgProps>
              </a:ext>
            </a:extLst>
          </a:blip>
          <a:srcRect l="35929" t="70241" r="51617" b="13387"/>
          <a:stretch/>
        </p:blipFill>
        <p:spPr bwMode="auto">
          <a:xfrm>
            <a:off x="7735619" y="2290486"/>
            <a:ext cx="411677" cy="338554"/>
          </a:xfrm>
          <a:prstGeom prst="rect">
            <a:avLst/>
          </a:prstGeom>
        </p:spPr>
      </p:pic>
      <p:cxnSp>
        <p:nvCxnSpPr>
          <p:cNvPr id="136" name="Connecteur droit 135">
            <a:extLst>
              <a:ext uri="{FF2B5EF4-FFF2-40B4-BE49-F238E27FC236}">
                <a16:creationId xmlns:a16="http://schemas.microsoft.com/office/drawing/2014/main" id="{D6ABB116-F39F-4106-9BD4-416EFA61BC28}"/>
              </a:ext>
            </a:extLst>
          </p:cNvPr>
          <p:cNvCxnSpPr/>
          <p:nvPr/>
        </p:nvCxnSpPr>
        <p:spPr>
          <a:xfrm>
            <a:off x="8214621" y="2029686"/>
            <a:ext cx="95442" cy="3216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137">
            <a:extLst>
              <a:ext uri="{FF2B5EF4-FFF2-40B4-BE49-F238E27FC236}">
                <a16:creationId xmlns:a16="http://schemas.microsoft.com/office/drawing/2014/main" id="{B4379B3B-263E-4A5E-A860-3BA60BD1A910}"/>
              </a:ext>
            </a:extLst>
          </p:cNvPr>
          <p:cNvCxnSpPr/>
          <p:nvPr/>
        </p:nvCxnSpPr>
        <p:spPr>
          <a:xfrm flipV="1">
            <a:off x="8214621" y="2329542"/>
            <a:ext cx="200207" cy="50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Forme libre : forme 138">
            <a:extLst>
              <a:ext uri="{FF2B5EF4-FFF2-40B4-BE49-F238E27FC236}">
                <a16:creationId xmlns:a16="http://schemas.microsoft.com/office/drawing/2014/main" id="{C25DA96E-787B-44A7-8743-7B06FA28B25E}"/>
              </a:ext>
            </a:extLst>
          </p:cNvPr>
          <p:cNvSpPr/>
          <p:nvPr/>
        </p:nvSpPr>
        <p:spPr>
          <a:xfrm rot="18741160" flipV="1">
            <a:off x="8493133" y="1298386"/>
            <a:ext cx="323719" cy="431800"/>
          </a:xfrm>
          <a:custGeom>
            <a:avLst/>
            <a:gdLst>
              <a:gd name="connsiteX0" fmla="*/ 72571 w 323719"/>
              <a:gd name="connsiteY0" fmla="*/ 431800 h 431800"/>
              <a:gd name="connsiteX1" fmla="*/ 322943 w 323719"/>
              <a:gd name="connsiteY1" fmla="*/ 268515 h 431800"/>
              <a:gd name="connsiteX2" fmla="*/ 0 w 323719"/>
              <a:gd name="connsiteY2" fmla="*/ 0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719" h="431800">
                <a:moveTo>
                  <a:pt x="72571" y="431800"/>
                </a:moveTo>
                <a:cubicBezTo>
                  <a:pt x="203804" y="386141"/>
                  <a:pt x="335038" y="340482"/>
                  <a:pt x="322943" y="268515"/>
                </a:cubicBezTo>
                <a:cubicBezTo>
                  <a:pt x="310848" y="196548"/>
                  <a:pt x="155424" y="98274"/>
                  <a:pt x="0" y="0"/>
                </a:cubicBezTo>
              </a:path>
            </a:pathLst>
          </a:custGeom>
          <a:noFill/>
          <a:ln w="28575">
            <a:solidFill>
              <a:srgbClr val="008C8E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0" name="Image 139">
            <a:extLst>
              <a:ext uri="{FF2B5EF4-FFF2-40B4-BE49-F238E27FC236}">
                <a16:creationId xmlns:a16="http://schemas.microsoft.com/office/drawing/2014/main" id="{C10F9535-B787-4E52-9E09-4B3A78B959D1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duotone>
              <a:prstClr val="black"/>
              <a:srgbClr val="1472C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766" b="47014" l="44833" r="54769">
                        <a14:foregroundMark x1="48013" y1="41423" x2="48013" y2="41423"/>
                        <a14:foregroundMark x1="51510" y1="44600" x2="51510" y2="44600"/>
                        <a14:foregroundMark x1="45707" y1="38247" x2="45707" y2="38247"/>
                        <a14:foregroundMark x1="54769" y1="32783" x2="54769" y2="32783"/>
                        <a14:backgroundMark x1="53975" y1="37738" x2="53975" y2="37738"/>
                      </a14:backgroundRemoval>
                    </a14:imgEffect>
                  </a14:imgLayer>
                </a14:imgProps>
              </a:ext>
            </a:extLst>
          </a:blip>
          <a:srcRect l="47856" t="30529" r="44035" b="61741"/>
          <a:stretch/>
        </p:blipFill>
        <p:spPr>
          <a:xfrm>
            <a:off x="3911594" y="5217831"/>
            <a:ext cx="329761" cy="196691"/>
          </a:xfrm>
          <a:prstGeom prst="rect">
            <a:avLst/>
          </a:prstGeom>
        </p:spPr>
      </p:pic>
      <p:cxnSp>
        <p:nvCxnSpPr>
          <p:cNvPr id="142" name="Connecteur droit 141">
            <a:extLst>
              <a:ext uri="{FF2B5EF4-FFF2-40B4-BE49-F238E27FC236}">
                <a16:creationId xmlns:a16="http://schemas.microsoft.com/office/drawing/2014/main" id="{F61030CA-BD7B-4EBA-84EF-08F50DE35654}"/>
              </a:ext>
            </a:extLst>
          </p:cNvPr>
          <p:cNvCxnSpPr>
            <a:cxnSpLocks/>
            <a:stCxn id="123" idx="4"/>
            <a:endCxn id="124" idx="0"/>
          </p:cNvCxnSpPr>
          <p:nvPr/>
        </p:nvCxnSpPr>
        <p:spPr>
          <a:xfrm>
            <a:off x="8051761" y="2029686"/>
            <a:ext cx="11994" cy="11302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Connecteur droit 143">
            <a:extLst>
              <a:ext uri="{FF2B5EF4-FFF2-40B4-BE49-F238E27FC236}">
                <a16:creationId xmlns:a16="http://schemas.microsoft.com/office/drawing/2014/main" id="{971096C9-C893-4090-BFCB-85A2C254136A}"/>
              </a:ext>
            </a:extLst>
          </p:cNvPr>
          <p:cNvCxnSpPr/>
          <p:nvPr/>
        </p:nvCxnSpPr>
        <p:spPr>
          <a:xfrm>
            <a:off x="7898386" y="3159892"/>
            <a:ext cx="3162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ZoneTexte 144">
            <a:extLst>
              <a:ext uri="{FF2B5EF4-FFF2-40B4-BE49-F238E27FC236}">
                <a16:creationId xmlns:a16="http://schemas.microsoft.com/office/drawing/2014/main" id="{5D779986-C0DC-417E-A095-CF34162AD2E5}"/>
              </a:ext>
            </a:extLst>
          </p:cNvPr>
          <p:cNvSpPr txBox="1"/>
          <p:nvPr/>
        </p:nvSpPr>
        <p:spPr>
          <a:xfrm>
            <a:off x="6627078" y="757796"/>
            <a:ext cx="2060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600" b="1" u="sng" dirty="0">
                <a:latin typeface="+mj-lt"/>
              </a:rPr>
              <a:t>Effet via la </a:t>
            </a:r>
            <a:r>
              <a:rPr lang="fr-FR" sz="1600" b="1" u="sng" dirty="0" err="1">
                <a:latin typeface="+mj-lt"/>
              </a:rPr>
              <a:t>micro-faune</a:t>
            </a:r>
            <a:endParaRPr lang="fr-FR" sz="1600" b="1" u="sng" dirty="0">
              <a:latin typeface="+mj-lt"/>
            </a:endParaRPr>
          </a:p>
        </p:txBody>
      </p:sp>
      <p:sp>
        <p:nvSpPr>
          <p:cNvPr id="146" name="Rectangle : coins arrondis 145">
            <a:extLst>
              <a:ext uri="{FF2B5EF4-FFF2-40B4-BE49-F238E27FC236}">
                <a16:creationId xmlns:a16="http://schemas.microsoft.com/office/drawing/2014/main" id="{FB87A4E2-D86D-44C0-BD36-29FE6FC39474}"/>
              </a:ext>
            </a:extLst>
          </p:cNvPr>
          <p:cNvSpPr/>
          <p:nvPr/>
        </p:nvSpPr>
        <p:spPr>
          <a:xfrm>
            <a:off x="781537" y="976922"/>
            <a:ext cx="1276807" cy="537942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ZoneTexte 146">
            <a:extLst>
              <a:ext uri="{FF2B5EF4-FFF2-40B4-BE49-F238E27FC236}">
                <a16:creationId xmlns:a16="http://schemas.microsoft.com/office/drawing/2014/main" id="{882C2347-C566-40B2-8FA7-6DA7692BA161}"/>
              </a:ext>
            </a:extLst>
          </p:cNvPr>
          <p:cNvSpPr txBox="1"/>
          <p:nvPr/>
        </p:nvSpPr>
        <p:spPr>
          <a:xfrm>
            <a:off x="781536" y="5269714"/>
            <a:ext cx="1276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HOLOBIONTE</a:t>
            </a:r>
            <a:r>
              <a:rPr lang="fr-FR" sz="1600" b="1" dirty="0">
                <a:latin typeface="+mj-lt"/>
              </a:rPr>
              <a:t>=</a:t>
            </a:r>
          </a:p>
          <a:p>
            <a:pPr algn="ctr"/>
            <a:r>
              <a:rPr lang="fr-FR" sz="1600" b="1" dirty="0">
                <a:latin typeface="+mj-lt"/>
              </a:rPr>
              <a:t>La plante et ses voisins</a:t>
            </a:r>
          </a:p>
        </p:txBody>
      </p:sp>
      <p:sp>
        <p:nvSpPr>
          <p:cNvPr id="148" name="ZoneTexte 147">
            <a:extLst>
              <a:ext uri="{FF2B5EF4-FFF2-40B4-BE49-F238E27FC236}">
                <a16:creationId xmlns:a16="http://schemas.microsoft.com/office/drawing/2014/main" id="{597C1F93-B925-4F76-8C91-A147161A2D21}"/>
              </a:ext>
            </a:extLst>
          </p:cNvPr>
          <p:cNvSpPr txBox="1"/>
          <p:nvPr/>
        </p:nvSpPr>
        <p:spPr>
          <a:xfrm>
            <a:off x="6426859" y="1533313"/>
            <a:ext cx="1229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200" b="1" dirty="0">
                <a:latin typeface="+mj-lt"/>
              </a:rPr>
              <a:t>Ennemis naturels</a:t>
            </a:r>
          </a:p>
        </p:txBody>
      </p:sp>
      <p:sp>
        <p:nvSpPr>
          <p:cNvPr id="149" name="Flèche : bas 148">
            <a:extLst>
              <a:ext uri="{FF2B5EF4-FFF2-40B4-BE49-F238E27FC236}">
                <a16:creationId xmlns:a16="http://schemas.microsoft.com/office/drawing/2014/main" id="{FCB3CCC4-DAAF-423A-A4CF-1FD322C4CB88}"/>
              </a:ext>
            </a:extLst>
          </p:cNvPr>
          <p:cNvSpPr/>
          <p:nvPr/>
        </p:nvSpPr>
        <p:spPr bwMode="auto">
          <a:xfrm rot="10800000">
            <a:off x="5192276" y="2948174"/>
            <a:ext cx="133003" cy="515389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ZoneTexte 149">
            <a:extLst>
              <a:ext uri="{FF2B5EF4-FFF2-40B4-BE49-F238E27FC236}">
                <a16:creationId xmlns:a16="http://schemas.microsoft.com/office/drawing/2014/main" id="{52DD8BA8-170E-48DD-835E-4A3653C1C7CC}"/>
              </a:ext>
            </a:extLst>
          </p:cNvPr>
          <p:cNvSpPr txBox="1"/>
          <p:nvPr/>
        </p:nvSpPr>
        <p:spPr>
          <a:xfrm>
            <a:off x="9605437" y="750481"/>
            <a:ext cx="20601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b="1" u="sng" dirty="0">
                <a:latin typeface="+mj-lt"/>
              </a:rPr>
              <a:t>Autres effets</a:t>
            </a:r>
            <a:r>
              <a:rPr lang="fr-FR" sz="1600" b="1" dirty="0">
                <a:latin typeface="+mj-lt"/>
              </a:rPr>
              <a:t>: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1600" b="1" dirty="0">
                <a:latin typeface="+mj-lt"/>
              </a:rPr>
              <a:t>Push-pull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1600" b="1" dirty="0">
                <a:latin typeface="+mj-lt"/>
              </a:rPr>
              <a:t>Perturbation reconnaissance visuelle et du microclimat</a:t>
            </a:r>
          </a:p>
        </p:txBody>
      </p:sp>
      <p:pic>
        <p:nvPicPr>
          <p:cNvPr id="151" name="Image 150">
            <a:extLst>
              <a:ext uri="{FF2B5EF4-FFF2-40B4-BE49-F238E27FC236}">
                <a16:creationId xmlns:a16="http://schemas.microsoft.com/office/drawing/2014/main" id="{ED9583E0-A7E2-4164-9C8E-8FE2D4E1B991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78916" y="88114"/>
            <a:ext cx="1135559" cy="1135559"/>
          </a:xfrm>
          <a:prstGeom prst="rect">
            <a:avLst/>
          </a:prstGeom>
        </p:spPr>
      </p:pic>
      <p:sp>
        <p:nvSpPr>
          <p:cNvPr id="152" name="Rectangle 151">
            <a:extLst>
              <a:ext uri="{FF2B5EF4-FFF2-40B4-BE49-F238E27FC236}">
                <a16:creationId xmlns:a16="http://schemas.microsoft.com/office/drawing/2014/main" id="{DE70CE4C-0BFC-4A8D-B191-D8652C3379DB}"/>
              </a:ext>
            </a:extLst>
          </p:cNvPr>
          <p:cNvSpPr/>
          <p:nvPr/>
        </p:nvSpPr>
        <p:spPr>
          <a:xfrm>
            <a:off x="7331545" y="5116863"/>
            <a:ext cx="12634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err="1">
                <a:solidFill>
                  <a:srgbClr val="D78AAA"/>
                </a:solidFill>
              </a:rPr>
              <a:t>Lithourgidis</a:t>
            </a:r>
            <a:r>
              <a:rPr lang="fr-FR" sz="1200" dirty="0">
                <a:solidFill>
                  <a:srgbClr val="D78AAA"/>
                </a:solidFill>
              </a:rPr>
              <a:t> 2021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5A8795D5-264D-43A4-BAA7-0D66B92354B8}"/>
              </a:ext>
            </a:extLst>
          </p:cNvPr>
          <p:cNvSpPr/>
          <p:nvPr/>
        </p:nvSpPr>
        <p:spPr>
          <a:xfrm>
            <a:off x="3911594" y="5560814"/>
            <a:ext cx="689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rgbClr val="D78AAA"/>
                </a:solidFill>
              </a:rPr>
              <a:t>Yu 2022</a:t>
            </a:r>
          </a:p>
        </p:txBody>
      </p:sp>
    </p:spTree>
    <p:extLst>
      <p:ext uri="{BB962C8B-B14F-4D97-AF65-F5344CB8AC3E}">
        <p14:creationId xmlns:p14="http://schemas.microsoft.com/office/powerpoint/2010/main" val="298569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9" grpId="0" animBg="1"/>
      <p:bldP spid="101" grpId="0"/>
      <p:bldP spid="102" grpId="0"/>
      <p:bldP spid="103" grpId="0"/>
      <p:bldP spid="104" grpId="0"/>
      <p:bldP spid="123" grpId="0" animBg="1"/>
      <p:bldP spid="139" grpId="0" animBg="1"/>
      <p:bldP spid="145" grpId="0"/>
      <p:bldP spid="148" grpId="0"/>
      <p:bldP spid="149" grpId="0" animBg="1"/>
      <p:bldP spid="150" grpId="0"/>
      <p:bldP spid="152" grpId="0"/>
      <p:bldP spid="1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44824" y="1"/>
            <a:ext cx="12043098" cy="88777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800" dirty="0"/>
              <a:t>Identifier les couples de </a:t>
            </a:r>
            <a:r>
              <a:rPr lang="en-GB" sz="2800" dirty="0" err="1"/>
              <a:t>gènes</a:t>
            </a:r>
            <a:r>
              <a:rPr lang="en-GB" sz="2800" dirty="0"/>
              <a:t> </a:t>
            </a:r>
            <a:r>
              <a:rPr lang="en-GB" sz="2800" dirty="0" err="1"/>
              <a:t>responsables</a:t>
            </a:r>
            <a:r>
              <a:rPr lang="en-GB" sz="2800" dirty="0"/>
              <a:t> des performances:</a:t>
            </a:r>
            <a:br>
              <a:rPr lang="en-GB" sz="2800" dirty="0"/>
            </a:br>
            <a:r>
              <a:rPr lang="en-GB" sz="2800" dirty="0"/>
              <a:t>			le </a:t>
            </a:r>
            <a:r>
              <a:rPr lang="en-GB" sz="2800" dirty="0" err="1"/>
              <a:t>cas</a:t>
            </a:r>
            <a:r>
              <a:rPr lang="en-GB" sz="2800" dirty="0"/>
              <a:t> de la résistance à la </a:t>
            </a:r>
            <a:r>
              <a:rPr lang="en-GB" sz="2800" dirty="0" err="1"/>
              <a:t>septorise</a:t>
            </a:r>
            <a:r>
              <a:rPr lang="en-GB" sz="2800" dirty="0"/>
              <a:t> </a:t>
            </a:r>
            <a:r>
              <a:rPr lang="en-GB" sz="2800" dirty="0" err="1"/>
              <a:t>en</a:t>
            </a:r>
            <a:r>
              <a:rPr lang="en-GB" sz="2800" dirty="0"/>
              <a:t> mélange de </a:t>
            </a:r>
            <a:r>
              <a:rPr lang="en-GB" sz="2800" dirty="0" err="1"/>
              <a:t>blé</a:t>
            </a:r>
            <a:r>
              <a:rPr lang="en-GB" sz="2800" dirty="0"/>
              <a:t> </a:t>
            </a:r>
            <a:r>
              <a:rPr lang="en-GB" sz="2800" dirty="0" err="1"/>
              <a:t>tendre</a:t>
            </a:r>
            <a:endParaRPr lang="en-GB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0143DD4D-BEF1-4023-A7CD-85396BF46130}" type="slidenum">
              <a:rPr lang="fr-FR"/>
              <a:t>11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pic>
        <p:nvPicPr>
          <p:cNvPr id="8" name="Google Shape;1058;g2bef58df796_2_962">
            <a:extLst>
              <a:ext uri="{FF2B5EF4-FFF2-40B4-BE49-F238E27FC236}">
                <a16:creationId xmlns:a16="http://schemas.microsoft.com/office/drawing/2014/main" id="{961EDD2E-C296-4128-98DA-A55D5BA03BA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2780" r="10565"/>
          <a:stretch/>
        </p:blipFill>
        <p:spPr>
          <a:xfrm>
            <a:off x="8308923" y="1406793"/>
            <a:ext cx="3600666" cy="394254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61;g2bef58df796_2_962">
            <a:extLst>
              <a:ext uri="{FF2B5EF4-FFF2-40B4-BE49-F238E27FC236}">
                <a16:creationId xmlns:a16="http://schemas.microsoft.com/office/drawing/2014/main" id="{CCD88AB3-4E04-437C-AB42-CB11CB00BECF}"/>
              </a:ext>
            </a:extLst>
          </p:cNvPr>
          <p:cNvSpPr txBox="1"/>
          <p:nvPr/>
        </p:nvSpPr>
        <p:spPr>
          <a:xfrm rot="5400000">
            <a:off x="6048075" y="2875287"/>
            <a:ext cx="267457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rgbClr val="212121"/>
                </a:solidFill>
              </a:rPr>
              <a:t>Chromosomes des voisins</a:t>
            </a:r>
            <a:endParaRPr sz="1600" dirty="0">
              <a:solidFill>
                <a:srgbClr val="21212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rgbClr val="212121"/>
                </a:solidFill>
              </a:rPr>
              <a:t>26316 </a:t>
            </a:r>
            <a:r>
              <a:rPr lang="fr-FR" sz="1600" dirty="0" err="1">
                <a:solidFill>
                  <a:srgbClr val="212121"/>
                </a:solidFill>
              </a:rPr>
              <a:t>SNPs</a:t>
            </a:r>
            <a:endParaRPr sz="1600" dirty="0">
              <a:solidFill>
                <a:schemeClr val="dk2"/>
              </a:solidFill>
            </a:endParaRPr>
          </a:p>
        </p:txBody>
      </p:sp>
      <p:sp>
        <p:nvSpPr>
          <p:cNvPr id="12" name="Google Shape;1062;g2bef58df796_2_962">
            <a:extLst>
              <a:ext uri="{FF2B5EF4-FFF2-40B4-BE49-F238E27FC236}">
                <a16:creationId xmlns:a16="http://schemas.microsoft.com/office/drawing/2014/main" id="{A92E5835-6BD9-4EF1-84FC-B514151FDB38}"/>
              </a:ext>
            </a:extLst>
          </p:cNvPr>
          <p:cNvSpPr txBox="1"/>
          <p:nvPr/>
        </p:nvSpPr>
        <p:spPr>
          <a:xfrm>
            <a:off x="4215136" y="1197559"/>
            <a:ext cx="296930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rgbClr val="212121"/>
                </a:solidFill>
              </a:rPr>
              <a:t>chromosomes de la focale</a:t>
            </a:r>
            <a:endParaRPr sz="1600" dirty="0">
              <a:solidFill>
                <a:srgbClr val="21212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rgbClr val="212121"/>
                </a:solidFill>
              </a:rPr>
              <a:t>26316 </a:t>
            </a:r>
            <a:r>
              <a:rPr lang="fr-FR" sz="1600" dirty="0" err="1">
                <a:solidFill>
                  <a:srgbClr val="212121"/>
                </a:solidFill>
              </a:rPr>
              <a:t>SNPs</a:t>
            </a:r>
            <a:endParaRPr sz="1600" dirty="0">
              <a:solidFill>
                <a:schemeClr val="dk2"/>
              </a:solidFill>
            </a:endParaRPr>
          </a:p>
        </p:txBody>
      </p:sp>
      <p:pic>
        <p:nvPicPr>
          <p:cNvPr id="9" name="Google Shape;1059;g2bef58df796_2_962">
            <a:extLst>
              <a:ext uri="{FF2B5EF4-FFF2-40B4-BE49-F238E27FC236}">
                <a16:creationId xmlns:a16="http://schemas.microsoft.com/office/drawing/2014/main" id="{75818581-ABA7-4E64-928D-64777D30D8F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9662" y="1877774"/>
            <a:ext cx="2483963" cy="2796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066;g2bef58df796_2_962">
            <a:extLst>
              <a:ext uri="{FF2B5EF4-FFF2-40B4-BE49-F238E27FC236}">
                <a16:creationId xmlns:a16="http://schemas.microsoft.com/office/drawing/2014/main" id="{0FDD09A5-4DF1-49E7-AA5E-58FDA70880C8}"/>
              </a:ext>
            </a:extLst>
          </p:cNvPr>
          <p:cNvPicPr preferRelativeResize="0"/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9368" y="3215554"/>
            <a:ext cx="847805" cy="41900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" name="Google Shape;1067;g2bef58df796_2_962">
            <a:extLst>
              <a:ext uri="{FF2B5EF4-FFF2-40B4-BE49-F238E27FC236}">
                <a16:creationId xmlns:a16="http://schemas.microsoft.com/office/drawing/2014/main" id="{1FEA01ED-3B9D-41D3-83D2-765B4A3C2769}"/>
              </a:ext>
            </a:extLst>
          </p:cNvPr>
          <p:cNvSpPr/>
          <p:nvPr/>
        </p:nvSpPr>
        <p:spPr>
          <a:xfrm>
            <a:off x="5154108" y="2891822"/>
            <a:ext cx="105216" cy="5782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cxnSp>
        <p:nvCxnSpPr>
          <p:cNvPr id="17" name="Google Shape;1068;g2bef58df796_2_962">
            <a:extLst>
              <a:ext uri="{FF2B5EF4-FFF2-40B4-BE49-F238E27FC236}">
                <a16:creationId xmlns:a16="http://schemas.microsoft.com/office/drawing/2014/main" id="{2FB9F886-C828-4FD7-8C8B-47026E0B4BBE}"/>
              </a:ext>
            </a:extLst>
          </p:cNvPr>
          <p:cNvCxnSpPr/>
          <p:nvPr/>
        </p:nvCxnSpPr>
        <p:spPr>
          <a:xfrm flipH="1">
            <a:off x="4975487" y="2951371"/>
            <a:ext cx="177065" cy="26041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069;g2bef58df796_2_962">
            <a:extLst>
              <a:ext uri="{FF2B5EF4-FFF2-40B4-BE49-F238E27FC236}">
                <a16:creationId xmlns:a16="http://schemas.microsoft.com/office/drawing/2014/main" id="{634AE253-7471-473F-968C-A766B14D4D21}"/>
              </a:ext>
            </a:extLst>
          </p:cNvPr>
          <p:cNvCxnSpPr/>
          <p:nvPr/>
        </p:nvCxnSpPr>
        <p:spPr>
          <a:xfrm>
            <a:off x="5257544" y="2948303"/>
            <a:ext cx="572791" cy="262361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CA140002-5525-4665-9144-84F3C6F358EE}"/>
              </a:ext>
            </a:extLst>
          </p:cNvPr>
          <p:cNvGrpSpPr/>
          <p:nvPr/>
        </p:nvGrpSpPr>
        <p:grpSpPr>
          <a:xfrm>
            <a:off x="97181" y="2043290"/>
            <a:ext cx="587774" cy="2411850"/>
            <a:chOff x="3789526" y="1360101"/>
            <a:chExt cx="954742" cy="3013367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31BB1D2A-9958-486F-B1BC-E60EAFEAE8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l="73593" r="3083" b="7594"/>
            <a:stretch/>
          </p:blipFill>
          <p:spPr>
            <a:xfrm>
              <a:off x="3789526" y="1360101"/>
              <a:ext cx="954742" cy="2735347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B18C4A02-F690-4E1B-B03F-ACAFB98CF9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9451" t="78664" r="48876" b="8471"/>
            <a:stretch/>
          </p:blipFill>
          <p:spPr>
            <a:xfrm>
              <a:off x="4003559" y="4081819"/>
              <a:ext cx="492967" cy="291649"/>
            </a:xfrm>
            <a:prstGeom prst="rect">
              <a:avLst/>
            </a:prstGeom>
          </p:spPr>
        </p:pic>
      </p:grpSp>
      <p:pic>
        <p:nvPicPr>
          <p:cNvPr id="26" name="Image 25">
            <a:extLst>
              <a:ext uri="{FF2B5EF4-FFF2-40B4-BE49-F238E27FC236}">
                <a16:creationId xmlns:a16="http://schemas.microsoft.com/office/drawing/2014/main" id="{6FCF03E7-A7F9-488B-BB4C-8CC62832E25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20" t="39951" r="83916" b="38187"/>
          <a:stretch/>
        </p:blipFill>
        <p:spPr>
          <a:xfrm>
            <a:off x="962079" y="4166824"/>
            <a:ext cx="278893" cy="903718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CCD9D27A-3A65-4DEB-AE85-BD586478338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73593" r="3083" b="7594"/>
          <a:stretch/>
        </p:blipFill>
        <p:spPr>
          <a:xfrm>
            <a:off x="793170" y="1977497"/>
            <a:ext cx="587774" cy="2189327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0E6AAC19-F461-40D9-B43C-21B125DF0E64}"/>
              </a:ext>
            </a:extLst>
          </p:cNvPr>
          <p:cNvSpPr txBox="1"/>
          <p:nvPr/>
        </p:nvSpPr>
        <p:spPr>
          <a:xfrm>
            <a:off x="-41426" y="1292999"/>
            <a:ext cx="1600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latin typeface="+mj-lt"/>
              </a:rPr>
              <a:t>~200 interactions</a:t>
            </a:r>
          </a:p>
          <a:p>
            <a:pPr algn="ctr"/>
            <a:r>
              <a:rPr lang="fr-FR" sz="1600" b="1" dirty="0">
                <a:latin typeface="+mj-lt"/>
              </a:rPr>
              <a:t>Plante-plante</a:t>
            </a:r>
          </a:p>
        </p:txBody>
      </p:sp>
      <p:pic>
        <p:nvPicPr>
          <p:cNvPr id="29" name="Google Shape;1075;g2bef58df796_2_962">
            <a:extLst>
              <a:ext uri="{FF2B5EF4-FFF2-40B4-BE49-F238E27FC236}">
                <a16:creationId xmlns:a16="http://schemas.microsoft.com/office/drawing/2014/main" id="{CB77B363-CCE8-4B05-88EC-7D0EED4506FE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32439" r="34560"/>
          <a:stretch/>
        </p:blipFill>
        <p:spPr>
          <a:xfrm>
            <a:off x="2131766" y="2255167"/>
            <a:ext cx="791738" cy="1907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60;g2bef58df796_2_962">
            <a:extLst>
              <a:ext uri="{FF2B5EF4-FFF2-40B4-BE49-F238E27FC236}">
                <a16:creationId xmlns:a16="http://schemas.microsoft.com/office/drawing/2014/main" id="{CAEAB70D-E88C-4F7F-A0BD-E29C71D3BCFB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53876" t="44755" b="45593"/>
          <a:stretch/>
        </p:blipFill>
        <p:spPr>
          <a:xfrm>
            <a:off x="6268245" y="2015736"/>
            <a:ext cx="620313" cy="73639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BD4C0A57-0D6A-4D8B-AC64-1B86F2AABA19}"/>
              </a:ext>
            </a:extLst>
          </p:cNvPr>
          <p:cNvSpPr txBox="1"/>
          <p:nvPr/>
        </p:nvSpPr>
        <p:spPr>
          <a:xfrm>
            <a:off x="1692978" y="1276176"/>
            <a:ext cx="1635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latin typeface="+mj-lt"/>
              </a:rPr>
              <a:t>Interactions</a:t>
            </a:r>
          </a:p>
          <a:p>
            <a:pPr algn="ctr"/>
            <a:r>
              <a:rPr lang="fr-FR" sz="1600" b="1" dirty="0">
                <a:latin typeface="+mj-lt"/>
              </a:rPr>
              <a:t>Génome-Génome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F6D50445-E645-48F6-8C29-7DDB773DBA75}"/>
              </a:ext>
            </a:extLst>
          </p:cNvPr>
          <p:cNvSpPr txBox="1"/>
          <p:nvPr/>
        </p:nvSpPr>
        <p:spPr>
          <a:xfrm>
            <a:off x="1226713" y="5244536"/>
            <a:ext cx="1087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600" b="1" dirty="0">
                <a:latin typeface="+mj-lt"/>
              </a:rPr>
              <a:t>Résistance </a:t>
            </a:r>
          </a:p>
          <a:p>
            <a:pPr algn="l"/>
            <a:r>
              <a:rPr lang="fr-FR" sz="1600" b="1" dirty="0">
                <a:latin typeface="+mj-lt"/>
              </a:rPr>
              <a:t>Septoriose</a:t>
            </a:r>
          </a:p>
        </p:txBody>
      </p:sp>
      <p:sp>
        <p:nvSpPr>
          <p:cNvPr id="33" name="Flèche : droite 32">
            <a:extLst>
              <a:ext uri="{FF2B5EF4-FFF2-40B4-BE49-F238E27FC236}">
                <a16:creationId xmlns:a16="http://schemas.microsoft.com/office/drawing/2014/main" id="{4E61A989-5B2E-4773-8BF8-E11B38B05697}"/>
              </a:ext>
            </a:extLst>
          </p:cNvPr>
          <p:cNvSpPr/>
          <p:nvPr/>
        </p:nvSpPr>
        <p:spPr>
          <a:xfrm rot="5400000">
            <a:off x="1630846" y="4701206"/>
            <a:ext cx="278893" cy="800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51006271-9115-4EBB-84DE-C97CCF8CABD3}"/>
              </a:ext>
            </a:extLst>
          </p:cNvPr>
          <p:cNvSpPr txBox="1"/>
          <p:nvPr/>
        </p:nvSpPr>
        <p:spPr>
          <a:xfrm>
            <a:off x="1435777" y="2854772"/>
            <a:ext cx="486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4800" b="1" dirty="0">
                <a:latin typeface="+mj-lt"/>
              </a:rPr>
              <a:t>~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61A7F5E-2528-4CA2-B878-FCEC57606B4D}"/>
              </a:ext>
            </a:extLst>
          </p:cNvPr>
          <p:cNvSpPr txBox="1"/>
          <p:nvPr/>
        </p:nvSpPr>
        <p:spPr>
          <a:xfrm>
            <a:off x="4397665" y="4770598"/>
            <a:ext cx="1435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latin typeface="+mj-lt"/>
              </a:rPr>
              <a:t>Locus  F </a:t>
            </a:r>
            <a:r>
              <a:rPr lang="fr-FR" sz="1600" b="1" dirty="0" err="1">
                <a:latin typeface="+mj-lt"/>
              </a:rPr>
              <a:t>chr</a:t>
            </a:r>
            <a:r>
              <a:rPr lang="fr-FR" sz="1600" b="1" dirty="0">
                <a:latin typeface="+mj-lt"/>
              </a:rPr>
              <a:t> 3A </a:t>
            </a:r>
          </a:p>
          <a:p>
            <a:pPr algn="ctr"/>
            <a:r>
              <a:rPr lang="fr-FR" sz="1600" b="1" dirty="0">
                <a:latin typeface="+mj-lt"/>
              </a:rPr>
              <a:t>(F1 ou F2)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FE07E456-596D-4731-AE41-8D68988F4A7D}"/>
              </a:ext>
            </a:extLst>
          </p:cNvPr>
          <p:cNvSpPr txBox="1"/>
          <p:nvPr/>
        </p:nvSpPr>
        <p:spPr>
          <a:xfrm>
            <a:off x="3290991" y="2945176"/>
            <a:ext cx="1447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latin typeface="+mj-lt"/>
              </a:rPr>
              <a:t>Locus  V </a:t>
            </a:r>
            <a:r>
              <a:rPr lang="fr-FR" sz="1600" b="1" dirty="0" err="1">
                <a:latin typeface="+mj-lt"/>
              </a:rPr>
              <a:t>chr</a:t>
            </a:r>
            <a:r>
              <a:rPr lang="fr-FR" sz="1600" b="1" dirty="0">
                <a:latin typeface="+mj-lt"/>
              </a:rPr>
              <a:t> 5B </a:t>
            </a:r>
          </a:p>
          <a:p>
            <a:pPr algn="ctr"/>
            <a:r>
              <a:rPr lang="fr-FR" sz="1600" b="1" dirty="0">
                <a:latin typeface="+mj-lt"/>
              </a:rPr>
              <a:t>(V1 ou V2)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54A3C03-BCA7-4332-A54A-45495C1A2A8D}"/>
              </a:ext>
            </a:extLst>
          </p:cNvPr>
          <p:cNvSpPr txBox="1"/>
          <p:nvPr/>
        </p:nvSpPr>
        <p:spPr>
          <a:xfrm>
            <a:off x="8824180" y="5083459"/>
            <a:ext cx="78579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fr-FR" sz="1600" b="1" dirty="0">
                <a:latin typeface="+mj-lt"/>
              </a:rPr>
              <a:t>F1 X V1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58EC8378-AEFC-4064-BB0D-C9E32C8D96FE}"/>
              </a:ext>
            </a:extLst>
          </p:cNvPr>
          <p:cNvSpPr txBox="1"/>
          <p:nvPr/>
        </p:nvSpPr>
        <p:spPr>
          <a:xfrm>
            <a:off x="9558432" y="5083459"/>
            <a:ext cx="78579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fr-FR" sz="1600" b="1" dirty="0">
                <a:latin typeface="+mj-lt"/>
              </a:rPr>
              <a:t>F1 X V2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7925B998-1B8B-48AC-9449-6576CDCF49C4}"/>
              </a:ext>
            </a:extLst>
          </p:cNvPr>
          <p:cNvSpPr txBox="1"/>
          <p:nvPr/>
        </p:nvSpPr>
        <p:spPr>
          <a:xfrm>
            <a:off x="10338353" y="5083459"/>
            <a:ext cx="78579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fr-FR" sz="1600" b="1" dirty="0">
                <a:latin typeface="+mj-lt"/>
              </a:rPr>
              <a:t>F2 X V1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5E3F04D8-4CDF-4A61-923D-2851A65F7FC0}"/>
              </a:ext>
            </a:extLst>
          </p:cNvPr>
          <p:cNvSpPr txBox="1"/>
          <p:nvPr/>
        </p:nvSpPr>
        <p:spPr>
          <a:xfrm>
            <a:off x="11034954" y="5083459"/>
            <a:ext cx="78579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fr-FR" sz="1600" b="1" dirty="0">
                <a:latin typeface="+mj-lt"/>
              </a:rPr>
              <a:t>F2 X V2</a:t>
            </a:r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2D031F7E-C57D-4748-AA41-E5C820CF65BF}"/>
              </a:ext>
            </a:extLst>
          </p:cNvPr>
          <p:cNvCxnSpPr/>
          <p:nvPr/>
        </p:nvCxnSpPr>
        <p:spPr>
          <a:xfrm>
            <a:off x="5089657" y="3378579"/>
            <a:ext cx="0" cy="131294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id="{837AE890-31AE-40A0-9914-1BF33B80962D}"/>
              </a:ext>
            </a:extLst>
          </p:cNvPr>
          <p:cNvSpPr/>
          <p:nvPr/>
        </p:nvSpPr>
        <p:spPr>
          <a:xfrm>
            <a:off x="5069450" y="3283746"/>
            <a:ext cx="45719" cy="4571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/>
              </a:solidFill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D77247A8-B886-481A-86A0-DD4C99EC1139}"/>
              </a:ext>
            </a:extLst>
          </p:cNvPr>
          <p:cNvSpPr txBox="1"/>
          <p:nvPr/>
        </p:nvSpPr>
        <p:spPr>
          <a:xfrm>
            <a:off x="1621053" y="4252727"/>
            <a:ext cx="1833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+mj-lt"/>
              </a:rPr>
              <a:t>&gt; 690 Millions </a:t>
            </a:r>
          </a:p>
          <a:p>
            <a:pPr algn="ctr"/>
            <a:r>
              <a:rPr lang="fr-FR" sz="1600" b="1" dirty="0">
                <a:latin typeface="+mj-lt"/>
              </a:rPr>
              <a:t>de comparaisons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66D3657C-3BD3-4C3D-B7CE-C01CE81F3A4E}"/>
              </a:ext>
            </a:extLst>
          </p:cNvPr>
          <p:cNvSpPr txBox="1"/>
          <p:nvPr/>
        </p:nvSpPr>
        <p:spPr>
          <a:xfrm>
            <a:off x="9457600" y="5754277"/>
            <a:ext cx="2363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600" dirty="0">
                <a:solidFill>
                  <a:srgbClr val="D78AAA"/>
                </a:solidFill>
                <a:latin typeface="+mj-lt"/>
              </a:rPr>
              <a:t>Laura Mathieu, non publié</a:t>
            </a: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4F9D8C4E-E495-457B-8A41-B091767ABD20}"/>
              </a:ext>
            </a:extLst>
          </p:cNvPr>
          <p:cNvCxnSpPr>
            <a:cxnSpLocks/>
          </p:cNvCxnSpPr>
          <p:nvPr/>
        </p:nvCxnSpPr>
        <p:spPr>
          <a:xfrm flipH="1">
            <a:off x="4567728" y="3292738"/>
            <a:ext cx="45903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42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 animBg="1"/>
      <p:bldP spid="35" grpId="0"/>
      <p:bldP spid="36" grpId="0"/>
      <p:bldP spid="37" grpId="0" animBg="1"/>
      <p:bldP spid="38" grpId="0" animBg="1"/>
      <p:bldP spid="39" grpId="0" animBg="1"/>
      <p:bldP spid="40" grpId="0" animBg="1"/>
      <p:bldP spid="46" grpId="0" animBg="1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44824" y="26600"/>
            <a:ext cx="10515600" cy="753986"/>
          </a:xfrm>
        </p:spPr>
        <p:txBody>
          <a:bodyPr/>
          <a:lstStyle/>
          <a:p>
            <a:pPr>
              <a:defRPr/>
            </a:pPr>
            <a:r>
              <a:rPr lang="en-GB" dirty="0"/>
              <a:t>CONCLUSIONS ET PERSPECTIVES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6096000" y="818057"/>
            <a:ext cx="5832087" cy="522188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Les mélanges de variétés ou d’espèces</a:t>
            </a:r>
          </a:p>
          <a:p>
            <a:pPr>
              <a:defRPr/>
            </a:pPr>
            <a:r>
              <a:rPr lang="fr-FR" sz="1600" dirty="0"/>
              <a:t>Des solutions déjà disponibles</a:t>
            </a:r>
          </a:p>
          <a:p>
            <a:pPr>
              <a:defRPr/>
            </a:pPr>
            <a:r>
              <a:rPr lang="fr-FR" sz="1600" dirty="0"/>
              <a:t>Des solutions embarquées</a:t>
            </a:r>
          </a:p>
          <a:p>
            <a:pPr>
              <a:defRPr/>
            </a:pPr>
            <a:r>
              <a:rPr lang="fr-FR" sz="1600" dirty="0"/>
              <a:t>Des performances nombreuses</a:t>
            </a:r>
          </a:p>
          <a:p>
            <a:pPr>
              <a:defRPr/>
            </a:pPr>
            <a:r>
              <a:rPr lang="fr-FR" sz="1600" dirty="0"/>
              <a:t>Un consensus scientifique sur les performances au champ</a:t>
            </a:r>
          </a:p>
          <a:p>
            <a:pPr marL="0" indent="0">
              <a:buNone/>
              <a:defRPr/>
            </a:pPr>
            <a:r>
              <a:rPr lang="fr-FR" sz="1600" dirty="0"/>
              <a:t>	Cf E. Yan</a:t>
            </a:r>
          </a:p>
          <a:p>
            <a:pPr marL="0" indent="0">
              <a:buNone/>
              <a:defRPr/>
            </a:pPr>
            <a:endParaRPr lang="fr-FR" sz="1600" dirty="0"/>
          </a:p>
          <a:p>
            <a:pPr marL="0" indent="0">
              <a:buNone/>
              <a:defRPr/>
            </a:pP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Côté recherche</a:t>
            </a:r>
          </a:p>
          <a:p>
            <a:pPr>
              <a:defRPr/>
            </a:pPr>
            <a:r>
              <a:rPr lang="fr-FR" sz="1600" dirty="0"/>
              <a:t>Des marges de progrès importantes</a:t>
            </a:r>
          </a:p>
          <a:p>
            <a:pPr marL="457200" lvl="1" indent="0">
              <a:buNone/>
              <a:defRPr/>
            </a:pPr>
            <a:r>
              <a:rPr lang="fr-FR" sz="1600" dirty="0"/>
              <a:t>Présentations T. </a:t>
            </a:r>
            <a:r>
              <a:rPr lang="fr-FR" sz="1600" dirty="0" err="1"/>
              <a:t>Flûtre</a:t>
            </a:r>
            <a:r>
              <a:rPr lang="fr-FR" sz="1600" dirty="0"/>
              <a:t>, S. </a:t>
            </a:r>
            <a:r>
              <a:rPr lang="fr-FR" sz="1600" dirty="0" err="1"/>
              <a:t>Mediene</a:t>
            </a:r>
            <a:r>
              <a:rPr lang="fr-FR" sz="1600" dirty="0"/>
              <a:t> et I. </a:t>
            </a:r>
            <a:r>
              <a:rPr lang="fr-FR" sz="1600" dirty="0" err="1"/>
              <a:t>Goldringer</a:t>
            </a:r>
            <a:endParaRPr lang="fr-FR" sz="1600" dirty="0"/>
          </a:p>
          <a:p>
            <a:pPr>
              <a:defRPr/>
            </a:pPr>
            <a:r>
              <a:rPr lang="fr-FR" sz="1600" dirty="0"/>
              <a:t>Des découvertes à venir sur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fr-FR" sz="1600" dirty="0"/>
              <a:t>Les réseaux multi-trophiques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fr-FR" sz="1600" dirty="0"/>
              <a:t>Le rôle du microbiote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fr-FR" sz="1600" dirty="0"/>
              <a:t>L’immunité dans les interactions plante-plante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fr-FR" sz="1600" dirty="0"/>
              <a:t>Les traits, gènes et molécules impliqués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fr-FR" sz="1600" dirty="0"/>
              <a:t>Les interactions entre différents leviers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0143DD4D-BEF1-4023-A7CD-85396BF46130}" type="slidenum">
              <a:rPr lang="fr-FR"/>
              <a:t>12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1234FA1-1E1C-44D9-8067-842589E2C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99" y="1527718"/>
            <a:ext cx="5651298" cy="343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84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7626" y="186190"/>
            <a:ext cx="1311507" cy="10681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770237" y="0"/>
            <a:ext cx="1389629" cy="138962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rcRect b="21479"/>
          <a:stretch/>
        </p:blipFill>
        <p:spPr bwMode="auto">
          <a:xfrm>
            <a:off x="0" y="1479997"/>
            <a:ext cx="12192000" cy="5384958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 bwMode="auto">
          <a:xfrm>
            <a:off x="906571" y="1651091"/>
            <a:ext cx="68160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3200" dirty="0">
                <a:solidFill>
                  <a:srgbClr val="51BFAF"/>
                </a:solidFill>
                <a:latin typeface="Marianne Medium"/>
              </a:rPr>
              <a:t>Remerciements</a:t>
            </a:r>
          </a:p>
          <a:p>
            <a:pPr>
              <a:defRPr/>
            </a:pPr>
            <a:r>
              <a:rPr lang="fr-FR" sz="2000" dirty="0">
                <a:solidFill>
                  <a:srgbClr val="51BFAF"/>
                </a:solidFill>
                <a:latin typeface="Marianne Medium"/>
              </a:rPr>
              <a:t>Expertise collective Vialatte et al 2023</a:t>
            </a:r>
          </a:p>
          <a:p>
            <a:pPr>
              <a:defRPr/>
            </a:pPr>
            <a:r>
              <a:rPr lang="fr-FR" sz="2000" dirty="0">
                <a:solidFill>
                  <a:srgbClr val="51BFAF"/>
                </a:solidFill>
                <a:latin typeface="Marianne Medium"/>
              </a:rPr>
              <a:t>Laura Mathieu (Doctorant </a:t>
            </a:r>
            <a:r>
              <a:rPr lang="fr-FR" sz="2000" dirty="0" err="1">
                <a:solidFill>
                  <a:srgbClr val="51BFAF"/>
                </a:solidFill>
                <a:latin typeface="Marianne Medium"/>
              </a:rPr>
              <a:t>Mobidiv</a:t>
            </a:r>
            <a:r>
              <a:rPr lang="fr-FR" sz="2000" dirty="0">
                <a:solidFill>
                  <a:srgbClr val="51BFAF"/>
                </a:solidFill>
                <a:latin typeface="Marianne Medium"/>
              </a:rPr>
              <a:t>)</a:t>
            </a:r>
          </a:p>
          <a:p>
            <a:pPr>
              <a:defRPr/>
            </a:pPr>
            <a:r>
              <a:rPr lang="fr-FR" sz="2000" dirty="0">
                <a:solidFill>
                  <a:srgbClr val="51BFAF"/>
                </a:solidFill>
                <a:latin typeface="Marianne Medium"/>
              </a:rPr>
              <a:t>Projet CPA-MOBIDIV</a:t>
            </a:r>
          </a:p>
        </p:txBody>
      </p:sp>
      <p:sp>
        <p:nvSpPr>
          <p:cNvPr id="3" name="ZoneTexte 2"/>
          <p:cNvSpPr txBox="1"/>
          <p:nvPr/>
        </p:nvSpPr>
        <p:spPr bwMode="auto">
          <a:xfrm>
            <a:off x="884298" y="4280891"/>
            <a:ext cx="4768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rgbClr val="62C4B0"/>
                </a:solidFill>
                <a:latin typeface="Marianne"/>
              </a:rPr>
              <a:t>jean-benoit.morel@inrae.fr</a:t>
            </a:r>
          </a:p>
        </p:txBody>
      </p:sp>
      <p:pic>
        <p:nvPicPr>
          <p:cNvPr id="35795801" name="Image 1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789133" y="411839"/>
            <a:ext cx="749076" cy="735118"/>
          </a:xfrm>
          <a:prstGeom prst="rect">
            <a:avLst/>
          </a:prstGeom>
        </p:spPr>
      </p:pic>
      <p:pic>
        <p:nvPicPr>
          <p:cNvPr id="718396407" name="Image 6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927814" y="458615"/>
            <a:ext cx="2133042" cy="56312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rcRect t="79200" b="3332"/>
          <a:stretch/>
        </p:blipFill>
        <p:spPr bwMode="auto">
          <a:xfrm>
            <a:off x="57820" y="150377"/>
            <a:ext cx="12006072" cy="1179597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97A5A56-B064-4C0E-9EEE-A238C01EC0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9228" y="4764980"/>
            <a:ext cx="1607597" cy="15906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C7B1877-D2DA-416C-8375-C9AB9FCEB3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3" y="4771369"/>
            <a:ext cx="4333875" cy="15906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08D2B8C-10A4-4090-92C1-1D2B68832E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9218" y="3098105"/>
            <a:ext cx="3170648" cy="9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97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44824" y="136525"/>
            <a:ext cx="10515600" cy="58671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err="1"/>
              <a:t>Liste</a:t>
            </a:r>
            <a:r>
              <a:rPr lang="en-GB" dirty="0"/>
              <a:t> de </a:t>
            </a:r>
            <a:r>
              <a:rPr lang="en-GB" dirty="0" err="1"/>
              <a:t>références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0143DD4D-BEF1-4023-A7CD-85396BF46130}" type="slidenum">
              <a:rPr lang="fr-FR"/>
              <a:t>14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1751554-7087-4B44-9066-FC63058402AE}"/>
              </a:ext>
            </a:extLst>
          </p:cNvPr>
          <p:cNvSpPr txBox="1"/>
          <p:nvPr/>
        </p:nvSpPr>
        <p:spPr>
          <a:xfrm>
            <a:off x="167489" y="739428"/>
            <a:ext cx="10983732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en-US" sz="900" dirty="0" err="1"/>
              <a:t>Ballaré</a:t>
            </a:r>
            <a:r>
              <a:rPr lang="en-US" sz="900" dirty="0"/>
              <a:t>, C. L., and </a:t>
            </a:r>
            <a:r>
              <a:rPr lang="en-US" sz="900" dirty="0" err="1"/>
              <a:t>Pierik</a:t>
            </a:r>
            <a:r>
              <a:rPr lang="en-US" sz="900" dirty="0"/>
              <a:t>, R. (2017) The shade-avoidance syndrome: multiple signals and ecological consequences. </a:t>
            </a:r>
            <a:r>
              <a:rPr lang="fr-FR" sz="900" i="1" dirty="0"/>
              <a:t>Plant, </a:t>
            </a:r>
            <a:r>
              <a:rPr lang="fr-FR" sz="900" i="1" dirty="0" err="1"/>
              <a:t>Cell</a:t>
            </a:r>
            <a:r>
              <a:rPr lang="fr-FR" sz="900" i="1" dirty="0"/>
              <a:t> &amp; </a:t>
            </a:r>
            <a:r>
              <a:rPr lang="fr-FR" sz="900" i="1" dirty="0" err="1"/>
              <a:t>Environment</a:t>
            </a:r>
            <a:r>
              <a:rPr lang="fr-FR" sz="900" dirty="0"/>
              <a:t>, 40: 2530–2543. </a:t>
            </a:r>
            <a:r>
              <a:rPr lang="fr-FR" sz="900" dirty="0" err="1"/>
              <a:t>doi</a:t>
            </a:r>
            <a:r>
              <a:rPr lang="fr-FR" sz="900" dirty="0"/>
              <a:t>: </a:t>
            </a:r>
            <a:r>
              <a:rPr lang="fr-FR" sz="900" u="sng" dirty="0">
                <a:hlinkClick r:id="rId2" tooltip="Link to external resource: 10.1111/pce.12914"/>
              </a:rPr>
              <a:t>10.1111/pce.12914</a:t>
            </a:r>
            <a:r>
              <a:rPr lang="fr-FR" sz="900" dirty="0"/>
              <a:t>. </a:t>
            </a:r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en-US" sz="900" dirty="0" err="1"/>
              <a:t>Barot</a:t>
            </a:r>
            <a:r>
              <a:rPr lang="en-US" sz="900" dirty="0"/>
              <a:t>, S. et al. Designing mixtures of varieties for multifunctional agriculture with the help of ecology. A review. </a:t>
            </a:r>
            <a:r>
              <a:rPr lang="en-US" sz="900" i="1" dirty="0" err="1"/>
              <a:t>Agron</a:t>
            </a:r>
            <a:r>
              <a:rPr lang="en-US" sz="900" i="1" dirty="0"/>
              <a:t>. Sustain. Dev. </a:t>
            </a:r>
            <a:r>
              <a:rPr lang="en-US" sz="900" b="1" dirty="0"/>
              <a:t>37</a:t>
            </a:r>
            <a:r>
              <a:rPr lang="en-US" sz="900" dirty="0"/>
              <a:t>, 13 (2017).</a:t>
            </a:r>
            <a:endParaRPr lang="fr-FR" sz="900" dirty="0"/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en-US" sz="900" dirty="0"/>
              <a:t>Bass, D.; </a:t>
            </a:r>
            <a:r>
              <a:rPr lang="en-US" sz="900" dirty="0" err="1"/>
              <a:t>Stentiford</a:t>
            </a:r>
            <a:r>
              <a:rPr lang="en-US" sz="900" dirty="0"/>
              <a:t>, G.D.; Wang, H.C.; </a:t>
            </a:r>
            <a:r>
              <a:rPr lang="en-US" sz="900" dirty="0" err="1"/>
              <a:t>Koskella</a:t>
            </a:r>
            <a:r>
              <a:rPr lang="en-US" sz="900" dirty="0"/>
              <a:t>, B.; Tyler, C.R., (2019). The </a:t>
            </a:r>
            <a:r>
              <a:rPr lang="en-US" sz="900" dirty="0" err="1"/>
              <a:t>Pathobiome</a:t>
            </a:r>
            <a:r>
              <a:rPr lang="en-US" sz="900" dirty="0"/>
              <a:t> in Animal and Plant Diseases. </a:t>
            </a:r>
            <a:r>
              <a:rPr lang="en-US" sz="900" i="1" dirty="0"/>
              <a:t>Trends in Ecology &amp; Evolution</a:t>
            </a:r>
            <a:r>
              <a:rPr lang="en-US" sz="900" dirty="0"/>
              <a:t>, 34 (11): 996-1008. https://doi.org/10.1016/j.tree.2019.07.012 </a:t>
            </a:r>
            <a:endParaRPr lang="fr-FR" sz="900" dirty="0"/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fr-FR" sz="900" dirty="0" err="1"/>
              <a:t>Beillouin</a:t>
            </a:r>
            <a:r>
              <a:rPr lang="fr-FR" sz="900" dirty="0"/>
              <a:t>, D.; Ben-Ari, T.; </a:t>
            </a:r>
            <a:r>
              <a:rPr lang="fr-FR" sz="900" dirty="0" err="1"/>
              <a:t>Malezieux</a:t>
            </a:r>
            <a:r>
              <a:rPr lang="fr-FR" sz="900" dirty="0"/>
              <a:t>, E.; </a:t>
            </a:r>
            <a:r>
              <a:rPr lang="fr-FR" sz="900" dirty="0" err="1"/>
              <a:t>Seufert</a:t>
            </a:r>
            <a:r>
              <a:rPr lang="fr-FR" sz="900" dirty="0"/>
              <a:t>, V.; </a:t>
            </a:r>
            <a:r>
              <a:rPr lang="fr-FR" sz="900" dirty="0" err="1"/>
              <a:t>Makowski</a:t>
            </a:r>
            <a:r>
              <a:rPr lang="fr-FR" sz="900" dirty="0"/>
              <a:t>, D., (2021). </a:t>
            </a:r>
            <a:r>
              <a:rPr lang="en-US" sz="900" dirty="0"/>
              <a:t>Positive but variable effects of crop diversification on biodiversity and ecosystem services. </a:t>
            </a:r>
            <a:r>
              <a:rPr lang="en-US" sz="900" i="1" dirty="0"/>
              <a:t>Global Change Biology</a:t>
            </a:r>
            <a:r>
              <a:rPr lang="en-US" sz="900" dirty="0"/>
              <a:t>, 27 (19): 4697-4710. https://doi.org/10.1111/gcb.15747 </a:t>
            </a:r>
            <a:endParaRPr lang="fr-FR" sz="900" dirty="0"/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en-US" sz="900" dirty="0"/>
              <a:t>Borg, J. et al. Unfolding the potential of wheat cultivar mixtures: a meta-analysis perspective and identification of knowledge gaps. Field Crops Res. 221, 298–313 (2018).</a:t>
            </a:r>
            <a:endParaRPr lang="fr-FR" sz="900" dirty="0"/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en-US" sz="900" dirty="0"/>
              <a:t>Boudreau, M.A., (2013). Diseases in Intercropping Systems. In: </a:t>
            </a:r>
            <a:r>
              <a:rPr lang="en-US" sz="900" dirty="0" err="1"/>
              <a:t>VanAlfen</a:t>
            </a:r>
            <a:r>
              <a:rPr lang="en-US" sz="900" dirty="0"/>
              <a:t>, N.K., ed. </a:t>
            </a:r>
            <a:r>
              <a:rPr lang="en-US" sz="900" i="1" dirty="0"/>
              <a:t>Annual Review of Phytopathology, Vol 51</a:t>
            </a:r>
            <a:r>
              <a:rPr lang="en-US" sz="900" dirty="0"/>
              <a:t>. Palo Alto: Annual Reviews (Annual Review of Phytopathology), 499-519. https://doi.org/10.1146/annurev-phyto-082712-102246 </a:t>
            </a:r>
            <a:endParaRPr lang="fr-FR" sz="900" dirty="0"/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en-US" sz="900" dirty="0"/>
              <a:t>Clin, P., </a:t>
            </a:r>
            <a:r>
              <a:rPr lang="en-US" sz="900" dirty="0" err="1"/>
              <a:t>Grognard</a:t>
            </a:r>
            <a:r>
              <a:rPr lang="en-US" sz="900" dirty="0"/>
              <a:t>, F., </a:t>
            </a:r>
            <a:r>
              <a:rPr lang="en-US" sz="900" dirty="0" err="1"/>
              <a:t>Andrivon</a:t>
            </a:r>
            <a:r>
              <a:rPr lang="en-US" sz="900" dirty="0"/>
              <a:t>, D., </a:t>
            </a:r>
            <a:r>
              <a:rPr lang="en-US" sz="900" dirty="0" err="1"/>
              <a:t>Mailleret</a:t>
            </a:r>
            <a:r>
              <a:rPr lang="en-US" sz="900" dirty="0"/>
              <a:t>, L., &amp; Hamelin, F. M. (2022). Host mixtures for plant disease control: Benefits from pathogen selection and immune priming. </a:t>
            </a:r>
            <a:r>
              <a:rPr lang="en-US" sz="900" i="1" dirty="0"/>
              <a:t>Evolutionary Applications</a:t>
            </a:r>
            <a:r>
              <a:rPr lang="en-US" sz="900" dirty="0"/>
              <a:t>, 15, 967–975. </a:t>
            </a:r>
            <a:r>
              <a:rPr lang="en-US" sz="900" u="sng" dirty="0">
                <a:hlinkClick r:id="rId3"/>
              </a:rPr>
              <a:t>https://doi.org/10.1111/eva.13386</a:t>
            </a:r>
            <a:endParaRPr lang="fr-FR" sz="900" dirty="0"/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en-US" sz="900" dirty="0" err="1"/>
              <a:t>Corre-Hellou</a:t>
            </a:r>
            <a:r>
              <a:rPr lang="en-US" sz="900" dirty="0"/>
              <a:t>, G.; </a:t>
            </a:r>
            <a:r>
              <a:rPr lang="en-US" sz="900" dirty="0" err="1"/>
              <a:t>Dibet</a:t>
            </a:r>
            <a:r>
              <a:rPr lang="en-US" sz="900" dirty="0"/>
              <a:t>, A.; </a:t>
            </a:r>
            <a:r>
              <a:rPr lang="en-US" sz="900" dirty="0" err="1"/>
              <a:t>Hauggaard</a:t>
            </a:r>
            <a:r>
              <a:rPr lang="en-US" sz="900" dirty="0"/>
              <a:t>-Nielsen, H.; </a:t>
            </a:r>
            <a:r>
              <a:rPr lang="en-US" sz="900" dirty="0" err="1"/>
              <a:t>Crozat</a:t>
            </a:r>
            <a:r>
              <a:rPr lang="en-US" sz="900" dirty="0"/>
              <a:t>, Y.; Gooding, M.; </a:t>
            </a:r>
            <a:r>
              <a:rPr lang="en-US" sz="900" dirty="0" err="1"/>
              <a:t>Ambus</a:t>
            </a:r>
            <a:r>
              <a:rPr lang="en-US" sz="900" dirty="0"/>
              <a:t>, P.; </a:t>
            </a:r>
            <a:r>
              <a:rPr lang="en-US" sz="900" dirty="0" err="1"/>
              <a:t>Dahlmann</a:t>
            </a:r>
            <a:r>
              <a:rPr lang="en-US" sz="900" dirty="0"/>
              <a:t>, C.; von </a:t>
            </a:r>
            <a:r>
              <a:rPr lang="en-US" sz="900" dirty="0" err="1"/>
              <a:t>Fragstein</a:t>
            </a:r>
            <a:r>
              <a:rPr lang="en-US" sz="900" dirty="0"/>
              <a:t>, P.; </a:t>
            </a:r>
            <a:r>
              <a:rPr lang="en-US" sz="900" dirty="0" err="1"/>
              <a:t>Pristeri</a:t>
            </a:r>
            <a:r>
              <a:rPr lang="en-US" sz="900" dirty="0"/>
              <a:t>, A.; Monti, M.; Jensen, E.S., (2011). The competitive ability of pea-barley intercrops against weeds and the interactions with crop productivity and soil N availability. </a:t>
            </a:r>
            <a:r>
              <a:rPr lang="en-US" sz="900" i="1" dirty="0"/>
              <a:t>Field Crops Research</a:t>
            </a:r>
            <a:r>
              <a:rPr lang="en-US" sz="900" dirty="0"/>
              <a:t>, 122 (3): 264-272. https://doi.org/10.1016/j.fcr.2011.04.004 </a:t>
            </a:r>
            <a:endParaRPr lang="fr-FR" sz="900" dirty="0"/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en-US" sz="900" dirty="0"/>
              <a:t>Gu, C.F.; </a:t>
            </a:r>
            <a:r>
              <a:rPr lang="en-US" sz="900" dirty="0" err="1"/>
              <a:t>Bastiaans</a:t>
            </a:r>
            <a:r>
              <a:rPr lang="en-US" sz="900" dirty="0"/>
              <a:t>, L.; </a:t>
            </a:r>
            <a:r>
              <a:rPr lang="en-US" sz="900" dirty="0" err="1"/>
              <a:t>Anten</a:t>
            </a:r>
            <a:r>
              <a:rPr lang="en-US" sz="900" dirty="0"/>
              <a:t>, N.P.R.; Makowski, D.; van der </a:t>
            </a:r>
            <a:r>
              <a:rPr lang="en-US" sz="900" dirty="0" err="1"/>
              <a:t>Werf</a:t>
            </a:r>
            <a:r>
              <a:rPr lang="en-US" sz="900" dirty="0"/>
              <a:t>, W., (2021). Annual intercropping suppresses weeds: A meta-analysis. </a:t>
            </a:r>
            <a:r>
              <a:rPr lang="en-US" sz="900" i="1" dirty="0"/>
              <a:t>Agriculture Ecosystems &amp; Environment</a:t>
            </a:r>
            <a:r>
              <a:rPr lang="en-US" sz="900" dirty="0"/>
              <a:t>, 322: 11. https://doi.org/10.1016/j.agee.2021.107658 </a:t>
            </a:r>
            <a:endParaRPr lang="fr-FR" sz="900" dirty="0"/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en-US" sz="900" dirty="0"/>
              <a:t>Huang, C.; Sun, Z.Y.; Wang, H.G.; Luo, Y.; Ma, Z.H., (2012). Effects of wheat cultivar mixtures on stripe rust: A meta-analysis on field trials. </a:t>
            </a:r>
            <a:r>
              <a:rPr lang="fr-FR" sz="900" i="1" dirty="0" err="1"/>
              <a:t>Crop</a:t>
            </a:r>
            <a:r>
              <a:rPr lang="fr-FR" sz="900" i="1" dirty="0"/>
              <a:t> Protection</a:t>
            </a:r>
            <a:r>
              <a:rPr lang="fr-FR" sz="900" dirty="0"/>
              <a:t>, 33: 52-58. </a:t>
            </a:r>
            <a:r>
              <a:rPr lang="en-US" sz="900" u="sng" dirty="0">
                <a:hlinkClick r:id="rId4"/>
              </a:rPr>
              <a:t>https://doi.org/10.1016/j.cropro.2011.11.020</a:t>
            </a:r>
            <a:endParaRPr lang="fr-FR" sz="900" dirty="0"/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en-US" sz="900" dirty="0" err="1"/>
              <a:t>Karban</a:t>
            </a:r>
            <a:r>
              <a:rPr lang="en-US" sz="900" dirty="0"/>
              <a:t>, R.; Yang, L.H.; Edwards, K.F., (2014). Volatile communication between plants that affects herbivory: a meta-analysis. </a:t>
            </a:r>
            <a:r>
              <a:rPr lang="en-US" sz="900" i="1" dirty="0"/>
              <a:t>Ecology Letters</a:t>
            </a:r>
            <a:r>
              <a:rPr lang="en-US" sz="900" dirty="0"/>
              <a:t>, 17 (1): 44-52. https://doi.org/10.1111/ele.12205 </a:t>
            </a:r>
            <a:endParaRPr lang="fr-FR" sz="900" dirty="0"/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en-US" sz="900" dirty="0" err="1"/>
              <a:t>Kristoffersen</a:t>
            </a:r>
            <a:r>
              <a:rPr lang="en-US" sz="900" dirty="0"/>
              <a:t>, R.; Jorgensen, L.N.; Eriksen, L.B.; Nielsen, G.C.; </a:t>
            </a:r>
            <a:r>
              <a:rPr lang="en-US" sz="900" dirty="0" err="1"/>
              <a:t>Kiaer</a:t>
            </a:r>
            <a:r>
              <a:rPr lang="en-US" sz="900" dirty="0"/>
              <a:t>, L.P., (2020). Control of Septoria </a:t>
            </a:r>
            <a:r>
              <a:rPr lang="en-US" sz="900" dirty="0" err="1"/>
              <a:t>tritici</a:t>
            </a:r>
            <a:r>
              <a:rPr lang="en-US" sz="900" dirty="0"/>
              <a:t> blotch by winter wheat cultivar mixtures: Meta-analysis of 19 years of cultivar trials. </a:t>
            </a:r>
            <a:r>
              <a:rPr lang="fr-FR" sz="900" i="1" dirty="0"/>
              <a:t>Field </a:t>
            </a:r>
            <a:r>
              <a:rPr lang="fr-FR" sz="900" i="1" dirty="0" err="1"/>
              <a:t>Crops</a:t>
            </a:r>
            <a:r>
              <a:rPr lang="fr-FR" sz="900" i="1" dirty="0"/>
              <a:t> </a:t>
            </a:r>
            <a:r>
              <a:rPr lang="fr-FR" sz="900" i="1" dirty="0" err="1"/>
              <a:t>Research</a:t>
            </a:r>
            <a:r>
              <a:rPr lang="fr-FR" sz="900" dirty="0"/>
              <a:t>, 249: 7. </a:t>
            </a:r>
            <a:r>
              <a:rPr lang="en-US" sz="900" u="sng" dirty="0">
                <a:hlinkClick r:id="rId5"/>
              </a:rPr>
              <a:t>https://doi.org/10.1016/j.fcr.2019.107696</a:t>
            </a:r>
            <a:endParaRPr lang="fr-FR" sz="900" dirty="0"/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en-US" sz="900" dirty="0" err="1"/>
              <a:t>Lannou</a:t>
            </a:r>
            <a:r>
              <a:rPr lang="en-US" sz="900" dirty="0"/>
              <a:t>, C., Hubert, P., &amp; </a:t>
            </a:r>
            <a:r>
              <a:rPr lang="en-US" sz="900" dirty="0" err="1"/>
              <a:t>Gimeno</a:t>
            </a:r>
            <a:r>
              <a:rPr lang="en-US" sz="900" dirty="0"/>
              <a:t>, C. (2005). Competition and interactions among stripe rust pathotypes in wheat-cultivar</a:t>
            </a:r>
            <a:endParaRPr lang="fr-FR" sz="900" dirty="0"/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en-US" sz="900" dirty="0"/>
              <a:t>mixtures. </a:t>
            </a:r>
            <a:r>
              <a:rPr lang="en-US" sz="900" i="1" dirty="0"/>
              <a:t>Plant Pathology</a:t>
            </a:r>
            <a:r>
              <a:rPr lang="en-US" sz="900" dirty="0"/>
              <a:t>, </a:t>
            </a:r>
            <a:r>
              <a:rPr lang="en-US" sz="900" i="1" dirty="0"/>
              <a:t>54</a:t>
            </a:r>
            <a:r>
              <a:rPr lang="en-US" sz="900" dirty="0"/>
              <a:t>(5), 699–712.</a:t>
            </a:r>
            <a:endParaRPr lang="fr-FR" sz="900" dirty="0"/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en-US" sz="900" dirty="0"/>
              <a:t>Li, C.,</a:t>
            </a:r>
            <a:r>
              <a:rPr lang="en-US" sz="900" dirty="0" err="1"/>
              <a:t>Stomph</a:t>
            </a:r>
            <a:r>
              <a:rPr lang="en-US" sz="900" dirty="0"/>
              <a:t> , J., Makowski , D., Li, H., Zhang, C., Zhang, F., &amp; van der </a:t>
            </a:r>
            <a:r>
              <a:rPr lang="en-US" sz="900" dirty="0" err="1"/>
              <a:t>Werf</a:t>
            </a:r>
            <a:r>
              <a:rPr lang="en-US" sz="900" dirty="0"/>
              <a:t> , W. (2023). The productive performance of intercropping .Proceedings of the National Academy of Sciences , 120 (2), e2201886120. </a:t>
            </a:r>
            <a:r>
              <a:rPr lang="en-US" sz="900" u="sng" dirty="0">
                <a:hlinkClick r:id="rId6"/>
              </a:rPr>
              <a:t>https://doi.org/10.1073/pnas.2201886120</a:t>
            </a:r>
            <a:endParaRPr lang="fr-FR" sz="900" dirty="0"/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en-US" sz="900" dirty="0" err="1"/>
              <a:t>Lithourgidis</a:t>
            </a:r>
            <a:r>
              <a:rPr lang="en-US" sz="900" dirty="0"/>
              <a:t>, A.S.; </a:t>
            </a:r>
            <a:r>
              <a:rPr lang="en-US" sz="900" dirty="0" err="1"/>
              <a:t>Dordas</a:t>
            </a:r>
            <a:r>
              <a:rPr lang="en-US" sz="900" dirty="0"/>
              <a:t>, C.A.; </a:t>
            </a:r>
            <a:r>
              <a:rPr lang="en-US" sz="900" dirty="0" err="1"/>
              <a:t>Damalas</a:t>
            </a:r>
            <a:r>
              <a:rPr lang="en-US" sz="900" dirty="0"/>
              <a:t>, C.A.; </a:t>
            </a:r>
            <a:r>
              <a:rPr lang="en-US" sz="900" dirty="0" err="1"/>
              <a:t>Vlachostergios</a:t>
            </a:r>
            <a:r>
              <a:rPr lang="en-US" sz="900" dirty="0"/>
              <a:t>, D.N., (2011). Annual intercrops: an alternative pathway for sustainable agriculture. </a:t>
            </a:r>
            <a:r>
              <a:rPr lang="en-US" sz="900" i="1" dirty="0"/>
              <a:t>Australian Journal of Crop Science</a:t>
            </a:r>
            <a:r>
              <a:rPr lang="en-US" sz="900" dirty="0"/>
              <a:t>, 5 (4): 396-410. </a:t>
            </a:r>
            <a:endParaRPr lang="fr-FR" sz="900" dirty="0"/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en-US" sz="900" dirty="0" err="1"/>
              <a:t>Litrico</a:t>
            </a:r>
            <a:r>
              <a:rPr lang="en-US" sz="900" dirty="0"/>
              <a:t>, I. &amp; </a:t>
            </a:r>
            <a:r>
              <a:rPr lang="en-US" sz="900" dirty="0" err="1"/>
              <a:t>Violle</a:t>
            </a:r>
            <a:r>
              <a:rPr lang="en-US" sz="900" dirty="0"/>
              <a:t>, C. Diversity in plant breeding: a new conceptual framework. </a:t>
            </a:r>
            <a:r>
              <a:rPr lang="fr-FR" sz="900" dirty="0"/>
              <a:t>Trends Plant </a:t>
            </a:r>
            <a:r>
              <a:rPr lang="fr-FR" sz="900" dirty="0" err="1"/>
              <a:t>Sci</a:t>
            </a:r>
            <a:r>
              <a:rPr lang="fr-FR" sz="900" dirty="0"/>
              <a:t>. 20, 604–613 (2015).</a:t>
            </a:r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fr-FR" sz="900" dirty="0"/>
              <a:t>Pélissier R, Violle C, Morel JB. </a:t>
            </a:r>
            <a:r>
              <a:rPr lang="en-US" sz="900" dirty="0"/>
              <a:t>Plant immunity: Good fences make good neighbors? </a:t>
            </a:r>
            <a:r>
              <a:rPr lang="fr-FR" sz="900" dirty="0" err="1"/>
              <a:t>Curr</a:t>
            </a:r>
            <a:r>
              <a:rPr lang="fr-FR" sz="900" dirty="0"/>
              <a:t> </a:t>
            </a:r>
            <a:r>
              <a:rPr lang="fr-FR" sz="900" dirty="0" err="1"/>
              <a:t>Opin</a:t>
            </a:r>
            <a:r>
              <a:rPr lang="fr-FR" sz="900" dirty="0"/>
              <a:t> Plant Biol. 2021 Aug;62:102045. </a:t>
            </a:r>
            <a:r>
              <a:rPr lang="fr-FR" sz="900" dirty="0" err="1"/>
              <a:t>doi</a:t>
            </a:r>
            <a:r>
              <a:rPr lang="fr-FR" sz="900" dirty="0"/>
              <a:t>: 10.1016/j.pbi.2021.102045.</a:t>
            </a:r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fr-FR" sz="900" dirty="0"/>
              <a:t>Pélissier R, Ducasse A, </a:t>
            </a:r>
            <a:r>
              <a:rPr lang="fr-FR" sz="900" dirty="0" err="1"/>
              <a:t>Ballini</a:t>
            </a:r>
            <a:r>
              <a:rPr lang="fr-FR" sz="900" dirty="0"/>
              <a:t> E, </a:t>
            </a:r>
            <a:r>
              <a:rPr lang="fr-FR" sz="900" dirty="0" err="1"/>
              <a:t>Frouin</a:t>
            </a:r>
            <a:r>
              <a:rPr lang="fr-FR" sz="900" dirty="0"/>
              <a:t> J, Violle C, Morel JB. </a:t>
            </a:r>
            <a:r>
              <a:rPr lang="en-US" sz="900" dirty="0"/>
              <a:t>A major genetic locus in </a:t>
            </a:r>
            <a:r>
              <a:rPr lang="en-US" sz="900" dirty="0" err="1"/>
              <a:t>neighbours</a:t>
            </a:r>
            <a:r>
              <a:rPr lang="en-US" sz="900" dirty="0"/>
              <a:t> controls changes of gene expression and susceptibility in intraspecific rice mixtures. New Phytol. 2023 Apr;238(2):835-844. </a:t>
            </a:r>
            <a:r>
              <a:rPr lang="en-US" sz="900" dirty="0" err="1"/>
              <a:t>doi</a:t>
            </a:r>
            <a:r>
              <a:rPr lang="en-US" sz="900" dirty="0"/>
              <a:t>: 10.1111/nph.18778.</a:t>
            </a:r>
            <a:endParaRPr lang="fr-FR" sz="900" dirty="0"/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en-US" sz="900" dirty="0"/>
              <a:t>Reiss, E. R. &amp; Drinkwater, L. E. Cultivar mixtures: a meta-analysis of the effect of intraspecific diversity on crop yield. Ecol. Appl. 28, 62–77 (2018).</a:t>
            </a:r>
            <a:endParaRPr lang="fr-FR" sz="900" dirty="0"/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en-US" sz="900" dirty="0" err="1"/>
              <a:t>Risch</a:t>
            </a:r>
            <a:r>
              <a:rPr lang="en-US" sz="900" dirty="0"/>
              <a:t>, S.J., (1983). Intercropping as cultural pest-control - prospects an limitations. </a:t>
            </a:r>
            <a:r>
              <a:rPr lang="fr-FR" sz="900" i="1" dirty="0" err="1"/>
              <a:t>Environmental</a:t>
            </a:r>
            <a:r>
              <a:rPr lang="fr-FR" sz="900" i="1" dirty="0"/>
              <a:t> Management</a:t>
            </a:r>
            <a:r>
              <a:rPr lang="fr-FR" sz="900" dirty="0"/>
              <a:t>, 7 (1): 9-14. https://doi.org/10.1007/bf01867035 </a:t>
            </a:r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en-US" sz="900" dirty="0" err="1"/>
              <a:t>Scavo</a:t>
            </a:r>
            <a:r>
              <a:rPr lang="en-US" sz="900" dirty="0"/>
              <a:t> A, </a:t>
            </a:r>
            <a:r>
              <a:rPr lang="en-US" sz="900" dirty="0" err="1"/>
              <a:t>Mauromicale</a:t>
            </a:r>
            <a:r>
              <a:rPr lang="en-US" sz="900" dirty="0"/>
              <a:t> G. Crop Allelopathy for Sustainable Weed Management in Agroecosystems: Knowing the Present with a View to the Future. </a:t>
            </a:r>
            <a:r>
              <a:rPr lang="en-US" sz="900" i="1" dirty="0"/>
              <a:t>Agronomy</a:t>
            </a:r>
            <a:r>
              <a:rPr lang="en-US" sz="900" dirty="0"/>
              <a:t>. 2021; 11(11):2104. </a:t>
            </a:r>
            <a:r>
              <a:rPr lang="en-US" sz="900" u="sng" dirty="0">
                <a:hlinkClick r:id="rId7"/>
              </a:rPr>
              <a:t>https://doi.org/10.3390/agronomy11112104</a:t>
            </a:r>
            <a:endParaRPr lang="fr-FR" sz="900" dirty="0"/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en-US" sz="900" dirty="0"/>
              <a:t>Snyder, L.D.; Gomez, M.I.; Power, A.G., (2020). Crop Varietal Mixtures as a Strategy to Support Insect Pest Control, Yield, Economic, and Nutritional Services. </a:t>
            </a:r>
            <a:r>
              <a:rPr lang="fr-FR" sz="900" i="1" dirty="0" err="1"/>
              <a:t>Frontiers</a:t>
            </a:r>
            <a:r>
              <a:rPr lang="fr-FR" sz="900" i="1" dirty="0"/>
              <a:t> in </a:t>
            </a:r>
            <a:r>
              <a:rPr lang="fr-FR" sz="900" i="1" dirty="0" err="1"/>
              <a:t>Sustainable</a:t>
            </a:r>
            <a:r>
              <a:rPr lang="fr-FR" sz="900" i="1" dirty="0"/>
              <a:t> Food </a:t>
            </a:r>
            <a:r>
              <a:rPr lang="fr-FR" sz="900" i="1" dirty="0" err="1"/>
              <a:t>Systems</a:t>
            </a:r>
            <a:r>
              <a:rPr lang="fr-FR" sz="900" dirty="0"/>
              <a:t>, 4: 14. </a:t>
            </a:r>
            <a:r>
              <a:rPr lang="en-US" sz="900" u="sng" dirty="0">
                <a:hlinkClick r:id="rId8"/>
              </a:rPr>
              <a:t>https://doi.org/10.3389/fsufs.2020.00060</a:t>
            </a:r>
            <a:endParaRPr lang="fr-FR" sz="900" dirty="0"/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en-US" sz="900" dirty="0" err="1"/>
              <a:t>Tamburini</a:t>
            </a:r>
            <a:r>
              <a:rPr lang="en-US" sz="900" dirty="0"/>
              <a:t>, G. et al. Agricultural diversification promotes multiple ecosystem services without compromising yield. Sci. Adv. 6, eaba1715 (2020).</a:t>
            </a:r>
            <a:endParaRPr lang="fr-FR" sz="900" dirty="0"/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fr-FR" sz="900" dirty="0" err="1"/>
              <a:t>Tibi</a:t>
            </a:r>
            <a:r>
              <a:rPr lang="fr-FR" sz="900" dirty="0"/>
              <a:t> A, Vialatte A, Martinet V (2024). La diversification végétale au service de l’agroécologie. </a:t>
            </a:r>
            <a:r>
              <a:rPr lang="fr-FR" sz="900" dirty="0" err="1"/>
              <a:t>Phytoma</a:t>
            </a:r>
            <a:r>
              <a:rPr lang="fr-FR" sz="900" dirty="0"/>
              <a:t>, 771 : 14-19. </a:t>
            </a:r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en-US" sz="900" dirty="0" err="1"/>
              <a:t>Tooker</a:t>
            </a:r>
            <a:r>
              <a:rPr lang="en-US" sz="900" dirty="0"/>
              <a:t>, J.F.; Frank, S.D., (2012). Genotypically diverse cultivar mixtures for insect pest management and increased crop yields. </a:t>
            </a:r>
            <a:r>
              <a:rPr lang="fr-FR" sz="900" i="1" dirty="0"/>
              <a:t>Journal of </a:t>
            </a:r>
            <a:r>
              <a:rPr lang="fr-FR" sz="900" i="1" dirty="0" err="1"/>
              <a:t>Applied</a:t>
            </a:r>
            <a:r>
              <a:rPr lang="fr-FR" sz="900" i="1" dirty="0"/>
              <a:t> </a:t>
            </a:r>
            <a:r>
              <a:rPr lang="fr-FR" sz="900" i="1" dirty="0" err="1"/>
              <a:t>Ecology</a:t>
            </a:r>
            <a:r>
              <a:rPr lang="fr-FR" sz="900" dirty="0"/>
              <a:t>, 49 (5): 974-985. </a:t>
            </a:r>
            <a:r>
              <a:rPr lang="en-US" sz="900" u="sng" dirty="0">
                <a:hlinkClick r:id="rId9"/>
              </a:rPr>
              <a:t>https://doi.org/10.1111/j.1365-2664.2012.02173.x</a:t>
            </a:r>
            <a:endParaRPr lang="fr-FR" sz="900" dirty="0"/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fr-FR" sz="900" dirty="0"/>
              <a:t>Vialatte A, Martinet V, </a:t>
            </a:r>
            <a:r>
              <a:rPr lang="fr-FR" sz="900" dirty="0" err="1"/>
              <a:t>Tibi</a:t>
            </a:r>
            <a:r>
              <a:rPr lang="fr-FR" sz="900" dirty="0"/>
              <a:t> A, </a:t>
            </a:r>
            <a:r>
              <a:rPr lang="fr-FR" sz="900" dirty="0" err="1"/>
              <a:t>Alignier</a:t>
            </a:r>
            <a:r>
              <a:rPr lang="fr-FR" sz="900" dirty="0"/>
              <a:t> A, </a:t>
            </a:r>
            <a:r>
              <a:rPr lang="fr-FR" sz="900" dirty="0" err="1"/>
              <a:t>Angeon</a:t>
            </a:r>
            <a:r>
              <a:rPr lang="fr-FR" sz="900" dirty="0"/>
              <a:t> V, et al.. Protéger les cultures en augmentant la diversité végétale des espaces agricoles. Rapport scientifique de l’Expertise scientifique collective. INRAE. 2023, 954 p. hal-04127709v4</a:t>
            </a:r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fr-FR" sz="900" dirty="0" err="1"/>
              <a:t>Wuest</a:t>
            </a:r>
            <a:r>
              <a:rPr lang="fr-FR" sz="900" dirty="0"/>
              <a:t>, S.E., Schulz, L., Rana, S. </a:t>
            </a:r>
            <a:r>
              <a:rPr lang="fr-FR" sz="900" i="1" dirty="0"/>
              <a:t>et al.</a:t>
            </a:r>
            <a:r>
              <a:rPr lang="fr-FR" sz="900" dirty="0"/>
              <a:t> </a:t>
            </a:r>
            <a:r>
              <a:rPr lang="en-US" sz="900" dirty="0"/>
              <a:t>Single-gene resolution of diversity-driven overyielding in plant genotype mixtures. </a:t>
            </a:r>
            <a:r>
              <a:rPr lang="fr-FR" sz="900" i="1" dirty="0"/>
              <a:t>Nat Commun</a:t>
            </a:r>
            <a:r>
              <a:rPr lang="fr-FR" sz="900" dirty="0"/>
              <a:t> </a:t>
            </a:r>
            <a:r>
              <a:rPr lang="fr-FR" sz="900" b="1" dirty="0"/>
              <a:t>14</a:t>
            </a:r>
            <a:r>
              <a:rPr lang="fr-FR" sz="900" dirty="0"/>
              <a:t>, 3379 (2023). </a:t>
            </a:r>
            <a:r>
              <a:rPr lang="fr-FR" sz="900" u="sng" dirty="0">
                <a:hlinkClick r:id="rId10"/>
              </a:rPr>
              <a:t>https://doi.org/10.1038/s41467-023-39130-z</a:t>
            </a:r>
            <a:endParaRPr lang="fr-FR" sz="900" dirty="0"/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en-US" sz="900" dirty="0"/>
              <a:t>Yu, RP., Yang, H., Xing, Y. </a:t>
            </a:r>
            <a:r>
              <a:rPr lang="en-US" sz="900" i="1" dirty="0"/>
              <a:t>et al.</a:t>
            </a:r>
            <a:r>
              <a:rPr lang="en-US" sz="900" dirty="0"/>
              <a:t> Belowground processes and sustainability in agroecosystems with intercropping. </a:t>
            </a:r>
            <a:r>
              <a:rPr lang="en-US" sz="900" i="1" dirty="0"/>
              <a:t>Plant Soil</a:t>
            </a:r>
            <a:r>
              <a:rPr lang="en-US" sz="900" dirty="0"/>
              <a:t> </a:t>
            </a:r>
            <a:r>
              <a:rPr lang="en-US" sz="900" b="1" dirty="0"/>
              <a:t>476</a:t>
            </a:r>
            <a:r>
              <a:rPr lang="en-US" sz="900" dirty="0"/>
              <a:t>, 263–288 (2022). </a:t>
            </a:r>
            <a:r>
              <a:rPr lang="en-US" sz="900" dirty="0">
                <a:hlinkClick r:id="rId11"/>
              </a:rPr>
              <a:t>https://doi.org/10.1007/s11104-022-05487-1</a:t>
            </a:r>
            <a:endParaRPr lang="en-US" sz="900" dirty="0"/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fr-FR" sz="900" dirty="0"/>
              <a:t>Zhang, W. P. et al. </a:t>
            </a:r>
            <a:r>
              <a:rPr lang="en-US" sz="900" dirty="0"/>
              <a:t>Temporal dynamics of nutrient uptake by </a:t>
            </a:r>
            <a:r>
              <a:rPr lang="en-US" sz="900" dirty="0" err="1"/>
              <a:t>neighbouring</a:t>
            </a:r>
            <a:r>
              <a:rPr lang="en-US" sz="900" dirty="0"/>
              <a:t> plant species: evidence from intercropping. </a:t>
            </a:r>
            <a:r>
              <a:rPr lang="en-US" sz="900" i="1" dirty="0" err="1"/>
              <a:t>Funct</a:t>
            </a:r>
            <a:r>
              <a:rPr lang="en-US" sz="900" i="1" dirty="0"/>
              <a:t>. Ecol. </a:t>
            </a:r>
            <a:r>
              <a:rPr lang="en-US" sz="900" b="1" dirty="0"/>
              <a:t>31</a:t>
            </a:r>
            <a:r>
              <a:rPr lang="en-US" sz="900" dirty="0"/>
              <a:t>, 469–479 (2017).</a:t>
            </a:r>
            <a:endParaRPr lang="fr-FR" sz="900" dirty="0"/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en-US" sz="900" dirty="0"/>
              <a:t>Zhang, C.C.; Dong, Y.; Tang, L.; Zheng, Y.; Makowski, D.; Yu, Y.; Zhang, F.S.; van der </a:t>
            </a:r>
            <a:r>
              <a:rPr lang="en-US" sz="900" dirty="0" err="1"/>
              <a:t>Werf</a:t>
            </a:r>
            <a:r>
              <a:rPr lang="en-US" sz="900" dirty="0"/>
              <a:t>, W., (2019). Intercropping cereals with </a:t>
            </a:r>
            <a:r>
              <a:rPr lang="en-US" sz="900" dirty="0" err="1"/>
              <a:t>faba</a:t>
            </a:r>
            <a:r>
              <a:rPr lang="en-US" sz="900" dirty="0"/>
              <a:t> bean reduces plant disease incidence regardless of fertilizer input; a meta-analysis. </a:t>
            </a:r>
            <a:r>
              <a:rPr lang="fr-FR" sz="900" i="1" dirty="0" err="1"/>
              <a:t>European</a:t>
            </a:r>
            <a:r>
              <a:rPr lang="fr-FR" sz="900" i="1" dirty="0"/>
              <a:t> Journal of Plant </a:t>
            </a:r>
            <a:r>
              <a:rPr lang="fr-FR" sz="900" i="1" dirty="0" err="1"/>
              <a:t>Pathology</a:t>
            </a:r>
            <a:r>
              <a:rPr lang="fr-FR" sz="900" dirty="0"/>
              <a:t>, 154 (4): 931-942. https://doi.org/10.1007/s10658-019-01711-4</a:t>
            </a:r>
          </a:p>
          <a:p>
            <a:pPr marL="171450" indent="-171450" algn="l">
              <a:buFont typeface="Courier New" panose="02070309020205020404" pitchFamily="49" charset="0"/>
              <a:buChar char="o"/>
            </a:pPr>
            <a:endParaRPr lang="fr-FR" sz="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0934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247185" y="1365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GB" dirty="0"/>
              <a:t>Diversification </a:t>
            </a:r>
            <a:r>
              <a:rPr lang="en-GB" dirty="0" err="1"/>
              <a:t>végétale</a:t>
            </a:r>
            <a:r>
              <a:rPr lang="en-GB" dirty="0"/>
              <a:t>: </a:t>
            </a:r>
            <a:br>
              <a:rPr lang="en-GB" dirty="0"/>
            </a:br>
            <a:r>
              <a:rPr lang="en-GB" dirty="0"/>
              <a:t>performances et </a:t>
            </a:r>
            <a:r>
              <a:rPr lang="en-GB" dirty="0" err="1"/>
              <a:t>mécanismes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291790" y="1752957"/>
            <a:ext cx="11062010" cy="4351338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GB" dirty="0"/>
              <a:t>Diversification à </a:t>
            </a:r>
            <a:r>
              <a:rPr lang="en-GB" dirty="0" err="1"/>
              <a:t>différentes</a:t>
            </a:r>
            <a:r>
              <a:rPr lang="en-GB" dirty="0"/>
              <a:t> </a:t>
            </a:r>
            <a:r>
              <a:rPr lang="en-GB" dirty="0" err="1"/>
              <a:t>échelles</a:t>
            </a:r>
            <a:r>
              <a:rPr lang="en-GB" dirty="0"/>
              <a:t> (</a:t>
            </a:r>
            <a:r>
              <a:rPr lang="en-GB" dirty="0" err="1"/>
              <a:t>parcelle</a:t>
            </a:r>
            <a:r>
              <a:rPr lang="en-GB" dirty="0"/>
              <a:t>, exploitation, </a:t>
            </a:r>
            <a:r>
              <a:rPr lang="en-GB" dirty="0" err="1"/>
              <a:t>paysage</a:t>
            </a:r>
            <a:r>
              <a:rPr lang="en-GB" dirty="0"/>
              <a:t>…)</a:t>
            </a:r>
          </a:p>
          <a:p>
            <a:pPr>
              <a:defRPr/>
            </a:pPr>
            <a:r>
              <a:rPr lang="en-GB" dirty="0"/>
              <a:t>Intra et inter </a:t>
            </a:r>
            <a:r>
              <a:rPr lang="en-GB" dirty="0" err="1"/>
              <a:t>spécifique</a:t>
            </a:r>
            <a:endParaRPr lang="en-GB" dirty="0"/>
          </a:p>
          <a:p>
            <a:pPr>
              <a:defRPr/>
            </a:pPr>
            <a:r>
              <a:rPr lang="en-GB" dirty="0"/>
              <a:t>Expertise collective </a:t>
            </a:r>
          </a:p>
          <a:p>
            <a:pPr marL="0" indent="0">
              <a:buNone/>
              <a:defRPr/>
            </a:pPr>
            <a:r>
              <a:rPr lang="en-GB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		</a:t>
            </a:r>
            <a:r>
              <a:rPr lang="en-GB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Vialatte</a:t>
            </a:r>
            <a:r>
              <a:rPr lang="en-GB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et al, 2023</a:t>
            </a: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Focus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GB" sz="2000" dirty="0" err="1"/>
              <a:t>Échelle</a:t>
            </a:r>
            <a:r>
              <a:rPr lang="en-GB" sz="2000" dirty="0"/>
              <a:t> </a:t>
            </a:r>
            <a:r>
              <a:rPr lang="en-GB" sz="2000" dirty="0" err="1"/>
              <a:t>parcelle</a:t>
            </a:r>
            <a:endParaRPr lang="en-GB" sz="2000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GB" sz="2000" dirty="0"/>
              <a:t>Mélanges de </a:t>
            </a:r>
            <a:r>
              <a:rPr lang="en-GB" sz="2000" dirty="0" err="1"/>
              <a:t>variétés</a:t>
            </a:r>
            <a:r>
              <a:rPr lang="en-GB" sz="2000" dirty="0"/>
              <a:t> </a:t>
            </a:r>
            <a:r>
              <a:rPr lang="en-GB" sz="2000" dirty="0" err="1"/>
              <a:t>ou</a:t>
            </a:r>
            <a:r>
              <a:rPr lang="en-GB" sz="2000" dirty="0"/>
              <a:t> </a:t>
            </a:r>
            <a:r>
              <a:rPr lang="en-GB" sz="2000" dirty="0" err="1"/>
              <a:t>d’espèces</a:t>
            </a:r>
            <a:endParaRPr lang="en-GB" sz="2000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GB" sz="2000" dirty="0" err="1"/>
              <a:t>Mécanismes</a:t>
            </a:r>
            <a:r>
              <a:rPr lang="en-GB" sz="2000" dirty="0"/>
              <a:t> </a:t>
            </a:r>
            <a:r>
              <a:rPr lang="en-GB" sz="2000" dirty="0" err="1"/>
              <a:t>en</a:t>
            </a:r>
            <a:r>
              <a:rPr lang="en-GB" sz="2000" dirty="0"/>
              <a:t> lien avec protection des cultures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GB" sz="2000" dirty="0"/>
              <a:t>Un </a:t>
            </a:r>
            <a:r>
              <a:rPr lang="en-GB" sz="2000" dirty="0" err="1"/>
              <a:t>exemple</a:t>
            </a:r>
            <a:r>
              <a:rPr lang="en-GB" sz="2000" dirty="0"/>
              <a:t> de recherche </a:t>
            </a:r>
            <a:r>
              <a:rPr lang="en-GB" sz="2000" dirty="0" err="1"/>
              <a:t>actuelle</a:t>
            </a:r>
            <a:r>
              <a:rPr lang="en-GB" sz="2000" dirty="0"/>
              <a:t> (</a:t>
            </a:r>
            <a:r>
              <a:rPr lang="en-GB" sz="2000" dirty="0" err="1"/>
              <a:t>projet</a:t>
            </a:r>
            <a:r>
              <a:rPr lang="en-GB" sz="2000" dirty="0"/>
              <a:t> MOBIDIV)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0143DD4D-BEF1-4023-A7CD-85396BF46130}" type="slidenum">
              <a:rPr lang="fr-FR"/>
              <a:t>2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5B63EBF-67CD-4080-ACA8-BA79C85B8ED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627542" y="4482465"/>
            <a:ext cx="1524000" cy="155067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F4AA42F-EFFF-4AC2-91CC-3CDF9CE8A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204" y="2275979"/>
            <a:ext cx="5599796" cy="375715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B8EC432-F673-4F6C-8270-A90E0D94C90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992004" y="2377956"/>
            <a:ext cx="1524000" cy="15506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2" name="Groupe 41">
            <a:extLst>
              <a:ext uri="{FF2B5EF4-FFF2-40B4-BE49-F238E27FC236}">
                <a16:creationId xmlns:a16="http://schemas.microsoft.com/office/drawing/2014/main" id="{5774BB85-F709-4458-922A-7B1B6ED4E6C0}"/>
              </a:ext>
            </a:extLst>
          </p:cNvPr>
          <p:cNvGrpSpPr/>
          <p:nvPr/>
        </p:nvGrpSpPr>
        <p:grpSpPr>
          <a:xfrm>
            <a:off x="4353138" y="1056222"/>
            <a:ext cx="370335" cy="1379794"/>
            <a:chOff x="3789526" y="1360101"/>
            <a:chExt cx="954742" cy="3013367"/>
          </a:xfrm>
        </p:grpSpPr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6B5924DE-B7CE-4564-86F9-73A34E4944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l="73593" r="3083" b="7594"/>
            <a:stretch/>
          </p:blipFill>
          <p:spPr>
            <a:xfrm>
              <a:off x="3789526" y="1360101"/>
              <a:ext cx="954742" cy="2735347"/>
            </a:xfrm>
            <a:prstGeom prst="rect">
              <a:avLst/>
            </a:prstGeom>
          </p:spPr>
        </p:pic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5B159F93-957B-4A5D-B190-B2AA08ED7E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9451" t="78664" r="48876" b="8471"/>
            <a:stretch/>
          </p:blipFill>
          <p:spPr>
            <a:xfrm>
              <a:off x="4003559" y="4081819"/>
              <a:ext cx="492967" cy="291649"/>
            </a:xfrm>
            <a:prstGeom prst="rect">
              <a:avLst/>
            </a:prstGeom>
          </p:spPr>
        </p:pic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28AB367F-DEF5-4ABC-8F9F-08599DCFF920}"/>
              </a:ext>
            </a:extLst>
          </p:cNvPr>
          <p:cNvGrpSpPr/>
          <p:nvPr/>
        </p:nvGrpSpPr>
        <p:grpSpPr>
          <a:xfrm>
            <a:off x="4712654" y="1042777"/>
            <a:ext cx="370335" cy="1769498"/>
            <a:chOff x="4967949" y="1385355"/>
            <a:chExt cx="954742" cy="3864453"/>
          </a:xfrm>
        </p:grpSpPr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ABD0846D-080C-4D0F-ACB3-0DF7C04E05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320" t="39951" r="83916" b="38187"/>
            <a:stretch/>
          </p:blipFill>
          <p:spPr>
            <a:xfrm>
              <a:off x="5242314" y="4120702"/>
              <a:ext cx="453015" cy="1129106"/>
            </a:xfrm>
            <a:prstGeom prst="rect">
              <a:avLst/>
            </a:prstGeom>
          </p:spPr>
        </p:pic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D6B0C5D3-E0BA-4A21-8BF7-7525848287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73593" r="3083" b="7594"/>
            <a:stretch/>
          </p:blipFill>
          <p:spPr>
            <a:xfrm>
              <a:off x="4967949" y="1385355"/>
              <a:ext cx="954742" cy="2735347"/>
            </a:xfrm>
            <a:prstGeom prst="rect">
              <a:avLst/>
            </a:prstGeom>
          </p:spPr>
        </p:pic>
      </p:grpSp>
      <p:pic>
        <p:nvPicPr>
          <p:cNvPr id="48" name="Image 47">
            <a:extLst>
              <a:ext uri="{FF2B5EF4-FFF2-40B4-BE49-F238E27FC236}">
                <a16:creationId xmlns:a16="http://schemas.microsoft.com/office/drawing/2014/main" id="{01521725-892D-43AF-97B8-3C72CC67C25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789" t="2967" r="5473"/>
          <a:stretch/>
        </p:blipFill>
        <p:spPr bwMode="auto">
          <a:xfrm>
            <a:off x="5715463" y="1021863"/>
            <a:ext cx="880455" cy="1859370"/>
          </a:xfrm>
          <a:prstGeom prst="rect">
            <a:avLst/>
          </a:prstGeom>
        </p:spPr>
      </p:pic>
      <p:grpSp>
        <p:nvGrpSpPr>
          <p:cNvPr id="49" name="Groupe 48">
            <a:extLst>
              <a:ext uri="{FF2B5EF4-FFF2-40B4-BE49-F238E27FC236}">
                <a16:creationId xmlns:a16="http://schemas.microsoft.com/office/drawing/2014/main" id="{30000D0D-C717-4510-9232-16EC118FEC88}"/>
              </a:ext>
            </a:extLst>
          </p:cNvPr>
          <p:cNvGrpSpPr/>
          <p:nvPr/>
        </p:nvGrpSpPr>
        <p:grpSpPr>
          <a:xfrm>
            <a:off x="6546013" y="1052801"/>
            <a:ext cx="370335" cy="1379794"/>
            <a:chOff x="3789526" y="1360101"/>
            <a:chExt cx="954742" cy="3013367"/>
          </a:xfrm>
        </p:grpSpPr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5CAF0541-7176-4360-94DB-49A2C66E1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l="73593" r="3083" b="7594"/>
            <a:stretch/>
          </p:blipFill>
          <p:spPr>
            <a:xfrm>
              <a:off x="3789526" y="1360101"/>
              <a:ext cx="954742" cy="2735347"/>
            </a:xfrm>
            <a:prstGeom prst="rect">
              <a:avLst/>
            </a:prstGeom>
          </p:spPr>
        </p:pic>
        <p:pic>
          <p:nvPicPr>
            <p:cNvPr id="51" name="Image 50">
              <a:extLst>
                <a:ext uri="{FF2B5EF4-FFF2-40B4-BE49-F238E27FC236}">
                  <a16:creationId xmlns:a16="http://schemas.microsoft.com/office/drawing/2014/main" id="{079E8306-F108-49AF-8150-613C4A7548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9451" t="78664" r="48876" b="8471"/>
            <a:stretch/>
          </p:blipFill>
          <p:spPr>
            <a:xfrm>
              <a:off x="4003559" y="4081819"/>
              <a:ext cx="492967" cy="291649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53751" y="71012"/>
            <a:ext cx="10515600" cy="64014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200" dirty="0"/>
              <a:t>Multi-performance des mélanges de </a:t>
            </a:r>
            <a:r>
              <a:rPr lang="en-GB" sz="3200" dirty="0" err="1"/>
              <a:t>variétés</a:t>
            </a:r>
            <a:r>
              <a:rPr lang="en-GB" sz="3200" dirty="0"/>
              <a:t> et </a:t>
            </a:r>
            <a:r>
              <a:rPr lang="en-GB" sz="3200" dirty="0" err="1"/>
              <a:t>d’espèces</a:t>
            </a:r>
            <a:endParaRPr lang="en-GB" sz="3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0143DD4D-BEF1-4023-A7CD-85396BF46130}" type="slidenum">
              <a:rPr lang="fr-FR"/>
              <a:t>3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A6C0EEE-2B7D-497F-95E8-D928534BCF0A}"/>
              </a:ext>
            </a:extLst>
          </p:cNvPr>
          <p:cNvSpPr txBox="1"/>
          <p:nvPr/>
        </p:nvSpPr>
        <p:spPr>
          <a:xfrm>
            <a:off x="6916348" y="5161745"/>
            <a:ext cx="4662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Vialatte, ESCO 2023; Bellouin 2021; </a:t>
            </a:r>
            <a:r>
              <a:rPr lang="fr-FR" sz="16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Tamburini</a:t>
            </a:r>
            <a:r>
              <a:rPr lang="fr-FR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2020</a:t>
            </a:r>
          </a:p>
        </p:txBody>
      </p:sp>
      <p:graphicFrame>
        <p:nvGraphicFramePr>
          <p:cNvPr id="52" name="Objet 51">
            <a:extLst>
              <a:ext uri="{FF2B5EF4-FFF2-40B4-BE49-F238E27FC236}">
                <a16:creationId xmlns:a16="http://schemas.microsoft.com/office/drawing/2014/main" id="{814FF8AB-5C2F-4FE5-88D3-EF56954FBC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549648"/>
              </p:ext>
            </p:extLst>
          </p:nvPr>
        </p:nvGraphicFramePr>
        <p:xfrm>
          <a:off x="1146531" y="2548749"/>
          <a:ext cx="5921375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Worksheet" r:id="rId9" imgW="5920740" imgH="2095500" progId="Excel.Sheet.12">
                  <p:embed/>
                </p:oleObj>
              </mc:Choice>
              <mc:Fallback>
                <p:oleObj name="Worksheet" r:id="rId9" imgW="5920740" imgH="2095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46531" y="2548749"/>
                        <a:ext cx="5921375" cy="209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ZoneTexte 52">
            <a:extLst>
              <a:ext uri="{FF2B5EF4-FFF2-40B4-BE49-F238E27FC236}">
                <a16:creationId xmlns:a16="http://schemas.microsoft.com/office/drawing/2014/main" id="{3E5BDD6F-4949-4A9C-8D9A-BF388A82A35E}"/>
              </a:ext>
            </a:extLst>
          </p:cNvPr>
          <p:cNvSpPr txBox="1"/>
          <p:nvPr/>
        </p:nvSpPr>
        <p:spPr>
          <a:xfrm>
            <a:off x="8263054" y="2465734"/>
            <a:ext cx="35734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600" b="1" u="sng" dirty="0">
                <a:latin typeface="+mj-lt"/>
              </a:rPr>
              <a:t>Autres performances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1600" dirty="0">
                <a:latin typeface="+mj-lt"/>
              </a:rPr>
              <a:t>Stabilité des rendements (</a:t>
            </a:r>
            <a:r>
              <a:rPr lang="fr-FR" sz="1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Reiss</a:t>
            </a:r>
            <a:r>
              <a:rPr lang="fr-FR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 2018</a:t>
            </a:r>
            <a:r>
              <a:rPr lang="fr-FR" sz="1600" dirty="0">
                <a:latin typeface="+mj-lt"/>
              </a:rPr>
              <a:t>)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1600" dirty="0">
                <a:latin typeface="+mj-lt"/>
              </a:rPr>
              <a:t>Qualité des produits (</a:t>
            </a:r>
            <a:r>
              <a:rPr lang="fr-FR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Li 2023</a:t>
            </a:r>
            <a:r>
              <a:rPr lang="fr-FR" sz="1600" dirty="0">
                <a:latin typeface="+mj-lt"/>
              </a:rPr>
              <a:t>)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1600" dirty="0">
                <a:latin typeface="+mj-lt"/>
              </a:rPr>
              <a:t>Qualité de l’eau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1600" dirty="0">
                <a:latin typeface="+mj-lt"/>
              </a:rPr>
              <a:t>Pollinisation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1600" dirty="0">
                <a:latin typeface="+mj-lt"/>
              </a:rPr>
              <a:t>Etc…</a:t>
            </a:r>
          </a:p>
        </p:txBody>
      </p:sp>
    </p:spTree>
    <p:extLst>
      <p:ext uri="{BB962C8B-B14F-4D97-AF65-F5344CB8AC3E}">
        <p14:creationId xmlns:p14="http://schemas.microsoft.com/office/powerpoint/2010/main" val="2050642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53751" y="71012"/>
            <a:ext cx="10515600" cy="64014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3200" dirty="0"/>
              <a:t>Une performance forte des mélanges de </a:t>
            </a:r>
            <a:r>
              <a:rPr lang="en-GB" sz="3200" dirty="0" err="1"/>
              <a:t>variétés</a:t>
            </a:r>
            <a:r>
              <a:rPr lang="en-GB" sz="3200" dirty="0"/>
              <a:t> et </a:t>
            </a:r>
            <a:r>
              <a:rPr lang="en-GB" sz="3200" dirty="0" err="1"/>
              <a:t>d’espèces</a:t>
            </a:r>
            <a:r>
              <a:rPr lang="en-GB" sz="3200" dirty="0"/>
              <a:t>: la regulation des bio-</a:t>
            </a:r>
            <a:r>
              <a:rPr lang="en-GB" sz="3200" dirty="0" err="1"/>
              <a:t>agresseurs</a:t>
            </a:r>
            <a:endParaRPr lang="en-GB" sz="3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0143DD4D-BEF1-4023-A7CD-85396BF46130}" type="slidenum">
              <a:rPr lang="fr-FR"/>
              <a:t>4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95AE572-673F-4C2C-B646-FCE34E1D9A6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5" b="49122"/>
          <a:stretch/>
        </p:blipFill>
        <p:spPr>
          <a:xfrm>
            <a:off x="672699" y="1035212"/>
            <a:ext cx="5553289" cy="231149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2D1867B-C903-46B1-A4A1-1A97BC23662F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79"/>
          <a:stretch/>
        </p:blipFill>
        <p:spPr>
          <a:xfrm>
            <a:off x="6548989" y="1144477"/>
            <a:ext cx="1764006" cy="254508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C4745B5-F1AD-4CE6-9700-8193D997E2E0}"/>
              </a:ext>
            </a:extLst>
          </p:cNvPr>
          <p:cNvSpPr txBox="1"/>
          <p:nvPr/>
        </p:nvSpPr>
        <p:spPr>
          <a:xfrm>
            <a:off x="4911238" y="3363604"/>
            <a:ext cx="1555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Tibi</a:t>
            </a:r>
            <a:r>
              <a:rPr lang="fr-FR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et al, 2024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2AE05DD5-D4DD-45AF-A4A1-66FA0E4D96CE}"/>
              </a:ext>
            </a:extLst>
          </p:cNvPr>
          <p:cNvSpPr txBox="1"/>
          <p:nvPr/>
        </p:nvSpPr>
        <p:spPr>
          <a:xfrm>
            <a:off x="174044" y="861607"/>
            <a:ext cx="473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b="1" dirty="0">
                <a:solidFill>
                  <a:srgbClr val="3BBCD0"/>
                </a:solidFill>
                <a:latin typeface="+mj-lt"/>
              </a:rPr>
              <a:t>Un consensus scientifique pour la plupart très fort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DF55B3E-A283-40C2-993F-FFB5A4D31810}"/>
              </a:ext>
            </a:extLst>
          </p:cNvPr>
          <p:cNvSpPr txBox="1"/>
          <p:nvPr/>
        </p:nvSpPr>
        <p:spPr>
          <a:xfrm>
            <a:off x="53751" y="3824983"/>
            <a:ext cx="4536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b="1" dirty="0">
                <a:solidFill>
                  <a:srgbClr val="3BBCD0"/>
                </a:solidFill>
                <a:latin typeface="+mj-lt"/>
              </a:rPr>
              <a:t>Des effets positifs variés selon les </a:t>
            </a:r>
            <a:r>
              <a:rPr lang="fr-FR" b="1" dirty="0" err="1">
                <a:solidFill>
                  <a:srgbClr val="3BBCD0"/>
                </a:solidFill>
                <a:latin typeface="+mj-lt"/>
              </a:rPr>
              <a:t>bioagresseurs</a:t>
            </a:r>
            <a:endParaRPr lang="fr-FR" b="1" dirty="0">
              <a:solidFill>
                <a:srgbClr val="3BBCD0"/>
              </a:solidFill>
              <a:latin typeface="+mj-lt"/>
            </a:endParaRPr>
          </a:p>
        </p:txBody>
      </p:sp>
      <p:graphicFrame>
        <p:nvGraphicFramePr>
          <p:cNvPr id="11" name="Objet 10">
            <a:extLst>
              <a:ext uri="{FF2B5EF4-FFF2-40B4-BE49-F238E27FC236}">
                <a16:creationId xmlns:a16="http://schemas.microsoft.com/office/drawing/2014/main" id="{1C49A9AC-484D-41B0-BFDC-FAFFDE9DBC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954085"/>
              </p:ext>
            </p:extLst>
          </p:nvPr>
        </p:nvGraphicFramePr>
        <p:xfrm>
          <a:off x="519601" y="4344769"/>
          <a:ext cx="5448300" cy="160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Worksheet" r:id="rId5" imgW="5448300" imgH="1607820" progId="Excel.Sheet.12">
                  <p:embed/>
                </p:oleObj>
              </mc:Choice>
              <mc:Fallback>
                <p:oleObj name="Worksheet" r:id="rId5" imgW="5448300" imgH="16078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601" y="4344769"/>
                        <a:ext cx="5448300" cy="160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age 11">
            <a:extLst>
              <a:ext uri="{FF2B5EF4-FFF2-40B4-BE49-F238E27FC236}">
                <a16:creationId xmlns:a16="http://schemas.microsoft.com/office/drawing/2014/main" id="{335046FB-7E9A-42CE-993A-209657179A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2434" y="4344769"/>
            <a:ext cx="4391366" cy="1784092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CA3108BF-E7C5-4E56-9BD6-49C03BA99A71}"/>
              </a:ext>
            </a:extLst>
          </p:cNvPr>
          <p:cNvSpPr txBox="1"/>
          <p:nvPr/>
        </p:nvSpPr>
        <p:spPr>
          <a:xfrm>
            <a:off x="7252138" y="5780940"/>
            <a:ext cx="4630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15 mélanges (2, 3 ou 4 composants) X 3 années</a:t>
            </a:r>
          </a:p>
          <a:p>
            <a:r>
              <a:rPr lang="fr-FR" dirty="0"/>
              <a:t>N=194 observations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013A17B-4F98-48D6-8F81-4E1403D99689}"/>
              </a:ext>
            </a:extLst>
          </p:cNvPr>
          <p:cNvSpPr txBox="1"/>
          <p:nvPr/>
        </p:nvSpPr>
        <p:spPr>
          <a:xfrm>
            <a:off x="6680564" y="4046359"/>
            <a:ext cx="4738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Blé tendre/Septoriose (% réduction de maladie)</a:t>
            </a:r>
          </a:p>
        </p:txBody>
      </p:sp>
    </p:spTree>
    <p:extLst>
      <p:ext uri="{BB962C8B-B14F-4D97-AF65-F5344CB8AC3E}">
        <p14:creationId xmlns:p14="http://schemas.microsoft.com/office/powerpoint/2010/main" val="486269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" name="Ellipse 37">
            <a:extLst>
              <a:ext uri="{FF2B5EF4-FFF2-40B4-BE49-F238E27FC236}">
                <a16:creationId xmlns:a16="http://schemas.microsoft.com/office/drawing/2014/main" id="{A3566F58-E58C-4056-B97E-A33F8D37BACC}"/>
              </a:ext>
            </a:extLst>
          </p:cNvPr>
          <p:cNvSpPr/>
          <p:nvPr/>
        </p:nvSpPr>
        <p:spPr>
          <a:xfrm>
            <a:off x="3268486" y="2055017"/>
            <a:ext cx="4871356" cy="4164710"/>
          </a:xfrm>
          <a:prstGeom prst="ellipse">
            <a:avLst/>
          </a:prstGeom>
          <a:noFill/>
          <a:ln w="57150">
            <a:solidFill>
              <a:srgbClr val="00007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FDB4D780-FBE6-4538-B88C-BE524ABFEF4E}"/>
              </a:ext>
            </a:extLst>
          </p:cNvPr>
          <p:cNvSpPr/>
          <p:nvPr/>
        </p:nvSpPr>
        <p:spPr>
          <a:xfrm>
            <a:off x="6710976" y="4321757"/>
            <a:ext cx="1570566" cy="157958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00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16BF44AC-3152-4701-8FB1-1EF882F6BB77}"/>
              </a:ext>
            </a:extLst>
          </p:cNvPr>
          <p:cNvSpPr/>
          <p:nvPr/>
        </p:nvSpPr>
        <p:spPr>
          <a:xfrm>
            <a:off x="4869257" y="1565152"/>
            <a:ext cx="1570566" cy="157958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00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53751" y="71012"/>
            <a:ext cx="11444566" cy="64014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3200" dirty="0"/>
              <a:t>Quatre grands </a:t>
            </a:r>
            <a:r>
              <a:rPr lang="en-GB" sz="3200" dirty="0" err="1"/>
              <a:t>mécanismes</a:t>
            </a:r>
            <a:r>
              <a:rPr lang="en-GB" sz="3200" dirty="0"/>
              <a:t> </a:t>
            </a:r>
            <a:r>
              <a:rPr lang="en-GB" sz="3200" dirty="0" err="1"/>
              <a:t>responsables</a:t>
            </a:r>
            <a:r>
              <a:rPr lang="en-GB" sz="3200" dirty="0"/>
              <a:t> des performances des mélanges, </a:t>
            </a:r>
            <a:r>
              <a:rPr lang="en-GB" sz="3200" dirty="0" err="1"/>
              <a:t>notamment</a:t>
            </a:r>
            <a:r>
              <a:rPr lang="en-GB" sz="3200" dirty="0"/>
              <a:t> pour la regulation des </a:t>
            </a:r>
            <a:r>
              <a:rPr lang="en-GB" sz="3200" dirty="0" err="1"/>
              <a:t>bioagresseurs</a:t>
            </a:r>
            <a:endParaRPr lang="en-GB" sz="3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0143DD4D-BEF1-4023-A7CD-85396BF46130}" type="slidenum">
              <a:rPr lang="fr-FR"/>
              <a:t>5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8EAFB0F-8122-420E-8E8B-584FB630ED2C}"/>
              </a:ext>
            </a:extLst>
          </p:cNvPr>
          <p:cNvSpPr txBox="1"/>
          <p:nvPr/>
        </p:nvSpPr>
        <p:spPr>
          <a:xfrm>
            <a:off x="5089321" y="928355"/>
            <a:ext cx="1130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3BBCD0"/>
                </a:solidFill>
                <a:latin typeface="+mj-lt"/>
              </a:rPr>
              <a:t>RALENTIR </a:t>
            </a:r>
          </a:p>
          <a:p>
            <a:pPr algn="ctr"/>
            <a:r>
              <a:rPr lang="fr-FR" b="1" dirty="0">
                <a:solidFill>
                  <a:srgbClr val="3BBCD0"/>
                </a:solidFill>
                <a:latin typeface="+mj-lt"/>
              </a:rPr>
              <a:t>et DIVISER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65A32482-96DD-4024-9141-33D5D161345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90222" l="3556" r="93778">
                        <a14:foregroundMark x1="54667" y1="87111" x2="54667" y2="87111"/>
                        <a14:foregroundMark x1="8889" y1="83556" x2="8889" y2="83556"/>
                        <a14:foregroundMark x1="3556" y1="80889" x2="3556" y2="80889"/>
                        <a14:foregroundMark x1="94222" y1="65778" x2="94222" y2="65778"/>
                        <a14:foregroundMark x1="66222" y1="90222" x2="66222" y2="90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7006240" y="4537703"/>
            <a:ext cx="1018600" cy="1018600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876DD17B-440C-4C6C-9B44-5A959481FAA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118" y="1820693"/>
            <a:ext cx="1018600" cy="101860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342C9225-1C9B-4FDE-B9E2-1897D901339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159" y="3737712"/>
            <a:ext cx="1135559" cy="113555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D9686EAE-A8D3-4122-8079-D3DE49A3E125}"/>
              </a:ext>
            </a:extLst>
          </p:cNvPr>
          <p:cNvSpPr txBox="1"/>
          <p:nvPr/>
        </p:nvSpPr>
        <p:spPr>
          <a:xfrm>
            <a:off x="1564659" y="4851959"/>
            <a:ext cx="1423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b="1" dirty="0">
                <a:solidFill>
                  <a:srgbClr val="3BBCD0"/>
                </a:solidFill>
                <a:latin typeface="+mj-lt"/>
              </a:rPr>
              <a:t>SURVEILLER </a:t>
            </a:r>
          </a:p>
          <a:p>
            <a:pPr algn="l"/>
            <a:r>
              <a:rPr lang="fr-FR" b="1" dirty="0">
                <a:solidFill>
                  <a:srgbClr val="3BBCD0"/>
                </a:solidFill>
                <a:latin typeface="+mj-lt"/>
              </a:rPr>
              <a:t>et PREMUNIR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FB83C76-BCCE-4DDE-AA86-55ED1E812C22}"/>
              </a:ext>
            </a:extLst>
          </p:cNvPr>
          <p:cNvSpPr txBox="1"/>
          <p:nvPr/>
        </p:nvSpPr>
        <p:spPr>
          <a:xfrm>
            <a:off x="8521944" y="4723837"/>
            <a:ext cx="1726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3BBCD0"/>
                </a:solidFill>
                <a:latin typeface="+mj-lt"/>
              </a:rPr>
              <a:t>GERER </a:t>
            </a:r>
          </a:p>
          <a:p>
            <a:pPr algn="ctr"/>
            <a:r>
              <a:rPr lang="fr-FR" b="1" dirty="0">
                <a:solidFill>
                  <a:srgbClr val="3BBCD0"/>
                </a:solidFill>
                <a:latin typeface="+mj-lt"/>
              </a:rPr>
              <a:t>LES RESSOURCES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4779B33-0E6D-44C2-804F-A7B67FE89FEB}"/>
              </a:ext>
            </a:extLst>
          </p:cNvPr>
          <p:cNvSpPr txBox="1"/>
          <p:nvPr/>
        </p:nvSpPr>
        <p:spPr>
          <a:xfrm>
            <a:off x="6098791" y="3120288"/>
            <a:ext cx="19447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3BBCD0"/>
                </a:solidFill>
                <a:latin typeface="+mj-lt"/>
              </a:rPr>
              <a:t>STIMULER </a:t>
            </a:r>
          </a:p>
          <a:p>
            <a:pPr algn="ctr"/>
            <a:r>
              <a:rPr lang="fr-FR" b="1" dirty="0">
                <a:solidFill>
                  <a:srgbClr val="3BBCD0"/>
                </a:solidFill>
                <a:latin typeface="+mj-lt"/>
              </a:rPr>
              <a:t>LES INTERACTIONS </a:t>
            </a:r>
          </a:p>
          <a:p>
            <a:pPr algn="ctr"/>
            <a:r>
              <a:rPr lang="fr-FR" b="1" dirty="0">
                <a:solidFill>
                  <a:srgbClr val="3BBCD0"/>
                </a:solidFill>
                <a:latin typeface="+mj-lt"/>
              </a:rPr>
              <a:t>BIOLOGIQUES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BA775C24-403B-4944-9750-39E80241CAB0}"/>
              </a:ext>
            </a:extLst>
          </p:cNvPr>
          <p:cNvSpPr/>
          <p:nvPr/>
        </p:nvSpPr>
        <p:spPr>
          <a:xfrm>
            <a:off x="4860371" y="3515700"/>
            <a:ext cx="1570566" cy="1579585"/>
          </a:xfrm>
          <a:prstGeom prst="ellipse">
            <a:avLst/>
          </a:prstGeom>
          <a:noFill/>
          <a:ln w="57150">
            <a:solidFill>
              <a:srgbClr val="0000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45C6BF31-BAC7-4A1E-BA4D-9E1DA907D174}"/>
              </a:ext>
            </a:extLst>
          </p:cNvPr>
          <p:cNvSpPr/>
          <p:nvPr/>
        </p:nvSpPr>
        <p:spPr>
          <a:xfrm>
            <a:off x="3066541" y="4321757"/>
            <a:ext cx="1570566" cy="157958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00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E91FFF6C-4D72-4DBD-B858-CD2FCC30EB1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891" y="4686051"/>
            <a:ext cx="1256725" cy="836293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DFDD5A1-19BA-4867-A41F-2038279077F5}"/>
              </a:ext>
            </a:extLst>
          </p:cNvPr>
          <p:cNvCxnSpPr>
            <a:stCxn id="25" idx="0"/>
            <a:endCxn id="36" idx="4"/>
          </p:cNvCxnSpPr>
          <p:nvPr/>
        </p:nvCxnSpPr>
        <p:spPr>
          <a:xfrm flipV="1">
            <a:off x="5645654" y="3144737"/>
            <a:ext cx="8886" cy="370963"/>
          </a:xfrm>
          <a:prstGeom prst="line">
            <a:avLst/>
          </a:prstGeom>
          <a:ln w="38100">
            <a:solidFill>
              <a:srgbClr val="00007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B9541A9-4072-4271-9547-B9F38FBBFBF5}"/>
              </a:ext>
            </a:extLst>
          </p:cNvPr>
          <p:cNvCxnSpPr>
            <a:cxnSpLocks/>
          </p:cNvCxnSpPr>
          <p:nvPr/>
        </p:nvCxnSpPr>
        <p:spPr>
          <a:xfrm flipV="1">
            <a:off x="4581081" y="4649213"/>
            <a:ext cx="347759" cy="224058"/>
          </a:xfrm>
          <a:prstGeom prst="line">
            <a:avLst/>
          </a:prstGeom>
          <a:ln w="38100">
            <a:solidFill>
              <a:srgbClr val="00007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BBA39C3D-33B0-494C-92D3-7B01B8E0E56E}"/>
              </a:ext>
            </a:extLst>
          </p:cNvPr>
          <p:cNvCxnSpPr>
            <a:cxnSpLocks/>
          </p:cNvCxnSpPr>
          <p:nvPr/>
        </p:nvCxnSpPr>
        <p:spPr>
          <a:xfrm>
            <a:off x="6413070" y="4605420"/>
            <a:ext cx="347759" cy="224058"/>
          </a:xfrm>
          <a:prstGeom prst="line">
            <a:avLst/>
          </a:prstGeom>
          <a:ln w="38100">
            <a:solidFill>
              <a:srgbClr val="00007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428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9" name="Groupe 78">
            <a:extLst>
              <a:ext uri="{FF2B5EF4-FFF2-40B4-BE49-F238E27FC236}">
                <a16:creationId xmlns:a16="http://schemas.microsoft.com/office/drawing/2014/main" id="{CC083E4F-9D67-4EBF-B401-7418B35456A7}"/>
              </a:ext>
            </a:extLst>
          </p:cNvPr>
          <p:cNvGrpSpPr/>
          <p:nvPr/>
        </p:nvGrpSpPr>
        <p:grpSpPr>
          <a:xfrm>
            <a:off x="8509948" y="2716178"/>
            <a:ext cx="587774" cy="2411850"/>
            <a:chOff x="3789526" y="1360101"/>
            <a:chExt cx="954742" cy="3013367"/>
          </a:xfrm>
        </p:grpSpPr>
        <p:pic>
          <p:nvPicPr>
            <p:cNvPr id="80" name="Image 79">
              <a:extLst>
                <a:ext uri="{FF2B5EF4-FFF2-40B4-BE49-F238E27FC236}">
                  <a16:creationId xmlns:a16="http://schemas.microsoft.com/office/drawing/2014/main" id="{51266078-F6F5-47B2-9175-A94AEBB9FA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l="73593" r="3083" b="7594"/>
            <a:stretch/>
          </p:blipFill>
          <p:spPr>
            <a:xfrm>
              <a:off x="3789526" y="1360101"/>
              <a:ext cx="954742" cy="2735347"/>
            </a:xfrm>
            <a:prstGeom prst="rect">
              <a:avLst/>
            </a:prstGeom>
          </p:spPr>
        </p:pic>
        <p:pic>
          <p:nvPicPr>
            <p:cNvPr id="81" name="Image 80">
              <a:extLst>
                <a:ext uri="{FF2B5EF4-FFF2-40B4-BE49-F238E27FC236}">
                  <a16:creationId xmlns:a16="http://schemas.microsoft.com/office/drawing/2014/main" id="{C79F7B68-0EFF-468E-8026-4BA95DC00B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451" t="78664" r="48876" b="8471"/>
            <a:stretch/>
          </p:blipFill>
          <p:spPr>
            <a:xfrm>
              <a:off x="4003559" y="4081819"/>
              <a:ext cx="492967" cy="291649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112916" y="97763"/>
            <a:ext cx="10515600" cy="73835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800" dirty="0"/>
              <a:t>RALENTIR:</a:t>
            </a:r>
            <a:br>
              <a:rPr lang="en-GB" sz="2800" dirty="0"/>
            </a:br>
            <a:r>
              <a:rPr lang="en-GB" sz="2800" dirty="0" err="1"/>
              <a:t>Effets</a:t>
            </a:r>
            <a:r>
              <a:rPr lang="en-GB" sz="2800" dirty="0"/>
              <a:t> de dilution, </a:t>
            </a:r>
            <a:r>
              <a:rPr lang="en-GB" sz="2800" dirty="0" err="1"/>
              <a:t>barrière</a:t>
            </a:r>
            <a:r>
              <a:rPr lang="en-GB" sz="2800" dirty="0"/>
              <a:t> et de </a:t>
            </a:r>
            <a:r>
              <a:rPr lang="en-GB" sz="2800" dirty="0" err="1"/>
              <a:t>microclimat</a:t>
            </a:r>
            <a:endParaRPr lang="en-GB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0143DD4D-BEF1-4023-A7CD-85396BF46130}" type="slidenum">
              <a:rPr lang="fr-FR"/>
              <a:t>6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0BE8BC41-8AAD-45CA-80B0-57F8213C44BF}"/>
              </a:ext>
            </a:extLst>
          </p:cNvPr>
          <p:cNvGrpSpPr/>
          <p:nvPr/>
        </p:nvGrpSpPr>
        <p:grpSpPr>
          <a:xfrm>
            <a:off x="372821" y="2714363"/>
            <a:ext cx="587774" cy="2411850"/>
            <a:chOff x="3789526" y="1360101"/>
            <a:chExt cx="954742" cy="3013367"/>
          </a:xfrm>
        </p:grpSpPr>
        <p:pic>
          <p:nvPicPr>
            <p:cNvPr id="58" name="Image 57">
              <a:extLst>
                <a:ext uri="{FF2B5EF4-FFF2-40B4-BE49-F238E27FC236}">
                  <a16:creationId xmlns:a16="http://schemas.microsoft.com/office/drawing/2014/main" id="{D7E88A9C-FC71-479C-823C-4DA5D2309A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l="73593" r="3083" b="7594"/>
            <a:stretch/>
          </p:blipFill>
          <p:spPr>
            <a:xfrm>
              <a:off x="3789526" y="1360101"/>
              <a:ext cx="954742" cy="2735347"/>
            </a:xfrm>
            <a:prstGeom prst="rect">
              <a:avLst/>
            </a:prstGeom>
          </p:spPr>
        </p:pic>
        <p:pic>
          <p:nvPicPr>
            <p:cNvPr id="59" name="Image 58">
              <a:extLst>
                <a:ext uri="{FF2B5EF4-FFF2-40B4-BE49-F238E27FC236}">
                  <a16:creationId xmlns:a16="http://schemas.microsoft.com/office/drawing/2014/main" id="{381D0F11-33B6-4C6B-B93F-A370C32D1C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451" t="78664" r="48876" b="8471"/>
            <a:stretch/>
          </p:blipFill>
          <p:spPr>
            <a:xfrm>
              <a:off x="4003559" y="4081819"/>
              <a:ext cx="492967" cy="291649"/>
            </a:xfrm>
            <a:prstGeom prst="rect">
              <a:avLst/>
            </a:prstGeom>
          </p:spPr>
        </p:pic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EDE49440-2A04-4CD3-8CD9-93EB130F26F7}"/>
              </a:ext>
            </a:extLst>
          </p:cNvPr>
          <p:cNvGrpSpPr/>
          <p:nvPr/>
        </p:nvGrpSpPr>
        <p:grpSpPr>
          <a:xfrm>
            <a:off x="976985" y="2714363"/>
            <a:ext cx="587774" cy="2411850"/>
            <a:chOff x="3789526" y="1360101"/>
            <a:chExt cx="954742" cy="3013367"/>
          </a:xfrm>
        </p:grpSpPr>
        <p:pic>
          <p:nvPicPr>
            <p:cNvPr id="61" name="Image 60">
              <a:extLst>
                <a:ext uri="{FF2B5EF4-FFF2-40B4-BE49-F238E27FC236}">
                  <a16:creationId xmlns:a16="http://schemas.microsoft.com/office/drawing/2014/main" id="{456CF3E8-4A9D-49C6-871F-28497EA27F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l="73593" r="3083" b="7594"/>
            <a:stretch/>
          </p:blipFill>
          <p:spPr>
            <a:xfrm>
              <a:off x="3789526" y="1360101"/>
              <a:ext cx="954742" cy="2735347"/>
            </a:xfrm>
            <a:prstGeom prst="rect">
              <a:avLst/>
            </a:prstGeom>
          </p:spPr>
        </p:pic>
        <p:pic>
          <p:nvPicPr>
            <p:cNvPr id="62" name="Image 61">
              <a:extLst>
                <a:ext uri="{FF2B5EF4-FFF2-40B4-BE49-F238E27FC236}">
                  <a16:creationId xmlns:a16="http://schemas.microsoft.com/office/drawing/2014/main" id="{6639E1F8-D515-43A6-AA26-206C26A5CF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451" t="78664" r="48876" b="8471"/>
            <a:stretch/>
          </p:blipFill>
          <p:spPr>
            <a:xfrm>
              <a:off x="4003559" y="4081819"/>
              <a:ext cx="492967" cy="291649"/>
            </a:xfrm>
            <a:prstGeom prst="rect">
              <a:avLst/>
            </a:prstGeom>
          </p:spPr>
        </p:pic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C5A1A539-5DEB-4281-93BB-A195FAF67765}"/>
              </a:ext>
            </a:extLst>
          </p:cNvPr>
          <p:cNvGrpSpPr/>
          <p:nvPr/>
        </p:nvGrpSpPr>
        <p:grpSpPr>
          <a:xfrm>
            <a:off x="1581149" y="2714363"/>
            <a:ext cx="587774" cy="2411850"/>
            <a:chOff x="3789526" y="1360101"/>
            <a:chExt cx="954742" cy="3013367"/>
          </a:xfrm>
        </p:grpSpPr>
        <p:pic>
          <p:nvPicPr>
            <p:cNvPr id="64" name="Image 63">
              <a:extLst>
                <a:ext uri="{FF2B5EF4-FFF2-40B4-BE49-F238E27FC236}">
                  <a16:creationId xmlns:a16="http://schemas.microsoft.com/office/drawing/2014/main" id="{FC59D584-8C59-498B-B7D5-56C39A08D7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l="73593" r="3083" b="7594"/>
            <a:stretch/>
          </p:blipFill>
          <p:spPr>
            <a:xfrm>
              <a:off x="3789526" y="1360101"/>
              <a:ext cx="954742" cy="2735347"/>
            </a:xfrm>
            <a:prstGeom prst="rect">
              <a:avLst/>
            </a:prstGeom>
          </p:spPr>
        </p:pic>
        <p:pic>
          <p:nvPicPr>
            <p:cNvPr id="65" name="Image 64">
              <a:extLst>
                <a:ext uri="{FF2B5EF4-FFF2-40B4-BE49-F238E27FC236}">
                  <a16:creationId xmlns:a16="http://schemas.microsoft.com/office/drawing/2014/main" id="{DB5F3DA0-5F95-453E-A391-ED0DE1613A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451" t="78664" r="48876" b="8471"/>
            <a:stretch/>
          </p:blipFill>
          <p:spPr>
            <a:xfrm>
              <a:off x="4003559" y="4081819"/>
              <a:ext cx="492967" cy="291649"/>
            </a:xfrm>
            <a:prstGeom prst="rect">
              <a:avLst/>
            </a:prstGeom>
          </p:spPr>
        </p:pic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D1B77CEF-F0F3-47C1-9A12-F556A3223D2E}"/>
              </a:ext>
            </a:extLst>
          </p:cNvPr>
          <p:cNvGrpSpPr/>
          <p:nvPr/>
        </p:nvGrpSpPr>
        <p:grpSpPr>
          <a:xfrm>
            <a:off x="2185313" y="2714363"/>
            <a:ext cx="587774" cy="2411850"/>
            <a:chOff x="3789526" y="1360101"/>
            <a:chExt cx="954742" cy="3013367"/>
          </a:xfrm>
        </p:grpSpPr>
        <p:pic>
          <p:nvPicPr>
            <p:cNvPr id="67" name="Image 66">
              <a:extLst>
                <a:ext uri="{FF2B5EF4-FFF2-40B4-BE49-F238E27FC236}">
                  <a16:creationId xmlns:a16="http://schemas.microsoft.com/office/drawing/2014/main" id="{6E50A0C7-DE24-4C0A-B6A7-14B38CA4FD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l="73593" r="3083" b="7594"/>
            <a:stretch/>
          </p:blipFill>
          <p:spPr>
            <a:xfrm>
              <a:off x="3789526" y="1360101"/>
              <a:ext cx="954742" cy="2735347"/>
            </a:xfrm>
            <a:prstGeom prst="rect">
              <a:avLst/>
            </a:prstGeom>
          </p:spPr>
        </p:pic>
        <p:pic>
          <p:nvPicPr>
            <p:cNvPr id="68" name="Image 67">
              <a:extLst>
                <a:ext uri="{FF2B5EF4-FFF2-40B4-BE49-F238E27FC236}">
                  <a16:creationId xmlns:a16="http://schemas.microsoft.com/office/drawing/2014/main" id="{AE0010A7-E5F4-436C-8D1E-19A04ED693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451" t="78664" r="48876" b="8471"/>
            <a:stretch/>
          </p:blipFill>
          <p:spPr>
            <a:xfrm>
              <a:off x="4003559" y="4081819"/>
              <a:ext cx="492967" cy="291649"/>
            </a:xfrm>
            <a:prstGeom prst="rect">
              <a:avLst/>
            </a:prstGeom>
          </p:spPr>
        </p:pic>
      </p:grpSp>
      <p:sp>
        <p:nvSpPr>
          <p:cNvPr id="97" name="Flèche : courbe vers la droite 96">
            <a:extLst>
              <a:ext uri="{FF2B5EF4-FFF2-40B4-BE49-F238E27FC236}">
                <a16:creationId xmlns:a16="http://schemas.microsoft.com/office/drawing/2014/main" id="{EAA0324F-C289-4577-BF4E-77257F248118}"/>
              </a:ext>
            </a:extLst>
          </p:cNvPr>
          <p:cNvSpPr/>
          <p:nvPr/>
        </p:nvSpPr>
        <p:spPr>
          <a:xfrm rot="16200000" flipH="1">
            <a:off x="3784044" y="2077149"/>
            <a:ext cx="430365" cy="697420"/>
          </a:xfrm>
          <a:prstGeom prst="curved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40861816-646E-4951-B817-6A58375455B4}"/>
              </a:ext>
            </a:extLst>
          </p:cNvPr>
          <p:cNvGrpSpPr/>
          <p:nvPr/>
        </p:nvGrpSpPr>
        <p:grpSpPr>
          <a:xfrm>
            <a:off x="4507330" y="2714363"/>
            <a:ext cx="587774" cy="2411850"/>
            <a:chOff x="3789526" y="1360101"/>
            <a:chExt cx="954742" cy="3013367"/>
          </a:xfrm>
        </p:grpSpPr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id="{FDCA7F73-8CE2-4B4C-94F0-C168988468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l="73593" r="3083" b="7594"/>
            <a:stretch/>
          </p:blipFill>
          <p:spPr>
            <a:xfrm>
              <a:off x="3789526" y="1360101"/>
              <a:ext cx="954742" cy="2735347"/>
            </a:xfrm>
            <a:prstGeom prst="rect">
              <a:avLst/>
            </a:prstGeom>
          </p:spPr>
        </p:pic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id="{729235A8-2EAF-4E1C-B5AB-092277C780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451" t="78664" r="48876" b="8471"/>
            <a:stretch/>
          </p:blipFill>
          <p:spPr>
            <a:xfrm>
              <a:off x="4003559" y="4081819"/>
              <a:ext cx="492967" cy="291649"/>
            </a:xfrm>
            <a:prstGeom prst="rect">
              <a:avLst/>
            </a:prstGeom>
          </p:spPr>
        </p:pic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99988638-4E2C-4538-B0AF-F059FE136F39}"/>
              </a:ext>
            </a:extLst>
          </p:cNvPr>
          <p:cNvGrpSpPr/>
          <p:nvPr/>
        </p:nvGrpSpPr>
        <p:grpSpPr>
          <a:xfrm>
            <a:off x="3977709" y="2715586"/>
            <a:ext cx="587774" cy="3093045"/>
            <a:chOff x="4967949" y="1385355"/>
            <a:chExt cx="954742" cy="3864453"/>
          </a:xfrm>
        </p:grpSpPr>
        <p:pic>
          <p:nvPicPr>
            <p:cNvPr id="55" name="Image 54">
              <a:extLst>
                <a:ext uri="{FF2B5EF4-FFF2-40B4-BE49-F238E27FC236}">
                  <a16:creationId xmlns:a16="http://schemas.microsoft.com/office/drawing/2014/main" id="{73C4BDF9-6085-413A-B511-CD5E3F6F23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73593" r="3083" b="7594"/>
            <a:stretch/>
          </p:blipFill>
          <p:spPr>
            <a:xfrm>
              <a:off x="4967949" y="1385355"/>
              <a:ext cx="954742" cy="2735347"/>
            </a:xfrm>
            <a:prstGeom prst="rect">
              <a:avLst/>
            </a:prstGeom>
          </p:spPr>
        </p:pic>
        <p:pic>
          <p:nvPicPr>
            <p:cNvPr id="56" name="Image 55">
              <a:extLst>
                <a:ext uri="{FF2B5EF4-FFF2-40B4-BE49-F238E27FC236}">
                  <a16:creationId xmlns:a16="http://schemas.microsoft.com/office/drawing/2014/main" id="{139F4B04-D76C-4A73-9568-D57B37A781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320" t="39951" r="83916" b="38187"/>
            <a:stretch/>
          </p:blipFill>
          <p:spPr>
            <a:xfrm>
              <a:off x="5242314" y="4120702"/>
              <a:ext cx="453015" cy="1129106"/>
            </a:xfrm>
            <a:prstGeom prst="rect">
              <a:avLst/>
            </a:prstGeom>
          </p:spPr>
        </p:pic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0431AD5D-D816-4BC3-AC31-521B93624E5A}"/>
              </a:ext>
            </a:extLst>
          </p:cNvPr>
          <p:cNvGrpSpPr/>
          <p:nvPr/>
        </p:nvGrpSpPr>
        <p:grpSpPr>
          <a:xfrm>
            <a:off x="3411739" y="2707169"/>
            <a:ext cx="587774" cy="2411850"/>
            <a:chOff x="3789526" y="1360101"/>
            <a:chExt cx="954742" cy="3013367"/>
          </a:xfrm>
        </p:grpSpPr>
        <p:pic>
          <p:nvPicPr>
            <p:cNvPr id="70" name="Image 69">
              <a:extLst>
                <a:ext uri="{FF2B5EF4-FFF2-40B4-BE49-F238E27FC236}">
                  <a16:creationId xmlns:a16="http://schemas.microsoft.com/office/drawing/2014/main" id="{B10DFA10-F69A-4740-AD32-EB63233FA9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l="73593" r="3083" b="7594"/>
            <a:stretch/>
          </p:blipFill>
          <p:spPr>
            <a:xfrm>
              <a:off x="3789526" y="1360101"/>
              <a:ext cx="954742" cy="2735347"/>
            </a:xfrm>
            <a:prstGeom prst="rect">
              <a:avLst/>
            </a:prstGeom>
          </p:spPr>
        </p:pic>
        <p:pic>
          <p:nvPicPr>
            <p:cNvPr id="71" name="Image 70">
              <a:extLst>
                <a:ext uri="{FF2B5EF4-FFF2-40B4-BE49-F238E27FC236}">
                  <a16:creationId xmlns:a16="http://schemas.microsoft.com/office/drawing/2014/main" id="{395397D0-7A1B-4729-9617-A37D33ECBD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451" t="78664" r="48876" b="8471"/>
            <a:stretch/>
          </p:blipFill>
          <p:spPr>
            <a:xfrm>
              <a:off x="4003559" y="4081819"/>
              <a:ext cx="492967" cy="291649"/>
            </a:xfrm>
            <a:prstGeom prst="rect">
              <a:avLst/>
            </a:prstGeom>
          </p:spPr>
        </p:pic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D64F5DF5-9573-44CF-8884-970B90470119}"/>
              </a:ext>
            </a:extLst>
          </p:cNvPr>
          <p:cNvGrpSpPr/>
          <p:nvPr/>
        </p:nvGrpSpPr>
        <p:grpSpPr>
          <a:xfrm>
            <a:off x="2803915" y="2699849"/>
            <a:ext cx="587774" cy="3093045"/>
            <a:chOff x="4967949" y="1385355"/>
            <a:chExt cx="954742" cy="3864453"/>
          </a:xfrm>
        </p:grpSpPr>
        <p:pic>
          <p:nvPicPr>
            <p:cNvPr id="74" name="Image 73">
              <a:extLst>
                <a:ext uri="{FF2B5EF4-FFF2-40B4-BE49-F238E27FC236}">
                  <a16:creationId xmlns:a16="http://schemas.microsoft.com/office/drawing/2014/main" id="{CEA9F5DD-7A3D-4DEB-AFA0-DFD25D921A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320" t="39951" r="83916" b="38187"/>
            <a:stretch/>
          </p:blipFill>
          <p:spPr>
            <a:xfrm>
              <a:off x="5242314" y="4120702"/>
              <a:ext cx="453015" cy="1129106"/>
            </a:xfrm>
            <a:prstGeom prst="rect">
              <a:avLst/>
            </a:prstGeom>
          </p:spPr>
        </p:pic>
        <p:pic>
          <p:nvPicPr>
            <p:cNvPr id="73" name="Image 72">
              <a:extLst>
                <a:ext uri="{FF2B5EF4-FFF2-40B4-BE49-F238E27FC236}">
                  <a16:creationId xmlns:a16="http://schemas.microsoft.com/office/drawing/2014/main" id="{8BC6AED3-7749-4804-9258-BE462C5AAA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73593" r="3083" b="7594"/>
            <a:stretch/>
          </p:blipFill>
          <p:spPr>
            <a:xfrm>
              <a:off x="4967949" y="1385355"/>
              <a:ext cx="954742" cy="2735347"/>
            </a:xfrm>
            <a:prstGeom prst="rect">
              <a:avLst/>
            </a:prstGeom>
          </p:spPr>
        </p:pic>
      </p:grpSp>
      <p:grpSp>
        <p:nvGrpSpPr>
          <p:cNvPr id="123" name="Groupe 122">
            <a:extLst>
              <a:ext uri="{FF2B5EF4-FFF2-40B4-BE49-F238E27FC236}">
                <a16:creationId xmlns:a16="http://schemas.microsoft.com/office/drawing/2014/main" id="{4A9E4D0E-016A-46A2-8F78-0472A01C2EF1}"/>
              </a:ext>
            </a:extLst>
          </p:cNvPr>
          <p:cNvGrpSpPr/>
          <p:nvPr/>
        </p:nvGrpSpPr>
        <p:grpSpPr>
          <a:xfrm>
            <a:off x="2426692" y="1836257"/>
            <a:ext cx="1975180" cy="1104901"/>
            <a:chOff x="3490683" y="1393798"/>
            <a:chExt cx="1975180" cy="1104901"/>
          </a:xfrm>
        </p:grpSpPr>
        <p:sp>
          <p:nvSpPr>
            <p:cNvPr id="89" name="Flèche : courbe vers la droite 88">
              <a:extLst>
                <a:ext uri="{FF2B5EF4-FFF2-40B4-BE49-F238E27FC236}">
                  <a16:creationId xmlns:a16="http://schemas.microsoft.com/office/drawing/2014/main" id="{7ED286C2-EAA3-4F74-B4F6-94AD6E9A9AE8}"/>
                </a:ext>
              </a:extLst>
            </p:cNvPr>
            <p:cNvSpPr/>
            <p:nvPr/>
          </p:nvSpPr>
          <p:spPr>
            <a:xfrm rot="16200000" flipH="1">
              <a:off x="4019149" y="865336"/>
              <a:ext cx="794452" cy="1851375"/>
            </a:xfrm>
            <a:prstGeom prst="curvedRightArrow">
              <a:avLst>
                <a:gd name="adj1" fmla="val 3478"/>
                <a:gd name="adj2" fmla="val 8667"/>
                <a:gd name="adj3" fmla="val 22833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0" name="Flèche : courbe vers la droite 89">
              <a:extLst>
                <a:ext uri="{FF2B5EF4-FFF2-40B4-BE49-F238E27FC236}">
                  <a16:creationId xmlns:a16="http://schemas.microsoft.com/office/drawing/2014/main" id="{466A2E08-01B2-48EA-A038-2B10CC384B73}"/>
                </a:ext>
              </a:extLst>
            </p:cNvPr>
            <p:cNvSpPr/>
            <p:nvPr/>
          </p:nvSpPr>
          <p:spPr>
            <a:xfrm rot="16200000" flipH="1">
              <a:off x="3637629" y="1631605"/>
              <a:ext cx="430365" cy="724258"/>
            </a:xfrm>
            <a:prstGeom prst="curved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id="{AB64767D-DD70-4338-A6BE-FC584961DC5D}"/>
                </a:ext>
              </a:extLst>
            </p:cNvPr>
            <p:cNvSpPr txBox="1"/>
            <p:nvPr/>
          </p:nvSpPr>
          <p:spPr>
            <a:xfrm>
              <a:off x="3987562" y="212936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19" name="ZoneTexte 118">
              <a:extLst>
                <a:ext uri="{FF2B5EF4-FFF2-40B4-BE49-F238E27FC236}">
                  <a16:creationId xmlns:a16="http://schemas.microsoft.com/office/drawing/2014/main" id="{08B92108-D3CE-4571-B1AA-E59AFA581CBD}"/>
                </a:ext>
              </a:extLst>
            </p:cNvPr>
            <p:cNvSpPr txBox="1"/>
            <p:nvPr/>
          </p:nvSpPr>
          <p:spPr>
            <a:xfrm>
              <a:off x="5164177" y="212309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0</a:t>
              </a:r>
            </a:p>
          </p:txBody>
        </p:sp>
      </p:grpSp>
      <p:sp>
        <p:nvSpPr>
          <p:cNvPr id="103" name="ZoneTexte 102">
            <a:extLst>
              <a:ext uri="{FF2B5EF4-FFF2-40B4-BE49-F238E27FC236}">
                <a16:creationId xmlns:a16="http://schemas.microsoft.com/office/drawing/2014/main" id="{8A7972A3-72DD-4203-A0FE-354D00ACE0CE}"/>
              </a:ext>
            </a:extLst>
          </p:cNvPr>
          <p:cNvSpPr txBox="1"/>
          <p:nvPr/>
        </p:nvSpPr>
        <p:spPr>
          <a:xfrm>
            <a:off x="4774380" y="1425889"/>
            <a:ext cx="2413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latin typeface="+mj-lt"/>
              </a:rPr>
              <a:t>Effet distance/barrière</a:t>
            </a:r>
          </a:p>
        </p:txBody>
      </p:sp>
      <p:pic>
        <p:nvPicPr>
          <p:cNvPr id="50" name="Image 49">
            <a:extLst>
              <a:ext uri="{FF2B5EF4-FFF2-40B4-BE49-F238E27FC236}">
                <a16:creationId xmlns:a16="http://schemas.microsoft.com/office/drawing/2014/main" id="{20C19260-8F51-4CCE-A2FE-C3196215CF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789" t="2967" r="5473"/>
          <a:stretch/>
        </p:blipFill>
        <p:spPr>
          <a:xfrm>
            <a:off x="5135821" y="3011301"/>
            <a:ext cx="1318521" cy="2794185"/>
          </a:xfrm>
          <a:prstGeom prst="rect">
            <a:avLst/>
          </a:prstGeom>
        </p:spPr>
      </p:pic>
      <p:pic>
        <p:nvPicPr>
          <p:cNvPr id="75" name="Image 74">
            <a:extLst>
              <a:ext uri="{FF2B5EF4-FFF2-40B4-BE49-F238E27FC236}">
                <a16:creationId xmlns:a16="http://schemas.microsoft.com/office/drawing/2014/main" id="{295FCF32-B9A3-4B1D-8D44-1A97A8ABCE6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789" t="2967" r="5473"/>
          <a:stretch/>
        </p:blipFill>
        <p:spPr>
          <a:xfrm>
            <a:off x="7000013" y="3003630"/>
            <a:ext cx="1318521" cy="2794185"/>
          </a:xfrm>
          <a:prstGeom prst="rect">
            <a:avLst/>
          </a:prstGeom>
        </p:spPr>
      </p:pic>
      <p:grpSp>
        <p:nvGrpSpPr>
          <p:cNvPr id="76" name="Groupe 75">
            <a:extLst>
              <a:ext uri="{FF2B5EF4-FFF2-40B4-BE49-F238E27FC236}">
                <a16:creationId xmlns:a16="http://schemas.microsoft.com/office/drawing/2014/main" id="{C004FA19-188F-440A-AC12-C6BB5559F108}"/>
              </a:ext>
            </a:extLst>
          </p:cNvPr>
          <p:cNvGrpSpPr/>
          <p:nvPr/>
        </p:nvGrpSpPr>
        <p:grpSpPr>
          <a:xfrm>
            <a:off x="6427773" y="2714363"/>
            <a:ext cx="587774" cy="2411850"/>
            <a:chOff x="3789526" y="1360101"/>
            <a:chExt cx="954742" cy="3013367"/>
          </a:xfrm>
        </p:grpSpPr>
        <p:pic>
          <p:nvPicPr>
            <p:cNvPr id="77" name="Image 76">
              <a:extLst>
                <a:ext uri="{FF2B5EF4-FFF2-40B4-BE49-F238E27FC236}">
                  <a16:creationId xmlns:a16="http://schemas.microsoft.com/office/drawing/2014/main" id="{8A0ECE03-04F3-4CDF-A1E1-053CF2EC96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l="73593" r="3083" b="7594"/>
            <a:stretch/>
          </p:blipFill>
          <p:spPr>
            <a:xfrm>
              <a:off x="3789526" y="1360101"/>
              <a:ext cx="954742" cy="2735347"/>
            </a:xfrm>
            <a:prstGeom prst="rect">
              <a:avLst/>
            </a:prstGeom>
          </p:spPr>
        </p:pic>
        <p:pic>
          <p:nvPicPr>
            <p:cNvPr id="78" name="Image 77">
              <a:extLst>
                <a:ext uri="{FF2B5EF4-FFF2-40B4-BE49-F238E27FC236}">
                  <a16:creationId xmlns:a16="http://schemas.microsoft.com/office/drawing/2014/main" id="{41C6FEFF-47B4-44F1-8F5E-FDFA4D7AE3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451" t="78664" r="48876" b="8471"/>
            <a:stretch/>
          </p:blipFill>
          <p:spPr>
            <a:xfrm>
              <a:off x="4003559" y="4081819"/>
              <a:ext cx="492967" cy="291649"/>
            </a:xfrm>
            <a:prstGeom prst="rect">
              <a:avLst/>
            </a:prstGeom>
          </p:spPr>
        </p:pic>
      </p:grpSp>
      <p:sp>
        <p:nvSpPr>
          <p:cNvPr id="101" name="Flèche : courbe vers la droite 100">
            <a:extLst>
              <a:ext uri="{FF2B5EF4-FFF2-40B4-BE49-F238E27FC236}">
                <a16:creationId xmlns:a16="http://schemas.microsoft.com/office/drawing/2014/main" id="{EA8BE918-8FBA-4D61-A308-78DBBAC78628}"/>
              </a:ext>
            </a:extLst>
          </p:cNvPr>
          <p:cNvSpPr/>
          <p:nvPr/>
        </p:nvSpPr>
        <p:spPr>
          <a:xfrm rot="16200000" flipH="1">
            <a:off x="4987698" y="1978574"/>
            <a:ext cx="430365" cy="827881"/>
          </a:xfrm>
          <a:prstGeom prst="curved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2" name="Flèche : courbe vers la droite 101">
            <a:extLst>
              <a:ext uri="{FF2B5EF4-FFF2-40B4-BE49-F238E27FC236}">
                <a16:creationId xmlns:a16="http://schemas.microsoft.com/office/drawing/2014/main" id="{2943CE68-EE78-4F52-8AF7-160744BC0140}"/>
              </a:ext>
            </a:extLst>
          </p:cNvPr>
          <p:cNvSpPr/>
          <p:nvPr/>
        </p:nvSpPr>
        <p:spPr>
          <a:xfrm rot="16200000" flipH="1">
            <a:off x="5344081" y="1228175"/>
            <a:ext cx="794452" cy="1963238"/>
          </a:xfrm>
          <a:prstGeom prst="curvedRightArrow">
            <a:avLst>
              <a:gd name="adj1" fmla="val 3478"/>
              <a:gd name="adj2" fmla="val 5391"/>
              <a:gd name="adj3" fmla="val 2283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83324F85-93C3-467A-9872-68CE16614F5B}"/>
              </a:ext>
            </a:extLst>
          </p:cNvPr>
          <p:cNvSpPr txBox="1"/>
          <p:nvPr/>
        </p:nvSpPr>
        <p:spPr>
          <a:xfrm>
            <a:off x="5342502" y="25655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5" name="Flèche : courbe vers la droite 104">
            <a:extLst>
              <a:ext uri="{FF2B5EF4-FFF2-40B4-BE49-F238E27FC236}">
                <a16:creationId xmlns:a16="http://schemas.microsoft.com/office/drawing/2014/main" id="{0284AAF5-4C3F-49D6-AB70-090CAC81F055}"/>
              </a:ext>
            </a:extLst>
          </p:cNvPr>
          <p:cNvSpPr/>
          <p:nvPr/>
        </p:nvSpPr>
        <p:spPr>
          <a:xfrm rot="16200000" flipH="1">
            <a:off x="7532224" y="1338761"/>
            <a:ext cx="476947" cy="2066423"/>
          </a:xfrm>
          <a:prstGeom prst="curvedRightArrow">
            <a:avLst>
              <a:gd name="adj1" fmla="val 3478"/>
              <a:gd name="adj2" fmla="val 5391"/>
              <a:gd name="adj3" fmla="val 2283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122" name="Groupe 121">
            <a:extLst>
              <a:ext uri="{FF2B5EF4-FFF2-40B4-BE49-F238E27FC236}">
                <a16:creationId xmlns:a16="http://schemas.microsoft.com/office/drawing/2014/main" id="{AC4828DD-E25C-4EA2-9681-978073B72436}"/>
              </a:ext>
            </a:extLst>
          </p:cNvPr>
          <p:cNvGrpSpPr/>
          <p:nvPr/>
        </p:nvGrpSpPr>
        <p:grpSpPr>
          <a:xfrm>
            <a:off x="625282" y="1874527"/>
            <a:ext cx="2102744" cy="1037941"/>
            <a:chOff x="1689273" y="1432068"/>
            <a:chExt cx="2102744" cy="1037941"/>
          </a:xfrm>
        </p:grpSpPr>
        <p:sp>
          <p:nvSpPr>
            <p:cNvPr id="47" name="Flèche : courbe vers la droite 46">
              <a:extLst>
                <a:ext uri="{FF2B5EF4-FFF2-40B4-BE49-F238E27FC236}">
                  <a16:creationId xmlns:a16="http://schemas.microsoft.com/office/drawing/2014/main" id="{47A484B0-9D74-43C4-B341-0EC0843EF8F6}"/>
                </a:ext>
              </a:extLst>
            </p:cNvPr>
            <p:cNvSpPr/>
            <p:nvPr/>
          </p:nvSpPr>
          <p:spPr>
            <a:xfrm rot="16200000" flipH="1">
              <a:off x="2062079" y="1221533"/>
              <a:ext cx="528242" cy="1273854"/>
            </a:xfrm>
            <a:prstGeom prst="curvedRightArrow">
              <a:avLst>
                <a:gd name="adj1" fmla="val 6993"/>
                <a:gd name="adj2" fmla="val 27873"/>
                <a:gd name="adj3" fmla="val 228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8" name="Flèche : courbe vers la droite 47">
              <a:extLst>
                <a:ext uri="{FF2B5EF4-FFF2-40B4-BE49-F238E27FC236}">
                  <a16:creationId xmlns:a16="http://schemas.microsoft.com/office/drawing/2014/main" id="{06758CED-82A4-4B46-B5FE-10058B20BC03}"/>
                </a:ext>
              </a:extLst>
            </p:cNvPr>
            <p:cNvSpPr/>
            <p:nvPr/>
          </p:nvSpPr>
          <p:spPr>
            <a:xfrm rot="16200000" flipH="1">
              <a:off x="2260645" y="923606"/>
              <a:ext cx="627607" cy="1770344"/>
            </a:xfrm>
            <a:prstGeom prst="curvedRightArrow">
              <a:avLst>
                <a:gd name="adj1" fmla="val 3478"/>
                <a:gd name="adj2" fmla="val 8667"/>
                <a:gd name="adj3" fmla="val 228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5" name="Flèche : courbe vers la droite 84">
              <a:extLst>
                <a:ext uri="{FF2B5EF4-FFF2-40B4-BE49-F238E27FC236}">
                  <a16:creationId xmlns:a16="http://schemas.microsoft.com/office/drawing/2014/main" id="{F3405FED-507F-4E6E-98B7-5EBD124FE1F1}"/>
                </a:ext>
              </a:extLst>
            </p:cNvPr>
            <p:cNvSpPr/>
            <p:nvPr/>
          </p:nvSpPr>
          <p:spPr>
            <a:xfrm rot="16200000" flipH="1">
              <a:off x="2628198" y="1078786"/>
              <a:ext cx="668671" cy="1375236"/>
            </a:xfrm>
            <a:prstGeom prst="curvedRightArrow">
              <a:avLst>
                <a:gd name="adj1" fmla="val 6993"/>
                <a:gd name="adj2" fmla="val 27873"/>
                <a:gd name="adj3" fmla="val 22833"/>
              </a:avLst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6" name="Flèche : courbe vers la droite 45">
              <a:extLst>
                <a:ext uri="{FF2B5EF4-FFF2-40B4-BE49-F238E27FC236}">
                  <a16:creationId xmlns:a16="http://schemas.microsoft.com/office/drawing/2014/main" id="{D506AEF5-17EF-4771-841F-87C681C5E9B0}"/>
                </a:ext>
              </a:extLst>
            </p:cNvPr>
            <p:cNvSpPr/>
            <p:nvPr/>
          </p:nvSpPr>
          <p:spPr>
            <a:xfrm rot="16200000" flipH="1">
              <a:off x="1875165" y="1617372"/>
              <a:ext cx="339983" cy="711767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12" name="Flèche : courbe vers la droite 111">
              <a:extLst>
                <a:ext uri="{FF2B5EF4-FFF2-40B4-BE49-F238E27FC236}">
                  <a16:creationId xmlns:a16="http://schemas.microsoft.com/office/drawing/2014/main" id="{D4AA85CF-C0C7-49A1-9152-DC7710A2CBA4}"/>
                </a:ext>
              </a:extLst>
            </p:cNvPr>
            <p:cNvSpPr/>
            <p:nvPr/>
          </p:nvSpPr>
          <p:spPr>
            <a:xfrm rot="16200000" flipH="1">
              <a:off x="3071701" y="1495463"/>
              <a:ext cx="386530" cy="824020"/>
            </a:xfrm>
            <a:prstGeom prst="curvedRightArrow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7" name="Flèche : courbe vers la droite 86">
              <a:extLst>
                <a:ext uri="{FF2B5EF4-FFF2-40B4-BE49-F238E27FC236}">
                  <a16:creationId xmlns:a16="http://schemas.microsoft.com/office/drawing/2014/main" id="{DBB54C4A-6CDB-4E94-8850-4DFD5F9C5077}"/>
                </a:ext>
              </a:extLst>
            </p:cNvPr>
            <p:cNvSpPr/>
            <p:nvPr/>
          </p:nvSpPr>
          <p:spPr>
            <a:xfrm rot="16200000" flipH="1">
              <a:off x="2493660" y="1516130"/>
              <a:ext cx="386530" cy="824020"/>
            </a:xfrm>
            <a:prstGeom prst="curvedRightArrow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13" name="ZoneTexte 112">
              <a:extLst>
                <a:ext uri="{FF2B5EF4-FFF2-40B4-BE49-F238E27FC236}">
                  <a16:creationId xmlns:a16="http://schemas.microsoft.com/office/drawing/2014/main" id="{125ADCB5-2200-4DFC-88C8-0C79812B3C14}"/>
                </a:ext>
              </a:extLst>
            </p:cNvPr>
            <p:cNvSpPr txBox="1"/>
            <p:nvPr/>
          </p:nvSpPr>
          <p:spPr>
            <a:xfrm>
              <a:off x="2178866" y="2122350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600" b="1" dirty="0"/>
                <a:t>+</a:t>
              </a:r>
            </a:p>
          </p:txBody>
        </p:sp>
        <p:sp>
          <p:nvSpPr>
            <p:cNvPr id="114" name="ZoneTexte 113">
              <a:extLst>
                <a:ext uri="{FF2B5EF4-FFF2-40B4-BE49-F238E27FC236}">
                  <a16:creationId xmlns:a16="http://schemas.microsoft.com/office/drawing/2014/main" id="{ED4573F1-9F07-4252-B2FB-1992518F2F6F}"/>
                </a:ext>
              </a:extLst>
            </p:cNvPr>
            <p:cNvSpPr txBox="1"/>
            <p:nvPr/>
          </p:nvSpPr>
          <p:spPr>
            <a:xfrm>
              <a:off x="2730033" y="2121365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600" b="1" dirty="0"/>
                <a:t>++</a:t>
              </a:r>
            </a:p>
          </p:txBody>
        </p:sp>
        <p:sp>
          <p:nvSpPr>
            <p:cNvPr id="116" name="ZoneTexte 115">
              <a:extLst>
                <a:ext uri="{FF2B5EF4-FFF2-40B4-BE49-F238E27FC236}">
                  <a16:creationId xmlns:a16="http://schemas.microsoft.com/office/drawing/2014/main" id="{68BCD4F1-1A08-481D-909A-72A85F18D04D}"/>
                </a:ext>
              </a:extLst>
            </p:cNvPr>
            <p:cNvSpPr txBox="1"/>
            <p:nvPr/>
          </p:nvSpPr>
          <p:spPr>
            <a:xfrm>
              <a:off x="3299574" y="2131455"/>
              <a:ext cx="4924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600" b="1" dirty="0"/>
                <a:t>+++</a:t>
              </a:r>
            </a:p>
          </p:txBody>
        </p:sp>
      </p:grpSp>
      <p:grpSp>
        <p:nvGrpSpPr>
          <p:cNvPr id="124" name="Groupe 123">
            <a:extLst>
              <a:ext uri="{FF2B5EF4-FFF2-40B4-BE49-F238E27FC236}">
                <a16:creationId xmlns:a16="http://schemas.microsoft.com/office/drawing/2014/main" id="{57B09C3F-C9E8-4251-A857-1FA36DA0B9C5}"/>
              </a:ext>
            </a:extLst>
          </p:cNvPr>
          <p:cNvGrpSpPr/>
          <p:nvPr/>
        </p:nvGrpSpPr>
        <p:grpSpPr>
          <a:xfrm>
            <a:off x="2426693" y="1934421"/>
            <a:ext cx="2499480" cy="987160"/>
            <a:chOff x="3490684" y="1491962"/>
            <a:chExt cx="2499480" cy="987160"/>
          </a:xfrm>
        </p:grpSpPr>
        <p:sp>
          <p:nvSpPr>
            <p:cNvPr id="88" name="Flèche : courbe vers la droite 87">
              <a:extLst>
                <a:ext uri="{FF2B5EF4-FFF2-40B4-BE49-F238E27FC236}">
                  <a16:creationId xmlns:a16="http://schemas.microsoft.com/office/drawing/2014/main" id="{4679A025-C386-4AB1-9071-CB4DA8B88833}"/>
                </a:ext>
              </a:extLst>
            </p:cNvPr>
            <p:cNvSpPr/>
            <p:nvPr/>
          </p:nvSpPr>
          <p:spPr>
            <a:xfrm rot="16200000" flipH="1">
              <a:off x="3804453" y="1205811"/>
              <a:ext cx="668671" cy="1296209"/>
            </a:xfrm>
            <a:prstGeom prst="curvedRightArrow">
              <a:avLst>
                <a:gd name="adj1" fmla="val 6993"/>
                <a:gd name="adj2" fmla="val 27873"/>
                <a:gd name="adj3" fmla="val 22833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5" name="Flèche : courbe vers la droite 94">
              <a:extLst>
                <a:ext uri="{FF2B5EF4-FFF2-40B4-BE49-F238E27FC236}">
                  <a16:creationId xmlns:a16="http://schemas.microsoft.com/office/drawing/2014/main" id="{D2D5F48C-9264-42A9-BF5B-553CA418ECCF}"/>
                </a:ext>
              </a:extLst>
            </p:cNvPr>
            <p:cNvSpPr/>
            <p:nvPr/>
          </p:nvSpPr>
          <p:spPr>
            <a:xfrm rot="16200000" flipH="1">
              <a:off x="4940972" y="1263234"/>
              <a:ext cx="668671" cy="1126127"/>
            </a:xfrm>
            <a:prstGeom prst="curvedRightArrow">
              <a:avLst>
                <a:gd name="adj1" fmla="val 3537"/>
                <a:gd name="adj2" fmla="val 14454"/>
                <a:gd name="adj3" fmla="val 21476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17" name="ZoneTexte 116">
              <a:extLst>
                <a:ext uri="{FF2B5EF4-FFF2-40B4-BE49-F238E27FC236}">
                  <a16:creationId xmlns:a16="http://schemas.microsoft.com/office/drawing/2014/main" id="{6B7EA358-2CB5-40C3-9E59-0CDFF06ACF7B}"/>
                </a:ext>
              </a:extLst>
            </p:cNvPr>
            <p:cNvSpPr txBox="1"/>
            <p:nvPr/>
          </p:nvSpPr>
          <p:spPr>
            <a:xfrm>
              <a:off x="4618331" y="2140568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600" b="1" dirty="0"/>
                <a:t>+</a:t>
              </a:r>
            </a:p>
          </p:txBody>
        </p:sp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id="{F64D9438-BD67-4227-AC1F-F98213FFCCA1}"/>
                </a:ext>
              </a:extLst>
            </p:cNvPr>
            <p:cNvSpPr txBox="1"/>
            <p:nvPr/>
          </p:nvSpPr>
          <p:spPr>
            <a:xfrm>
              <a:off x="5702906" y="2088113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600" b="1" dirty="0"/>
                <a:t>+</a:t>
              </a:r>
            </a:p>
          </p:txBody>
        </p:sp>
      </p:grpSp>
      <p:sp>
        <p:nvSpPr>
          <p:cNvPr id="120" name="ZoneTexte 119">
            <a:extLst>
              <a:ext uri="{FF2B5EF4-FFF2-40B4-BE49-F238E27FC236}">
                <a16:creationId xmlns:a16="http://schemas.microsoft.com/office/drawing/2014/main" id="{173B77AD-4A49-44C2-9F33-D5600B952D7C}"/>
              </a:ext>
            </a:extLst>
          </p:cNvPr>
          <p:cNvSpPr txBox="1"/>
          <p:nvPr/>
        </p:nvSpPr>
        <p:spPr>
          <a:xfrm>
            <a:off x="6584281" y="2543434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600" b="1" dirty="0"/>
              <a:t>+</a:t>
            </a:r>
          </a:p>
        </p:txBody>
      </p:sp>
      <p:sp>
        <p:nvSpPr>
          <p:cNvPr id="125" name="Flèche : courbe vers la droite 124">
            <a:extLst>
              <a:ext uri="{FF2B5EF4-FFF2-40B4-BE49-F238E27FC236}">
                <a16:creationId xmlns:a16="http://schemas.microsoft.com/office/drawing/2014/main" id="{1491D157-82EC-4F07-8C0C-7AC577BFECEF}"/>
              </a:ext>
            </a:extLst>
          </p:cNvPr>
          <p:cNvSpPr/>
          <p:nvPr/>
        </p:nvSpPr>
        <p:spPr bwMode="auto">
          <a:xfrm rot="16200000" flipH="1">
            <a:off x="5125103" y="1652814"/>
            <a:ext cx="668671" cy="1296209"/>
          </a:xfrm>
          <a:prstGeom prst="curvedRightArrow">
            <a:avLst>
              <a:gd name="adj1" fmla="val 6993"/>
              <a:gd name="adj2" fmla="val 27873"/>
              <a:gd name="adj3" fmla="val 2283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6" name="ZoneTexte 125">
            <a:extLst>
              <a:ext uri="{FF2B5EF4-FFF2-40B4-BE49-F238E27FC236}">
                <a16:creationId xmlns:a16="http://schemas.microsoft.com/office/drawing/2014/main" id="{0DAFF506-7792-4B3C-8D6F-031FCCD4E881}"/>
              </a:ext>
            </a:extLst>
          </p:cNvPr>
          <p:cNvSpPr txBox="1"/>
          <p:nvPr/>
        </p:nvSpPr>
        <p:spPr>
          <a:xfrm>
            <a:off x="5848530" y="258668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A9750EFB-2CBF-4C63-B2EB-115C04DAEB5A}"/>
              </a:ext>
            </a:extLst>
          </p:cNvPr>
          <p:cNvSpPr txBox="1"/>
          <p:nvPr/>
        </p:nvSpPr>
        <p:spPr>
          <a:xfrm>
            <a:off x="8641715" y="255224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~0</a:t>
            </a:r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F830083D-7097-4345-A6AF-C8B2FE4BD7A0}"/>
              </a:ext>
            </a:extLst>
          </p:cNvPr>
          <p:cNvSpPr txBox="1"/>
          <p:nvPr/>
        </p:nvSpPr>
        <p:spPr>
          <a:xfrm>
            <a:off x="2728026" y="1427478"/>
            <a:ext cx="2413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latin typeface="+mj-lt"/>
              </a:rPr>
              <a:t>Effet dilution</a:t>
            </a:r>
          </a:p>
        </p:txBody>
      </p:sp>
      <p:sp>
        <p:nvSpPr>
          <p:cNvPr id="130" name="ZoneTexte 129">
            <a:extLst>
              <a:ext uri="{FF2B5EF4-FFF2-40B4-BE49-F238E27FC236}">
                <a16:creationId xmlns:a16="http://schemas.microsoft.com/office/drawing/2014/main" id="{09415365-A0D5-46A2-A01F-26C7188051B1}"/>
              </a:ext>
            </a:extLst>
          </p:cNvPr>
          <p:cNvSpPr txBox="1"/>
          <p:nvPr/>
        </p:nvSpPr>
        <p:spPr>
          <a:xfrm>
            <a:off x="9465010" y="1383838"/>
            <a:ext cx="24134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latin typeface="+mj-lt"/>
              </a:rPr>
              <a:t>Effet Bonus</a:t>
            </a:r>
            <a:r>
              <a:rPr lang="fr-FR" sz="1600" b="1" dirty="0">
                <a:latin typeface="+mj-lt"/>
              </a:rPr>
              <a:t>:</a:t>
            </a:r>
          </a:p>
          <a:p>
            <a:r>
              <a:rPr lang="fr-FR" sz="1600" b="1" dirty="0">
                <a:latin typeface="+mj-lt"/>
              </a:rPr>
              <a:t>Impacte aussi l’évolution des agents pathogènes: 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durabilité+++</a:t>
            </a: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AA5F14A6-5E06-4B36-9FED-758A23A659B3}"/>
              </a:ext>
            </a:extLst>
          </p:cNvPr>
          <p:cNvSpPr txBox="1"/>
          <p:nvPr/>
        </p:nvSpPr>
        <p:spPr>
          <a:xfrm>
            <a:off x="9452404" y="3484570"/>
            <a:ext cx="2532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Limites et leviers d’action</a:t>
            </a:r>
            <a:r>
              <a:rPr lang="fr-FR" sz="1600" b="1" dirty="0">
                <a:latin typeface="+mj-lt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latin typeface="+mj-lt"/>
              </a:rPr>
              <a:t>Marche moins si dispersion élevée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latin typeface="+mj-lt"/>
              </a:rPr>
              <a:t>Approche: design agronomique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latin typeface="+mj-lt"/>
              </a:rPr>
              <a:t>Besoins de recherche: modélisation</a:t>
            </a: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38B0A9B3-5E22-4C9F-9145-F60CF152E3CE}"/>
              </a:ext>
            </a:extLst>
          </p:cNvPr>
          <p:cNvSpPr txBox="1"/>
          <p:nvPr/>
        </p:nvSpPr>
        <p:spPr>
          <a:xfrm>
            <a:off x="7151364" y="1416292"/>
            <a:ext cx="2717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latin typeface="+mj-lt"/>
              </a:rPr>
              <a:t>Microclimat</a:t>
            </a:r>
            <a:r>
              <a:rPr lang="fr-FR" sz="1600" b="1" dirty="0">
                <a:latin typeface="+mj-lt"/>
              </a:rPr>
              <a:t>:</a:t>
            </a:r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6ECB5409-4F2A-435B-B273-F1E286BE54D5}"/>
              </a:ext>
            </a:extLst>
          </p:cNvPr>
          <p:cNvSpPr txBox="1"/>
          <p:nvPr/>
        </p:nvSpPr>
        <p:spPr bwMode="auto">
          <a:xfrm>
            <a:off x="294098" y="5807924"/>
            <a:ext cx="28376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Borg 2018; Huang 2012; </a:t>
            </a:r>
            <a:r>
              <a:rPr lang="fr-FR" sz="12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Kristoffersen</a:t>
            </a:r>
            <a:r>
              <a:rPr lang="fr-FR" sz="1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  2020</a:t>
            </a:r>
          </a:p>
        </p:txBody>
      </p:sp>
      <p:pic>
        <p:nvPicPr>
          <p:cNvPr id="134" name="Image 133">
            <a:extLst>
              <a:ext uri="{FF2B5EF4-FFF2-40B4-BE49-F238E27FC236}">
                <a16:creationId xmlns:a16="http://schemas.microsoft.com/office/drawing/2014/main" id="{9B57FD1B-506F-48E7-B056-AFE3CF86A6B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232" r="50000"/>
          <a:stretch/>
        </p:blipFill>
        <p:spPr>
          <a:xfrm>
            <a:off x="8119410" y="4225082"/>
            <a:ext cx="368291" cy="804691"/>
          </a:xfrm>
          <a:prstGeom prst="rect">
            <a:avLst/>
          </a:prstGeom>
        </p:spPr>
      </p:pic>
      <p:pic>
        <p:nvPicPr>
          <p:cNvPr id="135" name="Image 134">
            <a:extLst>
              <a:ext uri="{FF2B5EF4-FFF2-40B4-BE49-F238E27FC236}">
                <a16:creationId xmlns:a16="http://schemas.microsoft.com/office/drawing/2014/main" id="{04CB54DC-E8BB-497E-8916-1ED6A2BA934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78" b="89778" l="29333" r="71556">
                        <a14:foregroundMark x1="71556" y1="60000" x2="71556" y2="60000"/>
                        <a14:foregroundMark x1="29333" y1="62222" x2="29333" y2="62222"/>
                      </a14:backgroundRemoval>
                    </a14:imgEffect>
                  </a14:imgLayer>
                </a14:imgProps>
              </a:ext>
            </a:extLst>
          </a:blip>
          <a:srcRect l="24455" r="23793"/>
          <a:stretch/>
        </p:blipFill>
        <p:spPr>
          <a:xfrm>
            <a:off x="7927491" y="4352041"/>
            <a:ext cx="238040" cy="459963"/>
          </a:xfrm>
          <a:prstGeom prst="rect">
            <a:avLst/>
          </a:prstGeom>
        </p:spPr>
      </p:pic>
      <p:pic>
        <p:nvPicPr>
          <p:cNvPr id="136" name="Image 135">
            <a:extLst>
              <a:ext uri="{FF2B5EF4-FFF2-40B4-BE49-F238E27FC236}">
                <a16:creationId xmlns:a16="http://schemas.microsoft.com/office/drawing/2014/main" id="{3AF3F8F3-1788-4D13-A4E7-BA8C1E802A0C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07461" y="97763"/>
            <a:ext cx="1018600" cy="101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5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03" grpId="0"/>
      <p:bldP spid="101" grpId="0" animBg="1"/>
      <p:bldP spid="102" grpId="0" animBg="1"/>
      <p:bldP spid="104" grpId="0"/>
      <p:bldP spid="105" grpId="0" animBg="1"/>
      <p:bldP spid="120" grpId="0"/>
      <p:bldP spid="125" grpId="0" animBg="1"/>
      <p:bldP spid="126" grpId="0"/>
      <p:bldP spid="121" grpId="0"/>
      <p:bldP spid="129" grpId="0"/>
      <p:bldP spid="130" grpId="0"/>
      <p:bldP spid="131" grpId="0"/>
      <p:bldP spid="1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0143DD4D-BEF1-4023-A7CD-85396BF46130}" type="slidenum">
              <a:rPr lang="fr-FR"/>
              <a:t>7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sp>
        <p:nvSpPr>
          <p:cNvPr id="44" name="Titre 1">
            <a:extLst>
              <a:ext uri="{FF2B5EF4-FFF2-40B4-BE49-F238E27FC236}">
                <a16:creationId xmlns:a16="http://schemas.microsoft.com/office/drawing/2014/main" id="{ACD0A95B-53AC-42AA-9492-054FF6971941}"/>
              </a:ext>
            </a:extLst>
          </p:cNvPr>
          <p:cNvSpPr txBox="1">
            <a:spLocks/>
          </p:cNvSpPr>
          <p:nvPr/>
        </p:nvSpPr>
        <p:spPr bwMode="auto">
          <a:xfrm>
            <a:off x="112916" y="97763"/>
            <a:ext cx="11240884" cy="738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rgbClr val="51BFA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800" dirty="0"/>
              <a:t>SURVEILLER:</a:t>
            </a:r>
          </a:p>
          <a:p>
            <a:pPr>
              <a:defRPr/>
            </a:pPr>
            <a:r>
              <a:rPr lang="en-GB" sz="2800" dirty="0"/>
              <a:t>Résistance </a:t>
            </a:r>
            <a:r>
              <a:rPr lang="en-GB" sz="2800" dirty="0" err="1"/>
              <a:t>induite</a:t>
            </a:r>
            <a:r>
              <a:rPr lang="en-GB" sz="2800" dirty="0"/>
              <a:t> (</a:t>
            </a:r>
            <a:r>
              <a:rPr lang="en-GB" sz="2800" dirty="0" err="1"/>
              <a:t>prémunition</a:t>
            </a:r>
            <a:r>
              <a:rPr lang="en-GB" sz="2800" dirty="0"/>
              <a:t>/</a:t>
            </a:r>
            <a:r>
              <a:rPr lang="en-GB" sz="2800" dirty="0" err="1"/>
              <a:t>immunité</a:t>
            </a:r>
            <a:r>
              <a:rPr lang="en-GB" sz="2800" dirty="0"/>
              <a:t> </a:t>
            </a:r>
            <a:r>
              <a:rPr lang="en-GB" sz="2800" dirty="0" err="1"/>
              <a:t>croisée</a:t>
            </a:r>
            <a:r>
              <a:rPr lang="en-GB" sz="2800" dirty="0"/>
              <a:t>, signalisation du danger)</a:t>
            </a:r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A4430C69-42DB-46EB-99DC-C93E60E76031}"/>
              </a:ext>
            </a:extLst>
          </p:cNvPr>
          <p:cNvGrpSpPr/>
          <p:nvPr/>
        </p:nvGrpSpPr>
        <p:grpSpPr>
          <a:xfrm>
            <a:off x="3581400" y="2617072"/>
            <a:ext cx="587774" cy="2411850"/>
            <a:chOff x="3789526" y="1360101"/>
            <a:chExt cx="954742" cy="3013367"/>
          </a:xfrm>
        </p:grpSpPr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FEC1707E-EC33-4787-A994-DF45983FDC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l="73593" r="3083" b="7594"/>
            <a:stretch/>
          </p:blipFill>
          <p:spPr>
            <a:xfrm>
              <a:off x="3789526" y="1360101"/>
              <a:ext cx="954742" cy="2735347"/>
            </a:xfrm>
            <a:prstGeom prst="rect">
              <a:avLst/>
            </a:prstGeom>
          </p:spPr>
        </p:pic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6C3EA5A1-CCBA-45B8-8F81-6DC1BB1527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451" t="78664" r="48876" b="8471"/>
            <a:stretch/>
          </p:blipFill>
          <p:spPr>
            <a:xfrm>
              <a:off x="4003559" y="4081819"/>
              <a:ext cx="492967" cy="291649"/>
            </a:xfrm>
            <a:prstGeom prst="rect">
              <a:avLst/>
            </a:prstGeom>
          </p:spPr>
        </p:pic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B135892C-19E2-436E-828E-2CB87536CABF}"/>
              </a:ext>
            </a:extLst>
          </p:cNvPr>
          <p:cNvGrpSpPr/>
          <p:nvPr/>
        </p:nvGrpSpPr>
        <p:grpSpPr>
          <a:xfrm>
            <a:off x="3051779" y="2618295"/>
            <a:ext cx="587774" cy="3093045"/>
            <a:chOff x="4967949" y="1385355"/>
            <a:chExt cx="954742" cy="3864453"/>
          </a:xfrm>
        </p:grpSpPr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D7CCD1D2-AEFF-4BE2-9767-C67E833530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73593" r="3083" b="7594"/>
            <a:stretch/>
          </p:blipFill>
          <p:spPr>
            <a:xfrm>
              <a:off x="4967949" y="1385355"/>
              <a:ext cx="954742" cy="2735347"/>
            </a:xfrm>
            <a:prstGeom prst="rect">
              <a:avLst/>
            </a:prstGeom>
          </p:spPr>
        </p:pic>
        <p:pic>
          <p:nvPicPr>
            <p:cNvPr id="51" name="Image 50">
              <a:extLst>
                <a:ext uri="{FF2B5EF4-FFF2-40B4-BE49-F238E27FC236}">
                  <a16:creationId xmlns:a16="http://schemas.microsoft.com/office/drawing/2014/main" id="{7249A505-E34F-4B9A-A955-1A47583B9E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320" t="39951" r="83916" b="38187"/>
            <a:stretch/>
          </p:blipFill>
          <p:spPr>
            <a:xfrm>
              <a:off x="5242314" y="4120702"/>
              <a:ext cx="453015" cy="1129106"/>
            </a:xfrm>
            <a:prstGeom prst="rect">
              <a:avLst/>
            </a:prstGeom>
          </p:spPr>
        </p:pic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6B2EE47C-73DD-4868-9074-94E2C086BBAA}"/>
              </a:ext>
            </a:extLst>
          </p:cNvPr>
          <p:cNvGrpSpPr/>
          <p:nvPr/>
        </p:nvGrpSpPr>
        <p:grpSpPr>
          <a:xfrm>
            <a:off x="2485809" y="2609878"/>
            <a:ext cx="587774" cy="2411850"/>
            <a:chOff x="3789526" y="1360101"/>
            <a:chExt cx="954742" cy="3013367"/>
          </a:xfrm>
        </p:grpSpPr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id="{FC3112A7-BE41-4536-B4D4-771D514D1E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l="73593" r="3083" b="7594"/>
            <a:stretch/>
          </p:blipFill>
          <p:spPr>
            <a:xfrm>
              <a:off x="3789526" y="1360101"/>
              <a:ext cx="954742" cy="2735347"/>
            </a:xfrm>
            <a:prstGeom prst="rect">
              <a:avLst/>
            </a:prstGeom>
          </p:spPr>
        </p:pic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DC9F725B-555F-4D85-8EA2-41E2257B39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451" t="78664" r="48876" b="8471"/>
            <a:stretch/>
          </p:blipFill>
          <p:spPr>
            <a:xfrm>
              <a:off x="4003559" y="4081819"/>
              <a:ext cx="492967" cy="291649"/>
            </a:xfrm>
            <a:prstGeom prst="rect">
              <a:avLst/>
            </a:prstGeom>
          </p:spPr>
        </p:pic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C8BDA87B-446B-4BA6-AE9B-B3A4FABF784E}"/>
              </a:ext>
            </a:extLst>
          </p:cNvPr>
          <p:cNvGrpSpPr/>
          <p:nvPr/>
        </p:nvGrpSpPr>
        <p:grpSpPr>
          <a:xfrm>
            <a:off x="1877985" y="2602558"/>
            <a:ext cx="587774" cy="3093045"/>
            <a:chOff x="4967949" y="1385355"/>
            <a:chExt cx="954742" cy="3864453"/>
          </a:xfrm>
        </p:grpSpPr>
        <p:pic>
          <p:nvPicPr>
            <p:cNvPr id="56" name="Image 55">
              <a:extLst>
                <a:ext uri="{FF2B5EF4-FFF2-40B4-BE49-F238E27FC236}">
                  <a16:creationId xmlns:a16="http://schemas.microsoft.com/office/drawing/2014/main" id="{E417BDB0-5685-471F-B1A9-C778BFCECD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73593" r="3083" b="7594"/>
            <a:stretch/>
          </p:blipFill>
          <p:spPr>
            <a:xfrm>
              <a:off x="4967949" y="1385355"/>
              <a:ext cx="954742" cy="2735347"/>
            </a:xfrm>
            <a:prstGeom prst="rect">
              <a:avLst/>
            </a:prstGeom>
          </p:spPr>
        </p:pic>
        <p:pic>
          <p:nvPicPr>
            <p:cNvPr id="57" name="Image 56">
              <a:extLst>
                <a:ext uri="{FF2B5EF4-FFF2-40B4-BE49-F238E27FC236}">
                  <a16:creationId xmlns:a16="http://schemas.microsoft.com/office/drawing/2014/main" id="{507F47AB-04E8-4714-B63E-91C087F35B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320" t="39951" r="83916" b="38187"/>
            <a:stretch/>
          </p:blipFill>
          <p:spPr>
            <a:xfrm>
              <a:off x="5242314" y="4120702"/>
              <a:ext cx="453015" cy="1129106"/>
            </a:xfrm>
            <a:prstGeom prst="rect">
              <a:avLst/>
            </a:prstGeom>
          </p:spPr>
        </p:pic>
      </p:grpSp>
      <p:sp>
        <p:nvSpPr>
          <p:cNvPr id="70" name="Flèche : courbe vers la droite 69">
            <a:extLst>
              <a:ext uri="{FF2B5EF4-FFF2-40B4-BE49-F238E27FC236}">
                <a16:creationId xmlns:a16="http://schemas.microsoft.com/office/drawing/2014/main" id="{40969B16-0421-490C-81FB-933351404A26}"/>
              </a:ext>
            </a:extLst>
          </p:cNvPr>
          <p:cNvSpPr/>
          <p:nvPr/>
        </p:nvSpPr>
        <p:spPr bwMode="auto">
          <a:xfrm rot="5400000">
            <a:off x="3094500" y="1841873"/>
            <a:ext cx="528242" cy="1019710"/>
          </a:xfrm>
          <a:prstGeom prst="curvedRightArrow">
            <a:avLst>
              <a:gd name="adj1" fmla="val 6993"/>
              <a:gd name="adj2" fmla="val 27873"/>
              <a:gd name="adj3" fmla="val 22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12F13D01-1245-4E11-A32C-F5B27FA19854}"/>
              </a:ext>
            </a:extLst>
          </p:cNvPr>
          <p:cNvSpPr txBox="1"/>
          <p:nvPr/>
        </p:nvSpPr>
        <p:spPr bwMode="auto">
          <a:xfrm>
            <a:off x="2651814" y="255169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~0</a:t>
            </a:r>
          </a:p>
        </p:txBody>
      </p: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7F25110B-55D4-45AC-B744-04A078439086}"/>
              </a:ext>
            </a:extLst>
          </p:cNvPr>
          <p:cNvGrpSpPr/>
          <p:nvPr/>
        </p:nvGrpSpPr>
        <p:grpSpPr>
          <a:xfrm>
            <a:off x="1775033" y="1554578"/>
            <a:ext cx="1271847" cy="2142643"/>
            <a:chOff x="1788601" y="1130629"/>
            <a:chExt cx="1271847" cy="2142643"/>
          </a:xfrm>
        </p:grpSpPr>
        <p:sp>
          <p:nvSpPr>
            <p:cNvPr id="68" name="Flèche : courbe vers la droite 67">
              <a:extLst>
                <a:ext uri="{FF2B5EF4-FFF2-40B4-BE49-F238E27FC236}">
                  <a16:creationId xmlns:a16="http://schemas.microsoft.com/office/drawing/2014/main" id="{28465C98-0F45-4CA3-832A-39310AD7207D}"/>
                </a:ext>
              </a:extLst>
            </p:cNvPr>
            <p:cNvSpPr/>
            <p:nvPr/>
          </p:nvSpPr>
          <p:spPr bwMode="auto">
            <a:xfrm rot="16200000" flipH="1">
              <a:off x="2309335" y="1621643"/>
              <a:ext cx="339983" cy="711767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69" name="Flèche : bas 68">
              <a:extLst>
                <a:ext uri="{FF2B5EF4-FFF2-40B4-BE49-F238E27FC236}">
                  <a16:creationId xmlns:a16="http://schemas.microsoft.com/office/drawing/2014/main" id="{C9D197AC-7CA3-4050-963D-F80927EDE4F7}"/>
                </a:ext>
              </a:extLst>
            </p:cNvPr>
            <p:cNvSpPr/>
            <p:nvPr/>
          </p:nvSpPr>
          <p:spPr>
            <a:xfrm flipV="1">
              <a:off x="2865102" y="2757883"/>
              <a:ext cx="133003" cy="515389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EF524806-72D7-4A1B-8D9F-AFCFF8249929}"/>
                </a:ext>
              </a:extLst>
            </p:cNvPr>
            <p:cNvSpPr txBox="1"/>
            <p:nvPr/>
          </p:nvSpPr>
          <p:spPr>
            <a:xfrm>
              <a:off x="1788601" y="1130629"/>
              <a:ext cx="12718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latin typeface="+mj-lt"/>
                </a:rPr>
                <a:t>1</a:t>
              </a:r>
              <a:r>
                <a:rPr lang="fr-FR" sz="1600" b="1" baseline="30000" dirty="0">
                  <a:latin typeface="+mj-lt"/>
                </a:rPr>
                <a:t>ere</a:t>
              </a:r>
              <a:r>
                <a:rPr lang="fr-FR" sz="1600" b="1" dirty="0">
                  <a:latin typeface="+mj-lt"/>
                </a:rPr>
                <a:t> attaque immunisante</a:t>
              </a:r>
            </a:p>
          </p:txBody>
        </p:sp>
        <p:pic>
          <p:nvPicPr>
            <p:cNvPr id="73" name="Image 72">
              <a:extLst>
                <a:ext uri="{FF2B5EF4-FFF2-40B4-BE49-F238E27FC236}">
                  <a16:creationId xmlns:a16="http://schemas.microsoft.com/office/drawing/2014/main" id="{1FEA1E2F-6B85-49A3-9AD6-4F2B729B6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656" b="90932" l="9950" r="89924">
                          <a14:foregroundMark x1="20466" y1="90932" x2="20466" y2="90932"/>
                          <a14:foregroundMark x1="71411" y1="9656" x2="71411" y2="965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2284996" y="2184577"/>
              <a:ext cx="510283" cy="382713"/>
            </a:xfrm>
            <a:prstGeom prst="rect">
              <a:avLst/>
            </a:prstGeom>
          </p:spPr>
        </p:pic>
      </p:grpSp>
      <p:sp>
        <p:nvSpPr>
          <p:cNvPr id="99" name="ZoneTexte 98">
            <a:extLst>
              <a:ext uri="{FF2B5EF4-FFF2-40B4-BE49-F238E27FC236}">
                <a16:creationId xmlns:a16="http://schemas.microsoft.com/office/drawing/2014/main" id="{487EDD18-1656-4843-BF79-D40A58370D2C}"/>
              </a:ext>
            </a:extLst>
          </p:cNvPr>
          <p:cNvSpPr txBox="1"/>
          <p:nvPr/>
        </p:nvSpPr>
        <p:spPr>
          <a:xfrm>
            <a:off x="1297238" y="977254"/>
            <a:ext cx="3241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u="sng" dirty="0" err="1"/>
              <a:t>Prémunition</a:t>
            </a:r>
            <a:r>
              <a:rPr lang="en-GB" sz="1600" u="sng" dirty="0"/>
              <a:t>/</a:t>
            </a:r>
            <a:r>
              <a:rPr lang="en-GB" sz="1600" u="sng" dirty="0" err="1"/>
              <a:t>immunité</a:t>
            </a:r>
            <a:r>
              <a:rPr lang="en-GB" sz="1600" u="sng" dirty="0"/>
              <a:t> </a:t>
            </a:r>
            <a:r>
              <a:rPr lang="en-GB" sz="1600" u="sng" dirty="0" err="1"/>
              <a:t>croisée</a:t>
            </a:r>
            <a:endParaRPr lang="en-GB" sz="1600" u="sng" dirty="0"/>
          </a:p>
          <a:p>
            <a:pPr algn="ctr"/>
            <a:r>
              <a:rPr lang="en-GB" sz="1600" u="sng" dirty="0">
                <a:latin typeface="+mj-lt"/>
              </a:rPr>
              <a:t>(= </a:t>
            </a:r>
            <a:r>
              <a:rPr lang="en-GB" sz="1600" u="sng" dirty="0" err="1">
                <a:latin typeface="+mj-lt"/>
              </a:rPr>
              <a:t>immunité</a:t>
            </a:r>
            <a:r>
              <a:rPr lang="en-GB" sz="1600" u="sng" dirty="0">
                <a:latin typeface="+mj-lt"/>
              </a:rPr>
              <a:t> collective chez </a:t>
            </a:r>
            <a:r>
              <a:rPr lang="en-GB" sz="1600" u="sng" dirty="0" err="1">
                <a:latin typeface="+mj-lt"/>
              </a:rPr>
              <a:t>animaux</a:t>
            </a:r>
            <a:r>
              <a:rPr lang="en-GB" sz="1600" u="sng" dirty="0">
                <a:latin typeface="+mj-lt"/>
              </a:rPr>
              <a:t>)</a:t>
            </a:r>
            <a:endParaRPr lang="fr-FR" sz="1600" u="sng" dirty="0">
              <a:latin typeface="+mj-lt"/>
            </a:endParaRPr>
          </a:p>
        </p:txBody>
      </p:sp>
      <p:grpSp>
        <p:nvGrpSpPr>
          <p:cNvPr id="102" name="Groupe 101">
            <a:extLst>
              <a:ext uri="{FF2B5EF4-FFF2-40B4-BE49-F238E27FC236}">
                <a16:creationId xmlns:a16="http://schemas.microsoft.com/office/drawing/2014/main" id="{6DE939B5-4CCF-46FC-9F60-CBA9F87B8D6C}"/>
              </a:ext>
            </a:extLst>
          </p:cNvPr>
          <p:cNvGrpSpPr/>
          <p:nvPr/>
        </p:nvGrpSpPr>
        <p:grpSpPr>
          <a:xfrm>
            <a:off x="5056217" y="1149168"/>
            <a:ext cx="3256518" cy="4528906"/>
            <a:chOff x="5056217" y="1149168"/>
            <a:chExt cx="3256518" cy="4528906"/>
          </a:xfrm>
        </p:grpSpPr>
        <p:sp>
          <p:nvSpPr>
            <p:cNvPr id="87" name="Flèche : courbe vers la droite 86">
              <a:extLst>
                <a:ext uri="{FF2B5EF4-FFF2-40B4-BE49-F238E27FC236}">
                  <a16:creationId xmlns:a16="http://schemas.microsoft.com/office/drawing/2014/main" id="{84ACF0FD-80CF-4CB1-9CFC-8D3F55ABD72B}"/>
                </a:ext>
              </a:extLst>
            </p:cNvPr>
            <p:cNvSpPr/>
            <p:nvPr/>
          </p:nvSpPr>
          <p:spPr bwMode="auto">
            <a:xfrm rot="16200000" flipH="1">
              <a:off x="5473999" y="1995844"/>
              <a:ext cx="339983" cy="711767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grpSp>
          <p:nvGrpSpPr>
            <p:cNvPr id="75" name="Groupe 74">
              <a:extLst>
                <a:ext uri="{FF2B5EF4-FFF2-40B4-BE49-F238E27FC236}">
                  <a16:creationId xmlns:a16="http://schemas.microsoft.com/office/drawing/2014/main" id="{E26BC66A-AC14-4522-B0F7-C4B718CBE547}"/>
                </a:ext>
              </a:extLst>
            </p:cNvPr>
            <p:cNvGrpSpPr/>
            <p:nvPr/>
          </p:nvGrpSpPr>
          <p:grpSpPr>
            <a:xfrm>
              <a:off x="6759632" y="2583806"/>
              <a:ext cx="587774" cy="2411850"/>
              <a:chOff x="3789526" y="1360101"/>
              <a:chExt cx="954742" cy="3013367"/>
            </a:xfrm>
          </p:grpSpPr>
          <p:pic>
            <p:nvPicPr>
              <p:cNvPr id="76" name="Image 75">
                <a:extLst>
                  <a:ext uri="{FF2B5EF4-FFF2-40B4-BE49-F238E27FC236}">
                    <a16:creationId xmlns:a16="http://schemas.microsoft.com/office/drawing/2014/main" id="{05E35EBF-CB0F-48AA-9FA6-7944E02A8C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33000"/>
                        </a14:imgEffect>
                      </a14:imgLayer>
                    </a14:imgProps>
                  </a:ext>
                </a:extLst>
              </a:blip>
              <a:srcRect l="73593" r="3083" b="7594"/>
              <a:stretch/>
            </p:blipFill>
            <p:spPr>
              <a:xfrm>
                <a:off x="3789526" y="1360101"/>
                <a:ext cx="954742" cy="2735347"/>
              </a:xfrm>
              <a:prstGeom prst="rect">
                <a:avLst/>
              </a:prstGeom>
            </p:spPr>
          </p:pic>
          <p:pic>
            <p:nvPicPr>
              <p:cNvPr id="77" name="Image 76">
                <a:extLst>
                  <a:ext uri="{FF2B5EF4-FFF2-40B4-BE49-F238E27FC236}">
                    <a16:creationId xmlns:a16="http://schemas.microsoft.com/office/drawing/2014/main" id="{EE3B92E5-95EB-4A4F-A8F2-BDD0BC5831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9451" t="78664" r="48876" b="8471"/>
              <a:stretch/>
            </p:blipFill>
            <p:spPr>
              <a:xfrm>
                <a:off x="4003559" y="4081819"/>
                <a:ext cx="492967" cy="291649"/>
              </a:xfrm>
              <a:prstGeom prst="rect">
                <a:avLst/>
              </a:prstGeom>
            </p:spPr>
          </p:pic>
        </p:grpSp>
        <p:grpSp>
          <p:nvGrpSpPr>
            <p:cNvPr id="78" name="Groupe 77">
              <a:extLst>
                <a:ext uri="{FF2B5EF4-FFF2-40B4-BE49-F238E27FC236}">
                  <a16:creationId xmlns:a16="http://schemas.microsoft.com/office/drawing/2014/main" id="{5344DBA3-403F-4093-AF85-410A9FDFD1EF}"/>
                </a:ext>
              </a:extLst>
            </p:cNvPr>
            <p:cNvGrpSpPr/>
            <p:nvPr/>
          </p:nvGrpSpPr>
          <p:grpSpPr>
            <a:xfrm>
              <a:off x="6230011" y="2585029"/>
              <a:ext cx="587774" cy="3093045"/>
              <a:chOff x="4967949" y="1385355"/>
              <a:chExt cx="954742" cy="3864453"/>
            </a:xfrm>
          </p:grpSpPr>
          <p:pic>
            <p:nvPicPr>
              <p:cNvPr id="79" name="Image 78">
                <a:extLst>
                  <a:ext uri="{FF2B5EF4-FFF2-40B4-BE49-F238E27FC236}">
                    <a16:creationId xmlns:a16="http://schemas.microsoft.com/office/drawing/2014/main" id="{321943CE-BD9C-45D4-9014-1F302A0547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300000"/>
                        </a14:imgEffect>
                      </a14:imgLayer>
                    </a14:imgProps>
                  </a:ext>
                </a:extLst>
              </a:blip>
              <a:srcRect l="73593" r="3083" b="7594"/>
              <a:stretch/>
            </p:blipFill>
            <p:spPr>
              <a:xfrm>
                <a:off x="4967949" y="1385355"/>
                <a:ext cx="954742" cy="2735347"/>
              </a:xfrm>
              <a:prstGeom prst="rect">
                <a:avLst/>
              </a:prstGeom>
            </p:spPr>
          </p:pic>
          <p:pic>
            <p:nvPicPr>
              <p:cNvPr id="80" name="Image 79">
                <a:extLst>
                  <a:ext uri="{FF2B5EF4-FFF2-40B4-BE49-F238E27FC236}">
                    <a16:creationId xmlns:a16="http://schemas.microsoft.com/office/drawing/2014/main" id="{6272CDFA-30AC-49B3-8C9B-235F92F8BE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320" t="39951" r="83916" b="38187"/>
              <a:stretch/>
            </p:blipFill>
            <p:spPr>
              <a:xfrm>
                <a:off x="5242314" y="4120702"/>
                <a:ext cx="453015" cy="1129106"/>
              </a:xfrm>
              <a:prstGeom prst="rect">
                <a:avLst/>
              </a:prstGeom>
            </p:spPr>
          </p:pic>
        </p:grpSp>
        <p:grpSp>
          <p:nvGrpSpPr>
            <p:cNvPr id="81" name="Groupe 80">
              <a:extLst>
                <a:ext uri="{FF2B5EF4-FFF2-40B4-BE49-F238E27FC236}">
                  <a16:creationId xmlns:a16="http://schemas.microsoft.com/office/drawing/2014/main" id="{8B0EC45B-0D91-4EB0-AC80-A5D7D304F9C4}"/>
                </a:ext>
              </a:extLst>
            </p:cNvPr>
            <p:cNvGrpSpPr/>
            <p:nvPr/>
          </p:nvGrpSpPr>
          <p:grpSpPr>
            <a:xfrm>
              <a:off x="5664041" y="2576612"/>
              <a:ext cx="587774" cy="2411850"/>
              <a:chOff x="3789526" y="1360101"/>
              <a:chExt cx="954742" cy="3013367"/>
            </a:xfrm>
          </p:grpSpPr>
          <p:pic>
            <p:nvPicPr>
              <p:cNvPr id="82" name="Image 81">
                <a:extLst>
                  <a:ext uri="{FF2B5EF4-FFF2-40B4-BE49-F238E27FC236}">
                    <a16:creationId xmlns:a16="http://schemas.microsoft.com/office/drawing/2014/main" id="{1E3D127D-7559-47BA-B04F-F63BDD5CEB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33000"/>
                        </a14:imgEffect>
                      </a14:imgLayer>
                    </a14:imgProps>
                  </a:ext>
                </a:extLst>
              </a:blip>
              <a:srcRect l="73593" r="3083" b="7594"/>
              <a:stretch/>
            </p:blipFill>
            <p:spPr>
              <a:xfrm>
                <a:off x="3789526" y="1360101"/>
                <a:ext cx="954742" cy="2735347"/>
              </a:xfrm>
              <a:prstGeom prst="rect">
                <a:avLst/>
              </a:prstGeom>
            </p:spPr>
          </p:pic>
          <p:pic>
            <p:nvPicPr>
              <p:cNvPr id="83" name="Image 82">
                <a:extLst>
                  <a:ext uri="{FF2B5EF4-FFF2-40B4-BE49-F238E27FC236}">
                    <a16:creationId xmlns:a16="http://schemas.microsoft.com/office/drawing/2014/main" id="{068D041A-4578-42F2-91ED-7C2884C0EB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9451" t="78664" r="48876" b="8471"/>
              <a:stretch/>
            </p:blipFill>
            <p:spPr>
              <a:xfrm>
                <a:off x="4003559" y="4081819"/>
                <a:ext cx="492967" cy="291649"/>
              </a:xfrm>
              <a:prstGeom prst="rect">
                <a:avLst/>
              </a:prstGeom>
            </p:spPr>
          </p:pic>
        </p:grpSp>
        <p:grpSp>
          <p:nvGrpSpPr>
            <p:cNvPr id="84" name="Groupe 83">
              <a:extLst>
                <a:ext uri="{FF2B5EF4-FFF2-40B4-BE49-F238E27FC236}">
                  <a16:creationId xmlns:a16="http://schemas.microsoft.com/office/drawing/2014/main" id="{D74AD5DE-7527-408F-B1EA-A61E1AD200E2}"/>
                </a:ext>
              </a:extLst>
            </p:cNvPr>
            <p:cNvGrpSpPr/>
            <p:nvPr/>
          </p:nvGrpSpPr>
          <p:grpSpPr>
            <a:xfrm>
              <a:off x="5056217" y="2569292"/>
              <a:ext cx="587774" cy="3093045"/>
              <a:chOff x="4967949" y="1385355"/>
              <a:chExt cx="954742" cy="3864453"/>
            </a:xfrm>
          </p:grpSpPr>
          <p:pic>
            <p:nvPicPr>
              <p:cNvPr id="85" name="Image 84">
                <a:extLst>
                  <a:ext uri="{FF2B5EF4-FFF2-40B4-BE49-F238E27FC236}">
                    <a16:creationId xmlns:a16="http://schemas.microsoft.com/office/drawing/2014/main" id="{6CDE4AAB-9C3B-4FC3-AC01-AA995EE84C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300000"/>
                        </a14:imgEffect>
                      </a14:imgLayer>
                    </a14:imgProps>
                  </a:ext>
                </a:extLst>
              </a:blip>
              <a:srcRect l="73593" r="3083" b="7594"/>
              <a:stretch/>
            </p:blipFill>
            <p:spPr>
              <a:xfrm>
                <a:off x="4967949" y="1385355"/>
                <a:ext cx="954742" cy="2735347"/>
              </a:xfrm>
              <a:prstGeom prst="rect">
                <a:avLst/>
              </a:prstGeom>
            </p:spPr>
          </p:pic>
          <p:pic>
            <p:nvPicPr>
              <p:cNvPr id="86" name="Image 85">
                <a:extLst>
                  <a:ext uri="{FF2B5EF4-FFF2-40B4-BE49-F238E27FC236}">
                    <a16:creationId xmlns:a16="http://schemas.microsoft.com/office/drawing/2014/main" id="{F722B299-8ED4-4BE5-991F-121ED79998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320" t="39951" r="83916" b="38187"/>
              <a:stretch/>
            </p:blipFill>
            <p:spPr>
              <a:xfrm>
                <a:off x="5242314" y="4120702"/>
                <a:ext cx="453015" cy="1129106"/>
              </a:xfrm>
              <a:prstGeom prst="rect">
                <a:avLst/>
              </a:prstGeom>
            </p:spPr>
          </p:pic>
        </p:grp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69EF53BB-9434-4D24-915B-42C2D98EC397}"/>
                </a:ext>
              </a:extLst>
            </p:cNvPr>
            <p:cNvSpPr txBox="1"/>
            <p:nvPr/>
          </p:nvSpPr>
          <p:spPr>
            <a:xfrm>
              <a:off x="5056217" y="1752660"/>
              <a:ext cx="11384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600" b="1" dirty="0">
                  <a:latin typeface="+mj-lt"/>
                </a:rPr>
                <a:t>1</a:t>
              </a:r>
              <a:r>
                <a:rPr lang="fr-FR" sz="1600" b="1" baseline="30000" dirty="0">
                  <a:latin typeface="+mj-lt"/>
                </a:rPr>
                <a:t>ere</a:t>
              </a:r>
              <a:r>
                <a:rPr lang="fr-FR" sz="1600" b="1" dirty="0">
                  <a:latin typeface="+mj-lt"/>
                </a:rPr>
                <a:t> attaque</a:t>
              </a:r>
            </a:p>
          </p:txBody>
        </p:sp>
        <p:cxnSp>
          <p:nvCxnSpPr>
            <p:cNvPr id="91" name="Connecteur : en arc 90">
              <a:extLst>
                <a:ext uri="{FF2B5EF4-FFF2-40B4-BE49-F238E27FC236}">
                  <a16:creationId xmlns:a16="http://schemas.microsoft.com/office/drawing/2014/main" id="{4319ADE5-1B99-4F51-A6A4-7FBD8D0B575A}"/>
                </a:ext>
              </a:extLst>
            </p:cNvPr>
            <p:cNvCxnSpPr/>
            <p:nvPr/>
          </p:nvCxnSpPr>
          <p:spPr>
            <a:xfrm>
              <a:off x="6036036" y="3690455"/>
              <a:ext cx="332509" cy="318659"/>
            </a:xfrm>
            <a:prstGeom prst="curvedConnector3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 : en arc 91">
              <a:extLst>
                <a:ext uri="{FF2B5EF4-FFF2-40B4-BE49-F238E27FC236}">
                  <a16:creationId xmlns:a16="http://schemas.microsoft.com/office/drawing/2014/main" id="{821C2D4B-6B3D-4B91-8FCF-FEFCE6128D80}"/>
                </a:ext>
              </a:extLst>
            </p:cNvPr>
            <p:cNvCxnSpPr>
              <a:cxnSpLocks/>
            </p:cNvCxnSpPr>
            <p:nvPr/>
          </p:nvCxnSpPr>
          <p:spPr>
            <a:xfrm>
              <a:off x="6134259" y="3617858"/>
              <a:ext cx="763907" cy="343188"/>
            </a:xfrm>
            <a:prstGeom prst="curvedConnector3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5EFF2B29-6413-409F-AE60-291C5055CA51}"/>
                </a:ext>
              </a:extLst>
            </p:cNvPr>
            <p:cNvSpPr txBox="1"/>
            <p:nvPr/>
          </p:nvSpPr>
          <p:spPr>
            <a:xfrm>
              <a:off x="7347406" y="3721474"/>
              <a:ext cx="9653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latin typeface="+mj-lt"/>
                </a:rPr>
                <a:t>Signaux</a:t>
              </a:r>
            </a:p>
            <a:p>
              <a:pPr algn="ctr"/>
              <a:r>
                <a:rPr lang="fr-FR" sz="1600" b="1" dirty="0">
                  <a:latin typeface="+mj-lt"/>
                </a:rPr>
                <a:t>d’alarme</a:t>
              </a:r>
            </a:p>
            <a:p>
              <a:pPr algn="ctr"/>
              <a:r>
                <a:rPr lang="fr-FR" sz="1600" b="1" dirty="0">
                  <a:latin typeface="+mj-lt"/>
                </a:rPr>
                <a:t>(ex </a:t>
              </a:r>
              <a:r>
                <a:rPr lang="fr-FR" sz="1600" b="1" dirty="0" err="1">
                  <a:latin typeface="+mj-lt"/>
                </a:rPr>
                <a:t>VOCs</a:t>
              </a:r>
              <a:r>
                <a:rPr lang="fr-FR" sz="1600" b="1" dirty="0">
                  <a:latin typeface="+mj-lt"/>
                </a:rPr>
                <a:t>)</a:t>
              </a:r>
            </a:p>
          </p:txBody>
        </p:sp>
        <p:pic>
          <p:nvPicPr>
            <p:cNvPr id="95" name="Image 94">
              <a:extLst>
                <a:ext uri="{FF2B5EF4-FFF2-40B4-BE49-F238E27FC236}">
                  <a16:creationId xmlns:a16="http://schemas.microsoft.com/office/drawing/2014/main" id="{03E27775-B039-4637-A905-B30F07CF8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763" b="89691" l="9653" r="89961">
                          <a14:foregroundMark x1="37066" y1="89691" x2="37066" y2="89691"/>
                          <a14:foregroundMark x1="73359" y1="8763" x2="73359" y2="87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82530" y="3930800"/>
              <a:ext cx="550503" cy="412346"/>
            </a:xfrm>
            <a:prstGeom prst="rect">
              <a:avLst/>
            </a:prstGeom>
          </p:spPr>
        </p:pic>
        <p:sp>
          <p:nvSpPr>
            <p:cNvPr id="96" name="Flèche : bas 95">
              <a:extLst>
                <a:ext uri="{FF2B5EF4-FFF2-40B4-BE49-F238E27FC236}">
                  <a16:creationId xmlns:a16="http://schemas.microsoft.com/office/drawing/2014/main" id="{26A57024-AC97-419C-9C9A-D3F4D78E2D5A}"/>
                </a:ext>
              </a:extLst>
            </p:cNvPr>
            <p:cNvSpPr/>
            <p:nvPr/>
          </p:nvSpPr>
          <p:spPr bwMode="auto">
            <a:xfrm flipV="1">
              <a:off x="6596143" y="3230201"/>
              <a:ext cx="133003" cy="515389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Flèche : bas 96">
              <a:extLst>
                <a:ext uri="{FF2B5EF4-FFF2-40B4-BE49-F238E27FC236}">
                  <a16:creationId xmlns:a16="http://schemas.microsoft.com/office/drawing/2014/main" id="{56B2A095-7F50-4AE1-94F0-3F0D71F906E9}"/>
                </a:ext>
              </a:extLst>
            </p:cNvPr>
            <p:cNvSpPr/>
            <p:nvPr/>
          </p:nvSpPr>
          <p:spPr bwMode="auto">
            <a:xfrm flipV="1">
              <a:off x="7161465" y="3438486"/>
              <a:ext cx="127787" cy="282988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8" name="Image 97">
              <a:extLst>
                <a:ext uri="{FF2B5EF4-FFF2-40B4-BE49-F238E27FC236}">
                  <a16:creationId xmlns:a16="http://schemas.microsoft.com/office/drawing/2014/main" id="{E2AAB158-8494-4605-B518-21DCDE950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763" b="89691" l="9653" r="89961">
                          <a14:foregroundMark x1="37066" y1="89691" x2="37066" y2="89691"/>
                          <a14:foregroundMark x1="73359" y1="8763" x2="73359" y2="87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01695" y="3042628"/>
              <a:ext cx="907055" cy="679416"/>
            </a:xfrm>
            <a:prstGeom prst="rect">
              <a:avLst/>
            </a:prstGeom>
          </p:spPr>
        </p:pic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id="{1897856A-9310-40F9-8295-D77614B0E5FB}"/>
                </a:ext>
              </a:extLst>
            </p:cNvPr>
            <p:cNvSpPr txBox="1"/>
            <p:nvPr/>
          </p:nvSpPr>
          <p:spPr>
            <a:xfrm>
              <a:off x="5115239" y="1149168"/>
              <a:ext cx="21210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u="sng" dirty="0"/>
                <a:t>Signalisation du danger</a:t>
              </a:r>
              <a:endParaRPr lang="fr-FR" sz="1600" b="1" u="sng" dirty="0">
                <a:latin typeface="+mj-lt"/>
              </a:endParaRPr>
            </a:p>
          </p:txBody>
        </p:sp>
      </p:grpSp>
      <p:sp>
        <p:nvSpPr>
          <p:cNvPr id="101" name="ZoneTexte 100">
            <a:extLst>
              <a:ext uri="{FF2B5EF4-FFF2-40B4-BE49-F238E27FC236}">
                <a16:creationId xmlns:a16="http://schemas.microsoft.com/office/drawing/2014/main" id="{AF6D3CF8-6178-4BF0-8C3D-EA4B6567BD1A}"/>
              </a:ext>
            </a:extLst>
          </p:cNvPr>
          <p:cNvSpPr txBox="1"/>
          <p:nvPr/>
        </p:nvSpPr>
        <p:spPr>
          <a:xfrm>
            <a:off x="1940511" y="5720857"/>
            <a:ext cx="2093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Lannou</a:t>
            </a:r>
            <a:r>
              <a:rPr lang="fr-FR" sz="1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2005 </a:t>
            </a:r>
            <a:r>
              <a:rPr lang="fr-FR" sz="1200" dirty="0"/>
              <a:t>(ex jusqu’à 70%)</a:t>
            </a:r>
          </a:p>
          <a:p>
            <a:pPr algn="l"/>
            <a:r>
              <a:rPr lang="fr-FR" sz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Clin 2022 </a:t>
            </a:r>
            <a:r>
              <a:rPr lang="fr-FR" sz="1200" dirty="0">
                <a:latin typeface="+mj-lt"/>
              </a:rPr>
              <a:t>(modélisation)</a:t>
            </a: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AC10EA77-09A5-49E3-B25C-180483A271F4}"/>
              </a:ext>
            </a:extLst>
          </p:cNvPr>
          <p:cNvSpPr txBox="1"/>
          <p:nvPr/>
        </p:nvSpPr>
        <p:spPr>
          <a:xfrm>
            <a:off x="5181754" y="5736370"/>
            <a:ext cx="968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2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Karban</a:t>
            </a:r>
            <a:r>
              <a:rPr lang="fr-FR" sz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 2014</a:t>
            </a:r>
          </a:p>
        </p:txBody>
      </p:sp>
      <p:pic>
        <p:nvPicPr>
          <p:cNvPr id="105" name="Image 104">
            <a:extLst>
              <a:ext uri="{FF2B5EF4-FFF2-40B4-BE49-F238E27FC236}">
                <a16:creationId xmlns:a16="http://schemas.microsoft.com/office/drawing/2014/main" id="{45CB977F-264E-4D60-8385-F91E99D1B4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0604" y="1143837"/>
            <a:ext cx="890799" cy="486423"/>
          </a:xfrm>
          <a:prstGeom prst="rect">
            <a:avLst/>
          </a:prstGeom>
        </p:spPr>
      </p:pic>
      <p:grpSp>
        <p:nvGrpSpPr>
          <p:cNvPr id="113" name="Groupe 112">
            <a:extLst>
              <a:ext uri="{FF2B5EF4-FFF2-40B4-BE49-F238E27FC236}">
                <a16:creationId xmlns:a16="http://schemas.microsoft.com/office/drawing/2014/main" id="{496A378A-7AC7-4836-A4C6-80733ECABBBA}"/>
              </a:ext>
            </a:extLst>
          </p:cNvPr>
          <p:cNvGrpSpPr/>
          <p:nvPr/>
        </p:nvGrpSpPr>
        <p:grpSpPr>
          <a:xfrm>
            <a:off x="6063806" y="3981796"/>
            <a:ext cx="995808" cy="1244419"/>
            <a:chOff x="6063806" y="3981796"/>
            <a:chExt cx="995808" cy="1244419"/>
          </a:xfrm>
        </p:grpSpPr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3B9D8C83-10DE-422E-8BF4-386DC55B7C3A}"/>
                </a:ext>
              </a:extLst>
            </p:cNvPr>
            <p:cNvSpPr/>
            <p:nvPr/>
          </p:nvSpPr>
          <p:spPr>
            <a:xfrm>
              <a:off x="6063806" y="3981796"/>
              <a:ext cx="370245" cy="1147157"/>
            </a:xfrm>
            <a:custGeom>
              <a:avLst/>
              <a:gdLst>
                <a:gd name="connsiteX0" fmla="*/ 12798 w 370245"/>
                <a:gd name="connsiteY0" fmla="*/ 0 h 1147157"/>
                <a:gd name="connsiteX1" fmla="*/ 12798 w 370245"/>
                <a:gd name="connsiteY1" fmla="*/ 906088 h 1147157"/>
                <a:gd name="connsiteX2" fmla="*/ 145801 w 370245"/>
                <a:gd name="connsiteY2" fmla="*/ 1097280 h 1147157"/>
                <a:gd name="connsiteX3" fmla="*/ 370245 w 370245"/>
                <a:gd name="connsiteY3" fmla="*/ 1147157 h 1147157"/>
                <a:gd name="connsiteX4" fmla="*/ 370245 w 370245"/>
                <a:gd name="connsiteY4" fmla="*/ 1147157 h 114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245" h="1147157">
                  <a:moveTo>
                    <a:pt x="12798" y="0"/>
                  </a:moveTo>
                  <a:cubicBezTo>
                    <a:pt x="1714" y="361604"/>
                    <a:pt x="-9369" y="723208"/>
                    <a:pt x="12798" y="906088"/>
                  </a:cubicBezTo>
                  <a:cubicBezTo>
                    <a:pt x="34965" y="1088968"/>
                    <a:pt x="86227" y="1057102"/>
                    <a:pt x="145801" y="1097280"/>
                  </a:cubicBezTo>
                  <a:cubicBezTo>
                    <a:pt x="205375" y="1137458"/>
                    <a:pt x="370245" y="1147157"/>
                    <a:pt x="370245" y="1147157"/>
                  </a:cubicBezTo>
                  <a:lnTo>
                    <a:pt x="370245" y="1147157"/>
                  </a:lnTo>
                </a:path>
              </a:pathLst>
            </a:custGeom>
            <a:noFill/>
            <a:ln w="28575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4C851CC8-D95D-4050-8169-997B402B9CDF}"/>
                </a:ext>
              </a:extLst>
            </p:cNvPr>
            <p:cNvSpPr/>
            <p:nvPr/>
          </p:nvSpPr>
          <p:spPr>
            <a:xfrm>
              <a:off x="6427175" y="5016391"/>
              <a:ext cx="225699" cy="209824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0" name="Connecteur droit avec flèche 109">
              <a:extLst>
                <a:ext uri="{FF2B5EF4-FFF2-40B4-BE49-F238E27FC236}">
                  <a16:creationId xmlns:a16="http://schemas.microsoft.com/office/drawing/2014/main" id="{72C482C8-5B35-46E0-8A7D-94C3CB2BA7D5}"/>
                </a:ext>
              </a:extLst>
            </p:cNvPr>
            <p:cNvCxnSpPr/>
            <p:nvPr/>
          </p:nvCxnSpPr>
          <p:spPr>
            <a:xfrm flipV="1">
              <a:off x="6652874" y="5086319"/>
              <a:ext cx="0" cy="66661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DA40DDBA-8590-440F-9147-B3E9680E9A07}"/>
                </a:ext>
              </a:extLst>
            </p:cNvPr>
            <p:cNvSpPr/>
            <p:nvPr/>
          </p:nvSpPr>
          <p:spPr>
            <a:xfrm>
              <a:off x="6721929" y="4865914"/>
              <a:ext cx="337685" cy="277586"/>
            </a:xfrm>
            <a:custGeom>
              <a:avLst/>
              <a:gdLst>
                <a:gd name="connsiteX0" fmla="*/ 0 w 337685"/>
                <a:gd name="connsiteY0" fmla="*/ 277586 h 277586"/>
                <a:gd name="connsiteX1" fmla="*/ 283028 w 337685"/>
                <a:gd name="connsiteY1" fmla="*/ 206829 h 277586"/>
                <a:gd name="connsiteX2" fmla="*/ 337457 w 337685"/>
                <a:gd name="connsiteY2" fmla="*/ 0 h 27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7685" h="277586">
                  <a:moveTo>
                    <a:pt x="0" y="277586"/>
                  </a:moveTo>
                  <a:cubicBezTo>
                    <a:pt x="113392" y="265339"/>
                    <a:pt x="226785" y="253093"/>
                    <a:pt x="283028" y="206829"/>
                  </a:cubicBezTo>
                  <a:cubicBezTo>
                    <a:pt x="339271" y="160565"/>
                    <a:pt x="338364" y="80282"/>
                    <a:pt x="337457" y="0"/>
                  </a:cubicBezTo>
                </a:path>
              </a:pathLst>
            </a:custGeom>
            <a:noFill/>
            <a:ln w="28575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4" name="ZoneTexte 113">
            <a:extLst>
              <a:ext uri="{FF2B5EF4-FFF2-40B4-BE49-F238E27FC236}">
                <a16:creationId xmlns:a16="http://schemas.microsoft.com/office/drawing/2014/main" id="{7BA75861-63BC-48B5-858B-F3B3CEE00DC4}"/>
              </a:ext>
            </a:extLst>
          </p:cNvPr>
          <p:cNvSpPr txBox="1"/>
          <p:nvPr/>
        </p:nvSpPr>
        <p:spPr>
          <a:xfrm>
            <a:off x="8753120" y="1365460"/>
            <a:ext cx="33276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b="1" u="sng" dirty="0">
                <a:latin typeface="+mj-lt"/>
              </a:rPr>
              <a:t>Progrès récents: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/>
              <a:t>Réponse </a:t>
            </a:r>
            <a:r>
              <a:rPr lang="fr-FR" sz="1600" dirty="0" err="1"/>
              <a:t>ovoposition</a:t>
            </a:r>
            <a:r>
              <a:rPr lang="fr-FR" sz="1600" dirty="0"/>
              <a:t> foliaire: propagation souterraine de plante à plante (maintien du signal élevé)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/>
              <a:t>Nombreuses molécules identifiées (</a:t>
            </a:r>
            <a:r>
              <a:rPr lang="fr-FR" sz="16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Pelissier</a:t>
            </a:r>
            <a:r>
              <a:rPr lang="fr-FR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2021a</a:t>
            </a:r>
            <a:r>
              <a:rPr lang="fr-FR" sz="1600" dirty="0"/>
              <a:t>)</a:t>
            </a:r>
          </a:p>
          <a:p>
            <a:pPr algn="l"/>
            <a:endParaRPr lang="fr-FR" sz="1600" b="1" u="sng" dirty="0">
              <a:latin typeface="+mj-lt"/>
            </a:endParaRPr>
          </a:p>
        </p:txBody>
      </p:sp>
      <p:sp>
        <p:nvSpPr>
          <p:cNvPr id="116" name="ZoneTexte 115">
            <a:extLst>
              <a:ext uri="{FF2B5EF4-FFF2-40B4-BE49-F238E27FC236}">
                <a16:creationId xmlns:a16="http://schemas.microsoft.com/office/drawing/2014/main" id="{726EC61E-E2E4-4C43-A3C5-05A1C01EE3D3}"/>
              </a:ext>
            </a:extLst>
          </p:cNvPr>
          <p:cNvSpPr txBox="1"/>
          <p:nvPr/>
        </p:nvSpPr>
        <p:spPr bwMode="auto">
          <a:xfrm>
            <a:off x="8825175" y="3841494"/>
            <a:ext cx="28806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Limites et leviers d’action</a:t>
            </a:r>
            <a:r>
              <a:rPr lang="fr-FR" sz="1600" b="1" dirty="0">
                <a:latin typeface="+mj-lt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latin typeface="+mj-lt"/>
              </a:rPr>
              <a:t>Nécessite un minimum de maladie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latin typeface="+mj-lt"/>
              </a:rPr>
              <a:t>Approche: chimie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latin typeface="+mj-lt"/>
              </a:rPr>
              <a:t>Besoins de recherche: mieux connaitre le système immunitaire</a:t>
            </a:r>
          </a:p>
        </p:txBody>
      </p:sp>
      <p:sp>
        <p:nvSpPr>
          <p:cNvPr id="118" name="Flèche : bas 117">
            <a:extLst>
              <a:ext uri="{FF2B5EF4-FFF2-40B4-BE49-F238E27FC236}">
                <a16:creationId xmlns:a16="http://schemas.microsoft.com/office/drawing/2014/main" id="{E3615867-9EC3-468D-A7B0-90BDDF5D9354}"/>
              </a:ext>
            </a:extLst>
          </p:cNvPr>
          <p:cNvSpPr/>
          <p:nvPr/>
        </p:nvSpPr>
        <p:spPr bwMode="auto">
          <a:xfrm flipV="1">
            <a:off x="7161760" y="3234870"/>
            <a:ext cx="133003" cy="515389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0" name="Image 119">
            <a:extLst>
              <a:ext uri="{FF2B5EF4-FFF2-40B4-BE49-F238E27FC236}">
                <a16:creationId xmlns:a16="http://schemas.microsoft.com/office/drawing/2014/main" id="{3D6780DC-D466-4F2A-AC2A-4FFFD9A594D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9548" t="63819" r="80393" b="14931"/>
          <a:stretch/>
        </p:blipFill>
        <p:spPr>
          <a:xfrm>
            <a:off x="3816952" y="1580495"/>
            <a:ext cx="529450" cy="592207"/>
          </a:xfrm>
          <a:prstGeom prst="rect">
            <a:avLst/>
          </a:prstGeom>
        </p:spPr>
      </p:pic>
      <p:pic>
        <p:nvPicPr>
          <p:cNvPr id="121" name="Image 120">
            <a:extLst>
              <a:ext uri="{FF2B5EF4-FFF2-40B4-BE49-F238E27FC236}">
                <a16:creationId xmlns:a16="http://schemas.microsoft.com/office/drawing/2014/main" id="{64EF9E0B-D4EA-4FCE-A35B-13C33D3AB463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58113" y="42527"/>
            <a:ext cx="1256725" cy="83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3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14" grpId="0"/>
      <p:bldP spid="116" grpId="0"/>
      <p:bldP spid="1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0" name="Image 109">
            <a:extLst>
              <a:ext uri="{FF2B5EF4-FFF2-40B4-BE49-F238E27FC236}">
                <a16:creationId xmlns:a16="http://schemas.microsoft.com/office/drawing/2014/main" id="{BCBCEBA5-00CE-489A-91D0-2ECA1015BA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73" b="76364" l="7752" r="88372">
                        <a14:foregroundMark x1="44961" y1="31818" x2="44961" y2="31818"/>
                        <a14:foregroundMark x1="68217" y1="34091" x2="68217" y2="34091"/>
                        <a14:foregroundMark x1="69767" y1="28182" x2="69767" y2="28182"/>
                        <a14:foregroundMark x1="72093" y1="21364" x2="72093" y2="21364"/>
                        <a14:foregroundMark x1="66667" y1="19091" x2="66667" y2="19091"/>
                        <a14:foregroundMark x1="63566" y1="16364" x2="63566" y2="16364"/>
                        <a14:foregroundMark x1="68217" y1="12727" x2="68217" y2="12727"/>
                        <a14:foregroundMark x1="75194" y1="11818" x2="75194" y2="11818"/>
                        <a14:foregroundMark x1="73643" y1="10909" x2="73643" y2="10909"/>
                        <a14:foregroundMark x1="49612" y1="15455" x2="49612" y2="15455"/>
                        <a14:foregroundMark x1="51163" y1="18182" x2="51163" y2="18182"/>
                        <a14:foregroundMark x1="55039" y1="17273" x2="55039" y2="17273"/>
                        <a14:foregroundMark x1="60465" y1="62273" x2="60465" y2="62273"/>
                        <a14:foregroundMark x1="74419" y1="69091" x2="74419" y2="69091"/>
                        <a14:foregroundMark x1="62016" y1="71818" x2="62016" y2="71818"/>
                        <a14:foregroundMark x1="52713" y1="75455" x2="52713" y2="75455"/>
                        <a14:foregroundMark x1="25581" y1="76364" x2="25581" y2="76364"/>
                        <a14:foregroundMark x1="20930" y1="50909" x2="20930" y2="50909"/>
                        <a14:foregroundMark x1="19380" y1="49545" x2="19380" y2="49545"/>
                        <a14:foregroundMark x1="29457" y1="40000" x2="29457" y2="40000"/>
                        <a14:foregroundMark x1="71318" y1="45000" x2="71318" y2="45000"/>
                        <a14:foregroundMark x1="68992" y1="46364" x2="68992" y2="46364"/>
                        <a14:foregroundMark x1="61240" y1="32727" x2="61240" y2="32727"/>
                        <a14:foregroundMark x1="59690" y1="29545" x2="59690" y2="29545"/>
                        <a14:foregroundMark x1="61240" y1="22727" x2="61240" y2="22727"/>
                        <a14:foregroundMark x1="51163" y1="22727" x2="51163" y2="22727"/>
                        <a14:foregroundMark x1="40310" y1="26364" x2="40310" y2="26364"/>
                        <a14:foregroundMark x1="38760" y1="34545" x2="38760" y2="34545"/>
                        <a14:foregroundMark x1="48062" y1="29545" x2="48062" y2="29545"/>
                        <a14:foregroundMark x1="62791" y1="9091" x2="62791" y2="9091"/>
                        <a14:foregroundMark x1="62016" y1="12727" x2="62016" y2="12727"/>
                        <a14:foregroundMark x1="58140" y1="10909" x2="58140" y2="10909"/>
                        <a14:foregroundMark x1="75969" y1="20909" x2="75969" y2="20909"/>
                        <a14:foregroundMark x1="73643" y1="19091" x2="73643" y2="19091"/>
                        <a14:foregroundMark x1="35659" y1="35000" x2="35659" y2="35000"/>
                        <a14:foregroundMark x1="39535" y1="36818" x2="39535" y2="36818"/>
                        <a14:foregroundMark x1="11628" y1="66364" x2="11628" y2="66364"/>
                        <a14:foregroundMark x1="88372" y1="72273" x2="88372" y2="72273"/>
                      </a14:backgroundRemoval>
                    </a14:imgEffect>
                  </a14:imgLayer>
                </a14:imgProps>
              </a:ext>
            </a:extLst>
          </a:blip>
          <a:srcRect b="22358"/>
          <a:stretch/>
        </p:blipFill>
        <p:spPr>
          <a:xfrm>
            <a:off x="8575383" y="2717828"/>
            <a:ext cx="702147" cy="929739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 bwMode="auto">
          <a:xfrm>
            <a:off x="1891553" y="6356350"/>
            <a:ext cx="8668871" cy="365125"/>
          </a:xfrm>
        </p:spPr>
        <p:txBody>
          <a:bodyPr/>
          <a:lstStyle/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0143DD4D-BEF1-4023-A7CD-85396BF46130}" type="slidenum">
              <a:rPr lang="fr-FR"/>
              <a:t>8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sp>
        <p:nvSpPr>
          <p:cNvPr id="44" name="Titre 1">
            <a:extLst>
              <a:ext uri="{FF2B5EF4-FFF2-40B4-BE49-F238E27FC236}">
                <a16:creationId xmlns:a16="http://schemas.microsoft.com/office/drawing/2014/main" id="{58D54AF4-5195-4A28-91B8-5711C55771D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2916" y="97763"/>
            <a:ext cx="6095306" cy="73835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800" dirty="0"/>
              <a:t>GERER</a:t>
            </a:r>
            <a:br>
              <a:rPr lang="en-GB" sz="2800" dirty="0"/>
            </a:br>
            <a:r>
              <a:rPr lang="en-GB" sz="2800" dirty="0" err="1"/>
              <a:t>Effets</a:t>
            </a:r>
            <a:r>
              <a:rPr lang="en-GB" sz="2800" dirty="0"/>
              <a:t> </a:t>
            </a:r>
            <a:r>
              <a:rPr lang="en-GB" sz="2800" dirty="0" err="1"/>
              <a:t>liés</a:t>
            </a:r>
            <a:r>
              <a:rPr lang="en-GB" sz="2800" dirty="0"/>
              <a:t> à la gestion des </a:t>
            </a:r>
            <a:r>
              <a:rPr lang="en-GB" sz="2800" dirty="0" err="1"/>
              <a:t>ressources</a:t>
            </a:r>
            <a:endParaRPr lang="en-GB" sz="2800" dirty="0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E7C17E7C-8C28-464B-B1BE-73FC3C98546E}"/>
              </a:ext>
            </a:extLst>
          </p:cNvPr>
          <p:cNvSpPr txBox="1"/>
          <p:nvPr/>
        </p:nvSpPr>
        <p:spPr bwMode="auto">
          <a:xfrm>
            <a:off x="215860" y="5373523"/>
            <a:ext cx="118282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latin typeface="+mj-lt"/>
              </a:rPr>
              <a:t>Autres effets</a:t>
            </a:r>
            <a:r>
              <a:rPr lang="fr-FR" sz="1600" b="1" dirty="0">
                <a:latin typeface="+mj-lt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latin typeface="+mj-lt"/>
              </a:rPr>
              <a:t>Compensation : si résistance partielle (et non </a:t>
            </a:r>
            <a:r>
              <a:rPr lang="fr-FR" sz="1600" b="1" dirty="0">
                <a:solidFill>
                  <a:srgbClr val="FF0000"/>
                </a:solidFill>
                <a:latin typeface="+mj-lt"/>
              </a:rPr>
              <a:t>complète</a:t>
            </a:r>
            <a:r>
              <a:rPr lang="fr-FR" sz="1600" b="1" dirty="0">
                <a:latin typeface="+mj-lt"/>
              </a:rPr>
              <a:t>), les plantes les plus sensibles produisant moins, elles libèrent des ressources pour les moins sensibles qui elles vont produire plus.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latin typeface="+mj-lt"/>
              </a:rPr>
              <a:t>Evitement de l’ombre: effets bien établis sur l’immunité (</a:t>
            </a:r>
            <a:r>
              <a:rPr lang="fr-FR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Ballaré</a:t>
            </a:r>
            <a:r>
              <a:rPr lang="fr-FR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 2017</a:t>
            </a:r>
            <a:r>
              <a:rPr lang="fr-FR" sz="1600" b="1" dirty="0">
                <a:latin typeface="+mj-lt"/>
              </a:rPr>
              <a:t>)</a:t>
            </a: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8D4FF6E3-E13B-4C63-8E2C-0A1F99AA8D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89" t="2967" r="5473"/>
          <a:stretch/>
        </p:blipFill>
        <p:spPr>
          <a:xfrm>
            <a:off x="4599953" y="1759436"/>
            <a:ext cx="1318521" cy="2794185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D2D5401C-EF66-4909-86A9-C47F8D7DF461}"/>
              </a:ext>
            </a:extLst>
          </p:cNvPr>
          <p:cNvGrpSpPr/>
          <p:nvPr/>
        </p:nvGrpSpPr>
        <p:grpSpPr>
          <a:xfrm>
            <a:off x="3424191" y="1422754"/>
            <a:ext cx="587774" cy="2411850"/>
            <a:chOff x="3789526" y="1360101"/>
            <a:chExt cx="954742" cy="3013367"/>
          </a:xfrm>
        </p:grpSpPr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B38C4977-88E0-40CE-B442-53ADA7D38B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l="73593" r="3083" b="7594"/>
            <a:stretch/>
          </p:blipFill>
          <p:spPr>
            <a:xfrm>
              <a:off x="3789526" y="1360101"/>
              <a:ext cx="954742" cy="2735347"/>
            </a:xfrm>
            <a:prstGeom prst="rect">
              <a:avLst/>
            </a:prstGeom>
          </p:spPr>
        </p:pic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B15A587D-4F03-4785-AED9-996F02718B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9451" t="78664" r="48876" b="8471"/>
            <a:stretch/>
          </p:blipFill>
          <p:spPr>
            <a:xfrm>
              <a:off x="4003559" y="4081819"/>
              <a:ext cx="492967" cy="291649"/>
            </a:xfrm>
            <a:prstGeom prst="rect">
              <a:avLst/>
            </a:prstGeom>
          </p:spPr>
        </p:pic>
      </p:grpSp>
      <p:pic>
        <p:nvPicPr>
          <p:cNvPr id="51" name="Image 50">
            <a:extLst>
              <a:ext uri="{FF2B5EF4-FFF2-40B4-BE49-F238E27FC236}">
                <a16:creationId xmlns:a16="http://schemas.microsoft.com/office/drawing/2014/main" id="{3245A284-1C63-40C4-9E50-71C7E695E27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73593" r="3083" b="7594"/>
          <a:stretch/>
        </p:blipFill>
        <p:spPr>
          <a:xfrm>
            <a:off x="2562050" y="1423977"/>
            <a:ext cx="587774" cy="2189327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34F36460-733F-40E3-BE6F-B4A50E9FB06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20" t="39951" r="83916" b="38187"/>
          <a:stretch/>
        </p:blipFill>
        <p:spPr>
          <a:xfrm>
            <a:off x="2734260" y="3741268"/>
            <a:ext cx="278893" cy="903718"/>
          </a:xfrm>
          <a:prstGeom prst="rect">
            <a:avLst/>
          </a:prstGeom>
        </p:spPr>
      </p:pic>
      <p:grpSp>
        <p:nvGrpSpPr>
          <p:cNvPr id="59" name="Groupe 58">
            <a:extLst>
              <a:ext uri="{FF2B5EF4-FFF2-40B4-BE49-F238E27FC236}">
                <a16:creationId xmlns:a16="http://schemas.microsoft.com/office/drawing/2014/main" id="{7F8DF796-3A92-4C75-B89B-744B89C8BF9B}"/>
              </a:ext>
            </a:extLst>
          </p:cNvPr>
          <p:cNvGrpSpPr/>
          <p:nvPr/>
        </p:nvGrpSpPr>
        <p:grpSpPr>
          <a:xfrm>
            <a:off x="256931" y="1422754"/>
            <a:ext cx="587774" cy="2411850"/>
            <a:chOff x="3789526" y="1360101"/>
            <a:chExt cx="954742" cy="3013367"/>
          </a:xfrm>
        </p:grpSpPr>
        <p:pic>
          <p:nvPicPr>
            <p:cNvPr id="60" name="Image 59">
              <a:extLst>
                <a:ext uri="{FF2B5EF4-FFF2-40B4-BE49-F238E27FC236}">
                  <a16:creationId xmlns:a16="http://schemas.microsoft.com/office/drawing/2014/main" id="{592BF54F-54E2-451D-87E8-92B9A21443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l="73593" r="3083" b="7594"/>
            <a:stretch/>
          </p:blipFill>
          <p:spPr>
            <a:xfrm>
              <a:off x="3789526" y="1360101"/>
              <a:ext cx="954742" cy="2735347"/>
            </a:xfrm>
            <a:prstGeom prst="rect">
              <a:avLst/>
            </a:prstGeom>
          </p:spPr>
        </p:pic>
        <p:pic>
          <p:nvPicPr>
            <p:cNvPr id="61" name="Image 60">
              <a:extLst>
                <a:ext uri="{FF2B5EF4-FFF2-40B4-BE49-F238E27FC236}">
                  <a16:creationId xmlns:a16="http://schemas.microsoft.com/office/drawing/2014/main" id="{84191F5A-F413-4938-8548-EADED189CF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9451" t="78664" r="48876" b="8471"/>
            <a:stretch/>
          </p:blipFill>
          <p:spPr>
            <a:xfrm>
              <a:off x="4003559" y="4081819"/>
              <a:ext cx="492967" cy="291649"/>
            </a:xfrm>
            <a:prstGeom prst="rect">
              <a:avLst/>
            </a:prstGeom>
          </p:spPr>
        </p:pic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9282D74C-3B7B-4B5F-830F-525767C8D3B8}"/>
              </a:ext>
            </a:extLst>
          </p:cNvPr>
          <p:cNvGrpSpPr/>
          <p:nvPr/>
        </p:nvGrpSpPr>
        <p:grpSpPr>
          <a:xfrm>
            <a:off x="1110485" y="1422754"/>
            <a:ext cx="587774" cy="2411850"/>
            <a:chOff x="3789526" y="1360101"/>
            <a:chExt cx="954742" cy="3013367"/>
          </a:xfrm>
        </p:grpSpPr>
        <p:pic>
          <p:nvPicPr>
            <p:cNvPr id="63" name="Image 62">
              <a:extLst>
                <a:ext uri="{FF2B5EF4-FFF2-40B4-BE49-F238E27FC236}">
                  <a16:creationId xmlns:a16="http://schemas.microsoft.com/office/drawing/2014/main" id="{938B4544-D451-4D2A-9D81-0D61EC2F3D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l="73593" r="3083" b="7594"/>
            <a:stretch/>
          </p:blipFill>
          <p:spPr>
            <a:xfrm>
              <a:off x="3789526" y="1360101"/>
              <a:ext cx="954742" cy="2735347"/>
            </a:xfrm>
            <a:prstGeom prst="rect">
              <a:avLst/>
            </a:prstGeom>
          </p:spPr>
        </p:pic>
        <p:pic>
          <p:nvPicPr>
            <p:cNvPr id="64" name="Image 63">
              <a:extLst>
                <a:ext uri="{FF2B5EF4-FFF2-40B4-BE49-F238E27FC236}">
                  <a16:creationId xmlns:a16="http://schemas.microsoft.com/office/drawing/2014/main" id="{D022438F-A85A-4532-9FE2-3A45B384BD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9451" t="78664" r="48876" b="8471"/>
            <a:stretch/>
          </p:blipFill>
          <p:spPr>
            <a:xfrm>
              <a:off x="4003559" y="4081819"/>
              <a:ext cx="492967" cy="291649"/>
            </a:xfrm>
            <a:prstGeom prst="rect">
              <a:avLst/>
            </a:prstGeom>
          </p:spPr>
        </p:pic>
      </p:grpSp>
      <p:pic>
        <p:nvPicPr>
          <p:cNvPr id="71" name="Image 70">
            <a:extLst>
              <a:ext uri="{FF2B5EF4-FFF2-40B4-BE49-F238E27FC236}">
                <a16:creationId xmlns:a16="http://schemas.microsoft.com/office/drawing/2014/main" id="{095C60D9-0BD8-43B0-9BAB-3DF414CA52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89" t="2967" r="5473"/>
          <a:stretch/>
        </p:blipFill>
        <p:spPr>
          <a:xfrm>
            <a:off x="7423947" y="1722837"/>
            <a:ext cx="1318521" cy="2794185"/>
          </a:xfrm>
          <a:prstGeom prst="rect">
            <a:avLst/>
          </a:prstGeom>
        </p:spPr>
      </p:pic>
      <p:grpSp>
        <p:nvGrpSpPr>
          <p:cNvPr id="72" name="Groupe 71">
            <a:extLst>
              <a:ext uri="{FF2B5EF4-FFF2-40B4-BE49-F238E27FC236}">
                <a16:creationId xmlns:a16="http://schemas.microsoft.com/office/drawing/2014/main" id="{D5E59D8A-DC15-4CDC-A03A-9FB182F85AAD}"/>
              </a:ext>
            </a:extLst>
          </p:cNvPr>
          <p:cNvGrpSpPr/>
          <p:nvPr/>
        </p:nvGrpSpPr>
        <p:grpSpPr>
          <a:xfrm>
            <a:off x="6224425" y="1462498"/>
            <a:ext cx="587774" cy="2411850"/>
            <a:chOff x="3789526" y="1360101"/>
            <a:chExt cx="954742" cy="3013367"/>
          </a:xfrm>
        </p:grpSpPr>
        <p:pic>
          <p:nvPicPr>
            <p:cNvPr id="73" name="Image 72">
              <a:extLst>
                <a:ext uri="{FF2B5EF4-FFF2-40B4-BE49-F238E27FC236}">
                  <a16:creationId xmlns:a16="http://schemas.microsoft.com/office/drawing/2014/main" id="{085D9054-E819-4D97-B354-D639E510AA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l="73593" r="3083" b="7594"/>
            <a:stretch/>
          </p:blipFill>
          <p:spPr>
            <a:xfrm>
              <a:off x="3789526" y="1360101"/>
              <a:ext cx="954742" cy="2735347"/>
            </a:xfrm>
            <a:prstGeom prst="rect">
              <a:avLst/>
            </a:prstGeom>
          </p:spPr>
        </p:pic>
        <p:pic>
          <p:nvPicPr>
            <p:cNvPr id="74" name="Image 73">
              <a:extLst>
                <a:ext uri="{FF2B5EF4-FFF2-40B4-BE49-F238E27FC236}">
                  <a16:creationId xmlns:a16="http://schemas.microsoft.com/office/drawing/2014/main" id="{15938233-BEFF-45A0-8F83-3E4FE39539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9451" t="78664" r="48876" b="8471"/>
            <a:stretch/>
          </p:blipFill>
          <p:spPr>
            <a:xfrm>
              <a:off x="4003559" y="4081819"/>
              <a:ext cx="492967" cy="291649"/>
            </a:xfrm>
            <a:prstGeom prst="rect">
              <a:avLst/>
            </a:prstGeom>
          </p:spPr>
        </p:pic>
      </p:grpSp>
      <p:grpSp>
        <p:nvGrpSpPr>
          <p:cNvPr id="75" name="Groupe 74">
            <a:extLst>
              <a:ext uri="{FF2B5EF4-FFF2-40B4-BE49-F238E27FC236}">
                <a16:creationId xmlns:a16="http://schemas.microsoft.com/office/drawing/2014/main" id="{28229E74-DE04-4286-A352-8D6E39A2C7E3}"/>
              </a:ext>
            </a:extLst>
          </p:cNvPr>
          <p:cNvGrpSpPr/>
          <p:nvPr/>
        </p:nvGrpSpPr>
        <p:grpSpPr>
          <a:xfrm>
            <a:off x="9266402" y="1435385"/>
            <a:ext cx="587774" cy="2411850"/>
            <a:chOff x="3789526" y="1360101"/>
            <a:chExt cx="954742" cy="3013367"/>
          </a:xfrm>
        </p:grpSpPr>
        <p:pic>
          <p:nvPicPr>
            <p:cNvPr id="76" name="Image 75">
              <a:extLst>
                <a:ext uri="{FF2B5EF4-FFF2-40B4-BE49-F238E27FC236}">
                  <a16:creationId xmlns:a16="http://schemas.microsoft.com/office/drawing/2014/main" id="{129219AF-B920-48B5-A910-843BBFE5FA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l="73593" r="3083" b="7594"/>
            <a:stretch/>
          </p:blipFill>
          <p:spPr>
            <a:xfrm>
              <a:off x="3789526" y="1360101"/>
              <a:ext cx="954742" cy="2735347"/>
            </a:xfrm>
            <a:prstGeom prst="rect">
              <a:avLst/>
            </a:prstGeom>
          </p:spPr>
        </p:pic>
        <p:pic>
          <p:nvPicPr>
            <p:cNvPr id="77" name="Image 76">
              <a:extLst>
                <a:ext uri="{FF2B5EF4-FFF2-40B4-BE49-F238E27FC236}">
                  <a16:creationId xmlns:a16="http://schemas.microsoft.com/office/drawing/2014/main" id="{59D87BF2-8DD6-4471-BF6D-FEBD23861C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9451" t="78664" r="48876" b="8471"/>
            <a:stretch/>
          </p:blipFill>
          <p:spPr>
            <a:xfrm>
              <a:off x="4003559" y="4081819"/>
              <a:ext cx="492967" cy="291649"/>
            </a:xfrm>
            <a:prstGeom prst="rect">
              <a:avLst/>
            </a:prstGeom>
          </p:spPr>
        </p:pic>
      </p:grpSp>
      <p:sp>
        <p:nvSpPr>
          <p:cNvPr id="81" name="Ellipse 80">
            <a:extLst>
              <a:ext uri="{FF2B5EF4-FFF2-40B4-BE49-F238E27FC236}">
                <a16:creationId xmlns:a16="http://schemas.microsoft.com/office/drawing/2014/main" id="{2706A4AE-E912-4ED0-8E25-0ABAF5171F11}"/>
              </a:ext>
            </a:extLst>
          </p:cNvPr>
          <p:cNvSpPr/>
          <p:nvPr/>
        </p:nvSpPr>
        <p:spPr>
          <a:xfrm>
            <a:off x="675175" y="4094820"/>
            <a:ext cx="490451" cy="6151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N, P, K </a:t>
            </a:r>
            <a:r>
              <a:rPr lang="fr-FR" sz="1000" dirty="0" err="1"/>
              <a:t>etc</a:t>
            </a:r>
            <a:endParaRPr lang="fr-FR" sz="1000" dirty="0"/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1D0AFD46-BFA0-4FC5-84CC-37658B75EDD9}"/>
              </a:ext>
            </a:extLst>
          </p:cNvPr>
          <p:cNvSpPr txBox="1"/>
          <p:nvPr/>
        </p:nvSpPr>
        <p:spPr>
          <a:xfrm>
            <a:off x="437189" y="4709961"/>
            <a:ext cx="1051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600" b="1" dirty="0">
                <a:latin typeface="+mj-lt"/>
              </a:rPr>
              <a:t>ressources</a:t>
            </a:r>
          </a:p>
        </p:txBody>
      </p:sp>
      <p:sp>
        <p:nvSpPr>
          <p:cNvPr id="84" name="Arc 83">
            <a:extLst>
              <a:ext uri="{FF2B5EF4-FFF2-40B4-BE49-F238E27FC236}">
                <a16:creationId xmlns:a16="http://schemas.microsoft.com/office/drawing/2014/main" id="{6C959363-F507-4988-B0DC-4D79098330CB}"/>
              </a:ext>
            </a:extLst>
          </p:cNvPr>
          <p:cNvSpPr/>
          <p:nvPr/>
        </p:nvSpPr>
        <p:spPr>
          <a:xfrm rot="10800000">
            <a:off x="512783" y="3357923"/>
            <a:ext cx="269851" cy="1039091"/>
          </a:xfrm>
          <a:prstGeom prst="arc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Arc 84">
            <a:extLst>
              <a:ext uri="{FF2B5EF4-FFF2-40B4-BE49-F238E27FC236}">
                <a16:creationId xmlns:a16="http://schemas.microsoft.com/office/drawing/2014/main" id="{FB3E7482-D716-426C-8707-D4232273C2D1}"/>
              </a:ext>
            </a:extLst>
          </p:cNvPr>
          <p:cNvSpPr/>
          <p:nvPr/>
        </p:nvSpPr>
        <p:spPr>
          <a:xfrm rot="10800000" flipH="1">
            <a:off x="1064191" y="3385633"/>
            <a:ext cx="269851" cy="1039091"/>
          </a:xfrm>
          <a:prstGeom prst="arc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7" name="Image 86">
            <a:extLst>
              <a:ext uri="{FF2B5EF4-FFF2-40B4-BE49-F238E27FC236}">
                <a16:creationId xmlns:a16="http://schemas.microsoft.com/office/drawing/2014/main" id="{634BF6B6-AF37-4D5B-BC09-D0D4591F66EB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78" b="90222" l="3556" r="93778">
                        <a14:foregroundMark x1="54667" y1="87111" x2="54667" y2="87111"/>
                        <a14:foregroundMark x1="8889" y1="83556" x2="8889" y2="83556"/>
                        <a14:foregroundMark x1="3556" y1="80889" x2="3556" y2="80889"/>
                        <a14:foregroundMark x1="94222" y1="65778" x2="94222" y2="65778"/>
                        <a14:foregroundMark x1="66222" y1="90222" x2="66222" y2="90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715" y="2980847"/>
            <a:ext cx="615141" cy="615141"/>
          </a:xfrm>
          <a:prstGeom prst="rect">
            <a:avLst/>
          </a:prstGeom>
        </p:spPr>
      </p:pic>
      <p:pic>
        <p:nvPicPr>
          <p:cNvPr id="88" name="Image 87">
            <a:extLst>
              <a:ext uri="{FF2B5EF4-FFF2-40B4-BE49-F238E27FC236}">
                <a16:creationId xmlns:a16="http://schemas.microsoft.com/office/drawing/2014/main" id="{656A3CC5-11B5-44B1-9186-806DB93C76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78" b="90222" l="3556" r="93778">
                        <a14:foregroundMark x1="54667" y1="87111" x2="54667" y2="87111"/>
                        <a14:foregroundMark x1="8889" y1="83556" x2="8889" y2="83556"/>
                        <a14:foregroundMark x1="3556" y1="80889" x2="3556" y2="80889"/>
                        <a14:foregroundMark x1="94222" y1="65778" x2="94222" y2="65778"/>
                        <a14:foregroundMark x1="66222" y1="90222" x2="66222" y2="90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36287" y="3050352"/>
            <a:ext cx="615141" cy="615141"/>
          </a:xfrm>
          <a:prstGeom prst="rect">
            <a:avLst/>
          </a:prstGeom>
        </p:spPr>
      </p:pic>
      <p:sp>
        <p:nvSpPr>
          <p:cNvPr id="89" name="Flèche : bas 88">
            <a:extLst>
              <a:ext uri="{FF2B5EF4-FFF2-40B4-BE49-F238E27FC236}">
                <a16:creationId xmlns:a16="http://schemas.microsoft.com/office/drawing/2014/main" id="{4E7567D2-BD9C-4E58-BE9E-A9E42BFB6EFD}"/>
              </a:ext>
            </a:extLst>
          </p:cNvPr>
          <p:cNvSpPr/>
          <p:nvPr/>
        </p:nvSpPr>
        <p:spPr bwMode="auto">
          <a:xfrm rot="10800000" flipV="1">
            <a:off x="112916" y="2382599"/>
            <a:ext cx="133003" cy="515389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Flèche : bas 89">
            <a:extLst>
              <a:ext uri="{FF2B5EF4-FFF2-40B4-BE49-F238E27FC236}">
                <a16:creationId xmlns:a16="http://schemas.microsoft.com/office/drawing/2014/main" id="{34BB6D1C-1E9E-43E0-8C81-ED531877055F}"/>
              </a:ext>
            </a:extLst>
          </p:cNvPr>
          <p:cNvSpPr/>
          <p:nvPr/>
        </p:nvSpPr>
        <p:spPr bwMode="auto">
          <a:xfrm rot="10800000">
            <a:off x="2440577" y="2345882"/>
            <a:ext cx="133003" cy="515389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71DCFEB6-AF08-4E70-85C6-F577311BEAF3}"/>
              </a:ext>
            </a:extLst>
          </p:cNvPr>
          <p:cNvSpPr/>
          <p:nvPr/>
        </p:nvSpPr>
        <p:spPr>
          <a:xfrm>
            <a:off x="3013153" y="4054438"/>
            <a:ext cx="490451" cy="6151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N, P, K </a:t>
            </a:r>
            <a:r>
              <a:rPr lang="fr-FR" sz="1000" dirty="0" err="1"/>
              <a:t>etc</a:t>
            </a:r>
            <a:endParaRPr lang="fr-FR" sz="1000" dirty="0"/>
          </a:p>
        </p:txBody>
      </p:sp>
      <p:sp>
        <p:nvSpPr>
          <p:cNvPr id="92" name="Arc 91">
            <a:extLst>
              <a:ext uri="{FF2B5EF4-FFF2-40B4-BE49-F238E27FC236}">
                <a16:creationId xmlns:a16="http://schemas.microsoft.com/office/drawing/2014/main" id="{5A5DC1E5-C664-4989-9258-C02D7402DA18}"/>
              </a:ext>
            </a:extLst>
          </p:cNvPr>
          <p:cNvSpPr/>
          <p:nvPr/>
        </p:nvSpPr>
        <p:spPr>
          <a:xfrm rot="10800000">
            <a:off x="2850761" y="3317541"/>
            <a:ext cx="269851" cy="1039091"/>
          </a:xfrm>
          <a:prstGeom prst="arc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Arc 92">
            <a:extLst>
              <a:ext uri="{FF2B5EF4-FFF2-40B4-BE49-F238E27FC236}">
                <a16:creationId xmlns:a16="http://schemas.microsoft.com/office/drawing/2014/main" id="{A0665B6A-80DC-492F-A914-0A6B56283FF6}"/>
              </a:ext>
            </a:extLst>
          </p:cNvPr>
          <p:cNvSpPr/>
          <p:nvPr/>
        </p:nvSpPr>
        <p:spPr>
          <a:xfrm rot="10800000" flipH="1">
            <a:off x="3402169" y="3345251"/>
            <a:ext cx="269851" cy="1039091"/>
          </a:xfrm>
          <a:prstGeom prst="arc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A026A1F7-9069-4061-B64B-2C5FDBACAF3E}"/>
              </a:ext>
            </a:extLst>
          </p:cNvPr>
          <p:cNvSpPr/>
          <p:nvPr/>
        </p:nvSpPr>
        <p:spPr>
          <a:xfrm>
            <a:off x="5639556" y="4112060"/>
            <a:ext cx="490451" cy="6151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N, P, K </a:t>
            </a:r>
            <a:r>
              <a:rPr lang="fr-FR" sz="1000" dirty="0" err="1"/>
              <a:t>etc</a:t>
            </a:r>
            <a:endParaRPr lang="fr-FR" sz="1000" dirty="0"/>
          </a:p>
        </p:txBody>
      </p:sp>
      <p:sp>
        <p:nvSpPr>
          <p:cNvPr id="96" name="Arc 95">
            <a:extLst>
              <a:ext uri="{FF2B5EF4-FFF2-40B4-BE49-F238E27FC236}">
                <a16:creationId xmlns:a16="http://schemas.microsoft.com/office/drawing/2014/main" id="{48541977-7B8D-461E-A1C7-10DA199E9459}"/>
              </a:ext>
            </a:extLst>
          </p:cNvPr>
          <p:cNvSpPr/>
          <p:nvPr/>
        </p:nvSpPr>
        <p:spPr>
          <a:xfrm rot="9298452">
            <a:off x="5277077" y="3457336"/>
            <a:ext cx="269851" cy="1039091"/>
          </a:xfrm>
          <a:prstGeom prst="arc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Arc 96">
            <a:extLst>
              <a:ext uri="{FF2B5EF4-FFF2-40B4-BE49-F238E27FC236}">
                <a16:creationId xmlns:a16="http://schemas.microsoft.com/office/drawing/2014/main" id="{6FCFF81A-E8FD-4EC2-A728-D2556DB64284}"/>
              </a:ext>
            </a:extLst>
          </p:cNvPr>
          <p:cNvSpPr/>
          <p:nvPr/>
        </p:nvSpPr>
        <p:spPr>
          <a:xfrm rot="11531604" flipH="1">
            <a:off x="6129128" y="3436800"/>
            <a:ext cx="269851" cy="1039091"/>
          </a:xfrm>
          <a:prstGeom prst="arc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Flèche : bas 97">
            <a:extLst>
              <a:ext uri="{FF2B5EF4-FFF2-40B4-BE49-F238E27FC236}">
                <a16:creationId xmlns:a16="http://schemas.microsoft.com/office/drawing/2014/main" id="{987D79F8-5D9F-4351-931C-505FCAF00C4B}"/>
              </a:ext>
            </a:extLst>
          </p:cNvPr>
          <p:cNvSpPr/>
          <p:nvPr/>
        </p:nvSpPr>
        <p:spPr bwMode="auto">
          <a:xfrm rot="10800000">
            <a:off x="6771483" y="2398275"/>
            <a:ext cx="133003" cy="515389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Flèche : bas 98">
            <a:extLst>
              <a:ext uri="{FF2B5EF4-FFF2-40B4-BE49-F238E27FC236}">
                <a16:creationId xmlns:a16="http://schemas.microsoft.com/office/drawing/2014/main" id="{314A0FEE-0078-4B56-88C4-39514F12B153}"/>
              </a:ext>
            </a:extLst>
          </p:cNvPr>
          <p:cNvSpPr/>
          <p:nvPr/>
        </p:nvSpPr>
        <p:spPr bwMode="auto">
          <a:xfrm rot="10800000" flipV="1">
            <a:off x="1620227" y="2376132"/>
            <a:ext cx="133003" cy="515389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Arc 102">
            <a:extLst>
              <a:ext uri="{FF2B5EF4-FFF2-40B4-BE49-F238E27FC236}">
                <a16:creationId xmlns:a16="http://schemas.microsoft.com/office/drawing/2014/main" id="{628AACA7-3CCA-419A-BF89-D1E0188F5504}"/>
              </a:ext>
            </a:extLst>
          </p:cNvPr>
          <p:cNvSpPr/>
          <p:nvPr/>
        </p:nvSpPr>
        <p:spPr>
          <a:xfrm rot="12278027" flipH="1">
            <a:off x="9308388" y="3408912"/>
            <a:ext cx="269851" cy="1039091"/>
          </a:xfrm>
          <a:prstGeom prst="arc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Arc 103">
            <a:extLst>
              <a:ext uri="{FF2B5EF4-FFF2-40B4-BE49-F238E27FC236}">
                <a16:creationId xmlns:a16="http://schemas.microsoft.com/office/drawing/2014/main" id="{131FDB60-396F-4B4D-95B7-0FB97F24B8A3}"/>
              </a:ext>
            </a:extLst>
          </p:cNvPr>
          <p:cNvSpPr/>
          <p:nvPr/>
        </p:nvSpPr>
        <p:spPr>
          <a:xfrm rot="9263263">
            <a:off x="8240023" y="3392907"/>
            <a:ext cx="269851" cy="1039091"/>
          </a:xfrm>
          <a:prstGeom prst="arc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039ADDB0-2DA9-47E1-9FB2-2117CB499D1E}"/>
              </a:ext>
            </a:extLst>
          </p:cNvPr>
          <p:cNvSpPr txBox="1"/>
          <p:nvPr/>
        </p:nvSpPr>
        <p:spPr>
          <a:xfrm>
            <a:off x="4963898" y="1012770"/>
            <a:ext cx="1718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600" b="1" u="sng" dirty="0">
                <a:latin typeface="+mj-lt"/>
              </a:rPr>
              <a:t>Effet de facilitation</a:t>
            </a: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8A994D5E-DCD6-4EA3-9F9A-1374BC97C2DA}"/>
              </a:ext>
            </a:extLst>
          </p:cNvPr>
          <p:cNvSpPr txBox="1"/>
          <p:nvPr/>
        </p:nvSpPr>
        <p:spPr bwMode="auto">
          <a:xfrm>
            <a:off x="5274025" y="5015121"/>
            <a:ext cx="1116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2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Pelissier</a:t>
            </a:r>
            <a:r>
              <a:rPr lang="fr-FR" sz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 2021b</a:t>
            </a:r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709BA0AA-C598-49D1-87A5-A7A32604D20C}"/>
              </a:ext>
            </a:extLst>
          </p:cNvPr>
          <p:cNvSpPr txBox="1"/>
          <p:nvPr/>
        </p:nvSpPr>
        <p:spPr>
          <a:xfrm>
            <a:off x="2106986" y="1012770"/>
            <a:ext cx="2337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600" b="1" u="sng" dirty="0">
                <a:latin typeface="+mj-lt"/>
              </a:rPr>
              <a:t>Complémentarité de niche</a:t>
            </a:r>
          </a:p>
        </p:txBody>
      </p:sp>
      <p:cxnSp>
        <p:nvCxnSpPr>
          <p:cNvPr id="109" name="Connecteur droit 108">
            <a:extLst>
              <a:ext uri="{FF2B5EF4-FFF2-40B4-BE49-F238E27FC236}">
                <a16:creationId xmlns:a16="http://schemas.microsoft.com/office/drawing/2014/main" id="{89D3DC41-0D5C-43D0-8332-54894D537903}"/>
              </a:ext>
            </a:extLst>
          </p:cNvPr>
          <p:cNvCxnSpPr>
            <a:cxnSpLocks/>
          </p:cNvCxnSpPr>
          <p:nvPr/>
        </p:nvCxnSpPr>
        <p:spPr>
          <a:xfrm flipH="1" flipV="1">
            <a:off x="8917680" y="3887743"/>
            <a:ext cx="8777" cy="294968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Image 110">
            <a:extLst>
              <a:ext uri="{FF2B5EF4-FFF2-40B4-BE49-F238E27FC236}">
                <a16:creationId xmlns:a16="http://schemas.microsoft.com/office/drawing/2014/main" id="{58912788-2441-48AE-9DF1-3761FE5D2E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120" t="68617" r="26222"/>
          <a:stretch/>
        </p:blipFill>
        <p:spPr>
          <a:xfrm>
            <a:off x="8575383" y="3647567"/>
            <a:ext cx="702147" cy="903718"/>
          </a:xfrm>
          <a:prstGeom prst="rect">
            <a:avLst/>
          </a:prstGeom>
        </p:spPr>
      </p:pic>
      <p:sp>
        <p:nvSpPr>
          <p:cNvPr id="101" name="Ellipse 100">
            <a:extLst>
              <a:ext uri="{FF2B5EF4-FFF2-40B4-BE49-F238E27FC236}">
                <a16:creationId xmlns:a16="http://schemas.microsoft.com/office/drawing/2014/main" id="{0E3DE4FC-15C4-42E5-8C86-2915061E4928}"/>
              </a:ext>
            </a:extLst>
          </p:cNvPr>
          <p:cNvSpPr/>
          <p:nvPr/>
        </p:nvSpPr>
        <p:spPr>
          <a:xfrm>
            <a:off x="8681231" y="4215963"/>
            <a:ext cx="490451" cy="6151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N, P, K </a:t>
            </a:r>
            <a:r>
              <a:rPr lang="fr-FR" sz="1000" dirty="0" err="1"/>
              <a:t>etc</a:t>
            </a:r>
            <a:endParaRPr lang="fr-FR" sz="1000" dirty="0"/>
          </a:p>
        </p:txBody>
      </p:sp>
      <p:sp>
        <p:nvSpPr>
          <p:cNvPr id="112" name="ZoneTexte 111">
            <a:extLst>
              <a:ext uri="{FF2B5EF4-FFF2-40B4-BE49-F238E27FC236}">
                <a16:creationId xmlns:a16="http://schemas.microsoft.com/office/drawing/2014/main" id="{049E4099-1C32-4C37-94F8-005F317364F7}"/>
              </a:ext>
            </a:extLst>
          </p:cNvPr>
          <p:cNvSpPr txBox="1"/>
          <p:nvPr/>
        </p:nvSpPr>
        <p:spPr bwMode="auto">
          <a:xfrm>
            <a:off x="307676" y="5024975"/>
            <a:ext cx="3889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2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Barot</a:t>
            </a:r>
            <a:r>
              <a:rPr lang="fr-FR" sz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 2017; </a:t>
            </a:r>
            <a:r>
              <a:rPr lang="fr-FR" sz="12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Litrico</a:t>
            </a:r>
            <a:r>
              <a:rPr lang="fr-FR" sz="1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2015; </a:t>
            </a:r>
            <a:r>
              <a:rPr lang="fr-FR" sz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Yu 2022; Zhang 2017; </a:t>
            </a:r>
            <a:r>
              <a:rPr lang="fr-FR" sz="12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Wuest</a:t>
            </a:r>
            <a:r>
              <a:rPr lang="fr-FR" sz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 2023</a:t>
            </a:r>
          </a:p>
        </p:txBody>
      </p: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AC6BCF6C-8D2E-480E-B597-3991B9BD4E0D}"/>
              </a:ext>
            </a:extLst>
          </p:cNvPr>
          <p:cNvCxnSpPr>
            <a:cxnSpLocks/>
          </p:cNvCxnSpPr>
          <p:nvPr/>
        </p:nvCxnSpPr>
        <p:spPr>
          <a:xfrm>
            <a:off x="2844146" y="3613304"/>
            <a:ext cx="3206" cy="144328"/>
          </a:xfrm>
          <a:prstGeom prst="line">
            <a:avLst/>
          </a:prstGeom>
          <a:ln w="19050">
            <a:solidFill>
              <a:srgbClr val="A8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lèche : bas 114">
            <a:extLst>
              <a:ext uri="{FF2B5EF4-FFF2-40B4-BE49-F238E27FC236}">
                <a16:creationId xmlns:a16="http://schemas.microsoft.com/office/drawing/2014/main" id="{11ED6F0E-FBFD-49F2-ACC0-D88E91391425}"/>
              </a:ext>
            </a:extLst>
          </p:cNvPr>
          <p:cNvSpPr/>
          <p:nvPr/>
        </p:nvSpPr>
        <p:spPr bwMode="auto">
          <a:xfrm rot="10800000">
            <a:off x="4059783" y="2376133"/>
            <a:ext cx="133003" cy="515389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ZoneTexte 115">
            <a:extLst>
              <a:ext uri="{FF2B5EF4-FFF2-40B4-BE49-F238E27FC236}">
                <a16:creationId xmlns:a16="http://schemas.microsoft.com/office/drawing/2014/main" id="{A49739B6-A1A7-4F57-89C4-730583CC4CF2}"/>
              </a:ext>
            </a:extLst>
          </p:cNvPr>
          <p:cNvSpPr txBox="1"/>
          <p:nvPr/>
        </p:nvSpPr>
        <p:spPr bwMode="auto">
          <a:xfrm>
            <a:off x="10205304" y="1938124"/>
            <a:ext cx="21683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Limites et leviers d’action</a:t>
            </a:r>
            <a:r>
              <a:rPr lang="fr-FR" sz="1600" b="1" dirty="0">
                <a:latin typeface="+mj-lt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latin typeface="+mj-lt"/>
              </a:rPr>
              <a:t>Trouver le bon curseur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latin typeface="+mj-lt"/>
              </a:rPr>
              <a:t>Approche: traits et gènes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latin typeface="+mj-lt"/>
              </a:rPr>
              <a:t>Besoins de recherche: modélisation, architecture génétique des mélanges</a:t>
            </a:r>
          </a:p>
        </p:txBody>
      </p:sp>
      <p:sp>
        <p:nvSpPr>
          <p:cNvPr id="117" name="ZoneTexte 116">
            <a:extLst>
              <a:ext uri="{FF2B5EF4-FFF2-40B4-BE49-F238E27FC236}">
                <a16:creationId xmlns:a16="http://schemas.microsoft.com/office/drawing/2014/main" id="{1604CDAD-8495-44DA-9A34-E6DFEE28ACC9}"/>
              </a:ext>
            </a:extLst>
          </p:cNvPr>
          <p:cNvSpPr txBox="1"/>
          <p:nvPr/>
        </p:nvSpPr>
        <p:spPr>
          <a:xfrm>
            <a:off x="7471506" y="1012770"/>
            <a:ext cx="2278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600" b="1" u="sng" dirty="0">
                <a:latin typeface="+mj-lt"/>
              </a:rPr>
              <a:t>Compétition différentielle</a:t>
            </a:r>
          </a:p>
        </p:txBody>
      </p:sp>
      <p:sp>
        <p:nvSpPr>
          <p:cNvPr id="118" name="Forme libre : forme 117">
            <a:extLst>
              <a:ext uri="{FF2B5EF4-FFF2-40B4-BE49-F238E27FC236}">
                <a16:creationId xmlns:a16="http://schemas.microsoft.com/office/drawing/2014/main" id="{4DFA7F51-9319-4087-8590-65B008A515E7}"/>
              </a:ext>
            </a:extLst>
          </p:cNvPr>
          <p:cNvSpPr/>
          <p:nvPr/>
        </p:nvSpPr>
        <p:spPr>
          <a:xfrm>
            <a:off x="8327571" y="3776271"/>
            <a:ext cx="600096" cy="382072"/>
          </a:xfrm>
          <a:custGeom>
            <a:avLst/>
            <a:gdLst>
              <a:gd name="connsiteX0" fmla="*/ 533400 w 600096"/>
              <a:gd name="connsiteY0" fmla="*/ 382072 h 382072"/>
              <a:gd name="connsiteX1" fmla="*/ 598715 w 600096"/>
              <a:gd name="connsiteY1" fmla="*/ 99043 h 382072"/>
              <a:gd name="connsiteX2" fmla="*/ 478972 w 600096"/>
              <a:gd name="connsiteY2" fmla="*/ 1072 h 382072"/>
              <a:gd name="connsiteX3" fmla="*/ 0 w 600096"/>
              <a:gd name="connsiteY3" fmla="*/ 55500 h 382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096" h="382072">
                <a:moveTo>
                  <a:pt x="533400" y="382072"/>
                </a:moveTo>
                <a:cubicBezTo>
                  <a:pt x="570593" y="272307"/>
                  <a:pt x="607786" y="162543"/>
                  <a:pt x="598715" y="99043"/>
                </a:cubicBezTo>
                <a:cubicBezTo>
                  <a:pt x="589644" y="35543"/>
                  <a:pt x="578758" y="8329"/>
                  <a:pt x="478972" y="1072"/>
                </a:cubicBezTo>
                <a:cubicBezTo>
                  <a:pt x="379186" y="-6185"/>
                  <a:pt x="189593" y="24657"/>
                  <a:pt x="0" y="55500"/>
                </a:cubicBezTo>
              </a:path>
            </a:pathLst>
          </a:custGeom>
          <a:noFill/>
          <a:ln w="19050">
            <a:solidFill>
              <a:srgbClr val="008C8E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9" name="Image 118">
            <a:extLst>
              <a:ext uri="{FF2B5EF4-FFF2-40B4-BE49-F238E27FC236}">
                <a16:creationId xmlns:a16="http://schemas.microsoft.com/office/drawing/2014/main" id="{3B799CC7-5A96-4971-B1F6-6FE20BFCC05A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78" b="90222" l="3556" r="93778">
                        <a14:foregroundMark x1="54667" y1="87111" x2="54667" y2="87111"/>
                        <a14:foregroundMark x1="8889" y1="83556" x2="8889" y2="83556"/>
                        <a14:foregroundMark x1="3556" y1="80889" x2="3556" y2="80889"/>
                        <a14:foregroundMark x1="94222" y1="65778" x2="94222" y2="65778"/>
                        <a14:foregroundMark x1="66222" y1="90222" x2="66222" y2="90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11016523" y="12155"/>
            <a:ext cx="1018600" cy="1018600"/>
          </a:xfrm>
          <a:prstGeom prst="rect">
            <a:avLst/>
          </a:prstGeom>
        </p:spPr>
      </p:pic>
      <p:sp>
        <p:nvSpPr>
          <p:cNvPr id="120" name="ZoneTexte 119">
            <a:extLst>
              <a:ext uri="{FF2B5EF4-FFF2-40B4-BE49-F238E27FC236}">
                <a16:creationId xmlns:a16="http://schemas.microsoft.com/office/drawing/2014/main" id="{C2F05D42-93BC-4F8F-A22F-071F8D687259}"/>
              </a:ext>
            </a:extLst>
          </p:cNvPr>
          <p:cNvSpPr txBox="1"/>
          <p:nvPr/>
        </p:nvSpPr>
        <p:spPr bwMode="auto">
          <a:xfrm>
            <a:off x="8298188" y="5031132"/>
            <a:ext cx="1321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Corre-</a:t>
            </a:r>
            <a:r>
              <a:rPr lang="fr-FR" sz="12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Hellou</a:t>
            </a:r>
            <a:r>
              <a:rPr lang="fr-FR" sz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 2011</a:t>
            </a:r>
          </a:p>
        </p:txBody>
      </p:sp>
    </p:spTree>
    <p:extLst>
      <p:ext uri="{BB962C8B-B14F-4D97-AF65-F5344CB8AC3E}">
        <p14:creationId xmlns:p14="http://schemas.microsoft.com/office/powerpoint/2010/main" val="277614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90" grpId="0" animBg="1"/>
      <p:bldP spid="91" grpId="0" animBg="1"/>
      <p:bldP spid="92" grpId="0" animBg="1"/>
      <p:bldP spid="93" grpId="0" animBg="1"/>
      <p:bldP spid="95" grpId="0" animBg="1"/>
      <p:bldP spid="96" grpId="0" animBg="1"/>
      <p:bldP spid="97" grpId="0" animBg="1"/>
      <p:bldP spid="98" grpId="0" animBg="1"/>
      <p:bldP spid="103" grpId="0" animBg="1"/>
      <p:bldP spid="104" grpId="0" animBg="1"/>
      <p:bldP spid="105" grpId="0"/>
      <p:bldP spid="106" grpId="0"/>
      <p:bldP spid="107" grpId="0"/>
      <p:bldP spid="101" grpId="0" animBg="1"/>
      <p:bldP spid="115" grpId="0" animBg="1"/>
      <p:bldP spid="116" grpId="0"/>
      <p:bldP spid="117" grpId="0"/>
      <p:bldP spid="118" grpId="0" animBg="1"/>
      <p:bldP spid="1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RCP24 - Quelles semences pour une agriculture sans pesticide ? Mobiliser la diversification des cultures et la vigueur des graines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0143DD4D-BEF1-4023-A7CD-85396BF46130}" type="slidenum">
              <a:rPr lang="fr-FR"/>
              <a:t>9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19 mars 2024</a:t>
            </a:r>
            <a:endParaRPr lang="fr-FR"/>
          </a:p>
        </p:txBody>
      </p:sp>
      <p:sp>
        <p:nvSpPr>
          <p:cNvPr id="44" name="Titre 1">
            <a:extLst>
              <a:ext uri="{FF2B5EF4-FFF2-40B4-BE49-F238E27FC236}">
                <a16:creationId xmlns:a16="http://schemas.microsoft.com/office/drawing/2014/main" id="{EEE75506-A8F5-4354-9DF7-86FF983995D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2916" y="97763"/>
            <a:ext cx="10515600" cy="73835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800" dirty="0"/>
              <a:t>STIMULER</a:t>
            </a:r>
            <a:br>
              <a:rPr lang="en-GB" sz="2800" dirty="0"/>
            </a:br>
            <a:r>
              <a:rPr lang="en-GB" sz="2800" dirty="0" err="1"/>
              <a:t>Allélopathie</a:t>
            </a:r>
            <a:r>
              <a:rPr lang="en-GB" sz="2800" dirty="0"/>
              <a:t> et </a:t>
            </a:r>
            <a:r>
              <a:rPr lang="en-GB" sz="2800" dirty="0" err="1"/>
              <a:t>allélobiose</a:t>
            </a:r>
            <a:endParaRPr lang="en-GB" sz="2800" dirty="0"/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9E1A9EFD-9907-4217-9F09-1D0DCFC0CC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73" b="76364" l="7752" r="88372">
                        <a14:foregroundMark x1="44961" y1="31818" x2="44961" y2="31818"/>
                        <a14:foregroundMark x1="68217" y1="34091" x2="68217" y2="34091"/>
                        <a14:foregroundMark x1="69767" y1="28182" x2="69767" y2="28182"/>
                        <a14:foregroundMark x1="72093" y1="21364" x2="72093" y2="21364"/>
                        <a14:foregroundMark x1="66667" y1="19091" x2="66667" y2="19091"/>
                        <a14:foregroundMark x1="63566" y1="16364" x2="63566" y2="16364"/>
                        <a14:foregroundMark x1="68217" y1="12727" x2="68217" y2="12727"/>
                        <a14:foregroundMark x1="75194" y1="11818" x2="75194" y2="11818"/>
                        <a14:foregroundMark x1="73643" y1="10909" x2="73643" y2="10909"/>
                        <a14:foregroundMark x1="49612" y1="15455" x2="49612" y2="15455"/>
                        <a14:foregroundMark x1="51163" y1="18182" x2="51163" y2="18182"/>
                        <a14:foregroundMark x1="55039" y1="17273" x2="55039" y2="17273"/>
                        <a14:foregroundMark x1="60465" y1="62273" x2="60465" y2="62273"/>
                        <a14:foregroundMark x1="74419" y1="69091" x2="74419" y2="69091"/>
                        <a14:foregroundMark x1="62016" y1="71818" x2="62016" y2="71818"/>
                        <a14:foregroundMark x1="52713" y1="75455" x2="52713" y2="75455"/>
                        <a14:foregroundMark x1="25581" y1="76364" x2="25581" y2="76364"/>
                        <a14:foregroundMark x1="20930" y1="50909" x2="20930" y2="50909"/>
                        <a14:foregroundMark x1="19380" y1="49545" x2="19380" y2="49545"/>
                        <a14:foregroundMark x1="29457" y1="40000" x2="29457" y2="40000"/>
                        <a14:foregroundMark x1="71318" y1="45000" x2="71318" y2="45000"/>
                        <a14:foregroundMark x1="68992" y1="46364" x2="68992" y2="46364"/>
                        <a14:foregroundMark x1="61240" y1="32727" x2="61240" y2="32727"/>
                        <a14:foregroundMark x1="59690" y1="29545" x2="59690" y2="29545"/>
                        <a14:foregroundMark x1="61240" y1="22727" x2="61240" y2="22727"/>
                        <a14:foregroundMark x1="51163" y1="22727" x2="51163" y2="22727"/>
                        <a14:foregroundMark x1="40310" y1="26364" x2="40310" y2="26364"/>
                        <a14:foregroundMark x1="38760" y1="34545" x2="38760" y2="34545"/>
                        <a14:foregroundMark x1="48062" y1="29545" x2="48062" y2="29545"/>
                        <a14:foregroundMark x1="62791" y1="9091" x2="62791" y2="9091"/>
                        <a14:foregroundMark x1="62016" y1="12727" x2="62016" y2="12727"/>
                        <a14:foregroundMark x1="58140" y1="10909" x2="58140" y2="10909"/>
                        <a14:foregroundMark x1="75969" y1="20909" x2="75969" y2="20909"/>
                        <a14:foregroundMark x1="73643" y1="19091" x2="73643" y2="19091"/>
                        <a14:foregroundMark x1="35659" y1="35000" x2="35659" y2="35000"/>
                        <a14:foregroundMark x1="39535" y1="36818" x2="39535" y2="36818"/>
                        <a14:foregroundMark x1="11628" y1="66364" x2="11628" y2="66364"/>
                        <a14:foregroundMark x1="88372" y1="72273" x2="88372" y2="72273"/>
                      </a14:backgroundRemoval>
                    </a14:imgEffect>
                  </a14:imgLayer>
                </a14:imgProps>
              </a:ext>
            </a:extLst>
          </a:blip>
          <a:srcRect b="22358"/>
          <a:stretch/>
        </p:blipFill>
        <p:spPr bwMode="auto">
          <a:xfrm>
            <a:off x="1631593" y="3140232"/>
            <a:ext cx="702147" cy="929739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20184ED2-B71F-40B7-B80E-24C057B3C5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89" t="2967" r="5473"/>
          <a:stretch/>
        </p:blipFill>
        <p:spPr bwMode="auto">
          <a:xfrm>
            <a:off x="3991462" y="2141041"/>
            <a:ext cx="1318521" cy="2794185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01D73909-77B0-4657-B356-B0B5946B2E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89" t="2967" r="5473"/>
          <a:stretch/>
        </p:blipFill>
        <p:spPr bwMode="auto">
          <a:xfrm>
            <a:off x="480157" y="2145241"/>
            <a:ext cx="1318521" cy="2794185"/>
          </a:xfrm>
          <a:prstGeom prst="rect">
            <a:avLst/>
          </a:prstGeom>
        </p:spPr>
      </p:pic>
      <p:grpSp>
        <p:nvGrpSpPr>
          <p:cNvPr id="48" name="Groupe 47">
            <a:extLst>
              <a:ext uri="{FF2B5EF4-FFF2-40B4-BE49-F238E27FC236}">
                <a16:creationId xmlns:a16="http://schemas.microsoft.com/office/drawing/2014/main" id="{82B34AF2-7B65-4324-8C48-528DDC02E0FB}"/>
              </a:ext>
            </a:extLst>
          </p:cNvPr>
          <p:cNvGrpSpPr/>
          <p:nvPr/>
        </p:nvGrpSpPr>
        <p:grpSpPr>
          <a:xfrm>
            <a:off x="5615934" y="1844103"/>
            <a:ext cx="587774" cy="2411850"/>
            <a:chOff x="3789526" y="1360101"/>
            <a:chExt cx="954742" cy="3013367"/>
          </a:xfrm>
        </p:grpSpPr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FA56F083-3128-4AC6-A29C-A7DC4A1EAD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l="73593" r="3083" b="7594"/>
            <a:stretch/>
          </p:blipFill>
          <p:spPr>
            <a:xfrm>
              <a:off x="3789526" y="1360101"/>
              <a:ext cx="954742" cy="2735347"/>
            </a:xfrm>
            <a:prstGeom prst="rect">
              <a:avLst/>
            </a:prstGeom>
          </p:spPr>
        </p:pic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436EE0F7-12A3-4DB0-9DFE-7E102F442F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9451" t="78664" r="48876" b="8471"/>
            <a:stretch/>
          </p:blipFill>
          <p:spPr>
            <a:xfrm>
              <a:off x="4003559" y="4081819"/>
              <a:ext cx="492967" cy="291649"/>
            </a:xfrm>
            <a:prstGeom prst="rect">
              <a:avLst/>
            </a:prstGeom>
          </p:spPr>
        </p:pic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53DBA87F-7020-47BF-A503-5A9EEB664D46}"/>
              </a:ext>
            </a:extLst>
          </p:cNvPr>
          <p:cNvGrpSpPr/>
          <p:nvPr/>
        </p:nvGrpSpPr>
        <p:grpSpPr>
          <a:xfrm>
            <a:off x="2322612" y="1857789"/>
            <a:ext cx="587774" cy="2411850"/>
            <a:chOff x="3789526" y="1360101"/>
            <a:chExt cx="954742" cy="3013367"/>
          </a:xfrm>
        </p:grpSpPr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id="{7EEE0C33-C7CA-4B87-827C-53B175F12D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l="73593" r="3083" b="7594"/>
            <a:stretch/>
          </p:blipFill>
          <p:spPr>
            <a:xfrm>
              <a:off x="3789526" y="1360101"/>
              <a:ext cx="954742" cy="2735347"/>
            </a:xfrm>
            <a:prstGeom prst="rect">
              <a:avLst/>
            </a:prstGeom>
          </p:spPr>
        </p:pic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id="{DDFA022E-CB27-4901-A94B-7F97A9EDE7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9451" t="78664" r="48876" b="8471"/>
            <a:stretch/>
          </p:blipFill>
          <p:spPr>
            <a:xfrm>
              <a:off x="4003559" y="4081819"/>
              <a:ext cx="492967" cy="291649"/>
            </a:xfrm>
            <a:prstGeom prst="rect">
              <a:avLst/>
            </a:prstGeom>
          </p:spPr>
        </p:pic>
      </p:grpSp>
      <p:sp>
        <p:nvSpPr>
          <p:cNvPr id="57" name="Flèche : bas 56">
            <a:extLst>
              <a:ext uri="{FF2B5EF4-FFF2-40B4-BE49-F238E27FC236}">
                <a16:creationId xmlns:a16="http://schemas.microsoft.com/office/drawing/2014/main" id="{C4E40419-62FF-4D2B-9718-E16D716EFA79}"/>
              </a:ext>
            </a:extLst>
          </p:cNvPr>
          <p:cNvSpPr/>
          <p:nvPr/>
        </p:nvSpPr>
        <p:spPr bwMode="auto">
          <a:xfrm rot="10800000">
            <a:off x="6162992" y="2779880"/>
            <a:ext cx="133003" cy="515389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2EED7C7E-396C-4FCC-B080-EB0991D7AEF1}"/>
              </a:ext>
            </a:extLst>
          </p:cNvPr>
          <p:cNvSpPr txBox="1"/>
          <p:nvPr/>
        </p:nvSpPr>
        <p:spPr bwMode="auto">
          <a:xfrm>
            <a:off x="4672876" y="5343934"/>
            <a:ext cx="1125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200" b="1" dirty="0" err="1">
                <a:solidFill>
                  <a:srgbClr val="D78AAA"/>
                </a:solidFill>
                <a:latin typeface="+mj-lt"/>
              </a:rPr>
              <a:t>Pellissier</a:t>
            </a:r>
            <a:r>
              <a:rPr lang="fr-FR" sz="1200" b="1" dirty="0">
                <a:solidFill>
                  <a:srgbClr val="D78AAA"/>
                </a:solidFill>
                <a:latin typeface="+mj-lt"/>
              </a:rPr>
              <a:t> 2021a</a:t>
            </a:r>
          </a:p>
        </p:txBody>
      </p: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DC87234D-61AA-4942-B81D-BA7BC2E7F69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973890" y="4310147"/>
            <a:ext cx="8777" cy="294968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Image 61">
            <a:extLst>
              <a:ext uri="{FF2B5EF4-FFF2-40B4-BE49-F238E27FC236}">
                <a16:creationId xmlns:a16="http://schemas.microsoft.com/office/drawing/2014/main" id="{019830A9-A11B-43A5-B5EE-C0717E0CD9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120" t="68617" r="26222"/>
          <a:stretch/>
        </p:blipFill>
        <p:spPr bwMode="auto">
          <a:xfrm>
            <a:off x="1631593" y="4069971"/>
            <a:ext cx="702147" cy="903718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0A9F826A-2E11-41E4-AE77-325567F741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763" b="89691" l="9653" r="89961">
                        <a14:foregroundMark x1="37066" y1="89691" x2="37066" y2="89691"/>
                        <a14:foregroundMark x1="73359" y1="8763" x2="73359" y2="87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1364810" y="4850022"/>
            <a:ext cx="391229" cy="293044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96E7B8CC-D1B9-4B2C-9610-68DFB387B8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763" b="89691" l="9653" r="89961">
                        <a14:foregroundMark x1="37066" y1="89691" x2="37066" y2="89691"/>
                        <a14:foregroundMark x1="73359" y1="8763" x2="73359" y2="87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5771763" y="4224391"/>
            <a:ext cx="391229" cy="293044"/>
          </a:xfrm>
          <a:prstGeom prst="rect">
            <a:avLst/>
          </a:prstGeom>
        </p:spPr>
      </p:pic>
      <p:sp>
        <p:nvSpPr>
          <p:cNvPr id="69" name="Forme libre : forme 68">
            <a:extLst>
              <a:ext uri="{FF2B5EF4-FFF2-40B4-BE49-F238E27FC236}">
                <a16:creationId xmlns:a16="http://schemas.microsoft.com/office/drawing/2014/main" id="{8EC5603A-5CC4-4244-87E4-DA8365B008D4}"/>
              </a:ext>
            </a:extLst>
          </p:cNvPr>
          <p:cNvSpPr/>
          <p:nvPr/>
        </p:nvSpPr>
        <p:spPr>
          <a:xfrm>
            <a:off x="4805419" y="4255954"/>
            <a:ext cx="998622" cy="354596"/>
          </a:xfrm>
          <a:custGeom>
            <a:avLst/>
            <a:gdLst>
              <a:gd name="connsiteX0" fmla="*/ 0 w 615142"/>
              <a:gd name="connsiteY0" fmla="*/ 0 h 266159"/>
              <a:gd name="connsiteX1" fmla="*/ 216131 w 615142"/>
              <a:gd name="connsiteY1" fmla="*/ 266007 h 266159"/>
              <a:gd name="connsiteX2" fmla="*/ 615142 w 615142"/>
              <a:gd name="connsiteY2" fmla="*/ 41563 h 266159"/>
              <a:gd name="connsiteX3" fmla="*/ 615142 w 615142"/>
              <a:gd name="connsiteY3" fmla="*/ 41563 h 26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142" h="266159">
                <a:moveTo>
                  <a:pt x="0" y="0"/>
                </a:moveTo>
                <a:cubicBezTo>
                  <a:pt x="56803" y="129540"/>
                  <a:pt x="113607" y="259080"/>
                  <a:pt x="216131" y="266007"/>
                </a:cubicBezTo>
                <a:cubicBezTo>
                  <a:pt x="318655" y="272934"/>
                  <a:pt x="615142" y="41563"/>
                  <a:pt x="615142" y="41563"/>
                </a:cubicBezTo>
                <a:lnTo>
                  <a:pt x="615142" y="41563"/>
                </a:ln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2876A2DF-55F1-4C95-8927-254FC5B7EC37}"/>
              </a:ext>
            </a:extLst>
          </p:cNvPr>
          <p:cNvSpPr txBox="1"/>
          <p:nvPr/>
        </p:nvSpPr>
        <p:spPr bwMode="auto">
          <a:xfrm>
            <a:off x="1223039" y="1441002"/>
            <a:ext cx="1151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600" b="1" u="sng" dirty="0">
                <a:latin typeface="+mj-lt"/>
              </a:rPr>
              <a:t>Allélopathie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950D2838-79A1-4D8F-880F-DE8525CA1647}"/>
              </a:ext>
            </a:extLst>
          </p:cNvPr>
          <p:cNvSpPr txBox="1"/>
          <p:nvPr/>
        </p:nvSpPr>
        <p:spPr bwMode="auto">
          <a:xfrm>
            <a:off x="4672876" y="1442290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600" b="1" u="sng" dirty="0" err="1">
                <a:latin typeface="+mj-lt"/>
              </a:rPr>
              <a:t>Allélobiose</a:t>
            </a:r>
            <a:endParaRPr lang="fr-FR" sz="1600" b="1" u="sng" dirty="0">
              <a:latin typeface="+mj-lt"/>
            </a:endParaRP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3E1F2BDE-E732-4E63-A9F5-455CCE75A558}"/>
              </a:ext>
            </a:extLst>
          </p:cNvPr>
          <p:cNvSpPr txBox="1"/>
          <p:nvPr/>
        </p:nvSpPr>
        <p:spPr bwMode="auto">
          <a:xfrm>
            <a:off x="8555204" y="2374209"/>
            <a:ext cx="28539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Limites et leviers d’action</a:t>
            </a:r>
            <a:r>
              <a:rPr lang="fr-FR" sz="1600" b="1" dirty="0">
                <a:latin typeface="+mj-lt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latin typeface="+mj-lt"/>
              </a:rPr>
              <a:t>Effets forts à maitriser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latin typeface="+mj-lt"/>
              </a:rPr>
              <a:t>Approche: chimie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latin typeface="+mj-lt"/>
              </a:rPr>
              <a:t>Besoins de recherche: interactions plante-plante</a:t>
            </a:r>
          </a:p>
        </p:txBody>
      </p:sp>
      <p:pic>
        <p:nvPicPr>
          <p:cNvPr id="73" name="Image 72">
            <a:extLst>
              <a:ext uri="{FF2B5EF4-FFF2-40B4-BE49-F238E27FC236}">
                <a16:creationId xmlns:a16="http://schemas.microsoft.com/office/drawing/2014/main" id="{DC60C9F1-5058-46E4-8AE1-8E516058D681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41415" y="136525"/>
            <a:ext cx="1135559" cy="1135559"/>
          </a:xfrm>
          <a:prstGeom prst="rect">
            <a:avLst/>
          </a:prstGeom>
        </p:spPr>
      </p:pic>
      <p:sp>
        <p:nvSpPr>
          <p:cNvPr id="74" name="ZoneTexte 73">
            <a:extLst>
              <a:ext uri="{FF2B5EF4-FFF2-40B4-BE49-F238E27FC236}">
                <a16:creationId xmlns:a16="http://schemas.microsoft.com/office/drawing/2014/main" id="{F826EDEA-CABF-498E-AFA0-FC768EF66DC7}"/>
              </a:ext>
            </a:extLst>
          </p:cNvPr>
          <p:cNvSpPr txBox="1"/>
          <p:nvPr/>
        </p:nvSpPr>
        <p:spPr>
          <a:xfrm>
            <a:off x="1105010" y="5326745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200" b="1" dirty="0" err="1">
                <a:solidFill>
                  <a:srgbClr val="D78AAA"/>
                </a:solidFill>
                <a:latin typeface="+mj-lt"/>
              </a:rPr>
              <a:t>Scavo</a:t>
            </a:r>
            <a:r>
              <a:rPr lang="fr-FR" sz="1200" b="1" dirty="0">
                <a:solidFill>
                  <a:srgbClr val="D78AAA"/>
                </a:solidFill>
                <a:latin typeface="+mj-lt"/>
              </a:rPr>
              <a:t> 2021</a:t>
            </a:r>
          </a:p>
        </p:txBody>
      </p:sp>
      <p:sp>
        <p:nvSpPr>
          <p:cNvPr id="76" name="Forme libre : forme 75">
            <a:extLst>
              <a:ext uri="{FF2B5EF4-FFF2-40B4-BE49-F238E27FC236}">
                <a16:creationId xmlns:a16="http://schemas.microsoft.com/office/drawing/2014/main" id="{84CF7205-C9B0-452D-B13E-D9702C7D4872}"/>
              </a:ext>
            </a:extLst>
          </p:cNvPr>
          <p:cNvSpPr/>
          <p:nvPr/>
        </p:nvSpPr>
        <p:spPr bwMode="auto">
          <a:xfrm>
            <a:off x="1237249" y="4605115"/>
            <a:ext cx="415637" cy="226228"/>
          </a:xfrm>
          <a:custGeom>
            <a:avLst/>
            <a:gdLst>
              <a:gd name="connsiteX0" fmla="*/ 0 w 415637"/>
              <a:gd name="connsiteY0" fmla="*/ 191193 h 379771"/>
              <a:gd name="connsiteX1" fmla="*/ 166255 w 415637"/>
              <a:gd name="connsiteY1" fmla="*/ 374073 h 379771"/>
              <a:gd name="connsiteX2" fmla="*/ 415637 w 415637"/>
              <a:gd name="connsiteY2" fmla="*/ 0 h 37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5637" h="379771">
                <a:moveTo>
                  <a:pt x="0" y="191193"/>
                </a:moveTo>
                <a:cubicBezTo>
                  <a:pt x="48491" y="298565"/>
                  <a:pt x="96982" y="405938"/>
                  <a:pt x="166255" y="374073"/>
                </a:cubicBezTo>
                <a:cubicBezTo>
                  <a:pt x="235528" y="342208"/>
                  <a:pt x="325582" y="171104"/>
                  <a:pt x="415637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F9416ED7-B5EE-4EB9-98A0-FAB9F191C32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585046" y="4546749"/>
            <a:ext cx="119000" cy="1239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22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0" grpId="0"/>
      <p:bldP spid="69" grpId="0" animBg="1"/>
      <p:bldP spid="71" grpId="0"/>
      <p:bldP spid="72" grpId="0"/>
    </p:bldLst>
  </p:timing>
</p:sld>
</file>

<file path=ppt/theme/theme1.xml><?xml version="1.0" encoding="utf-8"?>
<a:theme xmlns:a="http://schemas.openxmlformats.org/drawingml/2006/main" name="Thème RCP24">
  <a:themeElements>
    <a:clrScheme name="Personnalisé 3">
      <a:dk1>
        <a:sysClr val="windowText" lastClr="000000"/>
      </a:dk1>
      <a:lt1>
        <a:sysClr val="window" lastClr="FFFFFF"/>
      </a:lt1>
      <a:dk2>
        <a:srgbClr val="275662"/>
      </a:dk2>
      <a:lt2>
        <a:srgbClr val="E7E6E6"/>
      </a:lt2>
      <a:accent1>
        <a:srgbClr val="008C8E"/>
      </a:accent1>
      <a:accent2>
        <a:srgbClr val="66C1BF"/>
      </a:accent2>
      <a:accent3>
        <a:srgbClr val="275662"/>
      </a:accent3>
      <a:accent4>
        <a:srgbClr val="571E36"/>
      </a:accent4>
      <a:accent5>
        <a:srgbClr val="000091"/>
      </a:accent5>
      <a:accent6>
        <a:srgbClr val="E1000F"/>
      </a:accent6>
      <a:hlink>
        <a:srgbClr val="ED6E6C"/>
      </a:hlink>
      <a:folHlink>
        <a:srgbClr val="99C221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600" b="1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6871</TotalTime>
  <Words>2221</Words>
  <Application>Microsoft Office PowerPoint</Application>
  <DocSecurity>0</DocSecurity>
  <PresentationFormat>Grand écran</PresentationFormat>
  <Paragraphs>260</Paragraphs>
  <Slides>14</Slides>
  <Notes>7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Marianne</vt:lpstr>
      <vt:lpstr>Marianne Medium</vt:lpstr>
      <vt:lpstr>Wingdings</vt:lpstr>
      <vt:lpstr>Thème RCP24</vt:lpstr>
      <vt:lpstr>Feuille de calcul Microsoft Excel</vt:lpstr>
      <vt:lpstr>Présentation PowerPoint</vt:lpstr>
      <vt:lpstr>Diversification végétale:  performances et mécanismes</vt:lpstr>
      <vt:lpstr>Multi-performance des mélanges de variétés et d’espèces</vt:lpstr>
      <vt:lpstr>Une performance forte des mélanges de variétés et d’espèces: la regulation des bio-agresseurs</vt:lpstr>
      <vt:lpstr>Quatre grands mécanismes responsables des performances des mélanges, notamment pour la regulation des bioagresseurs</vt:lpstr>
      <vt:lpstr>RALENTIR: Effets de dilution, barrière et de microclimat</vt:lpstr>
      <vt:lpstr>Présentation PowerPoint</vt:lpstr>
      <vt:lpstr>GERER Effets liés à la gestion des ressources</vt:lpstr>
      <vt:lpstr>STIMULER Allélopathie et allélobiose</vt:lpstr>
      <vt:lpstr>STIMULER les réseaux Régulation de l’holobionte</vt:lpstr>
      <vt:lpstr>Identifier les couples de gènes responsables des performances:    le cas de la résistance à la septorise en mélange de blé tendre</vt:lpstr>
      <vt:lpstr>CONCLUSIONS ET PERSPECTIVES</vt:lpstr>
      <vt:lpstr>Présentation PowerPoint</vt:lpstr>
      <vt:lpstr>Liste de références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Camille Lamy</dc:creator>
  <cp:keywords/>
  <dc:description/>
  <cp:lastModifiedBy>Jean-Benoit Morel</cp:lastModifiedBy>
  <cp:revision>117</cp:revision>
  <dcterms:created xsi:type="dcterms:W3CDTF">2023-12-28T12:48:19Z</dcterms:created>
  <dcterms:modified xsi:type="dcterms:W3CDTF">2024-03-18T08:51:46Z</dcterms:modified>
  <cp:category/>
  <dc:identifier/>
  <cp:contentStatus/>
  <dc:language/>
  <cp:version/>
</cp:coreProperties>
</file>