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12192000" cy="6858000"/>
  <p:defaultTextStyle>
    <a:defPPr>
      <a:defRPr lang="fr-FR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D839A9-5E06-498A-B73F-DBF3F5154017}" v="6" dt="2024-03-18T08:17:55.7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OUTOUAN Claude-Emmanuel" userId="f11286cb-f10f-4056-a08a-02c6361b4468" providerId="ADAL" clId="{15D839A9-5E06-498A-B73F-DBF3F5154017}"/>
    <pc:docChg chg="undo custSel addSld delSld modSld">
      <pc:chgData name="KOUTOUAN Claude-Emmanuel" userId="f11286cb-f10f-4056-a08a-02c6361b4468" providerId="ADAL" clId="{15D839A9-5E06-498A-B73F-DBF3F5154017}" dt="2024-03-18T08:18:43.745" v="207" actId="47"/>
      <pc:docMkLst>
        <pc:docMk/>
      </pc:docMkLst>
      <pc:sldChg chg="modSp mod">
        <pc:chgData name="KOUTOUAN Claude-Emmanuel" userId="f11286cb-f10f-4056-a08a-02c6361b4468" providerId="ADAL" clId="{15D839A9-5E06-498A-B73F-DBF3F5154017}" dt="2024-03-18T08:01:52.759" v="32" actId="790"/>
        <pc:sldMkLst>
          <pc:docMk/>
          <pc:sldMk cId="0" sldId="258"/>
        </pc:sldMkLst>
        <pc:spChg chg="mod">
          <ac:chgData name="KOUTOUAN Claude-Emmanuel" userId="f11286cb-f10f-4056-a08a-02c6361b4468" providerId="ADAL" clId="{15D839A9-5E06-498A-B73F-DBF3F5154017}" dt="2024-03-18T08:01:52.759" v="32" actId="790"/>
          <ac:spMkLst>
            <pc:docMk/>
            <pc:sldMk cId="0" sldId="258"/>
            <ac:spMk id="2" creationId="{00000000-0000-0000-0000-000000000000}"/>
          </ac:spMkLst>
        </pc:spChg>
        <pc:spChg chg="mod">
          <ac:chgData name="KOUTOUAN Claude-Emmanuel" userId="f11286cb-f10f-4056-a08a-02c6361b4468" providerId="ADAL" clId="{15D839A9-5E06-498A-B73F-DBF3F5154017}" dt="2024-03-18T07:58:01.485" v="29" actId="790"/>
          <ac:spMkLst>
            <pc:docMk/>
            <pc:sldMk cId="0" sldId="258"/>
            <ac:spMk id="5" creationId="{00000000-0000-0000-0000-000000000000}"/>
          </ac:spMkLst>
        </pc:spChg>
      </pc:sldChg>
      <pc:sldChg chg="addSp delSp modSp mod">
        <pc:chgData name="KOUTOUAN Claude-Emmanuel" userId="f11286cb-f10f-4056-a08a-02c6361b4468" providerId="ADAL" clId="{15D839A9-5E06-498A-B73F-DBF3F5154017}" dt="2024-03-18T08:18:36.416" v="206" actId="1076"/>
        <pc:sldMkLst>
          <pc:docMk/>
          <pc:sldMk cId="1244653363" sldId="259"/>
        </pc:sldMkLst>
        <pc:spChg chg="mod">
          <ac:chgData name="KOUTOUAN Claude-Emmanuel" userId="f11286cb-f10f-4056-a08a-02c6361b4468" providerId="ADAL" clId="{15D839A9-5E06-498A-B73F-DBF3F5154017}" dt="2024-03-18T07:58:34.167" v="31" actId="313"/>
          <ac:spMkLst>
            <pc:docMk/>
            <pc:sldMk cId="1244653363" sldId="259"/>
            <ac:spMk id="2" creationId="{FC72C995-22BA-1053-066C-59DD55F652E8}"/>
          </ac:spMkLst>
        </pc:spChg>
        <pc:spChg chg="del">
          <ac:chgData name="KOUTOUAN Claude-Emmanuel" userId="f11286cb-f10f-4056-a08a-02c6361b4468" providerId="ADAL" clId="{15D839A9-5E06-498A-B73F-DBF3F5154017}" dt="2024-03-18T07:50:50.683" v="1" actId="478"/>
          <ac:spMkLst>
            <pc:docMk/>
            <pc:sldMk cId="1244653363" sldId="259"/>
            <ac:spMk id="3" creationId="{EF9CC6D4-04F4-EB02-4844-F4AC3B4E4935}"/>
          </ac:spMkLst>
        </pc:spChg>
        <pc:spChg chg="add mod">
          <ac:chgData name="KOUTOUAN Claude-Emmanuel" userId="f11286cb-f10f-4056-a08a-02c6361b4468" providerId="ADAL" clId="{15D839A9-5E06-498A-B73F-DBF3F5154017}" dt="2024-03-18T08:17:57.069" v="201" actId="113"/>
          <ac:spMkLst>
            <pc:docMk/>
            <pc:sldMk cId="1244653363" sldId="259"/>
            <ac:spMk id="9" creationId="{04A34957-F40F-1DEF-4E21-AF48666AE840}"/>
          </ac:spMkLst>
        </pc:spChg>
        <pc:spChg chg="add del mod">
          <ac:chgData name="KOUTOUAN Claude-Emmanuel" userId="f11286cb-f10f-4056-a08a-02c6361b4468" providerId="ADAL" clId="{15D839A9-5E06-498A-B73F-DBF3F5154017}" dt="2024-03-18T08:07:46.923" v="35"/>
          <ac:spMkLst>
            <pc:docMk/>
            <pc:sldMk cId="1244653363" sldId="259"/>
            <ac:spMk id="11" creationId="{CB7AA79A-D361-6F71-F381-2E3CEAD09A25}"/>
          </ac:spMkLst>
        </pc:spChg>
        <pc:spChg chg="add mod">
          <ac:chgData name="KOUTOUAN Claude-Emmanuel" userId="f11286cb-f10f-4056-a08a-02c6361b4468" providerId="ADAL" clId="{15D839A9-5E06-498A-B73F-DBF3F5154017}" dt="2024-03-18T08:18:01.806" v="202" actId="1076"/>
          <ac:spMkLst>
            <pc:docMk/>
            <pc:sldMk cId="1244653363" sldId="259"/>
            <ac:spMk id="12" creationId="{E3864409-22F6-F21F-240E-1E640A6577FA}"/>
          </ac:spMkLst>
        </pc:spChg>
        <pc:spChg chg="add mod">
          <ac:chgData name="KOUTOUAN Claude-Emmanuel" userId="f11286cb-f10f-4056-a08a-02c6361b4468" providerId="ADAL" clId="{15D839A9-5E06-498A-B73F-DBF3F5154017}" dt="2024-03-18T08:18:36.416" v="206" actId="1076"/>
          <ac:spMkLst>
            <pc:docMk/>
            <pc:sldMk cId="1244653363" sldId="259"/>
            <ac:spMk id="14" creationId="{F98A1FA3-4E76-C21E-62A9-2C80FD542FC6}"/>
          </ac:spMkLst>
        </pc:spChg>
        <pc:graphicFrameChg chg="add mod modGraphic">
          <ac:chgData name="KOUTOUAN Claude-Emmanuel" userId="f11286cb-f10f-4056-a08a-02c6361b4468" providerId="ADAL" clId="{15D839A9-5E06-498A-B73F-DBF3F5154017}" dt="2024-03-18T07:54:05.205" v="16" actId="1076"/>
          <ac:graphicFrameMkLst>
            <pc:docMk/>
            <pc:sldMk cId="1244653363" sldId="259"/>
            <ac:graphicFrameMk id="7" creationId="{7AADC468-43E1-9449-A6DE-8E35924F317D}"/>
          </ac:graphicFrameMkLst>
        </pc:graphicFrameChg>
        <pc:graphicFrameChg chg="add mod modGraphic">
          <ac:chgData name="KOUTOUAN Claude-Emmanuel" userId="f11286cb-f10f-4056-a08a-02c6361b4468" providerId="ADAL" clId="{15D839A9-5E06-498A-B73F-DBF3F5154017}" dt="2024-03-18T07:55:04.318" v="27" actId="1076"/>
          <ac:graphicFrameMkLst>
            <pc:docMk/>
            <pc:sldMk cId="1244653363" sldId="259"/>
            <ac:graphicFrameMk id="10" creationId="{9B745424-E9E4-7A57-7874-E2CFBF7EA023}"/>
          </ac:graphicFrameMkLst>
        </pc:graphicFrameChg>
        <pc:graphicFrameChg chg="add mod">
          <ac:chgData name="KOUTOUAN Claude-Emmanuel" userId="f11286cb-f10f-4056-a08a-02c6361b4468" providerId="ADAL" clId="{15D839A9-5E06-498A-B73F-DBF3F5154017}" dt="2024-03-18T08:17:54.280" v="200"/>
          <ac:graphicFrameMkLst>
            <pc:docMk/>
            <pc:sldMk cId="1244653363" sldId="259"/>
            <ac:graphicFrameMk id="13" creationId="{E0C271B7-82BA-29EB-5BF9-64B3179A470B}"/>
          </ac:graphicFrameMkLst>
        </pc:graphicFrameChg>
      </pc:sldChg>
      <pc:sldChg chg="new del">
        <pc:chgData name="KOUTOUAN Claude-Emmanuel" userId="f11286cb-f10f-4056-a08a-02c6361b4468" providerId="ADAL" clId="{15D839A9-5E06-498A-B73F-DBF3F5154017}" dt="2024-03-18T08:18:43.745" v="207" actId="47"/>
        <pc:sldMkLst>
          <pc:docMk/>
          <pc:sldMk cId="1297641054" sldId="26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Diapositive de 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fr-FR"/>
              <a:t>Modifiez le style des sous-titres du masque</a:t>
            </a:r>
            <a:endParaRPr/>
          </a:p>
        </p:txBody>
      </p:sp>
      <p:sp>
        <p:nvSpPr>
          <p:cNvPr id="11" name="Titre 10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 lang="en-GB"/>
          </a:p>
        </p:txBody>
      </p:sp>
      <p:sp>
        <p:nvSpPr>
          <p:cNvPr id="15" name="Espace réservé de la date 1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16" name="Espace réservé du pied de page 1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17" name="Espace réservé du numéro de diapositive 1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143DD4D-BEF1-4023-A7CD-85396BF46130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V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 lang="en-GB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143DD4D-BEF1-4023-A7CD-85396BF46130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re et contenu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 bwMode="auto">
          <a:xfrm>
            <a:off x="1891553" y="6356350"/>
            <a:ext cx="86688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fld id="{0143DD4D-BEF1-4023-A7CD-85396BF46130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Titre de sec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 bwMode="auto">
          <a:xfrm>
            <a:off x="1891553" y="6356350"/>
            <a:ext cx="86688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fld id="{0143DD4D-BEF1-4023-A7CD-85396BF46130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Deux contenu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3"/>
          </p:nvPr>
        </p:nvSpPr>
        <p:spPr bwMode="auto">
          <a:xfrm>
            <a:off x="1891553" y="6356350"/>
            <a:ext cx="86688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fld id="{0143DD4D-BEF1-4023-A7CD-85396BF46130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Compara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10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11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1891553" y="6356350"/>
            <a:ext cx="86688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12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fld id="{0143DD4D-BEF1-4023-A7CD-85396BF46130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re seu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3"/>
          </p:nvPr>
        </p:nvSpPr>
        <p:spPr bwMode="auto">
          <a:xfrm>
            <a:off x="1891553" y="6356350"/>
            <a:ext cx="86688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fld id="{0143DD4D-BEF1-4023-A7CD-85396BF46130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V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3"/>
          </p:nvPr>
        </p:nvSpPr>
        <p:spPr bwMode="auto">
          <a:xfrm>
            <a:off x="1891553" y="6356350"/>
            <a:ext cx="86688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fld id="{0143DD4D-BEF1-4023-A7CD-85396BF46130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Contenu avec légen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3"/>
          </p:nvPr>
        </p:nvSpPr>
        <p:spPr bwMode="auto">
          <a:xfrm>
            <a:off x="1891553" y="6356350"/>
            <a:ext cx="86688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fld id="{0143DD4D-BEF1-4023-A7CD-85396BF46130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Image avec légen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3"/>
          </p:nvPr>
        </p:nvSpPr>
        <p:spPr bwMode="auto">
          <a:xfrm>
            <a:off x="1891553" y="6356350"/>
            <a:ext cx="86688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fld id="{0143DD4D-BEF1-4023-A7CD-85396BF46130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fld id="{0143DD4D-BEF1-4023-A7CD-85396BF46130}" type="slidenum">
              <a:rPr lang="fr-FR"/>
              <a:t>‹N°›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 bwMode="auto">
          <a:xfrm>
            <a:off x="1891553" y="6356350"/>
            <a:ext cx="86688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hdr="0"/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rgbClr val="51BFA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77626" y="186190"/>
            <a:ext cx="1311507" cy="1068159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770237" y="0"/>
            <a:ext cx="1389629" cy="138962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rcRect b="21479"/>
          <a:stretch/>
        </p:blipFill>
        <p:spPr bwMode="auto">
          <a:xfrm>
            <a:off x="0" y="1479997"/>
            <a:ext cx="12192000" cy="5384958"/>
          </a:xfrm>
          <a:prstGeom prst="rect">
            <a:avLst/>
          </a:prstGeom>
        </p:spPr>
      </p:pic>
      <p:sp>
        <p:nvSpPr>
          <p:cNvPr id="20" name="ZoneTexte 19"/>
          <p:cNvSpPr txBox="1"/>
          <p:nvPr/>
        </p:nvSpPr>
        <p:spPr bwMode="auto">
          <a:xfrm>
            <a:off x="906571" y="2495866"/>
            <a:ext cx="68160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3200" dirty="0">
                <a:solidFill>
                  <a:srgbClr val="51BFAF"/>
                </a:solidFill>
                <a:latin typeface="Marianne Medium"/>
              </a:rPr>
              <a:t>comment la réduction des pesticides impacte l'activité ?</a:t>
            </a:r>
            <a:endParaRPr lang="fr-FR" sz="2400" dirty="0">
              <a:solidFill>
                <a:srgbClr val="51BFAF"/>
              </a:solidFill>
            </a:endParaRPr>
          </a:p>
        </p:txBody>
      </p:sp>
      <p:sp>
        <p:nvSpPr>
          <p:cNvPr id="3" name="ZoneTexte 2"/>
          <p:cNvSpPr txBox="1"/>
          <p:nvPr/>
        </p:nvSpPr>
        <p:spPr bwMode="auto">
          <a:xfrm>
            <a:off x="906571" y="3772366"/>
            <a:ext cx="4768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2000" dirty="0">
                <a:solidFill>
                  <a:srgbClr val="62C4B0"/>
                </a:solidFill>
                <a:latin typeface="Marianne"/>
              </a:rPr>
              <a:t>Claude-Emmanuel KOUTOUAN - FNAMS</a:t>
            </a:r>
          </a:p>
        </p:txBody>
      </p:sp>
      <p:pic>
        <p:nvPicPr>
          <p:cNvPr id="35795801" name="Image 10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789133" y="411839"/>
            <a:ext cx="749076" cy="735118"/>
          </a:xfrm>
          <a:prstGeom prst="rect">
            <a:avLst/>
          </a:prstGeom>
        </p:spPr>
      </p:pic>
      <p:pic>
        <p:nvPicPr>
          <p:cNvPr id="718396407" name="Image 6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3927814" y="458615"/>
            <a:ext cx="2133042" cy="563123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7"/>
          <a:srcRect t="79200" b="3332"/>
          <a:stretch/>
        </p:blipFill>
        <p:spPr bwMode="auto">
          <a:xfrm>
            <a:off x="57820" y="150377"/>
            <a:ext cx="12006072" cy="117959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32E1FB42-ECA0-F250-CB12-6FCEB4E4E5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755" y="1202077"/>
            <a:ext cx="6767245" cy="280941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GB" dirty="0"/>
              <a:t>Qui </a:t>
            </a:r>
            <a:r>
              <a:rPr lang="en-GB" dirty="0" err="1"/>
              <a:t>sommes</a:t>
            </a:r>
            <a:r>
              <a:rPr lang="en-GB" dirty="0"/>
              <a:t>-nous?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0143DD4D-BEF1-4023-A7CD-85396BF46130}" type="slidenum">
              <a:rPr lang="fr-FR"/>
              <a:t>2</a:t>
            </a:fld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2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0BFC00C-EFE9-F807-DA22-B198DCC272C9}"/>
              </a:ext>
            </a:extLst>
          </p:cNvPr>
          <p:cNvSpPr txBox="1"/>
          <p:nvPr/>
        </p:nvSpPr>
        <p:spPr>
          <a:xfrm>
            <a:off x="532544" y="1792139"/>
            <a:ext cx="6097712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altLang="fr-FR" b="1" dirty="0"/>
              <a:t>La FNAMS, Fédération Nationale des Agriculteurs Multiplicateurs de semences</a:t>
            </a:r>
          </a:p>
          <a:p>
            <a:pPr lvl="1"/>
            <a:r>
              <a:rPr lang="fr-FR" altLang="fr-FR" sz="1600" i="1" dirty="0"/>
              <a:t>Création en 1955. Au service de ~17000 agriculteurs multiplicateurs</a:t>
            </a:r>
            <a:endParaRPr lang="fr-FR" altLang="fr-FR" sz="1200" dirty="0"/>
          </a:p>
          <a:p>
            <a:endParaRPr lang="fr-FR" altLang="fr-FR" dirty="0"/>
          </a:p>
          <a:p>
            <a:r>
              <a:rPr lang="fr-FR" altLang="fr-FR" dirty="0"/>
              <a:t>	Missions:</a:t>
            </a:r>
          </a:p>
          <a:p>
            <a:r>
              <a:rPr lang="fr-FR" altLang="fr-FR" dirty="0"/>
              <a:t>- Défendre les intérêts des agriculteurs multiplicateurs (rémunération, litiges…)</a:t>
            </a:r>
          </a:p>
          <a:p>
            <a:r>
              <a:rPr lang="fr-FR" altLang="fr-FR" dirty="0"/>
              <a:t>Animer le réseau des professionnels (7 unions régionales, 46 SAMS (syndicats départementaux) et des associations adhérentes</a:t>
            </a:r>
          </a:p>
          <a:p>
            <a:pPr marL="0" indent="0">
              <a:buNone/>
            </a:pPr>
            <a:endParaRPr lang="fr-FR" altLang="fr-FR" dirty="0"/>
          </a:p>
          <a:p>
            <a:r>
              <a:rPr lang="fr-FR" altLang="fr-FR" dirty="0"/>
              <a:t>- Etablir des références technico-économiques</a:t>
            </a:r>
          </a:p>
          <a:p>
            <a:r>
              <a:rPr lang="fr-FR" altLang="fr-FR" dirty="0"/>
              <a:t>5 groupes d’espèces (betterave industrielle, céréales et protéagineux, fourragères et potagères)</a:t>
            </a:r>
          </a:p>
        </p:txBody>
      </p:sp>
      <p:pic>
        <p:nvPicPr>
          <p:cNvPr id="11" name="Image 10" descr="Une image contenant Caractère coloré, capture d’écran, graphisme, Graphique&#10;&#10;Description générée automatiquement">
            <a:extLst>
              <a:ext uri="{FF2B5EF4-FFF2-40B4-BE49-F238E27FC236}">
                <a16:creationId xmlns:a16="http://schemas.microsoft.com/office/drawing/2014/main" id="{AB848077-3AE8-EAAF-0749-2ADDEDBA44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5061044"/>
            <a:ext cx="2452255" cy="124136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GB" dirty="0"/>
              <a:t>Comment la reduction des pesticides </a:t>
            </a:r>
            <a:r>
              <a:rPr lang="fr-FR" dirty="0"/>
              <a:t>impacte</a:t>
            </a:r>
            <a:r>
              <a:rPr lang="en-GB" dirty="0"/>
              <a:t> </a:t>
            </a:r>
            <a:r>
              <a:rPr lang="en-GB" dirty="0" err="1"/>
              <a:t>l’activité</a:t>
            </a:r>
            <a:r>
              <a:rPr lang="en-GB" dirty="0"/>
              <a:t>?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en-GB" dirty="0"/>
              <a:t>Gestion difficile des cultures </a:t>
            </a:r>
            <a:r>
              <a:rPr lang="en-GB" dirty="0" err="1"/>
              <a:t>porte</a:t>
            </a:r>
            <a:r>
              <a:rPr lang="en-GB" dirty="0"/>
              <a:t>-graine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 bwMode="auto"/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fr-FR" dirty="0"/>
              <a:t>Impasse technique pour la gestion de certains bioagresseurs</a:t>
            </a:r>
          </a:p>
          <a:p>
            <a:pPr lvl="1">
              <a:defRPr/>
            </a:pPr>
            <a:r>
              <a:rPr lang="fr-FR" dirty="0"/>
              <a:t>Adventices</a:t>
            </a:r>
          </a:p>
          <a:p>
            <a:pPr lvl="1">
              <a:defRPr/>
            </a:pPr>
            <a:r>
              <a:rPr lang="fr-FR" dirty="0"/>
              <a:t>Ravageurs</a:t>
            </a:r>
          </a:p>
          <a:p>
            <a:pPr lvl="1">
              <a:defRPr/>
            </a:pPr>
            <a:r>
              <a:rPr lang="fr-FR" dirty="0"/>
              <a:t>Maladies</a:t>
            </a:r>
          </a:p>
          <a:p>
            <a:pPr>
              <a:defRPr/>
            </a:pPr>
            <a:r>
              <a:rPr lang="fr-FR" dirty="0"/>
              <a:t>Difficulté à atteindre les normes de certification et normes sanitaires</a:t>
            </a:r>
          </a:p>
          <a:p>
            <a:pPr>
              <a:defRPr/>
            </a:pPr>
            <a:r>
              <a:rPr lang="fr-FR" dirty="0"/>
              <a:t>Diminution de la surface de production de certaines cultures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fr-FR" dirty="0"/>
              <a:t>Développement</a:t>
            </a:r>
            <a:r>
              <a:rPr lang="en-GB" dirty="0"/>
              <a:t> </a:t>
            </a:r>
            <a:r>
              <a:rPr lang="fr-FR" dirty="0"/>
              <a:t>d’alternatives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 bwMode="auto"/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fr-FR" dirty="0"/>
              <a:t>Déploiement de l’</a:t>
            </a:r>
            <a:r>
              <a:rPr lang="fr-FR" dirty="0" err="1"/>
              <a:t>andainage</a:t>
            </a:r>
            <a:r>
              <a:rPr lang="fr-FR" dirty="0"/>
              <a:t> pour la récolte</a:t>
            </a:r>
          </a:p>
          <a:p>
            <a:pPr>
              <a:defRPr/>
            </a:pPr>
            <a:r>
              <a:rPr lang="fr-FR" dirty="0"/>
              <a:t>Levier génétique</a:t>
            </a:r>
          </a:p>
          <a:p>
            <a:pPr>
              <a:defRPr/>
            </a:pPr>
            <a:r>
              <a:rPr lang="fr-FR" dirty="0"/>
              <a:t>Mise en place d’essais système</a:t>
            </a:r>
          </a:p>
          <a:p>
            <a:pPr lvl="1">
              <a:defRPr/>
            </a:pPr>
            <a:r>
              <a:rPr lang="fr-FR" dirty="0"/>
              <a:t>Plantes associées</a:t>
            </a:r>
          </a:p>
          <a:p>
            <a:pPr lvl="1">
              <a:defRPr/>
            </a:pPr>
            <a:r>
              <a:rPr lang="fr-FR" dirty="0"/>
              <a:t>Rotation (déjà longue en production de semences)</a:t>
            </a:r>
          </a:p>
          <a:p>
            <a:pPr lvl="1">
              <a:defRPr/>
            </a:pPr>
            <a:r>
              <a:rPr lang="fr-FR" dirty="0"/>
              <a:t>Test d’autre leviers agronomiques</a:t>
            </a:r>
          </a:p>
          <a:p>
            <a:pPr>
              <a:defRPr/>
            </a:pPr>
            <a:r>
              <a:rPr lang="fr-FR" dirty="0"/>
              <a:t>Projets</a:t>
            </a:r>
          </a:p>
          <a:p>
            <a:pPr lvl="1">
              <a:defRPr/>
            </a:pPr>
            <a:r>
              <a:rPr lang="fr-FR" dirty="0"/>
              <a:t>AGROSEM – produire des semences de qualités sans produits conventionnels</a:t>
            </a:r>
          </a:p>
          <a:p>
            <a:pPr lvl="1">
              <a:defRPr/>
            </a:pPr>
            <a:r>
              <a:rPr lang="fr-FR" dirty="0"/>
              <a:t>CARFEE: Combiner des leviers alternatifs pour  maitrise de l’enherbement </a:t>
            </a:r>
          </a:p>
          <a:p>
            <a:pPr lvl="1">
              <a:defRPr/>
            </a:pPr>
            <a:r>
              <a:rPr lang="fr-FR" dirty="0"/>
              <a:t>Etc.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143DD4D-BEF1-4023-A7CD-85396BF46130}" type="slidenum">
              <a:rPr lang="fr-FR"/>
              <a:t>3</a:t>
            </a:fld>
            <a:endParaRPr lang="fr-F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72C995-22BA-1053-066C-59DD55F65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Comment la réduction des pesticides impacte l’activité? Cas pratique du PARSADA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E02DF65-2CD5-AC63-00CD-674F3FABFDD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0FFB4DF-050A-BA2A-9281-A42AB93E99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48E539B-B73A-9D24-70CF-B0715066F2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0143DD4D-BEF1-4023-A7CD-85396BF46130}" type="slidenum">
              <a:rPr lang="fr-FR" smtClean="0"/>
              <a:t>4</a:t>
            </a:fld>
            <a:endParaRPr lang="fr-FR"/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AADC468-43E1-9449-A6DE-8E35924F31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7526051"/>
              </p:ext>
            </p:extLst>
          </p:nvPr>
        </p:nvGraphicFramePr>
        <p:xfrm>
          <a:off x="2520755" y="1587016"/>
          <a:ext cx="8436357" cy="4873007"/>
        </p:xfrm>
        <a:graphic>
          <a:graphicData uri="http://schemas.openxmlformats.org/drawingml/2006/table">
            <a:tbl>
              <a:tblPr/>
              <a:tblGrid>
                <a:gridCol w="1955837">
                  <a:extLst>
                    <a:ext uri="{9D8B030D-6E8A-4147-A177-3AD203B41FA5}">
                      <a16:colId xmlns:a16="http://schemas.microsoft.com/office/drawing/2014/main" val="1073039568"/>
                    </a:ext>
                  </a:extLst>
                </a:gridCol>
                <a:gridCol w="1720887">
                  <a:extLst>
                    <a:ext uri="{9D8B030D-6E8A-4147-A177-3AD203B41FA5}">
                      <a16:colId xmlns:a16="http://schemas.microsoft.com/office/drawing/2014/main" val="1148179670"/>
                    </a:ext>
                  </a:extLst>
                </a:gridCol>
                <a:gridCol w="1758987">
                  <a:extLst>
                    <a:ext uri="{9D8B030D-6E8A-4147-A177-3AD203B41FA5}">
                      <a16:colId xmlns:a16="http://schemas.microsoft.com/office/drawing/2014/main" val="3007135908"/>
                    </a:ext>
                  </a:extLst>
                </a:gridCol>
                <a:gridCol w="1406759">
                  <a:extLst>
                    <a:ext uri="{9D8B030D-6E8A-4147-A177-3AD203B41FA5}">
                      <a16:colId xmlns:a16="http://schemas.microsoft.com/office/drawing/2014/main" val="2846429589"/>
                    </a:ext>
                  </a:extLst>
                </a:gridCol>
                <a:gridCol w="1593887">
                  <a:extLst>
                    <a:ext uri="{9D8B030D-6E8A-4147-A177-3AD203B41FA5}">
                      <a16:colId xmlns:a16="http://schemas.microsoft.com/office/drawing/2014/main" val="3232796182"/>
                    </a:ext>
                  </a:extLst>
                </a:gridCol>
              </a:tblGrid>
              <a:tr h="318205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1" marR="4781" marT="478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Maladies</a:t>
                      </a:r>
                    </a:p>
                  </a:txBody>
                  <a:tcPr marL="4781" marR="4781" marT="47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Adventices</a:t>
                      </a:r>
                    </a:p>
                  </a:txBody>
                  <a:tcPr marL="4781" marR="4781" marT="47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Ravageurs</a:t>
                      </a:r>
                    </a:p>
                  </a:txBody>
                  <a:tcPr marL="4781" marR="4781" marT="47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Régulateur de croissance</a:t>
                      </a:r>
                    </a:p>
                  </a:txBody>
                  <a:tcPr marL="4781" marR="4781" marT="47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8834624"/>
                  </a:ext>
                </a:extLst>
              </a:tr>
              <a:tr h="206069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Plants pomme de terre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forte (trait. plants)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modérée à forte (défanage)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forte à très forte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1220436"/>
                  </a:ext>
                </a:extLst>
              </a:tr>
              <a:tr h="182233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Semences de maïs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très forte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très forte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forte à très forte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2590279"/>
                  </a:ext>
                </a:extLst>
              </a:tr>
              <a:tr h="182233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Oléagineux (to,co,so)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2908611"/>
                  </a:ext>
                </a:extLst>
              </a:tr>
              <a:tr h="182233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Tournesol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très forte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très forte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forte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8627483"/>
                  </a:ext>
                </a:extLst>
              </a:tr>
              <a:tr h="182233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Colza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forte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forte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très forte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forte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2778518"/>
                  </a:ext>
                </a:extLst>
              </a:tr>
              <a:tr h="182233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Soja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forte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très forte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forte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0931294"/>
                  </a:ext>
                </a:extLst>
              </a:tr>
              <a:tr h="182233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Protéagineux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forte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forte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très forte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7197074"/>
                  </a:ext>
                </a:extLst>
              </a:tr>
              <a:tr h="182233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Céréales à paille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modérée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forte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forte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faible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50681"/>
                  </a:ext>
                </a:extLst>
              </a:tr>
              <a:tr h="182233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Lin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forte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très forte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forte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6568174"/>
                  </a:ext>
                </a:extLst>
              </a:tr>
              <a:tr h="182233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Chanvre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faible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très forte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forte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8499600"/>
                  </a:ext>
                </a:extLst>
              </a:tr>
              <a:tr h="182233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Betterave industrielle et ch.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modérée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forte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forte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9618719"/>
                  </a:ext>
                </a:extLst>
              </a:tr>
              <a:tr h="182233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Semences potagères et florales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4045231"/>
                  </a:ext>
                </a:extLst>
              </a:tr>
              <a:tr h="182233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Apiacées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modérée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très forte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très forte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4512625"/>
                  </a:ext>
                </a:extLst>
              </a:tr>
              <a:tr h="182233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Alliacées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modérée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forte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forte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3612286"/>
                  </a:ext>
                </a:extLst>
              </a:tr>
              <a:tr h="182233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Astéracées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modérée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très forte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forte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073335"/>
                  </a:ext>
                </a:extLst>
              </a:tr>
              <a:tr h="182233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mâche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modérée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très forte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faible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5671342"/>
                  </a:ext>
                </a:extLst>
              </a:tr>
              <a:tr h="182233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Brassicacées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modérée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forte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très forte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91237"/>
                  </a:ext>
                </a:extLst>
              </a:tr>
              <a:tr h="182233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Chénopodiacées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modérée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forte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forte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7468961"/>
                  </a:ext>
                </a:extLst>
              </a:tr>
              <a:tr h="182233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Cucurbitacées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modérée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modérée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modérée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2792838"/>
                  </a:ext>
                </a:extLst>
              </a:tr>
              <a:tr h="182233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Fabacées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modérée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forte (pois, pois chiche)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forte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9826315"/>
                  </a:ext>
                </a:extLst>
              </a:tr>
              <a:tr h="182233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Florales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modérée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très forte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fort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2418564"/>
                  </a:ext>
                </a:extLst>
              </a:tr>
              <a:tr h="182233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Semences fourragères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4641577"/>
                  </a:ext>
                </a:extLst>
              </a:tr>
              <a:tr h="220191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Graminées fourragères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modérée (rouille ray-grass)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très forte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faible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faible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7753446"/>
                  </a:ext>
                </a:extLst>
              </a:tr>
              <a:tr h="182233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Légumineuses fourragères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modérée (rouilles)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forte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très forte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1" marR="4781" marT="47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893396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04A34957-F40F-1DEF-4E21-AF48666AE840}"/>
              </a:ext>
            </a:extLst>
          </p:cNvPr>
          <p:cNvSpPr txBox="1"/>
          <p:nvPr/>
        </p:nvSpPr>
        <p:spPr>
          <a:xfrm>
            <a:off x="0" y="2690336"/>
            <a:ext cx="269102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Evaluation de l’impact en cas d’interdiction des 75 </a:t>
            </a:r>
            <a:r>
              <a:rPr lang="fr-FR" b="1" dirty="0" err="1"/>
              <a:t>s.a.</a:t>
            </a:r>
            <a:br>
              <a:rPr lang="fr-FR" b="1" dirty="0"/>
            </a:br>
            <a:r>
              <a:rPr lang="fr-FR" b="1" dirty="0"/>
              <a:t>Note de vulnérabilité, à dire d’expert</a:t>
            </a:r>
          </a:p>
        </p:txBody>
      </p:sp>
      <p:graphicFrame>
        <p:nvGraphicFramePr>
          <p:cNvPr id="10" name="Tableau 8">
            <a:extLst>
              <a:ext uri="{FF2B5EF4-FFF2-40B4-BE49-F238E27FC236}">
                <a16:creationId xmlns:a16="http://schemas.microsoft.com/office/drawing/2014/main" id="{9B745424-E9E4-7A57-7874-E2CFBF7EA0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5451193"/>
              </p:ext>
            </p:extLst>
          </p:nvPr>
        </p:nvGraphicFramePr>
        <p:xfrm>
          <a:off x="11032794" y="1876673"/>
          <a:ext cx="1107040" cy="4293692"/>
        </p:xfrm>
        <a:graphic>
          <a:graphicData uri="http://schemas.openxmlformats.org/drawingml/2006/table">
            <a:tbl>
              <a:tblPr firstRow="1" bandRow="1"/>
              <a:tblGrid>
                <a:gridCol w="1107040">
                  <a:extLst>
                    <a:ext uri="{9D8B030D-6E8A-4147-A177-3AD203B41FA5}">
                      <a16:colId xmlns:a16="http://schemas.microsoft.com/office/drawing/2014/main" val="202422741"/>
                    </a:ext>
                  </a:extLst>
                </a:gridCol>
              </a:tblGrid>
              <a:tr h="683806">
                <a:tc>
                  <a:txBody>
                    <a:bodyPr/>
                    <a:lstStyle>
                      <a:lvl1pPr marL="0" algn="l" defTabSz="914400">
                        <a:defRPr sz="1800"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fr-FR" sz="1200" b="1" dirty="0">
                          <a:solidFill>
                            <a:schemeClr val="tx1"/>
                          </a:solidFill>
                        </a:rPr>
                        <a:t>Faible</a:t>
                      </a:r>
                      <a:r>
                        <a:rPr lang="fr-FR" sz="1200" b="0" dirty="0">
                          <a:solidFill>
                            <a:schemeClr val="tx1"/>
                          </a:solidFill>
                        </a:rPr>
                        <a:t> : peu d’impact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058014"/>
                  </a:ext>
                </a:extLst>
              </a:tr>
              <a:tr h="683806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fr-FR" sz="1200" b="1" dirty="0">
                          <a:solidFill>
                            <a:schemeClr val="tx1"/>
                          </a:solidFill>
                        </a:rPr>
                        <a:t>Modérée</a:t>
                      </a:r>
                      <a:r>
                        <a:rPr lang="fr-FR" sz="1200" b="0" dirty="0">
                          <a:solidFill>
                            <a:schemeClr val="tx1"/>
                          </a:solidFill>
                        </a:rPr>
                        <a:t> : impact « gérable »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3701051"/>
                  </a:ext>
                </a:extLst>
              </a:tr>
              <a:tr h="1230370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fr-FR" sz="1200" b="1" dirty="0">
                          <a:solidFill>
                            <a:schemeClr val="tx1"/>
                          </a:solidFill>
                        </a:rPr>
                        <a:t>Forte</a:t>
                      </a:r>
                      <a:r>
                        <a:rPr lang="fr-FR" sz="1200" b="0" dirty="0">
                          <a:solidFill>
                            <a:schemeClr val="tx1"/>
                          </a:solidFill>
                        </a:rPr>
                        <a:t> : impact sur la performance et la  compétitivité de la culture, alternatives nécessaires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7863873"/>
                  </a:ext>
                </a:extLst>
              </a:tr>
              <a:tr h="1251510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fr-FR" sz="1200" b="1" dirty="0">
                          <a:solidFill>
                            <a:schemeClr val="tx1"/>
                          </a:solidFill>
                        </a:rPr>
                        <a:t>Très forte </a:t>
                      </a:r>
                      <a:r>
                        <a:rPr lang="fr-FR" sz="1200" b="0" dirty="0">
                          <a:solidFill>
                            <a:schemeClr val="tx1"/>
                          </a:solidFill>
                        </a:rPr>
                        <a:t>: Remise en cause de la culture en France, alternatives indispensables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496828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E3864409-22F6-F21F-240E-1E640A6577FA}"/>
              </a:ext>
            </a:extLst>
          </p:cNvPr>
          <p:cNvSpPr txBox="1"/>
          <p:nvPr/>
        </p:nvSpPr>
        <p:spPr>
          <a:xfrm>
            <a:off x="0" y="4792646"/>
            <a:ext cx="244507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Développement d’alternatives (1</a:t>
            </a:r>
            <a:r>
              <a:rPr lang="fr-FR" b="1" baseline="30000" dirty="0"/>
              <a:t>e</a:t>
            </a:r>
            <a:r>
              <a:rPr lang="fr-FR" b="1" dirty="0"/>
              <a:t> phase PARSADA): plan de gestion des coléoptères ravageurs.</a:t>
            </a:r>
          </a:p>
        </p:txBody>
      </p:sp>
      <p:sp>
        <p:nvSpPr>
          <p:cNvPr id="14" name="Flèche : bas 13">
            <a:extLst>
              <a:ext uri="{FF2B5EF4-FFF2-40B4-BE49-F238E27FC236}">
                <a16:creationId xmlns:a16="http://schemas.microsoft.com/office/drawing/2014/main" id="{F98A1FA3-4E76-C21E-62A9-2C80FD542FC6}"/>
              </a:ext>
            </a:extLst>
          </p:cNvPr>
          <p:cNvSpPr/>
          <p:nvPr/>
        </p:nvSpPr>
        <p:spPr>
          <a:xfrm>
            <a:off x="1009108" y="4243177"/>
            <a:ext cx="251270" cy="618107"/>
          </a:xfrm>
          <a:prstGeom prst="downArrow">
            <a:avLst>
              <a:gd name="adj1" fmla="val 50000"/>
              <a:gd name="adj2" fmla="val 8816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465336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RCP24">
  <a:themeElements>
    <a:clrScheme name="Personnalisé 3">
      <a:dk1>
        <a:sysClr val="windowText" lastClr="000000"/>
      </a:dk1>
      <a:lt1>
        <a:sysClr val="window" lastClr="FFFFFF"/>
      </a:lt1>
      <a:dk2>
        <a:srgbClr val="275662"/>
      </a:dk2>
      <a:lt2>
        <a:srgbClr val="E7E6E6"/>
      </a:lt2>
      <a:accent1>
        <a:srgbClr val="008C8E"/>
      </a:accent1>
      <a:accent2>
        <a:srgbClr val="66C1BF"/>
      </a:accent2>
      <a:accent3>
        <a:srgbClr val="275662"/>
      </a:accent3>
      <a:accent4>
        <a:srgbClr val="571E36"/>
      </a:accent4>
      <a:accent5>
        <a:srgbClr val="000091"/>
      </a:accent5>
      <a:accent6>
        <a:srgbClr val="E1000F"/>
      </a:accent6>
      <a:hlink>
        <a:srgbClr val="ED6E6C"/>
      </a:hlink>
      <a:folHlink>
        <a:srgbClr val="99C221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</TotalTime>
  <Words>540</Words>
  <Application>Microsoft Office PowerPoint</Application>
  <DocSecurity>0</DocSecurity>
  <PresentationFormat>Grand écran</PresentationFormat>
  <Paragraphs>171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Marianne</vt:lpstr>
      <vt:lpstr>Marianne Medium</vt:lpstr>
      <vt:lpstr>Thème RCP24</vt:lpstr>
      <vt:lpstr>Présentation PowerPoint</vt:lpstr>
      <vt:lpstr>Qui sommes-nous?</vt:lpstr>
      <vt:lpstr>Comment la reduction des pesticides impacte l’activité?</vt:lpstr>
      <vt:lpstr>Comment la réduction des pesticides impacte l’activité? Cas pratique du PARSADA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Camille Lamy</dc:creator>
  <cp:keywords/>
  <dc:description/>
  <cp:lastModifiedBy>KOUTOUAN Claude-Emmanuel</cp:lastModifiedBy>
  <cp:revision>36</cp:revision>
  <dcterms:created xsi:type="dcterms:W3CDTF">2023-12-28T12:48:19Z</dcterms:created>
  <dcterms:modified xsi:type="dcterms:W3CDTF">2024-03-18T08:18:47Z</dcterms:modified>
  <cp:category/>
  <dc:identifier/>
  <cp:contentStatus/>
  <dc:language/>
  <cp:version/>
</cp:coreProperties>
</file>