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839A9-5E06-498A-B73F-DBF3F5154017}" v="6" dt="2024-03-18T08:17:5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TOUAN Claude-Emmanuel" userId="f11286cb-f10f-4056-a08a-02c6361b4468" providerId="ADAL" clId="{15D839A9-5E06-498A-B73F-DBF3F5154017}"/>
    <pc:docChg chg="undo custSel addSld delSld modSld">
      <pc:chgData name="KOUTOUAN Claude-Emmanuel" userId="f11286cb-f10f-4056-a08a-02c6361b4468" providerId="ADAL" clId="{15D839A9-5E06-498A-B73F-DBF3F5154017}" dt="2024-03-18T08:18:43.745" v="207" actId="47"/>
      <pc:docMkLst>
        <pc:docMk/>
      </pc:docMkLst>
      <pc:sldChg chg="modSp mod">
        <pc:chgData name="KOUTOUAN Claude-Emmanuel" userId="f11286cb-f10f-4056-a08a-02c6361b4468" providerId="ADAL" clId="{15D839A9-5E06-498A-B73F-DBF3F5154017}" dt="2024-03-18T08:01:52.759" v="32" actId="790"/>
        <pc:sldMkLst>
          <pc:docMk/>
          <pc:sldMk cId="0" sldId="258"/>
        </pc:sldMkLst>
        <pc:spChg chg="mod">
          <ac:chgData name="KOUTOUAN Claude-Emmanuel" userId="f11286cb-f10f-4056-a08a-02c6361b4468" providerId="ADAL" clId="{15D839A9-5E06-498A-B73F-DBF3F5154017}" dt="2024-03-18T08:01:52.759" v="32" actId="790"/>
          <ac:spMkLst>
            <pc:docMk/>
            <pc:sldMk cId="0" sldId="258"/>
            <ac:spMk id="2" creationId="{00000000-0000-0000-0000-000000000000}"/>
          </ac:spMkLst>
        </pc:spChg>
        <pc:spChg chg="mod">
          <ac:chgData name="KOUTOUAN Claude-Emmanuel" userId="f11286cb-f10f-4056-a08a-02c6361b4468" providerId="ADAL" clId="{15D839A9-5E06-498A-B73F-DBF3F5154017}" dt="2024-03-18T07:58:01.485" v="29" actId="790"/>
          <ac:spMkLst>
            <pc:docMk/>
            <pc:sldMk cId="0" sldId="258"/>
            <ac:spMk id="5" creationId="{00000000-0000-0000-0000-000000000000}"/>
          </ac:spMkLst>
        </pc:spChg>
      </pc:sldChg>
      <pc:sldChg chg="addSp delSp modSp mod">
        <pc:chgData name="KOUTOUAN Claude-Emmanuel" userId="f11286cb-f10f-4056-a08a-02c6361b4468" providerId="ADAL" clId="{15D839A9-5E06-498A-B73F-DBF3F5154017}" dt="2024-03-18T08:18:36.416" v="206" actId="1076"/>
        <pc:sldMkLst>
          <pc:docMk/>
          <pc:sldMk cId="1244653363" sldId="259"/>
        </pc:sldMkLst>
        <pc:spChg chg="mod">
          <ac:chgData name="KOUTOUAN Claude-Emmanuel" userId="f11286cb-f10f-4056-a08a-02c6361b4468" providerId="ADAL" clId="{15D839A9-5E06-498A-B73F-DBF3F5154017}" dt="2024-03-18T07:58:34.167" v="31" actId="313"/>
          <ac:spMkLst>
            <pc:docMk/>
            <pc:sldMk cId="1244653363" sldId="259"/>
            <ac:spMk id="2" creationId="{FC72C995-22BA-1053-066C-59DD55F652E8}"/>
          </ac:spMkLst>
        </pc:spChg>
        <pc:spChg chg="del">
          <ac:chgData name="KOUTOUAN Claude-Emmanuel" userId="f11286cb-f10f-4056-a08a-02c6361b4468" providerId="ADAL" clId="{15D839A9-5E06-498A-B73F-DBF3F5154017}" dt="2024-03-18T07:50:50.683" v="1" actId="478"/>
          <ac:spMkLst>
            <pc:docMk/>
            <pc:sldMk cId="1244653363" sldId="259"/>
            <ac:spMk id="3" creationId="{EF9CC6D4-04F4-EB02-4844-F4AC3B4E4935}"/>
          </ac:spMkLst>
        </pc:spChg>
        <pc:spChg chg="add mod">
          <ac:chgData name="KOUTOUAN Claude-Emmanuel" userId="f11286cb-f10f-4056-a08a-02c6361b4468" providerId="ADAL" clId="{15D839A9-5E06-498A-B73F-DBF3F5154017}" dt="2024-03-18T08:17:57.069" v="201" actId="113"/>
          <ac:spMkLst>
            <pc:docMk/>
            <pc:sldMk cId="1244653363" sldId="259"/>
            <ac:spMk id="9" creationId="{04A34957-F40F-1DEF-4E21-AF48666AE840}"/>
          </ac:spMkLst>
        </pc:spChg>
        <pc:spChg chg="add del mod">
          <ac:chgData name="KOUTOUAN Claude-Emmanuel" userId="f11286cb-f10f-4056-a08a-02c6361b4468" providerId="ADAL" clId="{15D839A9-5E06-498A-B73F-DBF3F5154017}" dt="2024-03-18T08:07:46.923" v="35"/>
          <ac:spMkLst>
            <pc:docMk/>
            <pc:sldMk cId="1244653363" sldId="259"/>
            <ac:spMk id="11" creationId="{CB7AA79A-D361-6F71-F381-2E3CEAD09A25}"/>
          </ac:spMkLst>
        </pc:spChg>
        <pc:spChg chg="add mod">
          <ac:chgData name="KOUTOUAN Claude-Emmanuel" userId="f11286cb-f10f-4056-a08a-02c6361b4468" providerId="ADAL" clId="{15D839A9-5E06-498A-B73F-DBF3F5154017}" dt="2024-03-18T08:18:01.806" v="202" actId="1076"/>
          <ac:spMkLst>
            <pc:docMk/>
            <pc:sldMk cId="1244653363" sldId="259"/>
            <ac:spMk id="12" creationId="{E3864409-22F6-F21F-240E-1E640A6577FA}"/>
          </ac:spMkLst>
        </pc:spChg>
        <pc:spChg chg="add mod">
          <ac:chgData name="KOUTOUAN Claude-Emmanuel" userId="f11286cb-f10f-4056-a08a-02c6361b4468" providerId="ADAL" clId="{15D839A9-5E06-498A-B73F-DBF3F5154017}" dt="2024-03-18T08:18:36.416" v="206" actId="1076"/>
          <ac:spMkLst>
            <pc:docMk/>
            <pc:sldMk cId="1244653363" sldId="259"/>
            <ac:spMk id="14" creationId="{F98A1FA3-4E76-C21E-62A9-2C80FD542FC6}"/>
          </ac:spMkLst>
        </pc:spChg>
        <pc:graphicFrameChg chg="add mod modGraphic">
          <ac:chgData name="KOUTOUAN Claude-Emmanuel" userId="f11286cb-f10f-4056-a08a-02c6361b4468" providerId="ADAL" clId="{15D839A9-5E06-498A-B73F-DBF3F5154017}" dt="2024-03-18T07:54:05.205" v="16" actId="1076"/>
          <ac:graphicFrameMkLst>
            <pc:docMk/>
            <pc:sldMk cId="1244653363" sldId="259"/>
            <ac:graphicFrameMk id="7" creationId="{7AADC468-43E1-9449-A6DE-8E35924F317D}"/>
          </ac:graphicFrameMkLst>
        </pc:graphicFrameChg>
        <pc:graphicFrameChg chg="add mod modGraphic">
          <ac:chgData name="KOUTOUAN Claude-Emmanuel" userId="f11286cb-f10f-4056-a08a-02c6361b4468" providerId="ADAL" clId="{15D839A9-5E06-498A-B73F-DBF3F5154017}" dt="2024-03-18T07:55:04.318" v="27" actId="1076"/>
          <ac:graphicFrameMkLst>
            <pc:docMk/>
            <pc:sldMk cId="1244653363" sldId="259"/>
            <ac:graphicFrameMk id="10" creationId="{9B745424-E9E4-7A57-7874-E2CFBF7EA023}"/>
          </ac:graphicFrameMkLst>
        </pc:graphicFrameChg>
        <pc:graphicFrameChg chg="add mod">
          <ac:chgData name="KOUTOUAN Claude-Emmanuel" userId="f11286cb-f10f-4056-a08a-02c6361b4468" providerId="ADAL" clId="{15D839A9-5E06-498A-B73F-DBF3F5154017}" dt="2024-03-18T08:17:54.280" v="200"/>
          <ac:graphicFrameMkLst>
            <pc:docMk/>
            <pc:sldMk cId="1244653363" sldId="259"/>
            <ac:graphicFrameMk id="13" creationId="{E0C271B7-82BA-29EB-5BF9-64B3179A470B}"/>
          </ac:graphicFrameMkLst>
        </pc:graphicFrameChg>
      </pc:sldChg>
      <pc:sldChg chg="new del">
        <pc:chgData name="KOUTOUAN Claude-Emmanuel" userId="f11286cb-f10f-4056-a08a-02c6361b4468" providerId="ADAL" clId="{15D839A9-5E06-498A-B73F-DBF3F5154017}" dt="2024-03-18T08:18:43.745" v="207" actId="47"/>
        <pc:sldMkLst>
          <pc:docMk/>
          <pc:sldMk cId="129764105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51BF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626" y="186190"/>
            <a:ext cx="1311507" cy="10681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0237" y="0"/>
            <a:ext cx="1389629" cy="1389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b="21479"/>
          <a:stretch/>
        </p:blipFill>
        <p:spPr bwMode="auto">
          <a:xfrm>
            <a:off x="0" y="1479997"/>
            <a:ext cx="12192000" cy="538495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 bwMode="auto">
          <a:xfrm>
            <a:off x="906571" y="2495866"/>
            <a:ext cx="6816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comment la réduction des pesticides impacte l'activité ?</a:t>
            </a:r>
            <a:endParaRPr lang="fr-FR" sz="2400" dirty="0">
              <a:solidFill>
                <a:srgbClr val="51BFA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906571" y="3772366"/>
            <a:ext cx="47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Claude-Emmanuel KOUTOUAN - FNAMS</a:t>
            </a:r>
          </a:p>
        </p:txBody>
      </p:sp>
      <p:pic>
        <p:nvPicPr>
          <p:cNvPr id="3579580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9133" y="411839"/>
            <a:ext cx="749076" cy="735118"/>
          </a:xfrm>
          <a:prstGeom prst="rect">
            <a:avLst/>
          </a:prstGeom>
        </p:spPr>
      </p:pic>
      <p:pic>
        <p:nvPicPr>
          <p:cNvPr id="718396407" name="Imag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27814" y="458615"/>
            <a:ext cx="2133042" cy="563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rcRect t="79200" b="3332"/>
          <a:stretch/>
        </p:blipFill>
        <p:spPr bwMode="auto">
          <a:xfrm>
            <a:off x="57820" y="150377"/>
            <a:ext cx="12006072" cy="11795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E1FB42-ECA0-F250-CB12-6FCEB4E4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55" y="1202077"/>
            <a:ext cx="6767245" cy="28094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Qui </a:t>
            </a:r>
            <a:r>
              <a:rPr lang="en-GB" dirty="0" err="1"/>
              <a:t>sommes</a:t>
            </a:r>
            <a:r>
              <a:rPr lang="en-GB" dirty="0"/>
              <a:t>-nous?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BFC00C-EFE9-F807-DA22-B198DCC272C9}"/>
              </a:ext>
            </a:extLst>
          </p:cNvPr>
          <p:cNvSpPr txBox="1"/>
          <p:nvPr/>
        </p:nvSpPr>
        <p:spPr>
          <a:xfrm>
            <a:off x="532544" y="1792139"/>
            <a:ext cx="609771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b="1" dirty="0"/>
              <a:t>La FNAMS, Fédération Nationale des Agriculteurs Multiplicateurs de semences</a:t>
            </a:r>
          </a:p>
          <a:p>
            <a:pPr lvl="1"/>
            <a:r>
              <a:rPr lang="fr-FR" altLang="fr-FR" sz="1600" i="1" dirty="0"/>
              <a:t>Création en 1955. Au service de ~17000 agriculteurs multiplicateurs</a:t>
            </a:r>
            <a:endParaRPr lang="fr-FR" altLang="fr-FR" sz="1200" dirty="0"/>
          </a:p>
          <a:p>
            <a:endParaRPr lang="fr-FR" altLang="fr-FR" dirty="0"/>
          </a:p>
          <a:p>
            <a:r>
              <a:rPr lang="fr-FR" altLang="fr-FR" dirty="0"/>
              <a:t>	Missions:</a:t>
            </a:r>
          </a:p>
          <a:p>
            <a:r>
              <a:rPr lang="fr-FR" altLang="fr-FR" dirty="0"/>
              <a:t>- Défendre les intérêts des agriculteurs multiplicateurs (rémunération, litiges…)</a:t>
            </a:r>
          </a:p>
          <a:p>
            <a:r>
              <a:rPr lang="fr-FR" altLang="fr-FR" dirty="0"/>
              <a:t>Animer le réseau des professionnels (7 unions régionales, 46 SAMS (syndicats départementaux) et des associations adhérentes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/>
              <a:t>- Etablir des références technico-économiques</a:t>
            </a:r>
          </a:p>
          <a:p>
            <a:r>
              <a:rPr lang="fr-FR" altLang="fr-FR" dirty="0"/>
              <a:t>5 groupes d’espèces (betterave industrielle, céréales et protéagineux, fourragères et potagères)</a:t>
            </a:r>
          </a:p>
        </p:txBody>
      </p:sp>
      <p:pic>
        <p:nvPicPr>
          <p:cNvPr id="11" name="Image 10" descr="Une image contenant Caractère coloré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B848077-3AE8-EAAF-0749-2ADDEDBA4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61044"/>
            <a:ext cx="2452255" cy="1241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Comment la reduction des pesticides </a:t>
            </a:r>
            <a:r>
              <a:rPr lang="fr-FR" dirty="0"/>
              <a:t>impacte</a:t>
            </a:r>
            <a:r>
              <a:rPr lang="en-GB" dirty="0"/>
              <a:t> </a:t>
            </a:r>
            <a:r>
              <a:rPr lang="en-GB" dirty="0" err="1"/>
              <a:t>l’activité</a:t>
            </a:r>
            <a:r>
              <a:rPr lang="en-GB" dirty="0"/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Gestion difficile des cultures </a:t>
            </a:r>
            <a:r>
              <a:rPr lang="en-GB" dirty="0" err="1"/>
              <a:t>porte</a:t>
            </a:r>
            <a:r>
              <a:rPr lang="en-GB" dirty="0"/>
              <a:t>-graine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/>
              <a:t>Impasse technique pour la gestion de certains bioagresseurs</a:t>
            </a:r>
          </a:p>
          <a:p>
            <a:pPr lvl="1">
              <a:defRPr/>
            </a:pPr>
            <a:r>
              <a:rPr lang="fr-FR" dirty="0"/>
              <a:t>Adventices</a:t>
            </a:r>
          </a:p>
          <a:p>
            <a:pPr lvl="1">
              <a:defRPr/>
            </a:pPr>
            <a:r>
              <a:rPr lang="fr-FR" dirty="0"/>
              <a:t>Ravageurs</a:t>
            </a:r>
          </a:p>
          <a:p>
            <a:pPr lvl="1">
              <a:defRPr/>
            </a:pPr>
            <a:r>
              <a:rPr lang="fr-FR" dirty="0"/>
              <a:t>Maladies</a:t>
            </a:r>
          </a:p>
          <a:p>
            <a:pPr>
              <a:defRPr/>
            </a:pPr>
            <a:r>
              <a:rPr lang="fr-FR" dirty="0"/>
              <a:t>Difficulté à atteindre les normes de certification et normes sanitaires</a:t>
            </a:r>
          </a:p>
          <a:p>
            <a:pPr>
              <a:defRPr/>
            </a:pPr>
            <a:r>
              <a:rPr lang="fr-FR" dirty="0"/>
              <a:t>Diminution de la surface de production de certaines cultures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Développement</a:t>
            </a:r>
            <a:r>
              <a:rPr lang="en-GB" dirty="0"/>
              <a:t> </a:t>
            </a:r>
            <a:r>
              <a:rPr lang="fr-FR" dirty="0"/>
              <a:t>d’alternatives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/>
              <a:t>Déploiement de l’</a:t>
            </a:r>
            <a:r>
              <a:rPr lang="fr-FR" dirty="0" err="1"/>
              <a:t>andainage</a:t>
            </a:r>
            <a:r>
              <a:rPr lang="fr-FR" dirty="0"/>
              <a:t> pour la récolte</a:t>
            </a:r>
          </a:p>
          <a:p>
            <a:pPr>
              <a:defRPr/>
            </a:pPr>
            <a:r>
              <a:rPr lang="fr-FR" dirty="0"/>
              <a:t>Levier génétique</a:t>
            </a:r>
          </a:p>
          <a:p>
            <a:pPr>
              <a:defRPr/>
            </a:pPr>
            <a:r>
              <a:rPr lang="fr-FR" dirty="0"/>
              <a:t>Mise en place d’essais système</a:t>
            </a:r>
          </a:p>
          <a:p>
            <a:pPr lvl="1">
              <a:defRPr/>
            </a:pPr>
            <a:r>
              <a:rPr lang="fr-FR" dirty="0"/>
              <a:t>Plantes associées</a:t>
            </a:r>
          </a:p>
          <a:p>
            <a:pPr lvl="1">
              <a:defRPr/>
            </a:pPr>
            <a:r>
              <a:rPr lang="fr-FR" dirty="0"/>
              <a:t>Rotation (déjà longue en production de semences)</a:t>
            </a:r>
          </a:p>
          <a:p>
            <a:pPr lvl="1">
              <a:defRPr/>
            </a:pPr>
            <a:r>
              <a:rPr lang="fr-FR" dirty="0"/>
              <a:t>Test d’autre leviers agronomiques</a:t>
            </a:r>
          </a:p>
          <a:p>
            <a:pPr>
              <a:defRPr/>
            </a:pPr>
            <a:r>
              <a:rPr lang="fr-FR" dirty="0"/>
              <a:t>Projets</a:t>
            </a:r>
          </a:p>
          <a:p>
            <a:pPr lvl="1">
              <a:defRPr/>
            </a:pPr>
            <a:r>
              <a:rPr lang="fr-FR" dirty="0"/>
              <a:t>AGROSEM – produire des semences de qualités sans produits conventionnels</a:t>
            </a:r>
          </a:p>
          <a:p>
            <a:pPr lvl="1">
              <a:defRPr/>
            </a:pPr>
            <a:r>
              <a:rPr lang="fr-FR" dirty="0"/>
              <a:t>CARFEE: Combiner des leviers alternatifs pour  maitrise de l’enherbement </a:t>
            </a:r>
          </a:p>
          <a:p>
            <a:pPr lvl="1">
              <a:defRPr/>
            </a:pPr>
            <a:r>
              <a:rPr lang="fr-FR" dirty="0"/>
              <a:t>Etc.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2C995-22BA-1053-066C-59DD55F6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la réduction des pesticides impacte l’activité? Cas pratique du PARSADA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02DF65-2CD5-AC63-00CD-674F3FABFD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FFB4DF-050A-BA2A-9281-A42AB93E9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E539B-B73A-9D24-70CF-B0715066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43DD4D-BEF1-4023-A7CD-85396BF46130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ADC468-43E1-9449-A6DE-8E35924F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26051"/>
              </p:ext>
            </p:extLst>
          </p:nvPr>
        </p:nvGraphicFramePr>
        <p:xfrm>
          <a:off x="2520755" y="1587016"/>
          <a:ext cx="8436357" cy="4873007"/>
        </p:xfrm>
        <a:graphic>
          <a:graphicData uri="http://schemas.openxmlformats.org/drawingml/2006/table">
            <a:tbl>
              <a:tblPr/>
              <a:tblGrid>
                <a:gridCol w="1955837">
                  <a:extLst>
                    <a:ext uri="{9D8B030D-6E8A-4147-A177-3AD203B41FA5}">
                      <a16:colId xmlns:a16="http://schemas.microsoft.com/office/drawing/2014/main" val="1073039568"/>
                    </a:ext>
                  </a:extLst>
                </a:gridCol>
                <a:gridCol w="1720887">
                  <a:extLst>
                    <a:ext uri="{9D8B030D-6E8A-4147-A177-3AD203B41FA5}">
                      <a16:colId xmlns:a16="http://schemas.microsoft.com/office/drawing/2014/main" val="1148179670"/>
                    </a:ext>
                  </a:extLst>
                </a:gridCol>
                <a:gridCol w="1758987">
                  <a:extLst>
                    <a:ext uri="{9D8B030D-6E8A-4147-A177-3AD203B41FA5}">
                      <a16:colId xmlns:a16="http://schemas.microsoft.com/office/drawing/2014/main" val="3007135908"/>
                    </a:ext>
                  </a:extLst>
                </a:gridCol>
                <a:gridCol w="1406759">
                  <a:extLst>
                    <a:ext uri="{9D8B030D-6E8A-4147-A177-3AD203B41FA5}">
                      <a16:colId xmlns:a16="http://schemas.microsoft.com/office/drawing/2014/main" val="2846429589"/>
                    </a:ext>
                  </a:extLst>
                </a:gridCol>
                <a:gridCol w="1593887">
                  <a:extLst>
                    <a:ext uri="{9D8B030D-6E8A-4147-A177-3AD203B41FA5}">
                      <a16:colId xmlns:a16="http://schemas.microsoft.com/office/drawing/2014/main" val="3232796182"/>
                    </a:ext>
                  </a:extLst>
                </a:gridCol>
              </a:tblGrid>
              <a:tr h="318205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Maladies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Adventices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Ravageurs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Régulateur de croissance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834624"/>
                  </a:ext>
                </a:extLst>
              </a:tr>
              <a:tr h="206069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Plants pomme de terre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 (trait. plants)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 à forte (défanage)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 à 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220436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Semences de maïs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 à 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590279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Oléagineux (to,co,so)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8611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Tournesol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27483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Colza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78518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Soja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931294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Protéagineux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97074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Céréales à paille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0681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568174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Chanvre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499600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Betterave industrielle et ch.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618719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Semences potagères et florales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045231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12625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12286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Astéracées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073335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mâche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71342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Brassicacées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1237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Chénopodiacées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68961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Cucurbitacées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792838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Fabacées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 (pois, pois chiche)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826315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Florales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418564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Semences fourragères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41577"/>
                  </a:ext>
                </a:extLst>
              </a:tr>
              <a:tr h="220191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Graminées fourragères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 (rouille ray-grass)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53446"/>
                  </a:ext>
                </a:extLst>
              </a:tr>
              <a:tr h="18223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Légumineuses fourragères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modérée (rouilles)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339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4A34957-F40F-1DEF-4E21-AF48666AE840}"/>
              </a:ext>
            </a:extLst>
          </p:cNvPr>
          <p:cNvSpPr txBox="1"/>
          <p:nvPr/>
        </p:nvSpPr>
        <p:spPr>
          <a:xfrm>
            <a:off x="0" y="2690336"/>
            <a:ext cx="26910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Evaluation de l’impact en cas d’interdiction des 75 </a:t>
            </a:r>
            <a:r>
              <a:rPr lang="fr-FR" b="1" dirty="0" err="1"/>
              <a:t>s.a.</a:t>
            </a:r>
            <a:br>
              <a:rPr lang="fr-FR" b="1" dirty="0"/>
            </a:br>
            <a:r>
              <a:rPr lang="fr-FR" b="1" dirty="0"/>
              <a:t>Note de vulnérabilité, à dire d’expert</a:t>
            </a:r>
          </a:p>
        </p:txBody>
      </p:sp>
      <p:graphicFrame>
        <p:nvGraphicFramePr>
          <p:cNvPr id="10" name="Tableau 8">
            <a:extLst>
              <a:ext uri="{FF2B5EF4-FFF2-40B4-BE49-F238E27FC236}">
                <a16:creationId xmlns:a16="http://schemas.microsoft.com/office/drawing/2014/main" id="{9B745424-E9E4-7A57-7874-E2CFBF7E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51193"/>
              </p:ext>
            </p:extLst>
          </p:nvPr>
        </p:nvGraphicFramePr>
        <p:xfrm>
          <a:off x="11032794" y="1876673"/>
          <a:ext cx="1107040" cy="4293692"/>
        </p:xfrm>
        <a:graphic>
          <a:graphicData uri="http://schemas.openxmlformats.org/drawingml/2006/table">
            <a:tbl>
              <a:tblPr firstRow="1" bandRow="1"/>
              <a:tblGrid>
                <a:gridCol w="1107040">
                  <a:extLst>
                    <a:ext uri="{9D8B030D-6E8A-4147-A177-3AD203B41FA5}">
                      <a16:colId xmlns:a16="http://schemas.microsoft.com/office/drawing/2014/main" val="202422741"/>
                    </a:ext>
                  </a:extLst>
                </a:gridCol>
              </a:tblGrid>
              <a:tr h="683806">
                <a:tc>
                  <a:txBody>
                    <a:bodyPr/>
                    <a:lstStyle>
                      <a:lvl1pPr marL="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 : peu d’impact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58014"/>
                  </a:ext>
                </a:extLst>
              </a:tr>
              <a:tr h="683806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Modérée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 : impact « gérable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01051"/>
                  </a:ext>
                </a:extLst>
              </a:tr>
              <a:tr h="123037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Forte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 : impact sur la performance et la  compétitivité de la culture, alternatives nécessaires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63873"/>
                  </a:ext>
                </a:extLst>
              </a:tr>
              <a:tr h="125151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Très forte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: Remise en cause de la culture en France, alternatives indispensables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6828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E3864409-22F6-F21F-240E-1E640A6577FA}"/>
              </a:ext>
            </a:extLst>
          </p:cNvPr>
          <p:cNvSpPr txBox="1"/>
          <p:nvPr/>
        </p:nvSpPr>
        <p:spPr>
          <a:xfrm>
            <a:off x="0" y="4792646"/>
            <a:ext cx="2445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Développement d’alternatives (1</a:t>
            </a:r>
            <a:r>
              <a:rPr lang="fr-FR" b="1" baseline="30000" dirty="0"/>
              <a:t>e</a:t>
            </a:r>
            <a:r>
              <a:rPr lang="fr-FR" b="1" dirty="0"/>
              <a:t> phase PARSADA): plan de gestion des coléoptères ravageurs.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98A1FA3-4E76-C21E-62A9-2C80FD542FC6}"/>
              </a:ext>
            </a:extLst>
          </p:cNvPr>
          <p:cNvSpPr/>
          <p:nvPr/>
        </p:nvSpPr>
        <p:spPr>
          <a:xfrm>
            <a:off x="1009108" y="4243177"/>
            <a:ext cx="251270" cy="618107"/>
          </a:xfrm>
          <a:prstGeom prst="downArrow">
            <a:avLst>
              <a:gd name="adj1" fmla="val 50000"/>
              <a:gd name="adj2" fmla="val 881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533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RCP24">
  <a:themeElements>
    <a:clrScheme name="Personnalisé 3">
      <a:dk1>
        <a:sysClr val="windowText" lastClr="000000"/>
      </a:dk1>
      <a:lt1>
        <a:sysClr val="window" lastClr="FFFFFF"/>
      </a:lt1>
      <a:dk2>
        <a:srgbClr val="275662"/>
      </a:dk2>
      <a:lt2>
        <a:srgbClr val="E7E6E6"/>
      </a:lt2>
      <a:accent1>
        <a:srgbClr val="008C8E"/>
      </a:accent1>
      <a:accent2>
        <a:srgbClr val="66C1BF"/>
      </a:accent2>
      <a:accent3>
        <a:srgbClr val="275662"/>
      </a:accent3>
      <a:accent4>
        <a:srgbClr val="571E36"/>
      </a:accent4>
      <a:accent5>
        <a:srgbClr val="000091"/>
      </a:accent5>
      <a:accent6>
        <a:srgbClr val="E1000F"/>
      </a:accent6>
      <a:hlink>
        <a:srgbClr val="ED6E6C"/>
      </a:hlink>
      <a:folHlink>
        <a:srgbClr val="99C22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540</Words>
  <Application>Microsoft Office PowerPoint</Application>
  <DocSecurity>0</DocSecurity>
  <PresentationFormat>Grand écran</PresentationFormat>
  <Paragraphs>171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Marianne</vt:lpstr>
      <vt:lpstr>Marianne Medium</vt:lpstr>
      <vt:lpstr>Thème RCP24</vt:lpstr>
      <vt:lpstr>Présentation PowerPoint</vt:lpstr>
      <vt:lpstr>Qui sommes-nous?</vt:lpstr>
      <vt:lpstr>Comment la reduction des pesticides impacte l’activité?</vt:lpstr>
      <vt:lpstr>Comment la réduction des pesticides impacte l’activité? Cas pratique du PARSADA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Camille Lamy</dc:creator>
  <cp:keywords/>
  <dc:description/>
  <cp:lastModifiedBy>KOUTOUAN Claude-Emmanuel</cp:lastModifiedBy>
  <cp:revision>36</cp:revision>
  <dcterms:created xsi:type="dcterms:W3CDTF">2023-12-28T12:48:19Z</dcterms:created>
  <dcterms:modified xsi:type="dcterms:W3CDTF">2024-03-18T08:18:47Z</dcterms:modified>
  <cp:category/>
  <dc:identifier/>
  <cp:contentStatus/>
  <dc:language/>
  <cp:version/>
</cp:coreProperties>
</file>