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slideLayouts/slideLayout10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7" r:id="rId1"/>
    <p:sldMasterId id="2147483648" r:id="rId2"/>
    <p:sldMasterId id="2147483655" r:id="rId3"/>
  </p:sldMasterIdLst>
  <p:notesMasterIdLst>
    <p:notesMasterId r:id="rId30"/>
  </p:notesMasterIdLst>
  <p:handoutMasterIdLst>
    <p:handoutMasterId r:id="rId31"/>
  </p:handoutMasterIdLst>
  <p:sldIdLst>
    <p:sldId id="275" r:id="rId4"/>
    <p:sldId id="421" r:id="rId5"/>
    <p:sldId id="425" r:id="rId6"/>
    <p:sldId id="426" r:id="rId7"/>
    <p:sldId id="456" r:id="rId8"/>
    <p:sldId id="458" r:id="rId9"/>
    <p:sldId id="452" r:id="rId10"/>
    <p:sldId id="459" r:id="rId11"/>
    <p:sldId id="457" r:id="rId12"/>
    <p:sldId id="453" r:id="rId13"/>
    <p:sldId id="460" r:id="rId14"/>
    <p:sldId id="442" r:id="rId15"/>
    <p:sldId id="285" r:id="rId16"/>
    <p:sldId id="295" r:id="rId17"/>
    <p:sldId id="461" r:id="rId18"/>
    <p:sldId id="462" r:id="rId19"/>
    <p:sldId id="463" r:id="rId20"/>
    <p:sldId id="316" r:id="rId21"/>
    <p:sldId id="297" r:id="rId22"/>
    <p:sldId id="298" r:id="rId23"/>
    <p:sldId id="299" r:id="rId24"/>
    <p:sldId id="439" r:id="rId25"/>
    <p:sldId id="444" r:id="rId26"/>
    <p:sldId id="445" r:id="rId27"/>
    <p:sldId id="440" r:id="rId28"/>
    <p:sldId id="308" r:id="rId29"/>
  </p:sldIdLst>
  <p:sldSz cx="9144000" cy="6858000" type="screen4x3"/>
  <p:notesSz cx="6858000" cy="9144000"/>
  <p:defaultTextStyle>
    <a:defPPr>
      <a:defRPr lang="en-US"/>
    </a:defPPr>
    <a:lvl1pPr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charset="0"/>
        <a:ea typeface="ＭＳ Ｐゴシック" charset="0"/>
        <a:cs typeface="ＭＳ Ｐゴシック" charset="0"/>
      </a:defRPr>
    </a:lvl1pPr>
    <a:lvl2pPr marL="4572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charset="0"/>
        <a:ea typeface="ＭＳ Ｐゴシック" charset="0"/>
        <a:cs typeface="ＭＳ Ｐゴシック" charset="0"/>
      </a:defRPr>
    </a:lvl2pPr>
    <a:lvl3pPr marL="9144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charset="0"/>
        <a:ea typeface="ＭＳ Ｐゴシック" charset="0"/>
        <a:cs typeface="ＭＳ Ｐゴシック" charset="0"/>
      </a:defRPr>
    </a:lvl3pPr>
    <a:lvl4pPr marL="13716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charset="0"/>
        <a:ea typeface="ＭＳ Ｐゴシック" charset="0"/>
        <a:cs typeface="ＭＳ Ｐゴシック" charset="0"/>
      </a:defRPr>
    </a:lvl4pPr>
    <a:lvl5pPr marL="18288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charset="0"/>
        <a:ea typeface="ＭＳ Ｐゴシック" charset="0"/>
        <a:cs typeface="ＭＳ Ｐゴシック" charset="0"/>
      </a:defRPr>
    </a:lvl5pPr>
    <a:lvl6pPr marL="2286000" algn="l" defTabSz="457200" rtl="0" eaLnBrk="1" latinLnBrk="0" hangingPunct="1">
      <a:defRPr kern="1200">
        <a:solidFill>
          <a:schemeClr val="tx1"/>
        </a:solidFill>
        <a:latin typeface="Calibri" charset="0"/>
        <a:ea typeface="ＭＳ Ｐゴシック" charset="0"/>
        <a:cs typeface="ＭＳ Ｐゴシック" charset="0"/>
      </a:defRPr>
    </a:lvl6pPr>
    <a:lvl7pPr marL="2743200" algn="l" defTabSz="457200" rtl="0" eaLnBrk="1" latinLnBrk="0" hangingPunct="1">
      <a:defRPr kern="1200">
        <a:solidFill>
          <a:schemeClr val="tx1"/>
        </a:solidFill>
        <a:latin typeface="Calibri" charset="0"/>
        <a:ea typeface="ＭＳ Ｐゴシック" charset="0"/>
        <a:cs typeface="ＭＳ Ｐゴシック" charset="0"/>
      </a:defRPr>
    </a:lvl7pPr>
    <a:lvl8pPr marL="3200400" algn="l" defTabSz="457200" rtl="0" eaLnBrk="1" latinLnBrk="0" hangingPunct="1">
      <a:defRPr kern="1200">
        <a:solidFill>
          <a:schemeClr val="tx1"/>
        </a:solidFill>
        <a:latin typeface="Calibri" charset="0"/>
        <a:ea typeface="ＭＳ Ｐゴシック" charset="0"/>
        <a:cs typeface="ＭＳ Ｐゴシック" charset="0"/>
      </a:defRPr>
    </a:lvl8pPr>
    <a:lvl9pPr marL="3657600" algn="l" defTabSz="457200" rtl="0" eaLnBrk="1" latinLnBrk="0" hangingPunct="1">
      <a:defRPr kern="1200">
        <a:solidFill>
          <a:schemeClr val="tx1"/>
        </a:solidFill>
        <a:latin typeface="Calibri" charset="0"/>
        <a:ea typeface="ＭＳ Ｐゴシック" charset="0"/>
        <a:cs typeface="ＭＳ Ｐゴシック" charset="0"/>
      </a:defRPr>
    </a:lvl9pPr>
  </p:defaultTextStyle>
  <p:extLst>
    <p:ext uri="{521415D9-36F7-43E2-AB2F-B90AF26B5E84}">
      <p14:sectionLst xmlns:p14="http://schemas.microsoft.com/office/powerpoint/2010/main">
        <p14:section name="Section par défaut" id="{EF4B815A-9454-DE4D-85EE-71116E95AC86}">
          <p14:sldIdLst>
            <p14:sldId id="275"/>
            <p14:sldId id="421"/>
          </p14:sldIdLst>
        </p14:section>
        <p14:section name="La démarche de modélisation" id="{1527F036-CD80-8F42-ADE4-8F1E01237907}">
          <p14:sldIdLst>
            <p14:sldId id="425"/>
            <p14:sldId id="426"/>
            <p14:sldId id="456"/>
            <p14:sldId id="458"/>
            <p14:sldId id="452"/>
            <p14:sldId id="459"/>
            <p14:sldId id="457"/>
            <p14:sldId id="453"/>
            <p14:sldId id="460"/>
            <p14:sldId id="442"/>
            <p14:sldId id="285"/>
            <p14:sldId id="295"/>
            <p14:sldId id="461"/>
            <p14:sldId id="462"/>
            <p14:sldId id="463"/>
            <p14:sldId id="316"/>
            <p14:sldId id="297"/>
            <p14:sldId id="298"/>
            <p14:sldId id="299"/>
            <p14:sldId id="439"/>
            <p14:sldId id="444"/>
            <p14:sldId id="445"/>
            <p14:sldId id="440"/>
            <p14:sldId id="308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867">
          <p15:clr>
            <a:srgbClr val="A4A3A4"/>
          </p15:clr>
        </p15:guide>
        <p15:guide id="2" orient="horz" pos="3901">
          <p15:clr>
            <a:srgbClr val="A4A3A4"/>
          </p15:clr>
        </p15:guide>
        <p15:guide id="3" pos="3076">
          <p15:clr>
            <a:srgbClr val="A4A3A4"/>
          </p15:clr>
        </p15:guide>
        <p15:guide id="4" pos="2775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51E3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530"/>
    <p:restoredTop sz="94526"/>
  </p:normalViewPr>
  <p:slideViewPr>
    <p:cSldViewPr snapToGrid="0" snapToObjects="1">
      <p:cViewPr varScale="1">
        <p:scale>
          <a:sx n="104" d="100"/>
          <a:sy n="104" d="100"/>
        </p:scale>
        <p:origin x="192" y="200"/>
      </p:cViewPr>
      <p:guideLst>
        <p:guide orient="horz" pos="867"/>
        <p:guide orient="horz" pos="3901"/>
        <p:guide pos="3076"/>
        <p:guide pos="2775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34" Type="http://schemas.openxmlformats.org/officeDocument/2006/relationships/theme" Target="theme/theme1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presProps" Target="presProp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handoutMaster" Target="handoutMasters/handoutMaster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notesMaster" Target="notesMasters/notesMaster1.xml"/><Relationship Id="rId35" Type="http://schemas.openxmlformats.org/officeDocument/2006/relationships/tableStyles" Target="tableStyles.xml"/><Relationship Id="rId8" Type="http://schemas.openxmlformats.org/officeDocument/2006/relationships/slide" Target="slides/slide5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C1B7246D-656A-3345-8AB3-CAD9ADA5C8EF}" type="datetimeFigureOut">
              <a:rPr lang="en-US"/>
              <a:pPr>
                <a:defRPr/>
              </a:pPr>
              <a:t>9/24/20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CDC3ECBC-4CB0-4D46-8A91-D89CF0BDE915}" type="slidenum">
              <a:rPr lang="en-US"/>
              <a:pPr>
                <a:defRPr/>
              </a:pPr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6286590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947EDABF-127B-4840-BA15-5FA96FAE4364}" type="datetimeFigureOut">
              <a:rPr lang="fr-FR"/>
              <a:pPr>
                <a:defRPr/>
              </a:pPr>
              <a:t>24/09/2020</a:t>
            </a:fld>
            <a:endParaRPr lang="en-GB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GB" noProof="0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noProof="0"/>
              <a:t>Cliquez pour modifier les styles du texte du masque</a:t>
            </a:r>
          </a:p>
          <a:p>
            <a:pPr lvl="1"/>
            <a:r>
              <a:rPr lang="fr-FR" noProof="0"/>
              <a:t>Deuxième niveau</a:t>
            </a:r>
          </a:p>
          <a:p>
            <a:pPr lvl="2"/>
            <a:r>
              <a:rPr lang="fr-FR" noProof="0"/>
              <a:t>Troisième niveau</a:t>
            </a:r>
          </a:p>
          <a:p>
            <a:pPr lvl="3"/>
            <a:r>
              <a:rPr lang="fr-FR" noProof="0"/>
              <a:t>Quatrième niveau</a:t>
            </a:r>
          </a:p>
          <a:p>
            <a:pPr lvl="4"/>
            <a:r>
              <a:rPr lang="fr-FR" noProof="0"/>
              <a:t>Cinquième niveau</a:t>
            </a:r>
            <a:endParaRPr lang="en-GB" noProof="0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C64F6FD7-5A0C-9340-83AE-375FAFEBD420}" type="slidenum">
              <a:rPr lang="en-GB"/>
              <a:pPr>
                <a:defRPr/>
              </a:pPr>
              <a:t>‹N°›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03556530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-128"/>
        <a:cs typeface="ＭＳ Ｐゴシック" charset="0"/>
      </a:defRPr>
    </a:lvl1pPr>
    <a:lvl2pPr marL="4572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-128"/>
        <a:cs typeface="+mn-cs"/>
      </a:defRPr>
    </a:lvl2pPr>
    <a:lvl3pPr marL="9144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-128"/>
        <a:cs typeface="+mn-cs"/>
      </a:defRPr>
    </a:lvl3pPr>
    <a:lvl4pPr marL="13716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-128"/>
        <a:cs typeface="+mn-cs"/>
      </a:defRPr>
    </a:lvl4pPr>
    <a:lvl5pPr marL="18288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-128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64F6FD7-5A0C-9340-83AE-375FAFEBD420}" type="slidenum">
              <a:rPr lang="en-GB" smtClean="0">
                <a:solidFill>
                  <a:prstClr val="black"/>
                </a:solidFill>
              </a:rPr>
              <a:pPr>
                <a:defRPr/>
              </a:pPr>
              <a:t>12</a:t>
            </a:fld>
            <a:endParaRPr lang="en-GB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3804001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’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64F6FD7-5A0C-9340-83AE-375FAFEBD420}" type="slidenum">
              <a:rPr lang="en-GB" smtClean="0"/>
              <a:pPr>
                <a:defRPr/>
              </a:pPr>
              <a:t>22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6554285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ag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Connector 9"/>
          <p:cNvCxnSpPr/>
          <p:nvPr userDrawn="1"/>
        </p:nvCxnSpPr>
        <p:spPr>
          <a:xfrm>
            <a:off x="338138" y="3994150"/>
            <a:ext cx="8507412" cy="39688"/>
          </a:xfrm>
          <a:prstGeom prst="line">
            <a:avLst/>
          </a:prstGeom>
          <a:ln>
            <a:solidFill>
              <a:srgbClr val="FFFFFF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Title 1"/>
          <p:cNvSpPr>
            <a:spLocks noGrp="1"/>
          </p:cNvSpPr>
          <p:nvPr>
            <p:ph type="ctrTitle"/>
          </p:nvPr>
        </p:nvSpPr>
        <p:spPr>
          <a:xfrm>
            <a:off x="337681" y="1884122"/>
            <a:ext cx="8508095" cy="1470025"/>
          </a:xfrm>
          <a:prstGeom prst="rect">
            <a:avLst/>
          </a:prstGeom>
        </p:spPr>
        <p:txBody>
          <a:bodyPr/>
          <a:lstStyle>
            <a:lvl1pPr>
              <a:defRPr b="0" i="0" baseline="0">
                <a:solidFill>
                  <a:schemeClr val="bg1"/>
                </a:solidFill>
                <a:latin typeface="Georgia"/>
                <a:cs typeface="Georgia"/>
              </a:defRPr>
            </a:lvl1pPr>
          </a:lstStyle>
          <a:p>
            <a:r>
              <a:rPr lang="fr-FR"/>
              <a:t>Cliquez et modifiez le titre</a:t>
            </a:r>
            <a:endParaRPr lang="en-US" dirty="0"/>
          </a:p>
        </p:txBody>
      </p:sp>
      <p:sp>
        <p:nvSpPr>
          <p:cNvPr id="8" name="Subtitle 2"/>
          <p:cNvSpPr>
            <a:spLocks noGrp="1"/>
          </p:cNvSpPr>
          <p:nvPr>
            <p:ph type="subTitle" idx="1"/>
          </p:nvPr>
        </p:nvSpPr>
        <p:spPr>
          <a:xfrm>
            <a:off x="337681" y="4201775"/>
            <a:ext cx="8508095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500" baseline="0">
                <a:solidFill>
                  <a:srgbClr val="FFFFFF"/>
                </a:solidFill>
                <a:latin typeface="Helvetica"/>
                <a:cs typeface="Helvetica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/>
              <a:t>Cliquez pour modifier le style des sous-titres du masque</a:t>
            </a:r>
            <a:endParaRPr lang="en-US" dirty="0"/>
          </a:p>
        </p:txBody>
      </p:sp>
      <p:sp>
        <p:nvSpPr>
          <p:cNvPr id="21" name="Text Placeholder 20"/>
          <p:cNvSpPr>
            <a:spLocks noGrp="1"/>
          </p:cNvSpPr>
          <p:nvPr>
            <p:ph type="body" sz="quarter" idx="11"/>
          </p:nvPr>
        </p:nvSpPr>
        <p:spPr>
          <a:xfrm>
            <a:off x="337681" y="6413786"/>
            <a:ext cx="2432050" cy="306388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1300">
                <a:solidFill>
                  <a:srgbClr val="4B504D"/>
                </a:solidFill>
                <a:latin typeface="Helvetica"/>
                <a:cs typeface="Helvetica"/>
              </a:defRPr>
            </a:lvl1pPr>
          </a:lstStyle>
          <a:p>
            <a:pPr lvl="0"/>
            <a:r>
              <a:rPr lang="fr-FR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5531532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age de f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0" y="1093788"/>
            <a:ext cx="9144000" cy="5086350"/>
          </a:xfrm>
          <a:prstGeom prst="rect">
            <a:avLst/>
          </a:prstGeom>
          <a:solidFill>
            <a:srgbClr val="E51E3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GB">
              <a:solidFill>
                <a:srgbClr val="FFFFFF"/>
              </a:solidFill>
              <a:latin typeface="Calibri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4" name="TextBox 7"/>
          <p:cNvSpPr txBox="1"/>
          <p:nvPr userDrawn="1"/>
        </p:nvSpPr>
        <p:spPr>
          <a:xfrm>
            <a:off x="0" y="5703888"/>
            <a:ext cx="9144000" cy="2921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300" spc="100" dirty="0">
                <a:solidFill>
                  <a:schemeClr val="bg1"/>
                </a:solidFill>
                <a:latin typeface="Helvetica"/>
                <a:ea typeface="+mn-ea"/>
                <a:cs typeface="Helvetica"/>
              </a:rPr>
              <a:t>IDDRI.ORG</a:t>
            </a:r>
          </a:p>
        </p:txBody>
      </p:sp>
      <p:sp>
        <p:nvSpPr>
          <p:cNvPr id="5" name="TextBox 10"/>
          <p:cNvSpPr txBox="1"/>
          <p:nvPr userDrawn="1"/>
        </p:nvSpPr>
        <p:spPr>
          <a:xfrm>
            <a:off x="0" y="2630488"/>
            <a:ext cx="9144000" cy="10541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pc="100" dirty="0">
                <a:solidFill>
                  <a:schemeClr val="bg2"/>
                </a:solidFill>
                <a:latin typeface="Helvetica"/>
                <a:ea typeface="+mn-ea"/>
                <a:cs typeface="Helvetica"/>
              </a:rPr>
              <a:t>CONTACT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0"/>
          </p:nvPr>
        </p:nvSpPr>
        <p:spPr>
          <a:xfrm>
            <a:off x="1" y="3114325"/>
            <a:ext cx="9144000" cy="901009"/>
          </a:xfrm>
          <a:prstGeom prst="rect">
            <a:avLst/>
          </a:prstGeom>
        </p:spPr>
        <p:txBody>
          <a:bodyPr vert="horz"/>
          <a:lstStyle>
            <a:lvl1pPr marL="0" indent="0" algn="ctr">
              <a:buNone/>
              <a:defRPr sz="1800" baseline="0">
                <a:solidFill>
                  <a:srgbClr val="FFFFFF"/>
                </a:solidFill>
                <a:latin typeface="Helvetica"/>
                <a:cs typeface="Helvetica"/>
              </a:defRPr>
            </a:lvl1pPr>
          </a:lstStyle>
          <a:p>
            <a:pPr lvl="0"/>
            <a:r>
              <a:rPr lang="fr-FR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7654993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age de titre (image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8"/>
          <p:cNvCxnSpPr/>
          <p:nvPr userDrawn="1"/>
        </p:nvCxnSpPr>
        <p:spPr>
          <a:xfrm flipH="1">
            <a:off x="298450" y="4017963"/>
            <a:ext cx="3965575" cy="0"/>
          </a:xfrm>
          <a:prstGeom prst="line">
            <a:avLst/>
          </a:prstGeom>
          <a:ln>
            <a:solidFill>
              <a:srgbClr val="FFFFFF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573588" y="1376363"/>
            <a:ext cx="4570412" cy="4805361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  <a:ln>
            <a:noFill/>
          </a:ln>
        </p:spPr>
        <p:txBody>
          <a:bodyPr vert="horz" anchor="t"/>
          <a:lstStyle>
            <a:lvl1pPr marL="0" indent="0" algn="ctr">
              <a:buNone/>
              <a:defRPr sz="1500" baseline="0">
                <a:solidFill>
                  <a:schemeClr val="bg2"/>
                </a:solidFill>
                <a:latin typeface="Helvetica"/>
                <a:cs typeface="Helvetica"/>
              </a:defRPr>
            </a:lvl1pPr>
          </a:lstStyle>
          <a:p>
            <a:pPr lvl="0"/>
            <a:r>
              <a:rPr lang="fr-FR" noProof="0"/>
              <a:t>Faire glisser l'image vers l'espace réservé ou cliquer sur l'icône pour l'ajouter</a:t>
            </a:r>
            <a:endParaRPr lang="en-US" noProof="0" dirty="0"/>
          </a:p>
        </p:txBody>
      </p:sp>
      <p:sp>
        <p:nvSpPr>
          <p:cNvPr id="5" name="Title 1"/>
          <p:cNvSpPr>
            <a:spLocks noGrp="1"/>
          </p:cNvSpPr>
          <p:nvPr>
            <p:ph type="ctrTitle"/>
          </p:nvPr>
        </p:nvSpPr>
        <p:spPr>
          <a:xfrm>
            <a:off x="300354" y="1379538"/>
            <a:ext cx="3964082" cy="2506662"/>
          </a:xfrm>
          <a:prstGeom prst="rect">
            <a:avLst/>
          </a:prstGeom>
        </p:spPr>
        <p:txBody>
          <a:bodyPr/>
          <a:lstStyle>
            <a:lvl1pPr algn="l">
              <a:defRPr sz="3800" baseline="0">
                <a:solidFill>
                  <a:srgbClr val="FFFFFF"/>
                </a:solidFill>
                <a:latin typeface="Georgia"/>
                <a:cs typeface="Georgia"/>
              </a:defRPr>
            </a:lvl1pPr>
          </a:lstStyle>
          <a:p>
            <a:r>
              <a:rPr lang="fr-FR"/>
              <a:t>Cliquez et modifiez le titre</a:t>
            </a:r>
            <a:endParaRPr lang="en-US" dirty="0"/>
          </a:p>
        </p:txBody>
      </p:sp>
      <p:sp>
        <p:nvSpPr>
          <p:cNvPr id="6" name="Subtitle 2"/>
          <p:cNvSpPr>
            <a:spLocks noGrp="1"/>
          </p:cNvSpPr>
          <p:nvPr>
            <p:ph type="subTitle" idx="1"/>
          </p:nvPr>
        </p:nvSpPr>
        <p:spPr>
          <a:xfrm>
            <a:off x="298767" y="4171981"/>
            <a:ext cx="3964081" cy="1520697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000" baseline="0">
                <a:solidFill>
                  <a:srgbClr val="FFFFFF"/>
                </a:solidFill>
                <a:latin typeface="Helvetica"/>
                <a:cs typeface="Helvetica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/>
              <a:t>Cliquez pour modifier le style des sous-titres du masque</a:t>
            </a:r>
            <a:endParaRPr lang="en-US" dirty="0"/>
          </a:p>
        </p:txBody>
      </p:sp>
      <p:sp>
        <p:nvSpPr>
          <p:cNvPr id="8" name="Text Placeholder 20"/>
          <p:cNvSpPr>
            <a:spLocks noGrp="1"/>
          </p:cNvSpPr>
          <p:nvPr>
            <p:ph type="body" sz="quarter" idx="11"/>
          </p:nvPr>
        </p:nvSpPr>
        <p:spPr>
          <a:xfrm>
            <a:off x="337681" y="6413786"/>
            <a:ext cx="2432050" cy="306388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1300">
                <a:solidFill>
                  <a:srgbClr val="4B504D"/>
                </a:solidFill>
                <a:latin typeface="Helvetica"/>
                <a:cs typeface="Helvetica"/>
              </a:defRPr>
            </a:lvl1pPr>
          </a:lstStyle>
          <a:p>
            <a:pPr lvl="0"/>
            <a:r>
              <a:rPr lang="fr-FR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2459198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ête et pied de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2"/>
          <p:cNvSpPr>
            <a:spLocks noGrp="1"/>
          </p:cNvSpPr>
          <p:nvPr>
            <p:ph type="title"/>
          </p:nvPr>
        </p:nvSpPr>
        <p:spPr>
          <a:xfrm>
            <a:off x="121605" y="44450"/>
            <a:ext cx="8917620" cy="1143000"/>
          </a:xfrm>
        </p:spPr>
        <p:txBody>
          <a:bodyPr/>
          <a:lstStyle/>
          <a:p>
            <a:r>
              <a:rPr lang="fr-FR" dirty="0"/>
              <a:t>Cliquez et modifiez le titre</a:t>
            </a:r>
            <a:endParaRPr lang="en-GB" dirty="0"/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13"/>
          </p:nvPr>
        </p:nvSpPr>
        <p:spPr>
          <a:xfrm>
            <a:off x="499931" y="1333750"/>
            <a:ext cx="8079958" cy="48132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780995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age de text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308318" y="1472586"/>
            <a:ext cx="8573745" cy="4693263"/>
          </a:xfrm>
          <a:prstGeom prst="rect">
            <a:avLst/>
          </a:prstGeom>
        </p:spPr>
        <p:txBody>
          <a:bodyPr numCol="2" spcCol="360000"/>
          <a:lstStyle>
            <a:lvl1pPr marL="285750" indent="-285750">
              <a:lnSpc>
                <a:spcPct val="110000"/>
              </a:lnSpc>
              <a:buClr>
                <a:schemeClr val="accent1"/>
              </a:buClr>
              <a:buSzPct val="90000"/>
              <a:buFont typeface="Wingdings" charset="2"/>
              <a:buChar char="§"/>
              <a:defRPr sz="1600">
                <a:solidFill>
                  <a:srgbClr val="4B504D"/>
                </a:solidFill>
                <a:latin typeface="Helvetica"/>
                <a:cs typeface="Helvetica"/>
              </a:defRPr>
            </a:lvl1pPr>
            <a:lvl2pPr marL="457200" indent="0">
              <a:buFont typeface="Arial"/>
              <a:buNone/>
              <a:defRPr sz="1600">
                <a:solidFill>
                  <a:srgbClr val="4B504D"/>
                </a:solidFill>
                <a:latin typeface="Helvetica"/>
                <a:cs typeface="Helvetica"/>
              </a:defRPr>
            </a:lvl2pPr>
            <a:lvl3pPr marL="914400" indent="0">
              <a:buNone/>
              <a:defRPr sz="1600">
                <a:solidFill>
                  <a:srgbClr val="4B504D"/>
                </a:solidFill>
                <a:latin typeface="Helvetica"/>
                <a:cs typeface="Helvetica"/>
              </a:defRPr>
            </a:lvl3pPr>
            <a:lvl4pPr marL="1371600" indent="0">
              <a:buNone/>
              <a:defRPr sz="1600">
                <a:solidFill>
                  <a:srgbClr val="4B504D"/>
                </a:solidFill>
                <a:latin typeface="Helvetica"/>
                <a:cs typeface="Helvetica"/>
              </a:defRPr>
            </a:lvl4pPr>
            <a:lvl5pPr marL="1828800" indent="0">
              <a:buNone/>
              <a:defRPr sz="1600">
                <a:solidFill>
                  <a:srgbClr val="4B504D"/>
                </a:solidFill>
                <a:latin typeface="Helvetica"/>
                <a:cs typeface="Helvetica"/>
              </a:defRPr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</p:txBody>
      </p:sp>
      <p:sp>
        <p:nvSpPr>
          <p:cNvPr id="7" name="Text Placeholder 20"/>
          <p:cNvSpPr>
            <a:spLocks noGrp="1"/>
          </p:cNvSpPr>
          <p:nvPr>
            <p:ph type="body" sz="quarter" idx="12"/>
          </p:nvPr>
        </p:nvSpPr>
        <p:spPr>
          <a:xfrm>
            <a:off x="337681" y="6413786"/>
            <a:ext cx="2432050" cy="3063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300">
                <a:solidFill>
                  <a:srgbClr val="4B504D"/>
                </a:solidFill>
                <a:latin typeface="Helvetica"/>
                <a:cs typeface="Helvetica"/>
              </a:defRPr>
            </a:lvl1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Titre 2"/>
          <p:cNvSpPr>
            <a:spLocks noGrp="1"/>
          </p:cNvSpPr>
          <p:nvPr>
            <p:ph type="title"/>
          </p:nvPr>
        </p:nvSpPr>
        <p:spPr>
          <a:xfrm>
            <a:off x="121605" y="44450"/>
            <a:ext cx="8917620" cy="1143000"/>
          </a:xfrm>
        </p:spPr>
        <p:txBody>
          <a:bodyPr/>
          <a:lstStyle/>
          <a:p>
            <a:r>
              <a:rPr lang="fr-FR" dirty="0"/>
              <a:t>Cliquez et modifiez le titre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1079505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age de text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308318" y="1621196"/>
            <a:ext cx="8573745" cy="4544653"/>
          </a:xfrm>
          <a:prstGeom prst="rect">
            <a:avLst/>
          </a:prstGeom>
        </p:spPr>
        <p:txBody>
          <a:bodyPr spcCol="360000"/>
          <a:lstStyle>
            <a:lvl1pPr marL="285750" indent="-285750">
              <a:lnSpc>
                <a:spcPct val="110000"/>
              </a:lnSpc>
              <a:buClr>
                <a:schemeClr val="accent1"/>
              </a:buClr>
              <a:buSzPct val="90000"/>
              <a:buFont typeface="Wingdings" charset="2"/>
              <a:buChar char="§"/>
              <a:defRPr sz="2800">
                <a:solidFill>
                  <a:srgbClr val="4B504D"/>
                </a:solidFill>
                <a:latin typeface="Helvetica"/>
                <a:cs typeface="Helvetica"/>
              </a:defRPr>
            </a:lvl1pPr>
            <a:lvl2pPr marL="800100" indent="-342900">
              <a:buFont typeface="Arial"/>
              <a:buChar char="•"/>
              <a:defRPr sz="2400">
                <a:solidFill>
                  <a:srgbClr val="4B504D"/>
                </a:solidFill>
                <a:latin typeface="Helvetica"/>
                <a:cs typeface="Helvetica"/>
              </a:defRPr>
            </a:lvl2pPr>
            <a:lvl3pPr marL="1200150" indent="-285750">
              <a:buFont typeface="Courier New"/>
              <a:buChar char="o"/>
              <a:defRPr sz="1600">
                <a:solidFill>
                  <a:srgbClr val="4B504D"/>
                </a:solidFill>
                <a:latin typeface="Helvetica"/>
                <a:cs typeface="Helvetica"/>
              </a:defRPr>
            </a:lvl3pPr>
            <a:lvl4pPr marL="1371600" indent="0">
              <a:buNone/>
              <a:defRPr sz="1600">
                <a:solidFill>
                  <a:srgbClr val="4B504D"/>
                </a:solidFill>
                <a:latin typeface="Helvetica"/>
                <a:cs typeface="Helvetica"/>
              </a:defRPr>
            </a:lvl4pPr>
            <a:lvl5pPr marL="1828800" indent="0">
              <a:buNone/>
              <a:defRPr sz="1600">
                <a:solidFill>
                  <a:srgbClr val="4B504D"/>
                </a:solidFill>
                <a:latin typeface="Helvetica"/>
                <a:cs typeface="Helvetica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</p:txBody>
      </p:sp>
      <p:sp>
        <p:nvSpPr>
          <p:cNvPr id="7" name="Text Placeholder 20"/>
          <p:cNvSpPr>
            <a:spLocks noGrp="1"/>
          </p:cNvSpPr>
          <p:nvPr>
            <p:ph type="body" sz="quarter" idx="12"/>
          </p:nvPr>
        </p:nvSpPr>
        <p:spPr>
          <a:xfrm>
            <a:off x="337681" y="6413786"/>
            <a:ext cx="2432050" cy="3063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300">
                <a:solidFill>
                  <a:srgbClr val="4B504D"/>
                </a:solidFill>
                <a:latin typeface="Helvetica"/>
                <a:cs typeface="Helvetica"/>
              </a:defRPr>
            </a:lvl1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Titre 2"/>
          <p:cNvSpPr>
            <a:spLocks noGrp="1"/>
          </p:cNvSpPr>
          <p:nvPr>
            <p:ph type="title"/>
          </p:nvPr>
        </p:nvSpPr>
        <p:spPr>
          <a:xfrm>
            <a:off x="121605" y="44450"/>
            <a:ext cx="8917620" cy="1143000"/>
          </a:xfrm>
        </p:spPr>
        <p:txBody>
          <a:bodyPr/>
          <a:lstStyle/>
          <a:p>
            <a:r>
              <a:rPr lang="fr-FR" dirty="0"/>
              <a:t>Cliquez et modifiez le titre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033661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e +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4883150" y="1350996"/>
            <a:ext cx="3956050" cy="4814854"/>
          </a:xfrm>
          <a:prstGeom prst="rect">
            <a:avLst/>
          </a:prstGeom>
        </p:spPr>
        <p:txBody>
          <a:bodyPr/>
          <a:lstStyle>
            <a:lvl1pPr marL="285750" indent="-285750">
              <a:lnSpc>
                <a:spcPct val="110000"/>
              </a:lnSpc>
              <a:buClr>
                <a:schemeClr val="accent1"/>
              </a:buClr>
              <a:buSzPct val="90000"/>
              <a:buFont typeface="Wingdings" charset="2"/>
              <a:buChar char="§"/>
              <a:defRPr sz="1600">
                <a:solidFill>
                  <a:schemeClr val="tx2"/>
                </a:solidFill>
                <a:latin typeface="Helvetica"/>
                <a:cs typeface="Helvetica"/>
              </a:defRPr>
            </a:lvl1pPr>
            <a:lvl2pPr>
              <a:defRPr>
                <a:latin typeface="Helvetica"/>
                <a:cs typeface="Helvetica"/>
              </a:defRPr>
            </a:lvl2pPr>
            <a:lvl3pPr>
              <a:defRPr>
                <a:latin typeface="Helvetica"/>
                <a:cs typeface="Helvetica"/>
              </a:defRPr>
            </a:lvl3pPr>
            <a:lvl4pPr>
              <a:defRPr>
                <a:latin typeface="Helvetica"/>
                <a:cs typeface="Helvetica"/>
              </a:defRPr>
            </a:lvl4pPr>
            <a:lvl5pPr>
              <a:defRPr>
                <a:latin typeface="Helvetica"/>
                <a:cs typeface="Helvetica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8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0" y="1350996"/>
            <a:ext cx="4572000" cy="4814853"/>
          </a:xfrm>
          <a:prstGeom prst="rect">
            <a:avLst/>
          </a:prstGeom>
        </p:spPr>
        <p:txBody>
          <a:bodyPr rtlCol="0">
            <a:normAutofit/>
          </a:bodyPr>
          <a:lstStyle>
            <a:lvl1pPr marL="0" indent="0" algn="ctr">
              <a:buNone/>
              <a:defRPr sz="1500" baseline="0">
                <a:solidFill>
                  <a:schemeClr val="bg2"/>
                </a:solidFill>
                <a:latin typeface="Helvetica"/>
                <a:cs typeface="Helvetica"/>
              </a:defRPr>
            </a:lvl1pPr>
          </a:lstStyle>
          <a:p>
            <a:pPr lvl="0"/>
            <a:r>
              <a:rPr lang="fr-FR" noProof="0"/>
              <a:t>Faire glisser l'image vers l'espace réservé ou cliquer sur l'icône pour l'ajouter</a:t>
            </a:r>
            <a:endParaRPr lang="en-US" noProof="0" dirty="0"/>
          </a:p>
        </p:txBody>
      </p:sp>
      <p:sp>
        <p:nvSpPr>
          <p:cNvPr id="7" name="Text Placeholder 20"/>
          <p:cNvSpPr>
            <a:spLocks noGrp="1"/>
          </p:cNvSpPr>
          <p:nvPr>
            <p:ph type="body" sz="quarter" idx="13"/>
          </p:nvPr>
        </p:nvSpPr>
        <p:spPr>
          <a:xfrm>
            <a:off x="337681" y="6413786"/>
            <a:ext cx="2432050" cy="3063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300">
                <a:solidFill>
                  <a:srgbClr val="4B504D"/>
                </a:solidFill>
                <a:latin typeface="Helvetica"/>
                <a:cs typeface="Helvetica"/>
              </a:defRPr>
            </a:lvl1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9" name="Titre 2"/>
          <p:cNvSpPr>
            <a:spLocks noGrp="1"/>
          </p:cNvSpPr>
          <p:nvPr>
            <p:ph type="title"/>
          </p:nvPr>
        </p:nvSpPr>
        <p:spPr>
          <a:xfrm>
            <a:off x="121605" y="44450"/>
            <a:ext cx="8917620" cy="1143000"/>
          </a:xfrm>
        </p:spPr>
        <p:txBody>
          <a:bodyPr/>
          <a:lstStyle/>
          <a:p>
            <a:r>
              <a:rPr lang="fr-FR" dirty="0"/>
              <a:t>Cliquez et modifiez le titre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250727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e + visu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4883150" y="1323976"/>
            <a:ext cx="3956050" cy="4841874"/>
          </a:xfrm>
          <a:prstGeom prst="rect">
            <a:avLst/>
          </a:prstGeom>
        </p:spPr>
        <p:txBody>
          <a:bodyPr/>
          <a:lstStyle>
            <a:lvl1pPr marL="285750" indent="-285750">
              <a:lnSpc>
                <a:spcPct val="110000"/>
              </a:lnSpc>
              <a:buClr>
                <a:schemeClr val="accent1"/>
              </a:buClr>
              <a:buSzPct val="90000"/>
              <a:buFont typeface="Wingdings" charset="2"/>
              <a:buChar char="§"/>
              <a:defRPr sz="1600">
                <a:solidFill>
                  <a:schemeClr val="tx2"/>
                </a:solidFill>
                <a:latin typeface="Helvetica"/>
                <a:cs typeface="Helvetica"/>
              </a:defRPr>
            </a:lvl1pPr>
            <a:lvl2pPr>
              <a:defRPr>
                <a:latin typeface="Helvetica"/>
                <a:cs typeface="Helvetica"/>
              </a:defRPr>
            </a:lvl2pPr>
            <a:lvl3pPr>
              <a:defRPr>
                <a:latin typeface="Helvetica"/>
                <a:cs typeface="Helvetica"/>
              </a:defRPr>
            </a:lvl3pPr>
            <a:lvl4pPr>
              <a:defRPr>
                <a:latin typeface="Helvetica"/>
                <a:cs typeface="Helvetica"/>
              </a:defRPr>
            </a:lvl4pPr>
            <a:lvl5pPr>
              <a:defRPr>
                <a:latin typeface="Helvetica"/>
                <a:cs typeface="Helvetica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11"/>
          </p:nvPr>
        </p:nvSpPr>
        <p:spPr>
          <a:xfrm>
            <a:off x="0" y="1323976"/>
            <a:ext cx="4573588" cy="4841873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500" baseline="0">
                <a:solidFill>
                  <a:schemeClr val="bg2"/>
                </a:solidFill>
                <a:latin typeface="Helvetica"/>
                <a:cs typeface="Helvetica"/>
              </a:defRPr>
            </a:lvl1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8" name="Text Placeholder 20"/>
          <p:cNvSpPr>
            <a:spLocks noGrp="1"/>
          </p:cNvSpPr>
          <p:nvPr>
            <p:ph type="body" sz="quarter" idx="13"/>
          </p:nvPr>
        </p:nvSpPr>
        <p:spPr>
          <a:xfrm>
            <a:off x="337681" y="6413786"/>
            <a:ext cx="2432050" cy="3063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300">
                <a:solidFill>
                  <a:srgbClr val="4B504D"/>
                </a:solidFill>
                <a:latin typeface="Helvetica"/>
                <a:cs typeface="Helvetica"/>
              </a:defRPr>
            </a:lvl1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7" name="Titre 2"/>
          <p:cNvSpPr>
            <a:spLocks noGrp="1"/>
          </p:cNvSpPr>
          <p:nvPr>
            <p:ph type="title"/>
          </p:nvPr>
        </p:nvSpPr>
        <p:spPr>
          <a:xfrm>
            <a:off x="121605" y="44450"/>
            <a:ext cx="8917620" cy="1143000"/>
          </a:xfrm>
        </p:spPr>
        <p:txBody>
          <a:bodyPr/>
          <a:lstStyle/>
          <a:p>
            <a:r>
              <a:rPr lang="fr-FR" dirty="0"/>
              <a:t>Cliquez et modifiez le titre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389672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ête et pied de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exte 2"/>
          <p:cNvSpPr>
            <a:spLocks noGrp="1"/>
          </p:cNvSpPr>
          <p:nvPr>
            <p:ph type="body" sz="quarter" idx="11"/>
          </p:nvPr>
        </p:nvSpPr>
        <p:spPr>
          <a:xfrm>
            <a:off x="1839109" y="324240"/>
            <a:ext cx="7132618" cy="610345"/>
          </a:xfrm>
          <a:prstGeom prst="rect">
            <a:avLst/>
          </a:prstGeom>
        </p:spPr>
        <p:txBody>
          <a:bodyPr anchor="ctr"/>
          <a:lstStyle>
            <a:lvl1pPr marL="0" indent="0" algn="r">
              <a:buNone/>
              <a:defRPr sz="2400" kern="1200" baseline="0">
                <a:solidFill>
                  <a:schemeClr val="bg1"/>
                </a:solidFill>
                <a:latin typeface="Helvetica Light"/>
              </a:defRPr>
            </a:lvl1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Text Placeholder 20"/>
          <p:cNvSpPr>
            <a:spLocks noGrp="1"/>
          </p:cNvSpPr>
          <p:nvPr>
            <p:ph type="body" sz="quarter" idx="12"/>
          </p:nvPr>
        </p:nvSpPr>
        <p:spPr>
          <a:xfrm>
            <a:off x="337681" y="6413786"/>
            <a:ext cx="2432050" cy="3063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300">
                <a:solidFill>
                  <a:srgbClr val="4B504D"/>
                </a:solidFill>
                <a:latin typeface="Helvetica"/>
                <a:cs typeface="Helvetica"/>
              </a:defRPr>
            </a:lvl1pPr>
          </a:lstStyle>
          <a:p>
            <a:pPr lvl="0"/>
            <a:r>
              <a:rPr lang="fr-FR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29533724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Page de f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0" y="1093788"/>
            <a:ext cx="9144000" cy="5086350"/>
          </a:xfrm>
          <a:prstGeom prst="rect">
            <a:avLst/>
          </a:prstGeom>
          <a:solidFill>
            <a:srgbClr val="E51E3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/>
            <a:endParaRPr lang="en-GB">
              <a:solidFill>
                <a:srgbClr val="FFFFFF"/>
              </a:solidFill>
              <a:latin typeface="Calibri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4" name="TextBox 7"/>
          <p:cNvSpPr txBox="1"/>
          <p:nvPr userDrawn="1"/>
        </p:nvSpPr>
        <p:spPr>
          <a:xfrm>
            <a:off x="0" y="5703888"/>
            <a:ext cx="9144000" cy="2921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300" spc="100" dirty="0">
                <a:solidFill>
                  <a:schemeClr val="bg1"/>
                </a:solidFill>
                <a:latin typeface="Helvetica"/>
                <a:ea typeface="+mn-ea"/>
                <a:cs typeface="Helvetica"/>
              </a:rPr>
              <a:t>IDDRI.ORG</a:t>
            </a:r>
          </a:p>
        </p:txBody>
      </p:sp>
      <p:sp>
        <p:nvSpPr>
          <p:cNvPr id="5" name="TextBox 10"/>
          <p:cNvSpPr txBox="1"/>
          <p:nvPr userDrawn="1"/>
        </p:nvSpPr>
        <p:spPr>
          <a:xfrm>
            <a:off x="0" y="2630488"/>
            <a:ext cx="9144000" cy="10541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pc="100" dirty="0">
                <a:solidFill>
                  <a:schemeClr val="bg2"/>
                </a:solidFill>
                <a:latin typeface="Helvetica"/>
                <a:ea typeface="+mn-ea"/>
                <a:cs typeface="Helvetica"/>
              </a:rPr>
              <a:t>CONTACT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0"/>
          </p:nvPr>
        </p:nvSpPr>
        <p:spPr>
          <a:xfrm>
            <a:off x="1" y="3114325"/>
            <a:ext cx="9144000" cy="901009"/>
          </a:xfrm>
          <a:prstGeom prst="rect">
            <a:avLst/>
          </a:prstGeom>
        </p:spPr>
        <p:txBody>
          <a:bodyPr vert="horz"/>
          <a:lstStyle>
            <a:lvl1pPr marL="0" indent="0" algn="ctr">
              <a:buNone/>
              <a:defRPr sz="1800" baseline="0">
                <a:solidFill>
                  <a:srgbClr val="FFFFFF"/>
                </a:solidFill>
                <a:latin typeface="Helvetica"/>
                <a:cs typeface="Helvetica"/>
              </a:defRPr>
            </a:lvl1pPr>
          </a:lstStyle>
          <a:p>
            <a:pPr lvl="0"/>
            <a:r>
              <a:rPr lang="fr-FR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24298271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theme" Target="../theme/theme2.xml"/><Relationship Id="rId3" Type="http://schemas.openxmlformats.org/officeDocument/2006/relationships/slideLayout" Target="../slideLayouts/slideLayout5.xml"/><Relationship Id="rId7" Type="http://schemas.openxmlformats.org/officeDocument/2006/relationships/slideLayout" Target="../slideLayouts/slideLayout9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Relationship Id="rId6" Type="http://schemas.openxmlformats.org/officeDocument/2006/relationships/slideLayout" Target="../slideLayouts/slideLayout8.xml"/><Relationship Id="rId5" Type="http://schemas.openxmlformats.org/officeDocument/2006/relationships/slideLayout" Target="../slideLayouts/slideLayout7.xml"/><Relationship Id="rId10" Type="http://schemas.openxmlformats.org/officeDocument/2006/relationships/image" Target="../media/image3.png"/><Relationship Id="rId4" Type="http://schemas.openxmlformats.org/officeDocument/2006/relationships/slideLayout" Target="../slideLayouts/slideLayout6.xml"/><Relationship Id="rId9" Type="http://schemas.openxmlformats.org/officeDocument/2006/relationships/image" Target="../media/image2.png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0"/>
            <a:ext cx="9144000" cy="6180138"/>
          </a:xfrm>
          <a:prstGeom prst="rect">
            <a:avLst/>
          </a:prstGeom>
          <a:solidFill>
            <a:srgbClr val="E51E3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GB">
              <a:solidFill>
                <a:srgbClr val="FFFFFF"/>
              </a:solidFill>
              <a:latin typeface="Calibri" charset="0"/>
              <a:ea typeface="ＭＳ Ｐゴシック" charset="0"/>
              <a:cs typeface="ＭＳ Ｐゴシック" charset="0"/>
            </a:endParaRPr>
          </a:p>
        </p:txBody>
      </p:sp>
      <p:pic>
        <p:nvPicPr>
          <p:cNvPr id="1027" name="Pictur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82575" y="249238"/>
            <a:ext cx="1808163" cy="588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832" r:id="rId1"/>
    <p:sldLayoutId id="2147483833" r:id="rId2"/>
  </p:sldLayoutIdLst>
  <p:hf hdr="0" ftr="0" dt="0"/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charset="0"/>
          <a:cs typeface="ＭＳ Ｐゴシック" charset="0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ＭＳ Ｐゴシック" charset="0"/>
          <a:cs typeface="ＭＳ Ｐゴシック" charset="0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ＭＳ Ｐゴシック" charset="0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ＭＳ Ｐゴシック" charset="0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ＭＳ Ｐゴシック" charset="0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ＭＳ Ｐゴシック" charset="0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9144000" cy="1216025"/>
          </a:xfrm>
          <a:prstGeom prst="rect">
            <a:avLst/>
          </a:prstGeom>
          <a:solidFill>
            <a:srgbClr val="E51E3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GB">
              <a:solidFill>
                <a:srgbClr val="FFFFFF"/>
              </a:solidFill>
              <a:latin typeface="Calibri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4099" name="Espace réservé du titre 2"/>
          <p:cNvSpPr>
            <a:spLocks noGrp="1"/>
          </p:cNvSpPr>
          <p:nvPr>
            <p:ph type="title"/>
          </p:nvPr>
        </p:nvSpPr>
        <p:spPr bwMode="auto">
          <a:xfrm>
            <a:off x="0" y="44450"/>
            <a:ext cx="9039225" cy="1143000"/>
          </a:xfrm>
          <a:prstGeom prst="rect">
            <a:avLst/>
          </a:prstGeom>
          <a:noFill/>
          <a:ln>
            <a:noFill/>
          </a:ln>
          <a:extLst>
            <a:ext uri="{FAA26D3D-D897-4be2-8F04-BA451C77F1D7}">
              <ma14:placeholderFlag xmlns:ma14="http://schemas.microsoft.com/office/mac/drawingml/2011/main" xmlns="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fr-FR"/>
              <a:t>Cliquez et modifiez le titre</a:t>
            </a:r>
            <a:endParaRPr lang="en-GB"/>
          </a:p>
        </p:txBody>
      </p:sp>
      <p:pic>
        <p:nvPicPr>
          <p:cNvPr id="4100" name="Image 3" descr="IDDRI_logo-black.png"/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6184900"/>
            <a:ext cx="1709738" cy="68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3498850" y="6345238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3B007B08-5873-6744-BB47-2E85EB0AC400}" type="slidenum">
              <a:rPr lang="en-GB"/>
              <a:pPr>
                <a:defRPr/>
              </a:pPr>
              <a:t>‹N°›</a:t>
            </a:fld>
            <a:endParaRPr lang="en-GB"/>
          </a:p>
        </p:txBody>
      </p:sp>
      <p:sp>
        <p:nvSpPr>
          <p:cNvPr id="4102" name="Espace réservé du texte 7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FAA26D3D-D897-4be2-8F04-BA451C77F1D7}">
              <ma14:placeholderFlag xmlns:ma14="http://schemas.microsoft.com/office/mac/drawingml/2011/main" xmlns="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GB"/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2B1754B1-12F5-2B4B-A0E9-110C76684581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88215" y="6195691"/>
            <a:ext cx="751010" cy="568071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834" r:id="rId1"/>
    <p:sldLayoutId id="2147483835" r:id="rId2"/>
    <p:sldLayoutId id="2147483836" r:id="rId3"/>
    <p:sldLayoutId id="2147483837" r:id="rId4"/>
    <p:sldLayoutId id="2147483838" r:id="rId5"/>
    <p:sldLayoutId id="2147483839" r:id="rId6"/>
    <p:sldLayoutId id="2147483846" r:id="rId7"/>
  </p:sldLayoutIdLst>
  <p:hf hdr="0" ftr="0" dt="0"/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400" b="1" kern="1200">
          <a:solidFill>
            <a:schemeClr val="bg1"/>
          </a:solidFill>
          <a:latin typeface="Helvetica"/>
          <a:ea typeface="ＭＳ Ｐゴシック" charset="0"/>
          <a:cs typeface="Helvetica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bg1"/>
          </a:solidFill>
          <a:latin typeface="Helvetica" charset="0"/>
          <a:ea typeface="ＭＳ Ｐゴシック" charset="0"/>
          <a:cs typeface="Helvetica" charset="0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bg1"/>
          </a:solidFill>
          <a:latin typeface="Helvetica" charset="0"/>
          <a:ea typeface="ＭＳ Ｐゴシック" charset="0"/>
          <a:cs typeface="Helvetica" charset="0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bg1"/>
          </a:solidFill>
          <a:latin typeface="Helvetica" charset="0"/>
          <a:ea typeface="ＭＳ Ｐゴシック" charset="0"/>
          <a:cs typeface="Helvetica" charset="0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bg1"/>
          </a:solidFill>
          <a:latin typeface="Helvetica" charset="0"/>
          <a:ea typeface="ＭＳ Ｐゴシック" charset="0"/>
          <a:cs typeface="Helvetica" charset="0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 b="1">
          <a:solidFill>
            <a:schemeClr val="bg1"/>
          </a:solidFill>
          <a:latin typeface="Helvetica" charset="0"/>
          <a:ea typeface="ＭＳ Ｐゴシック" charset="0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 b="1">
          <a:solidFill>
            <a:schemeClr val="bg1"/>
          </a:solidFill>
          <a:latin typeface="Helvetica" charset="0"/>
          <a:ea typeface="ＭＳ Ｐゴシック" charset="0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 b="1">
          <a:solidFill>
            <a:schemeClr val="bg1"/>
          </a:solidFill>
          <a:latin typeface="Helvetica" charset="0"/>
          <a:ea typeface="ＭＳ Ｐゴシック" charset="0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 b="1">
          <a:solidFill>
            <a:schemeClr val="bg1"/>
          </a:solidFill>
          <a:latin typeface="Helvetica" charset="0"/>
          <a:ea typeface="ＭＳ Ｐゴシック" charset="0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800" kern="1200">
          <a:solidFill>
            <a:schemeClr val="tx1"/>
          </a:solidFill>
          <a:latin typeface="Helvetica"/>
          <a:ea typeface="ＭＳ Ｐゴシック" charset="0"/>
          <a:cs typeface="Helvetica"/>
        </a:defRPr>
      </a:lvl1pPr>
      <a:lvl2pPr marL="800100" indent="-342900" algn="l" defTabSz="457200" rtl="0" eaLnBrk="0" fontAlgn="base" hangingPunct="0">
        <a:spcBef>
          <a:spcPct val="20000"/>
        </a:spcBef>
        <a:spcAft>
          <a:spcPct val="0"/>
        </a:spcAft>
        <a:buFont typeface="Courier New" charset="0"/>
        <a:buChar char="o"/>
        <a:defRPr sz="2400" kern="1200">
          <a:solidFill>
            <a:schemeClr val="tx1"/>
          </a:solidFill>
          <a:latin typeface="Helvetica"/>
          <a:ea typeface="ＭＳ Ｐゴシック" charset="0"/>
          <a:cs typeface="Helvetica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000" kern="1200">
          <a:solidFill>
            <a:schemeClr val="tx1"/>
          </a:solidFill>
          <a:latin typeface="Helvetica"/>
          <a:ea typeface="ＭＳ Ｐゴシック" charset="0"/>
          <a:cs typeface="Helvetica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kern="1200">
          <a:solidFill>
            <a:schemeClr val="tx1"/>
          </a:solidFill>
          <a:latin typeface="Helvetica"/>
          <a:ea typeface="ＭＳ Ｐゴシック" charset="0"/>
          <a:cs typeface="Helvetica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kern="1200">
          <a:solidFill>
            <a:schemeClr val="tx1"/>
          </a:solidFill>
          <a:latin typeface="Helvetica"/>
          <a:ea typeface="ＭＳ Ｐゴシック" charset="0"/>
          <a:cs typeface="Helvetica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9144000" cy="6180138"/>
          </a:xfrm>
          <a:prstGeom prst="rect">
            <a:avLst/>
          </a:prstGeom>
          <a:solidFill>
            <a:srgbClr val="E51E3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GB">
              <a:solidFill>
                <a:srgbClr val="FFFFFF"/>
              </a:solidFill>
              <a:latin typeface="Calibri" charset="0"/>
              <a:ea typeface="ＭＳ Ｐゴシック" charset="0"/>
              <a:cs typeface="ＭＳ Ｐゴシック" charset="0"/>
            </a:endParaRPr>
          </a:p>
        </p:txBody>
      </p:sp>
      <p:pic>
        <p:nvPicPr>
          <p:cNvPr id="5123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82575" y="249238"/>
            <a:ext cx="1808163" cy="588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843" r:id="rId1"/>
  </p:sldLayoutIdLst>
  <p:hf hdr="0" ftr="0" dt="0"/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charset="0"/>
          <a:cs typeface="ＭＳ Ｐゴシック" charset="0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ＭＳ Ｐゴシック" charset="0"/>
          <a:cs typeface="ＭＳ Ｐゴシック" charset="0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ＭＳ Ｐゴシック" charset="0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ＭＳ Ｐゴシック" charset="0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ＭＳ Ｐゴシック" charset="0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ＭＳ Ｐゴシック" charset="0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1.jp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emf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emf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emf"/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emf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5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emf"/><Relationship Id="rId1" Type="http://schemas.openxmlformats.org/officeDocument/2006/relationships/slideLayout" Target="../slideLayouts/slideLayout5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emf"/><Relationship Id="rId1" Type="http://schemas.openxmlformats.org/officeDocument/2006/relationships/slideLayout" Target="../slideLayouts/slideLayout5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emf"/><Relationship Id="rId3" Type="http://schemas.openxmlformats.org/officeDocument/2006/relationships/image" Target="../media/image16.png"/><Relationship Id="rId7" Type="http://schemas.openxmlformats.org/officeDocument/2006/relationships/image" Target="../media/image20.e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9.emf"/><Relationship Id="rId5" Type="http://schemas.openxmlformats.org/officeDocument/2006/relationships/image" Target="../media/image18.emf"/><Relationship Id="rId4" Type="http://schemas.openxmlformats.org/officeDocument/2006/relationships/image" Target="../media/image17.emf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5.jpeg"/><Relationship Id="rId5" Type="http://schemas.openxmlformats.org/officeDocument/2006/relationships/image" Target="../media/image24.jpeg"/><Relationship Id="rId4" Type="http://schemas.openxmlformats.org/officeDocument/2006/relationships/image" Target="../media/image23.jp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emf"/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hyperlink" Target="http://www.iddri.org/tyfa" TargetMode="External"/><Relationship Id="rId2" Type="http://schemas.openxmlformats.org/officeDocument/2006/relationships/hyperlink" Target="https://www.iddri.org/en/project/ten-years-agroecology-europe" TargetMode="External"/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7" name="Title 1"/>
          <p:cNvSpPr>
            <a:spLocks noGrp="1"/>
          </p:cNvSpPr>
          <p:nvPr>
            <p:ph type="ctrTitle"/>
          </p:nvPr>
        </p:nvSpPr>
        <p:spPr bwMode="auto">
          <a:xfrm>
            <a:off x="0" y="1884363"/>
            <a:ext cx="9144000" cy="1470025"/>
          </a:xfr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n-GB" dirty="0">
                <a:latin typeface="Georgia" charset="0"/>
                <a:cs typeface="Georgia" charset="0"/>
              </a:rPr>
              <a:t>Towards a pesticide-free Europe? Insights from the TYFA scenario</a:t>
            </a:r>
          </a:p>
        </p:txBody>
      </p:sp>
      <p:sp>
        <p:nvSpPr>
          <p:cNvPr id="9218" name="Subtitle 2"/>
          <p:cNvSpPr>
            <a:spLocks noGrp="1"/>
          </p:cNvSpPr>
          <p:nvPr>
            <p:ph type="subTitle" idx="1"/>
          </p:nvPr>
        </p:nvSpPr>
        <p:spPr bwMode="auto">
          <a:xfrm>
            <a:off x="338138" y="4202113"/>
            <a:ext cx="8507412" cy="1752600"/>
          </a:xfr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fr-FR" dirty="0" err="1">
                <a:latin typeface="Helvetica" charset="0"/>
                <a:cs typeface="Helvetica" charset="0"/>
              </a:rPr>
              <a:t>INRAe webinaire on crop protection, September 24</a:t>
            </a:r>
            <a:r>
              <a:rPr lang="fr-FR" baseline="30000" dirty="0" err="1">
                <a:latin typeface="Helvetica" charset="0"/>
                <a:cs typeface="Helvetica" charset="0"/>
              </a:rPr>
              <a:t>th</a:t>
            </a:r>
            <a:r>
              <a:rPr lang="fr-FR" dirty="0" err="1">
                <a:latin typeface="Helvetica" charset="0"/>
                <a:cs typeface="Helvetica" charset="0"/>
              </a:rPr>
              <a:t> 2020</a:t>
            </a:r>
            <a:endParaRPr lang="fr-FR" dirty="0">
              <a:latin typeface="Helvetica" charset="0"/>
            </a:endParaRPr>
          </a:p>
          <a:p>
            <a:pPr eaLnBrk="1" hangingPunct="1"/>
            <a:endParaRPr lang="fr-FR" sz="1600" dirty="0">
              <a:latin typeface="Helvetica" charset="0"/>
            </a:endParaRPr>
          </a:p>
          <a:p>
            <a:pPr eaLnBrk="1" hangingPunct="1"/>
            <a:r>
              <a:rPr lang="fr-FR" sz="2000" dirty="0">
                <a:latin typeface="Helvetica" charset="0"/>
                <a:cs typeface="Helvetica" charset="0"/>
              </a:rPr>
              <a:t>Pierre-Marie Aubert &amp; Xavir Poux</a:t>
            </a:r>
            <a:endParaRPr lang="en-GB" sz="2000" dirty="0">
              <a:latin typeface="Helvetica" charset="0"/>
              <a:cs typeface="Helvetica" charset="0"/>
            </a:endParaRPr>
          </a:p>
        </p:txBody>
      </p:sp>
      <p:sp>
        <p:nvSpPr>
          <p:cNvPr id="9219" name="Text Placeholder 3"/>
          <p:cNvSpPr>
            <a:spLocks noGrp="1"/>
          </p:cNvSpPr>
          <p:nvPr>
            <p:ph type="body" sz="quarter" idx="11"/>
          </p:nvPr>
        </p:nvSpPr>
        <p:spPr bwMode="auto">
          <a:xfrm>
            <a:off x="338138" y="6413500"/>
            <a:ext cx="2432050" cy="306388"/>
          </a:xfrm>
          <a:noFill/>
          <a:extLst>
            <a:ext uri="{FAA26D3D-D897-4be2-8F04-BA451C77F1D7}">
              <ma14:placeholderFlag xmlns:ma14="http://schemas.microsoft.com/office/mac/drawingml/2011/main" xmlns="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GB">
              <a:latin typeface="Helvetica" charset="0"/>
              <a:cs typeface="Helvetica" charset="0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3BAD6BE6-3AB4-DC45-9C9F-B5FB897EB030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79585" y="154691"/>
            <a:ext cx="1165965" cy="881947"/>
          </a:xfrm>
          <a:prstGeom prst="rect">
            <a:avLst/>
          </a:prstGeom>
          <a:solidFill>
            <a:schemeClr val="bg1"/>
          </a:solidFill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 7">
            <a:extLst>
              <a:ext uri="{FF2B5EF4-FFF2-40B4-BE49-F238E27FC236}">
                <a16:creationId xmlns:a16="http://schemas.microsoft.com/office/drawing/2014/main" id="{83AA35A1-8000-CF43-8265-96E294C05BD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93529" y="2853982"/>
            <a:ext cx="4572000" cy="4024923"/>
          </a:xfrm>
          <a:prstGeom prst="rect">
            <a:avLst/>
          </a:prstGeom>
        </p:spPr>
      </p:pic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55234568-CDDE-E848-A825-58D149FA679E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97418F9D-737A-8D4A-8C61-C22A10D6007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"/>
            <a:ext cx="4572000" cy="4024923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E419A0A9-321E-FA49-B136-6E6729C4758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72000" y="-2"/>
            <a:ext cx="4572000" cy="4024923"/>
          </a:xfrm>
          <a:prstGeom prst="rect">
            <a:avLst/>
          </a:prstGeom>
        </p:spPr>
      </p:pic>
      <p:sp>
        <p:nvSpPr>
          <p:cNvPr id="11" name="ZoneTexte 10">
            <a:extLst>
              <a:ext uri="{FF2B5EF4-FFF2-40B4-BE49-F238E27FC236}">
                <a16:creationId xmlns:a16="http://schemas.microsoft.com/office/drawing/2014/main" id="{6553ACCC-9398-B541-BEBD-9F2D3C73E228}"/>
              </a:ext>
            </a:extLst>
          </p:cNvPr>
          <p:cNvSpPr txBox="1"/>
          <p:nvPr/>
        </p:nvSpPr>
        <p:spPr>
          <a:xfrm>
            <a:off x="2571611" y="3872521"/>
            <a:ext cx="193942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b="1"/>
              <a:t>Development maize yields 1961-2013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1E4E5712-E9A2-D145-AE47-98B454CA9AA8}"/>
              </a:ext>
            </a:extLst>
          </p:cNvPr>
          <p:cNvSpPr txBox="1"/>
          <p:nvPr/>
        </p:nvSpPr>
        <p:spPr>
          <a:xfrm>
            <a:off x="60960" y="5267247"/>
            <a:ext cx="22250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/>
              <a:t>Wiesmeier et al, 2015</a:t>
            </a:r>
          </a:p>
        </p:txBody>
      </p:sp>
    </p:spTree>
    <p:extLst>
      <p:ext uri="{BB962C8B-B14F-4D97-AF65-F5344CB8AC3E}">
        <p14:creationId xmlns:p14="http://schemas.microsoft.com/office/powerpoint/2010/main" val="252823688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Espace réservé du contenu 6"/>
          <p:cNvSpPr>
            <a:spLocks noGrp="1"/>
          </p:cNvSpPr>
          <p:nvPr>
            <p:ph type="body" sz="quarter" idx="10"/>
          </p:nvPr>
        </p:nvSpPr>
        <p:spPr>
          <a:xfrm>
            <a:off x="308319" y="1621196"/>
            <a:ext cx="8591842" cy="4544653"/>
          </a:xfrm>
        </p:spPr>
        <p:txBody>
          <a:bodyPr/>
          <a:lstStyle/>
          <a:p>
            <a:r>
              <a:rPr lang="en-GB" sz="2400" dirty="0"/>
              <a:t>Contribute to a debate structured by a </a:t>
            </a:r>
            <a:r>
              <a:rPr lang="en-GB" sz="2400" i="1" dirty="0"/>
              <a:t>climat smart</a:t>
            </a:r>
            <a:r>
              <a:rPr lang="en-GB" sz="2400" dirty="0"/>
              <a:t> narrative</a:t>
            </a:r>
          </a:p>
          <a:p>
            <a:pPr lvl="1"/>
            <a:r>
              <a:rPr lang="en-GB" sz="2000" dirty="0"/>
              <a:t>Producing more with less: </a:t>
            </a:r>
            <a:r>
              <a:rPr lang="en-GB" sz="2000" i="1" dirty="0"/>
              <a:t>yields increase </a:t>
            </a:r>
            <a:r>
              <a:rPr lang="en-GB" sz="2000" dirty="0"/>
              <a:t>and </a:t>
            </a:r>
            <a:r>
              <a:rPr lang="en-GB" sz="2000" i="1" dirty="0"/>
              <a:t>efficiency </a:t>
            </a:r>
            <a:r>
              <a:rPr lang="en-GB" sz="2000" dirty="0"/>
              <a:t>(e.g. +30% to +70% in yields by 2050)…</a:t>
            </a:r>
          </a:p>
          <a:p>
            <a:pPr lvl="1"/>
            <a:r>
              <a:rPr lang="en-GB" sz="2000" dirty="0"/>
              <a:t>… to spare land for climate mitigation and “pristine nature” conservation =&gt; major land use changes</a:t>
            </a:r>
          </a:p>
          <a:p>
            <a:r>
              <a:rPr lang="en-GB" sz="2400" dirty="0"/>
              <a:t>Different shortcomings in such scenarios</a:t>
            </a:r>
          </a:p>
          <a:p>
            <a:pPr lvl="1"/>
            <a:r>
              <a:rPr lang="en-GB" sz="2000" dirty="0"/>
              <a:t>Biodiversity: is efficiency enough to alt its erosion considering its role as a </a:t>
            </a:r>
            <a:r>
              <a:rPr lang="en-GB" sz="2000" i="1" dirty="0"/>
              <a:t>production factor</a:t>
            </a:r>
            <a:r>
              <a:rPr lang="en-GB" sz="2000" dirty="0"/>
              <a:t>, its links to landscapes &amp; CC </a:t>
            </a:r>
            <a:r>
              <a:rPr lang="en-GB" sz="2000" i="1" dirty="0"/>
              <a:t>adaptation</a:t>
            </a:r>
            <a:endParaRPr lang="en-GB" sz="2000" dirty="0"/>
          </a:p>
          <a:p>
            <a:pPr lvl="1"/>
            <a:r>
              <a:rPr lang="en-GB" sz="2000" dirty="0"/>
              <a:t>Socio-economy: capital intensive scenarios </a:t>
            </a:r>
          </a:p>
          <a:p>
            <a:pPr lvl="1"/>
            <a:r>
              <a:rPr lang="en-GB" sz="2000" dirty="0"/>
              <a:t>Food: what is the quality of what we eat?</a:t>
            </a:r>
          </a:p>
          <a:p>
            <a:r>
              <a:rPr lang="en-GB" sz="2400" dirty="0"/>
              <a:t>Proposing an alternative scenario</a:t>
            </a:r>
          </a:p>
          <a:p>
            <a:pPr lvl="1"/>
            <a:r>
              <a:rPr lang="en-GB" sz="2000" dirty="0"/>
              <a:t>Going beyond a collection of </a:t>
            </a:r>
            <a:r>
              <a:rPr lang="en-GB" sz="2000" dirty="0" err="1"/>
              <a:t>niche “success</a:t>
            </a:r>
            <a:r>
              <a:rPr lang="en-GB" sz="2000" dirty="0"/>
              <a:t> stories”</a:t>
            </a:r>
          </a:p>
        </p:txBody>
      </p:sp>
      <p:sp>
        <p:nvSpPr>
          <p:cNvPr id="2" name="Espace réservé du texte 1">
            <a:extLst>
              <a:ext uri="{FF2B5EF4-FFF2-40B4-BE49-F238E27FC236}">
                <a16:creationId xmlns:a16="http://schemas.microsoft.com/office/drawing/2014/main" id="{69AE57B4-6DA3-2F45-9A2C-D9E00D674843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Titr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TYFA : </a:t>
            </a:r>
            <a:r>
              <a:rPr lang="fr-FR" dirty="0" err="1"/>
              <a:t>why</a:t>
            </a:r>
            <a:r>
              <a:rPr lang="fr-FR" dirty="0"/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4824401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" name="Image 36">
            <a:extLst>
              <a:ext uri="{FF2B5EF4-FFF2-40B4-BE49-F238E27FC236}">
                <a16:creationId xmlns:a16="http://schemas.microsoft.com/office/drawing/2014/main" id="{64BE3237-A10F-924E-8A50-CA3AF13CD615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90308" y="1404838"/>
            <a:ext cx="6438212" cy="4537674"/>
          </a:xfrm>
          <a:prstGeom prst="rect">
            <a:avLst/>
          </a:prstGeom>
          <a:solidFill>
            <a:schemeClr val="bg1"/>
          </a:solidFill>
          <a:ln>
            <a:noFill/>
          </a:ln>
        </p:spPr>
      </p:pic>
      <p:sp>
        <p:nvSpPr>
          <p:cNvPr id="6" name="Forme libre 5"/>
          <p:cNvSpPr/>
          <p:nvPr/>
        </p:nvSpPr>
        <p:spPr>
          <a:xfrm>
            <a:off x="136598" y="2608023"/>
            <a:ext cx="2715080" cy="2769439"/>
          </a:xfrm>
          <a:custGeom>
            <a:avLst/>
            <a:gdLst>
              <a:gd name="connsiteX0" fmla="*/ 2526250 w 2717425"/>
              <a:gd name="connsiteY0" fmla="*/ 0 h 2695670"/>
              <a:gd name="connsiteX1" fmla="*/ 2294108 w 2717425"/>
              <a:gd name="connsiteY1" fmla="*/ 13654 h 2695670"/>
              <a:gd name="connsiteX2" fmla="*/ 2198520 w 2717425"/>
              <a:gd name="connsiteY2" fmla="*/ 40964 h 2695670"/>
              <a:gd name="connsiteX3" fmla="*/ 2143898 w 2717425"/>
              <a:gd name="connsiteY3" fmla="*/ 54618 h 2695670"/>
              <a:gd name="connsiteX4" fmla="*/ 2075621 w 2717425"/>
              <a:gd name="connsiteY4" fmla="*/ 81927 h 2695670"/>
              <a:gd name="connsiteX5" fmla="*/ 1993689 w 2717425"/>
              <a:gd name="connsiteY5" fmla="*/ 109236 h 2695670"/>
              <a:gd name="connsiteX6" fmla="*/ 1925412 w 2717425"/>
              <a:gd name="connsiteY6" fmla="*/ 191164 h 2695670"/>
              <a:gd name="connsiteX7" fmla="*/ 1884446 w 2717425"/>
              <a:gd name="connsiteY7" fmla="*/ 273091 h 2695670"/>
              <a:gd name="connsiteX8" fmla="*/ 1747892 w 2717425"/>
              <a:gd name="connsiteY8" fmla="*/ 355018 h 2695670"/>
              <a:gd name="connsiteX9" fmla="*/ 1461128 w 2717425"/>
              <a:gd name="connsiteY9" fmla="*/ 382327 h 2695670"/>
              <a:gd name="connsiteX10" fmla="*/ 1338229 w 2717425"/>
              <a:gd name="connsiteY10" fmla="*/ 395982 h 2695670"/>
              <a:gd name="connsiteX11" fmla="*/ 1160709 w 2717425"/>
              <a:gd name="connsiteY11" fmla="*/ 409637 h 2695670"/>
              <a:gd name="connsiteX12" fmla="*/ 1051466 w 2717425"/>
              <a:gd name="connsiteY12" fmla="*/ 436946 h 2695670"/>
              <a:gd name="connsiteX13" fmla="*/ 1010500 w 2717425"/>
              <a:gd name="connsiteY13" fmla="*/ 450600 h 2695670"/>
              <a:gd name="connsiteX14" fmla="*/ 942223 w 2717425"/>
              <a:gd name="connsiteY14" fmla="*/ 464255 h 2695670"/>
              <a:gd name="connsiteX15" fmla="*/ 887601 w 2717425"/>
              <a:gd name="connsiteY15" fmla="*/ 491564 h 2695670"/>
              <a:gd name="connsiteX16" fmla="*/ 669115 w 2717425"/>
              <a:gd name="connsiteY16" fmla="*/ 518873 h 2695670"/>
              <a:gd name="connsiteX17" fmla="*/ 191176 w 2717425"/>
              <a:gd name="connsiteY17" fmla="*/ 518873 h 2695670"/>
              <a:gd name="connsiteX18" fmla="*/ 109243 w 2717425"/>
              <a:gd name="connsiteY18" fmla="*/ 587146 h 2695670"/>
              <a:gd name="connsiteX19" fmla="*/ 95588 w 2717425"/>
              <a:gd name="connsiteY19" fmla="*/ 628109 h 2695670"/>
              <a:gd name="connsiteX20" fmla="*/ 68277 w 2717425"/>
              <a:gd name="connsiteY20" fmla="*/ 655419 h 2695670"/>
              <a:gd name="connsiteX21" fmla="*/ 40966 w 2717425"/>
              <a:gd name="connsiteY21" fmla="*/ 791964 h 2695670"/>
              <a:gd name="connsiteX22" fmla="*/ 13655 w 2717425"/>
              <a:gd name="connsiteY22" fmla="*/ 1174292 h 2695670"/>
              <a:gd name="connsiteX23" fmla="*/ 0 w 2717425"/>
              <a:gd name="connsiteY23" fmla="*/ 1269873 h 2695670"/>
              <a:gd name="connsiteX24" fmla="*/ 13655 w 2717425"/>
              <a:gd name="connsiteY24" fmla="*/ 1857019 h 2695670"/>
              <a:gd name="connsiteX25" fmla="*/ 40966 w 2717425"/>
              <a:gd name="connsiteY25" fmla="*/ 2116456 h 2695670"/>
              <a:gd name="connsiteX26" fmla="*/ 68277 w 2717425"/>
              <a:gd name="connsiteY26" fmla="*/ 2375892 h 2695670"/>
              <a:gd name="connsiteX27" fmla="*/ 95588 w 2717425"/>
              <a:gd name="connsiteY27" fmla="*/ 2457820 h 2695670"/>
              <a:gd name="connsiteX28" fmla="*/ 122899 w 2717425"/>
              <a:gd name="connsiteY28" fmla="*/ 2498783 h 2695670"/>
              <a:gd name="connsiteX29" fmla="*/ 177520 w 2717425"/>
              <a:gd name="connsiteY29" fmla="*/ 2621674 h 2695670"/>
              <a:gd name="connsiteX30" fmla="*/ 218486 w 2717425"/>
              <a:gd name="connsiteY30" fmla="*/ 2648983 h 2695670"/>
              <a:gd name="connsiteX31" fmla="*/ 259453 w 2717425"/>
              <a:gd name="connsiteY31" fmla="*/ 2662638 h 2695670"/>
              <a:gd name="connsiteX32" fmla="*/ 532561 w 2717425"/>
              <a:gd name="connsiteY32" fmla="*/ 2648983 h 2695670"/>
              <a:gd name="connsiteX33" fmla="*/ 614493 w 2717425"/>
              <a:gd name="connsiteY33" fmla="*/ 2621674 h 2695670"/>
              <a:gd name="connsiteX34" fmla="*/ 655459 w 2717425"/>
              <a:gd name="connsiteY34" fmla="*/ 2608020 h 2695670"/>
              <a:gd name="connsiteX35" fmla="*/ 696425 w 2717425"/>
              <a:gd name="connsiteY35" fmla="*/ 2594365 h 2695670"/>
              <a:gd name="connsiteX36" fmla="*/ 764703 w 2717425"/>
              <a:gd name="connsiteY36" fmla="*/ 2580711 h 2695670"/>
              <a:gd name="connsiteX37" fmla="*/ 996844 w 2717425"/>
              <a:gd name="connsiteY37" fmla="*/ 2594365 h 2695670"/>
              <a:gd name="connsiteX38" fmla="*/ 1106088 w 2717425"/>
              <a:gd name="connsiteY38" fmla="*/ 2621674 h 2695670"/>
              <a:gd name="connsiteX39" fmla="*/ 1188020 w 2717425"/>
              <a:gd name="connsiteY39" fmla="*/ 2648983 h 2695670"/>
              <a:gd name="connsiteX40" fmla="*/ 1679615 w 2717425"/>
              <a:gd name="connsiteY40" fmla="*/ 2662638 h 2695670"/>
              <a:gd name="connsiteX41" fmla="*/ 1925412 w 2717425"/>
              <a:gd name="connsiteY41" fmla="*/ 2648983 h 2695670"/>
              <a:gd name="connsiteX42" fmla="*/ 2348729 w 2717425"/>
              <a:gd name="connsiteY42" fmla="*/ 2676293 h 2695670"/>
              <a:gd name="connsiteX43" fmla="*/ 2580871 w 2717425"/>
              <a:gd name="connsiteY43" fmla="*/ 2676293 h 2695670"/>
              <a:gd name="connsiteX44" fmla="*/ 2621837 w 2717425"/>
              <a:gd name="connsiteY44" fmla="*/ 2648983 h 2695670"/>
              <a:gd name="connsiteX45" fmla="*/ 2649148 w 2717425"/>
              <a:gd name="connsiteY45" fmla="*/ 2102801 h 2695670"/>
              <a:gd name="connsiteX46" fmla="*/ 2676459 w 2717425"/>
              <a:gd name="connsiteY46" fmla="*/ 1706819 h 2695670"/>
              <a:gd name="connsiteX47" fmla="*/ 2690114 w 2717425"/>
              <a:gd name="connsiteY47" fmla="*/ 1611237 h 2695670"/>
              <a:gd name="connsiteX48" fmla="*/ 2703770 w 2717425"/>
              <a:gd name="connsiteY48" fmla="*/ 1474692 h 2695670"/>
              <a:gd name="connsiteX49" fmla="*/ 2676459 w 2717425"/>
              <a:gd name="connsiteY49" fmla="*/ 996782 h 2695670"/>
              <a:gd name="connsiteX50" fmla="*/ 2662804 w 2717425"/>
              <a:gd name="connsiteY50" fmla="*/ 914855 h 2695670"/>
              <a:gd name="connsiteX51" fmla="*/ 2690114 w 2717425"/>
              <a:gd name="connsiteY51" fmla="*/ 382327 h 2695670"/>
              <a:gd name="connsiteX52" fmla="*/ 2703770 w 2717425"/>
              <a:gd name="connsiteY52" fmla="*/ 327709 h 2695670"/>
              <a:gd name="connsiteX53" fmla="*/ 2717425 w 2717425"/>
              <a:gd name="connsiteY53" fmla="*/ 259436 h 2695670"/>
              <a:gd name="connsiteX54" fmla="*/ 2690114 w 2717425"/>
              <a:gd name="connsiteY54" fmla="*/ 150200 h 2695670"/>
              <a:gd name="connsiteX55" fmla="*/ 2635493 w 2717425"/>
              <a:gd name="connsiteY55" fmla="*/ 68273 h 2695670"/>
              <a:gd name="connsiteX56" fmla="*/ 2553560 w 2717425"/>
              <a:gd name="connsiteY56" fmla="*/ 40964 h 2695670"/>
              <a:gd name="connsiteX57" fmla="*/ 2512594 w 2717425"/>
              <a:gd name="connsiteY57" fmla="*/ 27309 h 2695670"/>
              <a:gd name="connsiteX58" fmla="*/ 2526250 w 2717425"/>
              <a:gd name="connsiteY58" fmla="*/ 0 h 26956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</a:cxnLst>
            <a:rect l="l" t="t" r="r" b="b"/>
            <a:pathLst>
              <a:path w="2717425" h="2695670">
                <a:moveTo>
                  <a:pt x="2526250" y="0"/>
                </a:moveTo>
                <a:cubicBezTo>
                  <a:pt x="2448869" y="4551"/>
                  <a:pt x="2371273" y="6305"/>
                  <a:pt x="2294108" y="13654"/>
                </a:cubicBezTo>
                <a:cubicBezTo>
                  <a:pt x="2262088" y="16703"/>
                  <a:pt x="2229246" y="32186"/>
                  <a:pt x="2198520" y="40964"/>
                </a:cubicBezTo>
                <a:cubicBezTo>
                  <a:pt x="2180474" y="46120"/>
                  <a:pt x="2161703" y="48684"/>
                  <a:pt x="2143898" y="54618"/>
                </a:cubicBezTo>
                <a:cubicBezTo>
                  <a:pt x="2120644" y="62369"/>
                  <a:pt x="2098657" y="73551"/>
                  <a:pt x="2075621" y="81927"/>
                </a:cubicBezTo>
                <a:cubicBezTo>
                  <a:pt x="2048566" y="91764"/>
                  <a:pt x="1993689" y="109236"/>
                  <a:pt x="1993689" y="109236"/>
                </a:cubicBezTo>
                <a:cubicBezTo>
                  <a:pt x="1963489" y="139435"/>
                  <a:pt x="1944424" y="153143"/>
                  <a:pt x="1925412" y="191164"/>
                </a:cubicBezTo>
                <a:cubicBezTo>
                  <a:pt x="1907014" y="227956"/>
                  <a:pt x="1919229" y="242658"/>
                  <a:pt x="1884446" y="273091"/>
                </a:cubicBezTo>
                <a:cubicBezTo>
                  <a:pt x="1868500" y="287043"/>
                  <a:pt x="1780444" y="345253"/>
                  <a:pt x="1747892" y="355018"/>
                </a:cubicBezTo>
                <a:cubicBezTo>
                  <a:pt x="1683180" y="374430"/>
                  <a:pt x="1484208" y="380404"/>
                  <a:pt x="1461128" y="382327"/>
                </a:cubicBezTo>
                <a:cubicBezTo>
                  <a:pt x="1420052" y="385750"/>
                  <a:pt x="1379278" y="392250"/>
                  <a:pt x="1338229" y="395982"/>
                </a:cubicBezTo>
                <a:cubicBezTo>
                  <a:pt x="1279125" y="401355"/>
                  <a:pt x="1219882" y="405085"/>
                  <a:pt x="1160709" y="409637"/>
                </a:cubicBezTo>
                <a:cubicBezTo>
                  <a:pt x="1124295" y="418740"/>
                  <a:pt x="1087075" y="425077"/>
                  <a:pt x="1051466" y="436946"/>
                </a:cubicBezTo>
                <a:cubicBezTo>
                  <a:pt x="1037811" y="441497"/>
                  <a:pt x="1024464" y="447109"/>
                  <a:pt x="1010500" y="450600"/>
                </a:cubicBezTo>
                <a:cubicBezTo>
                  <a:pt x="987983" y="456229"/>
                  <a:pt x="964982" y="459703"/>
                  <a:pt x="942223" y="464255"/>
                </a:cubicBezTo>
                <a:cubicBezTo>
                  <a:pt x="924016" y="473358"/>
                  <a:pt x="906661" y="484417"/>
                  <a:pt x="887601" y="491564"/>
                </a:cubicBezTo>
                <a:cubicBezTo>
                  <a:pt x="826005" y="514661"/>
                  <a:pt x="716752" y="514903"/>
                  <a:pt x="669115" y="518873"/>
                </a:cubicBezTo>
                <a:cubicBezTo>
                  <a:pt x="531864" y="512635"/>
                  <a:pt x="336941" y="491544"/>
                  <a:pt x="191176" y="518873"/>
                </a:cubicBezTo>
                <a:cubicBezTo>
                  <a:pt x="167775" y="523260"/>
                  <a:pt x="122237" y="574152"/>
                  <a:pt x="109243" y="587146"/>
                </a:cubicBezTo>
                <a:cubicBezTo>
                  <a:pt x="104691" y="600800"/>
                  <a:pt x="102993" y="615767"/>
                  <a:pt x="95588" y="628109"/>
                </a:cubicBezTo>
                <a:cubicBezTo>
                  <a:pt x="88964" y="639148"/>
                  <a:pt x="74035" y="643904"/>
                  <a:pt x="68277" y="655419"/>
                </a:cubicBezTo>
                <a:cubicBezTo>
                  <a:pt x="58090" y="675792"/>
                  <a:pt x="42681" y="781672"/>
                  <a:pt x="40966" y="791964"/>
                </a:cubicBezTo>
                <a:cubicBezTo>
                  <a:pt x="36438" y="859880"/>
                  <a:pt x="21220" y="1098652"/>
                  <a:pt x="13655" y="1174292"/>
                </a:cubicBezTo>
                <a:cubicBezTo>
                  <a:pt x="10452" y="1206316"/>
                  <a:pt x="4552" y="1238013"/>
                  <a:pt x="0" y="1269873"/>
                </a:cubicBezTo>
                <a:cubicBezTo>
                  <a:pt x="4552" y="1465588"/>
                  <a:pt x="6540" y="1661380"/>
                  <a:pt x="13655" y="1857019"/>
                </a:cubicBezTo>
                <a:cubicBezTo>
                  <a:pt x="22601" y="2103007"/>
                  <a:pt x="23895" y="1937221"/>
                  <a:pt x="40966" y="2116456"/>
                </a:cubicBezTo>
                <a:cubicBezTo>
                  <a:pt x="50054" y="2211874"/>
                  <a:pt x="44351" y="2288170"/>
                  <a:pt x="68277" y="2375892"/>
                </a:cubicBezTo>
                <a:cubicBezTo>
                  <a:pt x="75852" y="2403664"/>
                  <a:pt x="79619" y="2433869"/>
                  <a:pt x="95588" y="2457820"/>
                </a:cubicBezTo>
                <a:lnTo>
                  <a:pt x="122899" y="2498783"/>
                </a:lnTo>
                <a:cubicBezTo>
                  <a:pt x="136421" y="2539349"/>
                  <a:pt x="145059" y="2589215"/>
                  <a:pt x="177520" y="2621674"/>
                </a:cubicBezTo>
                <a:cubicBezTo>
                  <a:pt x="189125" y="2633278"/>
                  <a:pt x="203807" y="2641644"/>
                  <a:pt x="218486" y="2648983"/>
                </a:cubicBezTo>
                <a:cubicBezTo>
                  <a:pt x="231361" y="2655420"/>
                  <a:pt x="245797" y="2658086"/>
                  <a:pt x="259453" y="2662638"/>
                </a:cubicBezTo>
                <a:cubicBezTo>
                  <a:pt x="350489" y="2658086"/>
                  <a:pt x="442012" y="2659430"/>
                  <a:pt x="532561" y="2648983"/>
                </a:cubicBezTo>
                <a:cubicBezTo>
                  <a:pt x="561159" y="2645683"/>
                  <a:pt x="587182" y="2630777"/>
                  <a:pt x="614493" y="2621674"/>
                </a:cubicBezTo>
                <a:lnTo>
                  <a:pt x="655459" y="2608020"/>
                </a:lnTo>
                <a:cubicBezTo>
                  <a:pt x="669114" y="2603468"/>
                  <a:pt x="682311" y="2597188"/>
                  <a:pt x="696425" y="2594365"/>
                </a:cubicBezTo>
                <a:lnTo>
                  <a:pt x="764703" y="2580711"/>
                </a:lnTo>
                <a:cubicBezTo>
                  <a:pt x="842083" y="2585262"/>
                  <a:pt x="919882" y="2585130"/>
                  <a:pt x="996844" y="2594365"/>
                </a:cubicBezTo>
                <a:cubicBezTo>
                  <a:pt x="1034112" y="2598837"/>
                  <a:pt x="1070479" y="2609805"/>
                  <a:pt x="1106088" y="2621674"/>
                </a:cubicBezTo>
                <a:cubicBezTo>
                  <a:pt x="1133399" y="2630777"/>
                  <a:pt x="1159243" y="2648184"/>
                  <a:pt x="1188020" y="2648983"/>
                </a:cubicBezTo>
                <a:lnTo>
                  <a:pt x="1679615" y="2662638"/>
                </a:lnTo>
                <a:cubicBezTo>
                  <a:pt x="1761547" y="2658086"/>
                  <a:pt x="1843353" y="2648983"/>
                  <a:pt x="1925412" y="2648983"/>
                </a:cubicBezTo>
                <a:cubicBezTo>
                  <a:pt x="2070907" y="2648983"/>
                  <a:pt x="2205830" y="2663302"/>
                  <a:pt x="2348729" y="2676293"/>
                </a:cubicBezTo>
                <a:cubicBezTo>
                  <a:pt x="2445242" y="2700419"/>
                  <a:pt x="2434239" y="2703785"/>
                  <a:pt x="2580871" y="2676293"/>
                </a:cubicBezTo>
                <a:cubicBezTo>
                  <a:pt x="2597001" y="2673269"/>
                  <a:pt x="2608182" y="2658086"/>
                  <a:pt x="2621837" y="2648983"/>
                </a:cubicBezTo>
                <a:cubicBezTo>
                  <a:pt x="2676570" y="2430076"/>
                  <a:pt x="2623470" y="2659127"/>
                  <a:pt x="2649148" y="2102801"/>
                </a:cubicBezTo>
                <a:cubicBezTo>
                  <a:pt x="2655248" y="1970634"/>
                  <a:pt x="2665471" y="1838669"/>
                  <a:pt x="2676459" y="1706819"/>
                </a:cubicBezTo>
                <a:cubicBezTo>
                  <a:pt x="2679132" y="1674746"/>
                  <a:pt x="2686353" y="1643201"/>
                  <a:pt x="2690114" y="1611237"/>
                </a:cubicBezTo>
                <a:cubicBezTo>
                  <a:pt x="2695459" y="1565808"/>
                  <a:pt x="2699218" y="1520207"/>
                  <a:pt x="2703770" y="1474692"/>
                </a:cubicBezTo>
                <a:cubicBezTo>
                  <a:pt x="2694666" y="1315389"/>
                  <a:pt x="2688104" y="1155920"/>
                  <a:pt x="2676459" y="996782"/>
                </a:cubicBezTo>
                <a:cubicBezTo>
                  <a:pt x="2674439" y="969170"/>
                  <a:pt x="2662804" y="942541"/>
                  <a:pt x="2662804" y="914855"/>
                </a:cubicBezTo>
                <a:cubicBezTo>
                  <a:pt x="2662804" y="894079"/>
                  <a:pt x="2686207" y="425304"/>
                  <a:pt x="2690114" y="382327"/>
                </a:cubicBezTo>
                <a:cubicBezTo>
                  <a:pt x="2691813" y="363638"/>
                  <a:pt x="2699699" y="346028"/>
                  <a:pt x="2703770" y="327709"/>
                </a:cubicBezTo>
                <a:cubicBezTo>
                  <a:pt x="2708805" y="305053"/>
                  <a:pt x="2712873" y="282194"/>
                  <a:pt x="2717425" y="259436"/>
                </a:cubicBezTo>
                <a:cubicBezTo>
                  <a:pt x="2713641" y="240515"/>
                  <a:pt x="2703237" y="173820"/>
                  <a:pt x="2690114" y="150200"/>
                </a:cubicBezTo>
                <a:cubicBezTo>
                  <a:pt x="2674174" y="121509"/>
                  <a:pt x="2666631" y="78652"/>
                  <a:pt x="2635493" y="68273"/>
                </a:cubicBezTo>
                <a:lnTo>
                  <a:pt x="2553560" y="40964"/>
                </a:lnTo>
                <a:cubicBezTo>
                  <a:pt x="2539905" y="36412"/>
                  <a:pt x="2512594" y="41703"/>
                  <a:pt x="2512594" y="27309"/>
                </a:cubicBezTo>
                <a:lnTo>
                  <a:pt x="2526250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3" name="Forme libre 2"/>
          <p:cNvSpPr/>
          <p:nvPr/>
        </p:nvSpPr>
        <p:spPr>
          <a:xfrm>
            <a:off x="2717469" y="2504510"/>
            <a:ext cx="1487154" cy="1004715"/>
          </a:xfrm>
          <a:custGeom>
            <a:avLst/>
            <a:gdLst>
              <a:gd name="connsiteX0" fmla="*/ 13656 w 1488439"/>
              <a:gd name="connsiteY0" fmla="*/ 13655 h 914856"/>
              <a:gd name="connsiteX1" fmla="*/ 1488439 w 1488439"/>
              <a:gd name="connsiteY1" fmla="*/ 0 h 914856"/>
              <a:gd name="connsiteX2" fmla="*/ 1461129 w 1488439"/>
              <a:gd name="connsiteY2" fmla="*/ 914856 h 914856"/>
              <a:gd name="connsiteX3" fmla="*/ 0 w 1488439"/>
              <a:gd name="connsiteY3" fmla="*/ 914856 h 914856"/>
              <a:gd name="connsiteX4" fmla="*/ 13656 w 1488439"/>
              <a:gd name="connsiteY4" fmla="*/ 13655 h 9148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88439" h="914856">
                <a:moveTo>
                  <a:pt x="13656" y="13655"/>
                </a:moveTo>
                <a:lnTo>
                  <a:pt x="1488439" y="0"/>
                </a:lnTo>
                <a:lnTo>
                  <a:pt x="1461129" y="914856"/>
                </a:lnTo>
                <a:lnTo>
                  <a:pt x="0" y="914856"/>
                </a:lnTo>
                <a:lnTo>
                  <a:pt x="13656" y="13655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4" name="Forme libre 3"/>
          <p:cNvSpPr/>
          <p:nvPr/>
        </p:nvSpPr>
        <p:spPr>
          <a:xfrm>
            <a:off x="-77742" y="1404838"/>
            <a:ext cx="6644442" cy="532527"/>
          </a:xfrm>
          <a:custGeom>
            <a:avLst/>
            <a:gdLst>
              <a:gd name="connsiteX0" fmla="*/ 81933 w 6650182"/>
              <a:gd name="connsiteY0" fmla="*/ 177509 h 532527"/>
              <a:gd name="connsiteX1" fmla="*/ 655460 w 6650182"/>
              <a:gd name="connsiteY1" fmla="*/ 0 h 532527"/>
              <a:gd name="connsiteX2" fmla="*/ 1078777 w 6650182"/>
              <a:gd name="connsiteY2" fmla="*/ 0 h 532527"/>
              <a:gd name="connsiteX3" fmla="*/ 6622871 w 6650182"/>
              <a:gd name="connsiteY3" fmla="*/ 0 h 532527"/>
              <a:gd name="connsiteX4" fmla="*/ 6650182 w 6650182"/>
              <a:gd name="connsiteY4" fmla="*/ 532527 h 532527"/>
              <a:gd name="connsiteX5" fmla="*/ 3523095 w 6650182"/>
              <a:gd name="connsiteY5" fmla="*/ 382327 h 532527"/>
              <a:gd name="connsiteX6" fmla="*/ 518906 w 6650182"/>
              <a:gd name="connsiteY6" fmla="*/ 532527 h 532527"/>
              <a:gd name="connsiteX7" fmla="*/ 0 w 6650182"/>
              <a:gd name="connsiteY7" fmla="*/ 518873 h 532527"/>
              <a:gd name="connsiteX8" fmla="*/ 81933 w 6650182"/>
              <a:gd name="connsiteY8" fmla="*/ 177509 h 5325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6650182" h="532527">
                <a:moveTo>
                  <a:pt x="81933" y="177509"/>
                </a:moveTo>
                <a:lnTo>
                  <a:pt x="655460" y="0"/>
                </a:lnTo>
                <a:lnTo>
                  <a:pt x="1078777" y="0"/>
                </a:lnTo>
                <a:lnTo>
                  <a:pt x="6622871" y="0"/>
                </a:lnTo>
                <a:lnTo>
                  <a:pt x="6650182" y="532527"/>
                </a:lnTo>
                <a:lnTo>
                  <a:pt x="3523095" y="382327"/>
                </a:lnTo>
                <a:lnTo>
                  <a:pt x="518906" y="532527"/>
                </a:lnTo>
                <a:lnTo>
                  <a:pt x="0" y="518873"/>
                </a:lnTo>
                <a:lnTo>
                  <a:pt x="81933" y="17750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7" name="Forme libre 6"/>
          <p:cNvSpPr/>
          <p:nvPr/>
        </p:nvSpPr>
        <p:spPr>
          <a:xfrm>
            <a:off x="2785745" y="3536534"/>
            <a:ext cx="1173351" cy="423291"/>
          </a:xfrm>
          <a:custGeom>
            <a:avLst/>
            <a:gdLst>
              <a:gd name="connsiteX0" fmla="*/ 0 w 1174365"/>
              <a:gd name="connsiteY0" fmla="*/ 0 h 423291"/>
              <a:gd name="connsiteX1" fmla="*/ 0 w 1174365"/>
              <a:gd name="connsiteY1" fmla="*/ 423291 h 423291"/>
              <a:gd name="connsiteX2" fmla="*/ 1174365 w 1174365"/>
              <a:gd name="connsiteY2" fmla="*/ 409636 h 423291"/>
              <a:gd name="connsiteX3" fmla="*/ 1160710 w 1174365"/>
              <a:gd name="connsiteY3" fmla="*/ 27309 h 423291"/>
              <a:gd name="connsiteX4" fmla="*/ 0 w 1174365"/>
              <a:gd name="connsiteY4" fmla="*/ 0 h 4232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74365" h="423291">
                <a:moveTo>
                  <a:pt x="0" y="0"/>
                </a:moveTo>
                <a:lnTo>
                  <a:pt x="0" y="423291"/>
                </a:lnTo>
                <a:lnTo>
                  <a:pt x="1174365" y="409636"/>
                </a:lnTo>
                <a:lnTo>
                  <a:pt x="1160710" y="27309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8" name="Forme libre 7"/>
          <p:cNvSpPr/>
          <p:nvPr/>
        </p:nvSpPr>
        <p:spPr>
          <a:xfrm>
            <a:off x="4179131" y="2487071"/>
            <a:ext cx="2075081" cy="1937009"/>
          </a:xfrm>
          <a:custGeom>
            <a:avLst/>
            <a:gdLst>
              <a:gd name="connsiteX0" fmla="*/ 0 w 1966379"/>
              <a:gd name="connsiteY0" fmla="*/ 68272 h 1775092"/>
              <a:gd name="connsiteX1" fmla="*/ 0 w 1966379"/>
              <a:gd name="connsiteY1" fmla="*/ 1775092 h 1775092"/>
              <a:gd name="connsiteX2" fmla="*/ 1966379 w 1966379"/>
              <a:gd name="connsiteY2" fmla="*/ 1761437 h 1775092"/>
              <a:gd name="connsiteX3" fmla="*/ 1925412 w 1966379"/>
              <a:gd name="connsiteY3" fmla="*/ 846582 h 1775092"/>
              <a:gd name="connsiteX4" fmla="*/ 710082 w 1966379"/>
              <a:gd name="connsiteY4" fmla="*/ 641764 h 1775092"/>
              <a:gd name="connsiteX5" fmla="*/ 587183 w 1966379"/>
              <a:gd name="connsiteY5" fmla="*/ 204818 h 1775092"/>
              <a:gd name="connsiteX6" fmla="*/ 245798 w 1966379"/>
              <a:gd name="connsiteY6" fmla="*/ 0 h 1775092"/>
              <a:gd name="connsiteX7" fmla="*/ 0 w 1966379"/>
              <a:gd name="connsiteY7" fmla="*/ 68272 h 17750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966379" h="1775092">
                <a:moveTo>
                  <a:pt x="0" y="68272"/>
                </a:moveTo>
                <a:lnTo>
                  <a:pt x="0" y="1775092"/>
                </a:lnTo>
                <a:lnTo>
                  <a:pt x="1966379" y="1761437"/>
                </a:lnTo>
                <a:lnTo>
                  <a:pt x="1925412" y="846582"/>
                </a:lnTo>
                <a:lnTo>
                  <a:pt x="710082" y="641764"/>
                </a:lnTo>
                <a:lnTo>
                  <a:pt x="587183" y="204818"/>
                </a:lnTo>
                <a:lnTo>
                  <a:pt x="245798" y="0"/>
                </a:lnTo>
                <a:lnTo>
                  <a:pt x="0" y="6827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10" name="Forme libre 9"/>
          <p:cNvSpPr/>
          <p:nvPr/>
        </p:nvSpPr>
        <p:spPr>
          <a:xfrm>
            <a:off x="1540955" y="3897731"/>
            <a:ext cx="2381044" cy="546757"/>
          </a:xfrm>
          <a:custGeom>
            <a:avLst/>
            <a:gdLst>
              <a:gd name="connsiteX0" fmla="*/ 146 w 2383101"/>
              <a:gd name="connsiteY0" fmla="*/ 378654 h 454384"/>
              <a:gd name="connsiteX1" fmla="*/ 5972 w 2383101"/>
              <a:gd name="connsiteY1" fmla="*/ 308748 h 454384"/>
              <a:gd name="connsiteX2" fmla="*/ 23449 w 2383101"/>
              <a:gd name="connsiteY2" fmla="*/ 233018 h 454384"/>
              <a:gd name="connsiteX3" fmla="*/ 29274 w 2383101"/>
              <a:gd name="connsiteY3" fmla="*/ 209716 h 454384"/>
              <a:gd name="connsiteX4" fmla="*/ 35100 w 2383101"/>
              <a:gd name="connsiteY4" fmla="*/ 163112 h 454384"/>
              <a:gd name="connsiteX5" fmla="*/ 46751 w 2383101"/>
              <a:gd name="connsiteY5" fmla="*/ 145636 h 454384"/>
              <a:gd name="connsiteX6" fmla="*/ 52577 w 2383101"/>
              <a:gd name="connsiteY6" fmla="*/ 128160 h 454384"/>
              <a:gd name="connsiteX7" fmla="*/ 87530 w 2383101"/>
              <a:gd name="connsiteY7" fmla="*/ 104858 h 454384"/>
              <a:gd name="connsiteX8" fmla="*/ 134135 w 2383101"/>
              <a:gd name="connsiteY8" fmla="*/ 69905 h 454384"/>
              <a:gd name="connsiteX9" fmla="*/ 169089 w 2383101"/>
              <a:gd name="connsiteY9" fmla="*/ 58254 h 454384"/>
              <a:gd name="connsiteX10" fmla="*/ 209868 w 2383101"/>
              <a:gd name="connsiteY10" fmla="*/ 52429 h 454384"/>
              <a:gd name="connsiteX11" fmla="*/ 256473 w 2383101"/>
              <a:gd name="connsiteY11" fmla="*/ 46604 h 454384"/>
              <a:gd name="connsiteX12" fmla="*/ 291426 w 2383101"/>
              <a:gd name="connsiteY12" fmla="*/ 40778 h 454384"/>
              <a:gd name="connsiteX13" fmla="*/ 308903 w 2383101"/>
              <a:gd name="connsiteY13" fmla="*/ 34953 h 454384"/>
              <a:gd name="connsiteX14" fmla="*/ 332205 w 2383101"/>
              <a:gd name="connsiteY14" fmla="*/ 29127 h 454384"/>
              <a:gd name="connsiteX15" fmla="*/ 367159 w 2383101"/>
              <a:gd name="connsiteY15" fmla="*/ 23302 h 454384"/>
              <a:gd name="connsiteX16" fmla="*/ 396287 w 2383101"/>
              <a:gd name="connsiteY16" fmla="*/ 17476 h 454384"/>
              <a:gd name="connsiteX17" fmla="*/ 448717 w 2383101"/>
              <a:gd name="connsiteY17" fmla="*/ 5826 h 454384"/>
              <a:gd name="connsiteX18" fmla="*/ 518624 w 2383101"/>
              <a:gd name="connsiteY18" fmla="*/ 11651 h 454384"/>
              <a:gd name="connsiteX19" fmla="*/ 536101 w 2383101"/>
              <a:gd name="connsiteY19" fmla="*/ 17476 h 454384"/>
              <a:gd name="connsiteX20" fmla="*/ 565229 w 2383101"/>
              <a:gd name="connsiteY20" fmla="*/ 23302 h 454384"/>
              <a:gd name="connsiteX21" fmla="*/ 582706 w 2383101"/>
              <a:gd name="connsiteY21" fmla="*/ 29127 h 454384"/>
              <a:gd name="connsiteX22" fmla="*/ 623485 w 2383101"/>
              <a:gd name="connsiteY22" fmla="*/ 34953 h 454384"/>
              <a:gd name="connsiteX23" fmla="*/ 640962 w 2383101"/>
              <a:gd name="connsiteY23" fmla="*/ 40778 h 454384"/>
              <a:gd name="connsiteX24" fmla="*/ 1672092 w 2383101"/>
              <a:gd name="connsiteY24" fmla="*/ 40778 h 454384"/>
              <a:gd name="connsiteX25" fmla="*/ 1718697 w 2383101"/>
              <a:gd name="connsiteY25" fmla="*/ 34953 h 454384"/>
              <a:gd name="connsiteX26" fmla="*/ 1747825 w 2383101"/>
              <a:gd name="connsiteY26" fmla="*/ 29127 h 454384"/>
              <a:gd name="connsiteX27" fmla="*/ 1811907 w 2383101"/>
              <a:gd name="connsiteY27" fmla="*/ 23302 h 454384"/>
              <a:gd name="connsiteX28" fmla="*/ 1858511 w 2383101"/>
              <a:gd name="connsiteY28" fmla="*/ 11651 h 454384"/>
              <a:gd name="connsiteX29" fmla="*/ 2085709 w 2383101"/>
              <a:gd name="connsiteY29" fmla="*/ 5826 h 454384"/>
              <a:gd name="connsiteX30" fmla="*/ 2149791 w 2383101"/>
              <a:gd name="connsiteY30" fmla="*/ 0 h 454384"/>
              <a:gd name="connsiteX31" fmla="*/ 2289605 w 2383101"/>
              <a:gd name="connsiteY31" fmla="*/ 5826 h 454384"/>
              <a:gd name="connsiteX32" fmla="*/ 2330384 w 2383101"/>
              <a:gd name="connsiteY32" fmla="*/ 11651 h 454384"/>
              <a:gd name="connsiteX33" fmla="*/ 2347861 w 2383101"/>
              <a:gd name="connsiteY33" fmla="*/ 23302 h 454384"/>
              <a:gd name="connsiteX34" fmla="*/ 2371164 w 2383101"/>
              <a:gd name="connsiteY34" fmla="*/ 52429 h 454384"/>
              <a:gd name="connsiteX35" fmla="*/ 2382815 w 2383101"/>
              <a:gd name="connsiteY35" fmla="*/ 69905 h 454384"/>
              <a:gd name="connsiteX36" fmla="*/ 2376989 w 2383101"/>
              <a:gd name="connsiteY36" fmla="*/ 168938 h 454384"/>
              <a:gd name="connsiteX37" fmla="*/ 2318733 w 2383101"/>
              <a:gd name="connsiteY37" fmla="*/ 203890 h 454384"/>
              <a:gd name="connsiteX38" fmla="*/ 2301257 w 2383101"/>
              <a:gd name="connsiteY38" fmla="*/ 209716 h 454384"/>
              <a:gd name="connsiteX39" fmla="*/ 2097361 w 2383101"/>
              <a:gd name="connsiteY39" fmla="*/ 203890 h 454384"/>
              <a:gd name="connsiteX40" fmla="*/ 2039105 w 2383101"/>
              <a:gd name="connsiteY40" fmla="*/ 192240 h 454384"/>
              <a:gd name="connsiteX41" fmla="*/ 2009977 w 2383101"/>
              <a:gd name="connsiteY41" fmla="*/ 186414 h 454384"/>
              <a:gd name="connsiteX42" fmla="*/ 1992500 w 2383101"/>
              <a:gd name="connsiteY42" fmla="*/ 180589 h 454384"/>
              <a:gd name="connsiteX43" fmla="*/ 1910942 w 2383101"/>
              <a:gd name="connsiteY43" fmla="*/ 168938 h 454384"/>
              <a:gd name="connsiteX44" fmla="*/ 1409940 w 2383101"/>
              <a:gd name="connsiteY44" fmla="*/ 174763 h 454384"/>
              <a:gd name="connsiteX45" fmla="*/ 1392464 w 2383101"/>
              <a:gd name="connsiteY45" fmla="*/ 180589 h 454384"/>
              <a:gd name="connsiteX46" fmla="*/ 1345859 w 2383101"/>
              <a:gd name="connsiteY46" fmla="*/ 186414 h 454384"/>
              <a:gd name="connsiteX47" fmla="*/ 1130312 w 2383101"/>
              <a:gd name="connsiteY47" fmla="*/ 186414 h 454384"/>
              <a:gd name="connsiteX48" fmla="*/ 1089533 w 2383101"/>
              <a:gd name="connsiteY48" fmla="*/ 174763 h 454384"/>
              <a:gd name="connsiteX49" fmla="*/ 1025451 w 2383101"/>
              <a:gd name="connsiteY49" fmla="*/ 163112 h 454384"/>
              <a:gd name="connsiteX50" fmla="*/ 879811 w 2383101"/>
              <a:gd name="connsiteY50" fmla="*/ 168938 h 454384"/>
              <a:gd name="connsiteX51" fmla="*/ 862334 w 2383101"/>
              <a:gd name="connsiteY51" fmla="*/ 174763 h 454384"/>
              <a:gd name="connsiteX52" fmla="*/ 844858 w 2383101"/>
              <a:gd name="connsiteY52" fmla="*/ 192240 h 454384"/>
              <a:gd name="connsiteX53" fmla="*/ 827381 w 2383101"/>
              <a:gd name="connsiteY53" fmla="*/ 203890 h 454384"/>
              <a:gd name="connsiteX54" fmla="*/ 798253 w 2383101"/>
              <a:gd name="connsiteY54" fmla="*/ 244669 h 454384"/>
              <a:gd name="connsiteX55" fmla="*/ 786602 w 2383101"/>
              <a:gd name="connsiteY55" fmla="*/ 279621 h 454384"/>
              <a:gd name="connsiteX56" fmla="*/ 780776 w 2383101"/>
              <a:gd name="connsiteY56" fmla="*/ 297098 h 454384"/>
              <a:gd name="connsiteX57" fmla="*/ 774951 w 2383101"/>
              <a:gd name="connsiteY57" fmla="*/ 314574 h 454384"/>
              <a:gd name="connsiteX58" fmla="*/ 763299 w 2383101"/>
              <a:gd name="connsiteY58" fmla="*/ 332050 h 454384"/>
              <a:gd name="connsiteX59" fmla="*/ 757474 w 2383101"/>
              <a:gd name="connsiteY59" fmla="*/ 355352 h 454384"/>
              <a:gd name="connsiteX60" fmla="*/ 705043 w 2383101"/>
              <a:gd name="connsiteY60" fmla="*/ 401955 h 454384"/>
              <a:gd name="connsiteX61" fmla="*/ 687567 w 2383101"/>
              <a:gd name="connsiteY61" fmla="*/ 419432 h 454384"/>
              <a:gd name="connsiteX62" fmla="*/ 652613 w 2383101"/>
              <a:gd name="connsiteY62" fmla="*/ 431083 h 454384"/>
              <a:gd name="connsiteX63" fmla="*/ 582706 w 2383101"/>
              <a:gd name="connsiteY63" fmla="*/ 425257 h 454384"/>
              <a:gd name="connsiteX64" fmla="*/ 576880 w 2383101"/>
              <a:gd name="connsiteY64" fmla="*/ 396130 h 454384"/>
              <a:gd name="connsiteX65" fmla="*/ 571055 w 2383101"/>
              <a:gd name="connsiteY65" fmla="*/ 221367 h 454384"/>
              <a:gd name="connsiteX66" fmla="*/ 553578 w 2383101"/>
              <a:gd name="connsiteY66" fmla="*/ 209716 h 454384"/>
              <a:gd name="connsiteX67" fmla="*/ 495322 w 2383101"/>
              <a:gd name="connsiteY67" fmla="*/ 192240 h 454384"/>
              <a:gd name="connsiteX68" fmla="*/ 477845 w 2383101"/>
              <a:gd name="connsiteY68" fmla="*/ 186414 h 454384"/>
              <a:gd name="connsiteX69" fmla="*/ 384636 w 2383101"/>
              <a:gd name="connsiteY69" fmla="*/ 192240 h 454384"/>
              <a:gd name="connsiteX70" fmla="*/ 349682 w 2383101"/>
              <a:gd name="connsiteY70" fmla="*/ 209716 h 454384"/>
              <a:gd name="connsiteX71" fmla="*/ 332205 w 2383101"/>
              <a:gd name="connsiteY71" fmla="*/ 215541 h 454384"/>
              <a:gd name="connsiteX72" fmla="*/ 285601 w 2383101"/>
              <a:gd name="connsiteY72" fmla="*/ 250494 h 454384"/>
              <a:gd name="connsiteX73" fmla="*/ 273949 w 2383101"/>
              <a:gd name="connsiteY73" fmla="*/ 262145 h 454384"/>
              <a:gd name="connsiteX74" fmla="*/ 262298 w 2383101"/>
              <a:gd name="connsiteY74" fmla="*/ 279621 h 454384"/>
              <a:gd name="connsiteX75" fmla="*/ 244821 w 2383101"/>
              <a:gd name="connsiteY75" fmla="*/ 291272 h 454384"/>
              <a:gd name="connsiteX76" fmla="*/ 215693 w 2383101"/>
              <a:gd name="connsiteY76" fmla="*/ 320399 h 454384"/>
              <a:gd name="connsiteX77" fmla="*/ 198217 w 2383101"/>
              <a:gd name="connsiteY77" fmla="*/ 361177 h 454384"/>
              <a:gd name="connsiteX78" fmla="*/ 186565 w 2383101"/>
              <a:gd name="connsiteY78" fmla="*/ 372828 h 454384"/>
              <a:gd name="connsiteX79" fmla="*/ 169089 w 2383101"/>
              <a:gd name="connsiteY79" fmla="*/ 407781 h 454384"/>
              <a:gd name="connsiteX80" fmla="*/ 157437 w 2383101"/>
              <a:gd name="connsiteY80" fmla="*/ 419432 h 454384"/>
              <a:gd name="connsiteX81" fmla="*/ 99182 w 2383101"/>
              <a:gd name="connsiteY81" fmla="*/ 442734 h 454384"/>
              <a:gd name="connsiteX82" fmla="*/ 87530 w 2383101"/>
              <a:gd name="connsiteY82" fmla="*/ 454384 h 454384"/>
              <a:gd name="connsiteX83" fmla="*/ 23449 w 2383101"/>
              <a:gd name="connsiteY83" fmla="*/ 442734 h 454384"/>
              <a:gd name="connsiteX84" fmla="*/ 17623 w 2383101"/>
              <a:gd name="connsiteY84" fmla="*/ 425257 h 454384"/>
              <a:gd name="connsiteX85" fmla="*/ 11798 w 2383101"/>
              <a:gd name="connsiteY85" fmla="*/ 367003 h 454384"/>
              <a:gd name="connsiteX86" fmla="*/ 146 w 2383101"/>
              <a:gd name="connsiteY86" fmla="*/ 378654 h 4543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</a:cxnLst>
            <a:rect l="l" t="t" r="r" b="b"/>
            <a:pathLst>
              <a:path w="2383101" h="454384">
                <a:moveTo>
                  <a:pt x="146" y="378654"/>
                </a:moveTo>
                <a:cubicBezTo>
                  <a:pt x="-825" y="368945"/>
                  <a:pt x="3240" y="331971"/>
                  <a:pt x="5972" y="308748"/>
                </a:cubicBezTo>
                <a:cubicBezTo>
                  <a:pt x="7964" y="291817"/>
                  <a:pt x="20676" y="244111"/>
                  <a:pt x="23449" y="233018"/>
                </a:cubicBezTo>
                <a:cubicBezTo>
                  <a:pt x="25391" y="225251"/>
                  <a:pt x="28281" y="217661"/>
                  <a:pt x="29274" y="209716"/>
                </a:cubicBezTo>
                <a:cubicBezTo>
                  <a:pt x="31216" y="194181"/>
                  <a:pt x="30981" y="178216"/>
                  <a:pt x="35100" y="163112"/>
                </a:cubicBezTo>
                <a:cubicBezTo>
                  <a:pt x="36942" y="156357"/>
                  <a:pt x="43620" y="151898"/>
                  <a:pt x="46751" y="145636"/>
                </a:cubicBezTo>
                <a:cubicBezTo>
                  <a:pt x="49497" y="140144"/>
                  <a:pt x="49171" y="133269"/>
                  <a:pt x="52577" y="128160"/>
                </a:cubicBezTo>
                <a:cubicBezTo>
                  <a:pt x="65046" y="109458"/>
                  <a:pt x="69207" y="110965"/>
                  <a:pt x="87530" y="104858"/>
                </a:cubicBezTo>
                <a:cubicBezTo>
                  <a:pt x="101331" y="91058"/>
                  <a:pt x="114376" y="76491"/>
                  <a:pt x="134135" y="69905"/>
                </a:cubicBezTo>
                <a:cubicBezTo>
                  <a:pt x="145786" y="66021"/>
                  <a:pt x="156931" y="59991"/>
                  <a:pt x="169089" y="58254"/>
                </a:cubicBezTo>
                <a:lnTo>
                  <a:pt x="209868" y="52429"/>
                </a:lnTo>
                <a:lnTo>
                  <a:pt x="256473" y="46604"/>
                </a:lnTo>
                <a:cubicBezTo>
                  <a:pt x="268166" y="44934"/>
                  <a:pt x="279896" y="43340"/>
                  <a:pt x="291426" y="40778"/>
                </a:cubicBezTo>
                <a:cubicBezTo>
                  <a:pt x="297420" y="39446"/>
                  <a:pt x="302999" y="36640"/>
                  <a:pt x="308903" y="34953"/>
                </a:cubicBezTo>
                <a:cubicBezTo>
                  <a:pt x="316601" y="32753"/>
                  <a:pt x="324354" y="30697"/>
                  <a:pt x="332205" y="29127"/>
                </a:cubicBezTo>
                <a:cubicBezTo>
                  <a:pt x="343788" y="26811"/>
                  <a:pt x="355538" y="25415"/>
                  <a:pt x="367159" y="23302"/>
                </a:cubicBezTo>
                <a:cubicBezTo>
                  <a:pt x="376901" y="21531"/>
                  <a:pt x="386545" y="19247"/>
                  <a:pt x="396287" y="17476"/>
                </a:cubicBezTo>
                <a:cubicBezTo>
                  <a:pt x="441403" y="9273"/>
                  <a:pt x="417900" y="16097"/>
                  <a:pt x="448717" y="5826"/>
                </a:cubicBezTo>
                <a:cubicBezTo>
                  <a:pt x="472019" y="7768"/>
                  <a:pt x="495446" y="8561"/>
                  <a:pt x="518624" y="11651"/>
                </a:cubicBezTo>
                <a:cubicBezTo>
                  <a:pt x="524711" y="12462"/>
                  <a:pt x="530144" y="15987"/>
                  <a:pt x="536101" y="17476"/>
                </a:cubicBezTo>
                <a:cubicBezTo>
                  <a:pt x="545707" y="19877"/>
                  <a:pt x="555623" y="20901"/>
                  <a:pt x="565229" y="23302"/>
                </a:cubicBezTo>
                <a:cubicBezTo>
                  <a:pt x="571186" y="24791"/>
                  <a:pt x="576685" y="27923"/>
                  <a:pt x="582706" y="29127"/>
                </a:cubicBezTo>
                <a:cubicBezTo>
                  <a:pt x="596170" y="31820"/>
                  <a:pt x="609892" y="33011"/>
                  <a:pt x="623485" y="34953"/>
                </a:cubicBezTo>
                <a:cubicBezTo>
                  <a:pt x="629311" y="36895"/>
                  <a:pt x="634822" y="40679"/>
                  <a:pt x="640962" y="40778"/>
                </a:cubicBezTo>
                <a:cubicBezTo>
                  <a:pt x="1266359" y="50865"/>
                  <a:pt x="1198061" y="49243"/>
                  <a:pt x="1672092" y="40778"/>
                </a:cubicBezTo>
                <a:cubicBezTo>
                  <a:pt x="1687627" y="38836"/>
                  <a:pt x="1703223" y="37334"/>
                  <a:pt x="1718697" y="34953"/>
                </a:cubicBezTo>
                <a:cubicBezTo>
                  <a:pt x="1728484" y="33447"/>
                  <a:pt x="1738000" y="30355"/>
                  <a:pt x="1747825" y="29127"/>
                </a:cubicBezTo>
                <a:cubicBezTo>
                  <a:pt x="1769108" y="26467"/>
                  <a:pt x="1790546" y="25244"/>
                  <a:pt x="1811907" y="23302"/>
                </a:cubicBezTo>
                <a:cubicBezTo>
                  <a:pt x="1827442" y="19418"/>
                  <a:pt x="1842531" y="12671"/>
                  <a:pt x="1858511" y="11651"/>
                </a:cubicBezTo>
                <a:cubicBezTo>
                  <a:pt x="1934115" y="6825"/>
                  <a:pt x="2010012" y="8854"/>
                  <a:pt x="2085709" y="5826"/>
                </a:cubicBezTo>
                <a:cubicBezTo>
                  <a:pt x="2107141" y="4969"/>
                  <a:pt x="2128430" y="1942"/>
                  <a:pt x="2149791" y="0"/>
                </a:cubicBezTo>
                <a:cubicBezTo>
                  <a:pt x="2196396" y="1942"/>
                  <a:pt x="2243057" y="2823"/>
                  <a:pt x="2289605" y="5826"/>
                </a:cubicBezTo>
                <a:cubicBezTo>
                  <a:pt x="2303307" y="6710"/>
                  <a:pt x="2317232" y="7706"/>
                  <a:pt x="2330384" y="11651"/>
                </a:cubicBezTo>
                <a:cubicBezTo>
                  <a:pt x="2337090" y="13663"/>
                  <a:pt x="2342035" y="19418"/>
                  <a:pt x="2347861" y="23302"/>
                </a:cubicBezTo>
                <a:cubicBezTo>
                  <a:pt x="2383720" y="77089"/>
                  <a:pt x="2337960" y="10926"/>
                  <a:pt x="2371164" y="52429"/>
                </a:cubicBezTo>
                <a:cubicBezTo>
                  <a:pt x="2375538" y="57896"/>
                  <a:pt x="2378931" y="64080"/>
                  <a:pt x="2382815" y="69905"/>
                </a:cubicBezTo>
                <a:cubicBezTo>
                  <a:pt x="2380873" y="102916"/>
                  <a:pt x="2387446" y="137567"/>
                  <a:pt x="2376989" y="168938"/>
                </a:cubicBezTo>
                <a:cubicBezTo>
                  <a:pt x="2374687" y="175844"/>
                  <a:pt x="2329830" y="199134"/>
                  <a:pt x="2318733" y="203890"/>
                </a:cubicBezTo>
                <a:cubicBezTo>
                  <a:pt x="2313089" y="206309"/>
                  <a:pt x="2307082" y="207774"/>
                  <a:pt x="2301257" y="209716"/>
                </a:cubicBezTo>
                <a:cubicBezTo>
                  <a:pt x="2233292" y="207774"/>
                  <a:pt x="2165203" y="208413"/>
                  <a:pt x="2097361" y="203890"/>
                </a:cubicBezTo>
                <a:cubicBezTo>
                  <a:pt x="2077602" y="202573"/>
                  <a:pt x="2058524" y="196124"/>
                  <a:pt x="2039105" y="192240"/>
                </a:cubicBezTo>
                <a:cubicBezTo>
                  <a:pt x="2029396" y="190298"/>
                  <a:pt x="2019371" y="189545"/>
                  <a:pt x="2009977" y="186414"/>
                </a:cubicBezTo>
                <a:cubicBezTo>
                  <a:pt x="2004151" y="184472"/>
                  <a:pt x="1998557" y="181599"/>
                  <a:pt x="1992500" y="180589"/>
                </a:cubicBezTo>
                <a:cubicBezTo>
                  <a:pt x="1826408" y="152907"/>
                  <a:pt x="2015774" y="189902"/>
                  <a:pt x="1910942" y="168938"/>
                </a:cubicBezTo>
                <a:lnTo>
                  <a:pt x="1409940" y="174763"/>
                </a:lnTo>
                <a:cubicBezTo>
                  <a:pt x="1403801" y="174901"/>
                  <a:pt x="1398505" y="179491"/>
                  <a:pt x="1392464" y="180589"/>
                </a:cubicBezTo>
                <a:cubicBezTo>
                  <a:pt x="1377061" y="183390"/>
                  <a:pt x="1361394" y="184472"/>
                  <a:pt x="1345859" y="186414"/>
                </a:cubicBezTo>
                <a:cubicBezTo>
                  <a:pt x="1262313" y="207302"/>
                  <a:pt x="1314921" y="196393"/>
                  <a:pt x="1130312" y="186414"/>
                </a:cubicBezTo>
                <a:cubicBezTo>
                  <a:pt x="1116398" y="185662"/>
                  <a:pt x="1102836" y="178089"/>
                  <a:pt x="1089533" y="174763"/>
                </a:cubicBezTo>
                <a:cubicBezTo>
                  <a:pt x="1073262" y="170695"/>
                  <a:pt x="1041017" y="165706"/>
                  <a:pt x="1025451" y="163112"/>
                </a:cubicBezTo>
                <a:cubicBezTo>
                  <a:pt x="976904" y="165054"/>
                  <a:pt x="928273" y="165476"/>
                  <a:pt x="879811" y="168938"/>
                </a:cubicBezTo>
                <a:cubicBezTo>
                  <a:pt x="873686" y="169376"/>
                  <a:pt x="867443" y="171357"/>
                  <a:pt x="862334" y="174763"/>
                </a:cubicBezTo>
                <a:cubicBezTo>
                  <a:pt x="855479" y="179333"/>
                  <a:pt x="851187" y="186966"/>
                  <a:pt x="844858" y="192240"/>
                </a:cubicBezTo>
                <a:cubicBezTo>
                  <a:pt x="839479" y="196722"/>
                  <a:pt x="833207" y="200007"/>
                  <a:pt x="827381" y="203890"/>
                </a:cubicBezTo>
                <a:cubicBezTo>
                  <a:pt x="825031" y="207023"/>
                  <a:pt x="801352" y="237696"/>
                  <a:pt x="798253" y="244669"/>
                </a:cubicBezTo>
                <a:cubicBezTo>
                  <a:pt x="793265" y="255891"/>
                  <a:pt x="790486" y="267970"/>
                  <a:pt x="786602" y="279621"/>
                </a:cubicBezTo>
                <a:lnTo>
                  <a:pt x="780776" y="297098"/>
                </a:lnTo>
                <a:cubicBezTo>
                  <a:pt x="778834" y="302923"/>
                  <a:pt x="778357" y="309465"/>
                  <a:pt x="774951" y="314574"/>
                </a:cubicBezTo>
                <a:lnTo>
                  <a:pt x="763299" y="332050"/>
                </a:lnTo>
                <a:cubicBezTo>
                  <a:pt x="761357" y="339817"/>
                  <a:pt x="762065" y="348793"/>
                  <a:pt x="757474" y="355352"/>
                </a:cubicBezTo>
                <a:cubicBezTo>
                  <a:pt x="725742" y="400682"/>
                  <a:pt x="732757" y="378860"/>
                  <a:pt x="705043" y="401955"/>
                </a:cubicBezTo>
                <a:cubicBezTo>
                  <a:pt x="698714" y="407229"/>
                  <a:pt x="694769" y="415431"/>
                  <a:pt x="687567" y="419432"/>
                </a:cubicBezTo>
                <a:cubicBezTo>
                  <a:pt x="676831" y="425396"/>
                  <a:pt x="652613" y="431083"/>
                  <a:pt x="652613" y="431083"/>
                </a:cubicBezTo>
                <a:lnTo>
                  <a:pt x="582706" y="425257"/>
                </a:lnTo>
                <a:cubicBezTo>
                  <a:pt x="573716" y="421108"/>
                  <a:pt x="577445" y="406015"/>
                  <a:pt x="576880" y="396130"/>
                </a:cubicBezTo>
                <a:cubicBezTo>
                  <a:pt x="573555" y="337938"/>
                  <a:pt x="578285" y="279204"/>
                  <a:pt x="571055" y="221367"/>
                </a:cubicBezTo>
                <a:cubicBezTo>
                  <a:pt x="570187" y="214420"/>
                  <a:pt x="559976" y="212560"/>
                  <a:pt x="553578" y="209716"/>
                </a:cubicBezTo>
                <a:cubicBezTo>
                  <a:pt x="528652" y="198638"/>
                  <a:pt x="519050" y="199019"/>
                  <a:pt x="495322" y="192240"/>
                </a:cubicBezTo>
                <a:cubicBezTo>
                  <a:pt x="489417" y="190553"/>
                  <a:pt x="483671" y="188356"/>
                  <a:pt x="477845" y="186414"/>
                </a:cubicBezTo>
                <a:cubicBezTo>
                  <a:pt x="446775" y="188356"/>
                  <a:pt x="415595" y="188981"/>
                  <a:pt x="384636" y="192240"/>
                </a:cubicBezTo>
                <a:cubicBezTo>
                  <a:pt x="366086" y="194193"/>
                  <a:pt x="365919" y="201598"/>
                  <a:pt x="349682" y="209716"/>
                </a:cubicBezTo>
                <a:cubicBezTo>
                  <a:pt x="344190" y="212462"/>
                  <a:pt x="338031" y="213599"/>
                  <a:pt x="332205" y="215541"/>
                </a:cubicBezTo>
                <a:cubicBezTo>
                  <a:pt x="298735" y="249011"/>
                  <a:pt x="316104" y="240327"/>
                  <a:pt x="285601" y="250494"/>
                </a:cubicBezTo>
                <a:cubicBezTo>
                  <a:pt x="281717" y="254378"/>
                  <a:pt x="277380" y="257856"/>
                  <a:pt x="273949" y="262145"/>
                </a:cubicBezTo>
                <a:cubicBezTo>
                  <a:pt x="269575" y="267612"/>
                  <a:pt x="267249" y="274670"/>
                  <a:pt x="262298" y="279621"/>
                </a:cubicBezTo>
                <a:cubicBezTo>
                  <a:pt x="257347" y="284572"/>
                  <a:pt x="250090" y="286662"/>
                  <a:pt x="244821" y="291272"/>
                </a:cubicBezTo>
                <a:cubicBezTo>
                  <a:pt x="234487" y="300314"/>
                  <a:pt x="215693" y="320399"/>
                  <a:pt x="215693" y="320399"/>
                </a:cubicBezTo>
                <a:cubicBezTo>
                  <a:pt x="210515" y="335935"/>
                  <a:pt x="207816" y="346779"/>
                  <a:pt x="198217" y="361177"/>
                </a:cubicBezTo>
                <a:cubicBezTo>
                  <a:pt x="195170" y="365747"/>
                  <a:pt x="190449" y="368944"/>
                  <a:pt x="186565" y="372828"/>
                </a:cubicBezTo>
                <a:cubicBezTo>
                  <a:pt x="180413" y="391287"/>
                  <a:pt x="181996" y="391649"/>
                  <a:pt x="169089" y="407781"/>
                </a:cubicBezTo>
                <a:cubicBezTo>
                  <a:pt x="165658" y="412070"/>
                  <a:pt x="162350" y="416976"/>
                  <a:pt x="157437" y="419432"/>
                </a:cubicBezTo>
                <a:cubicBezTo>
                  <a:pt x="119533" y="438384"/>
                  <a:pt x="129730" y="422370"/>
                  <a:pt x="99182" y="442734"/>
                </a:cubicBezTo>
                <a:cubicBezTo>
                  <a:pt x="94612" y="445780"/>
                  <a:pt x="91414" y="450501"/>
                  <a:pt x="87530" y="454384"/>
                </a:cubicBezTo>
                <a:cubicBezTo>
                  <a:pt x="66170" y="450501"/>
                  <a:pt x="43490" y="451084"/>
                  <a:pt x="23449" y="442734"/>
                </a:cubicBezTo>
                <a:cubicBezTo>
                  <a:pt x="17781" y="440372"/>
                  <a:pt x="18557" y="431326"/>
                  <a:pt x="17623" y="425257"/>
                </a:cubicBezTo>
                <a:cubicBezTo>
                  <a:pt x="14656" y="405969"/>
                  <a:pt x="16531" y="385935"/>
                  <a:pt x="11798" y="367003"/>
                </a:cubicBezTo>
                <a:cubicBezTo>
                  <a:pt x="10466" y="361674"/>
                  <a:pt x="1117" y="388363"/>
                  <a:pt x="146" y="37865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11" name="Forme libre 10"/>
          <p:cNvSpPr/>
          <p:nvPr/>
        </p:nvSpPr>
        <p:spPr>
          <a:xfrm>
            <a:off x="1062455" y="4888105"/>
            <a:ext cx="763442" cy="273796"/>
          </a:xfrm>
          <a:custGeom>
            <a:avLst/>
            <a:gdLst>
              <a:gd name="connsiteX0" fmla="*/ 6773 w 764101"/>
              <a:gd name="connsiteY0" fmla="*/ 116509 h 273796"/>
              <a:gd name="connsiteX1" fmla="*/ 30076 w 764101"/>
              <a:gd name="connsiteY1" fmla="*/ 145636 h 273796"/>
              <a:gd name="connsiteX2" fmla="*/ 47552 w 764101"/>
              <a:gd name="connsiteY2" fmla="*/ 151462 h 273796"/>
              <a:gd name="connsiteX3" fmla="*/ 99983 w 764101"/>
              <a:gd name="connsiteY3" fmla="*/ 186415 h 273796"/>
              <a:gd name="connsiteX4" fmla="*/ 117459 w 764101"/>
              <a:gd name="connsiteY4" fmla="*/ 198065 h 273796"/>
              <a:gd name="connsiteX5" fmla="*/ 146587 w 764101"/>
              <a:gd name="connsiteY5" fmla="*/ 227193 h 273796"/>
              <a:gd name="connsiteX6" fmla="*/ 158239 w 764101"/>
              <a:gd name="connsiteY6" fmla="*/ 238844 h 273796"/>
              <a:gd name="connsiteX7" fmla="*/ 175715 w 764101"/>
              <a:gd name="connsiteY7" fmla="*/ 244669 h 273796"/>
              <a:gd name="connsiteX8" fmla="*/ 204843 w 764101"/>
              <a:gd name="connsiteY8" fmla="*/ 267971 h 273796"/>
              <a:gd name="connsiteX9" fmla="*/ 239797 w 764101"/>
              <a:gd name="connsiteY9" fmla="*/ 273796 h 273796"/>
              <a:gd name="connsiteX10" fmla="*/ 385437 w 764101"/>
              <a:gd name="connsiteY10" fmla="*/ 267971 h 273796"/>
              <a:gd name="connsiteX11" fmla="*/ 426216 w 764101"/>
              <a:gd name="connsiteY11" fmla="*/ 250494 h 273796"/>
              <a:gd name="connsiteX12" fmla="*/ 443693 w 764101"/>
              <a:gd name="connsiteY12" fmla="*/ 244669 h 273796"/>
              <a:gd name="connsiteX13" fmla="*/ 496123 w 764101"/>
              <a:gd name="connsiteY13" fmla="*/ 227193 h 273796"/>
              <a:gd name="connsiteX14" fmla="*/ 513600 w 764101"/>
              <a:gd name="connsiteY14" fmla="*/ 221367 h 273796"/>
              <a:gd name="connsiteX15" fmla="*/ 571856 w 764101"/>
              <a:gd name="connsiteY15" fmla="*/ 209716 h 273796"/>
              <a:gd name="connsiteX16" fmla="*/ 595158 w 764101"/>
              <a:gd name="connsiteY16" fmla="*/ 203891 h 273796"/>
              <a:gd name="connsiteX17" fmla="*/ 624286 w 764101"/>
              <a:gd name="connsiteY17" fmla="*/ 198065 h 273796"/>
              <a:gd name="connsiteX18" fmla="*/ 641763 w 764101"/>
              <a:gd name="connsiteY18" fmla="*/ 192240 h 273796"/>
              <a:gd name="connsiteX19" fmla="*/ 670891 w 764101"/>
              <a:gd name="connsiteY19" fmla="*/ 186415 h 273796"/>
              <a:gd name="connsiteX20" fmla="*/ 711670 w 764101"/>
              <a:gd name="connsiteY20" fmla="*/ 174764 h 273796"/>
              <a:gd name="connsiteX21" fmla="*/ 758275 w 764101"/>
              <a:gd name="connsiteY21" fmla="*/ 133986 h 273796"/>
              <a:gd name="connsiteX22" fmla="*/ 764101 w 764101"/>
              <a:gd name="connsiteY22" fmla="*/ 116509 h 273796"/>
              <a:gd name="connsiteX23" fmla="*/ 746624 w 764101"/>
              <a:gd name="connsiteY23" fmla="*/ 81557 h 273796"/>
              <a:gd name="connsiteX24" fmla="*/ 729147 w 764101"/>
              <a:gd name="connsiteY24" fmla="*/ 69906 h 273796"/>
              <a:gd name="connsiteX25" fmla="*/ 711670 w 764101"/>
              <a:gd name="connsiteY25" fmla="*/ 52429 h 273796"/>
              <a:gd name="connsiteX26" fmla="*/ 676717 w 764101"/>
              <a:gd name="connsiteY26" fmla="*/ 29128 h 273796"/>
              <a:gd name="connsiteX27" fmla="*/ 665065 w 764101"/>
              <a:gd name="connsiteY27" fmla="*/ 11651 h 273796"/>
              <a:gd name="connsiteX28" fmla="*/ 630112 w 764101"/>
              <a:gd name="connsiteY28" fmla="*/ 0 h 273796"/>
              <a:gd name="connsiteX29" fmla="*/ 577682 w 764101"/>
              <a:gd name="connsiteY29" fmla="*/ 17477 h 273796"/>
              <a:gd name="connsiteX30" fmla="*/ 566030 w 764101"/>
              <a:gd name="connsiteY30" fmla="*/ 58255 h 273796"/>
              <a:gd name="connsiteX31" fmla="*/ 548554 w 764101"/>
              <a:gd name="connsiteY31" fmla="*/ 69906 h 273796"/>
              <a:gd name="connsiteX32" fmla="*/ 507774 w 764101"/>
              <a:gd name="connsiteY32" fmla="*/ 110684 h 273796"/>
              <a:gd name="connsiteX33" fmla="*/ 490298 w 764101"/>
              <a:gd name="connsiteY33" fmla="*/ 104858 h 273796"/>
              <a:gd name="connsiteX34" fmla="*/ 472821 w 764101"/>
              <a:gd name="connsiteY34" fmla="*/ 93207 h 273796"/>
              <a:gd name="connsiteX35" fmla="*/ 437867 w 764101"/>
              <a:gd name="connsiteY35" fmla="*/ 81557 h 273796"/>
              <a:gd name="connsiteX36" fmla="*/ 420390 w 764101"/>
              <a:gd name="connsiteY36" fmla="*/ 75731 h 273796"/>
              <a:gd name="connsiteX37" fmla="*/ 367960 w 764101"/>
              <a:gd name="connsiteY37" fmla="*/ 87382 h 273796"/>
              <a:gd name="connsiteX38" fmla="*/ 350483 w 764101"/>
              <a:gd name="connsiteY38" fmla="*/ 93207 h 273796"/>
              <a:gd name="connsiteX39" fmla="*/ 338832 w 764101"/>
              <a:gd name="connsiteY39" fmla="*/ 110684 h 273796"/>
              <a:gd name="connsiteX40" fmla="*/ 315530 w 764101"/>
              <a:gd name="connsiteY40" fmla="*/ 116509 h 273796"/>
              <a:gd name="connsiteX41" fmla="*/ 181541 w 764101"/>
              <a:gd name="connsiteY41" fmla="*/ 110684 h 273796"/>
              <a:gd name="connsiteX42" fmla="*/ 146587 w 764101"/>
              <a:gd name="connsiteY42" fmla="*/ 87382 h 273796"/>
              <a:gd name="connsiteX43" fmla="*/ 134936 w 764101"/>
              <a:gd name="connsiteY43" fmla="*/ 52429 h 273796"/>
              <a:gd name="connsiteX44" fmla="*/ 12599 w 764101"/>
              <a:gd name="connsiteY44" fmla="*/ 58255 h 273796"/>
              <a:gd name="connsiteX45" fmla="*/ 948 w 764101"/>
              <a:gd name="connsiteY45" fmla="*/ 75731 h 273796"/>
              <a:gd name="connsiteX46" fmla="*/ 6773 w 764101"/>
              <a:gd name="connsiteY46" fmla="*/ 116509 h 2737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</a:cxnLst>
            <a:rect l="l" t="t" r="r" b="b"/>
            <a:pathLst>
              <a:path w="764101" h="273796">
                <a:moveTo>
                  <a:pt x="6773" y="116509"/>
                </a:moveTo>
                <a:cubicBezTo>
                  <a:pt x="11628" y="128160"/>
                  <a:pt x="20635" y="137544"/>
                  <a:pt x="30076" y="145636"/>
                </a:cubicBezTo>
                <a:cubicBezTo>
                  <a:pt x="34738" y="149632"/>
                  <a:pt x="42184" y="148480"/>
                  <a:pt x="47552" y="151462"/>
                </a:cubicBezTo>
                <a:cubicBezTo>
                  <a:pt x="47554" y="151463"/>
                  <a:pt x="91244" y="180589"/>
                  <a:pt x="99983" y="186415"/>
                </a:cubicBezTo>
                <a:cubicBezTo>
                  <a:pt x="105808" y="190298"/>
                  <a:pt x="112509" y="193115"/>
                  <a:pt x="117459" y="198065"/>
                </a:cubicBezTo>
                <a:lnTo>
                  <a:pt x="146587" y="227193"/>
                </a:lnTo>
                <a:cubicBezTo>
                  <a:pt x="150471" y="231077"/>
                  <a:pt x="153028" y="237107"/>
                  <a:pt x="158239" y="238844"/>
                </a:cubicBezTo>
                <a:lnTo>
                  <a:pt x="175715" y="244669"/>
                </a:lnTo>
                <a:cubicBezTo>
                  <a:pt x="183668" y="252622"/>
                  <a:pt x="193822" y="264298"/>
                  <a:pt x="204843" y="267971"/>
                </a:cubicBezTo>
                <a:cubicBezTo>
                  <a:pt x="216049" y="271706"/>
                  <a:pt x="228146" y="271854"/>
                  <a:pt x="239797" y="273796"/>
                </a:cubicBezTo>
                <a:cubicBezTo>
                  <a:pt x="288344" y="271854"/>
                  <a:pt x="336967" y="271314"/>
                  <a:pt x="385437" y="267971"/>
                </a:cubicBezTo>
                <a:cubicBezTo>
                  <a:pt x="413564" y="266031"/>
                  <a:pt x="403798" y="261703"/>
                  <a:pt x="426216" y="250494"/>
                </a:cubicBezTo>
                <a:cubicBezTo>
                  <a:pt x="431708" y="247748"/>
                  <a:pt x="437943" y="246825"/>
                  <a:pt x="443693" y="244669"/>
                </a:cubicBezTo>
                <a:cubicBezTo>
                  <a:pt x="507985" y="220561"/>
                  <a:pt x="441445" y="242815"/>
                  <a:pt x="496123" y="227193"/>
                </a:cubicBezTo>
                <a:cubicBezTo>
                  <a:pt x="502028" y="225506"/>
                  <a:pt x="507616" y="222748"/>
                  <a:pt x="513600" y="221367"/>
                </a:cubicBezTo>
                <a:cubicBezTo>
                  <a:pt x="532896" y="216914"/>
                  <a:pt x="552644" y="214519"/>
                  <a:pt x="571856" y="209716"/>
                </a:cubicBezTo>
                <a:cubicBezTo>
                  <a:pt x="579623" y="207774"/>
                  <a:pt x="587342" y="205628"/>
                  <a:pt x="595158" y="203891"/>
                </a:cubicBezTo>
                <a:cubicBezTo>
                  <a:pt x="604824" y="201743"/>
                  <a:pt x="614680" y="200466"/>
                  <a:pt x="624286" y="198065"/>
                </a:cubicBezTo>
                <a:cubicBezTo>
                  <a:pt x="630243" y="196576"/>
                  <a:pt x="635806" y="193729"/>
                  <a:pt x="641763" y="192240"/>
                </a:cubicBezTo>
                <a:cubicBezTo>
                  <a:pt x="651369" y="189839"/>
                  <a:pt x="661225" y="188563"/>
                  <a:pt x="670891" y="186415"/>
                </a:cubicBezTo>
                <a:cubicBezTo>
                  <a:pt x="692827" y="181540"/>
                  <a:pt x="692214" y="181249"/>
                  <a:pt x="711670" y="174764"/>
                </a:cubicBezTo>
                <a:cubicBezTo>
                  <a:pt x="737885" y="157288"/>
                  <a:pt x="746138" y="158259"/>
                  <a:pt x="758275" y="133986"/>
                </a:cubicBezTo>
                <a:cubicBezTo>
                  <a:pt x="761021" y="128494"/>
                  <a:pt x="762159" y="122335"/>
                  <a:pt x="764101" y="116509"/>
                </a:cubicBezTo>
                <a:cubicBezTo>
                  <a:pt x="759363" y="102296"/>
                  <a:pt x="757916" y="92849"/>
                  <a:pt x="746624" y="81557"/>
                </a:cubicBezTo>
                <a:cubicBezTo>
                  <a:pt x="741673" y="76606"/>
                  <a:pt x="734526" y="74388"/>
                  <a:pt x="729147" y="69906"/>
                </a:cubicBezTo>
                <a:cubicBezTo>
                  <a:pt x="722818" y="64632"/>
                  <a:pt x="718173" y="57487"/>
                  <a:pt x="711670" y="52429"/>
                </a:cubicBezTo>
                <a:cubicBezTo>
                  <a:pt x="700617" y="43832"/>
                  <a:pt x="676717" y="29128"/>
                  <a:pt x="676717" y="29128"/>
                </a:cubicBezTo>
                <a:cubicBezTo>
                  <a:pt x="672833" y="23302"/>
                  <a:pt x="671002" y="15362"/>
                  <a:pt x="665065" y="11651"/>
                </a:cubicBezTo>
                <a:cubicBezTo>
                  <a:pt x="654651" y="5142"/>
                  <a:pt x="630112" y="0"/>
                  <a:pt x="630112" y="0"/>
                </a:cubicBezTo>
                <a:cubicBezTo>
                  <a:pt x="617043" y="2178"/>
                  <a:pt x="587921" y="2118"/>
                  <a:pt x="577682" y="17477"/>
                </a:cubicBezTo>
                <a:cubicBezTo>
                  <a:pt x="573493" y="23760"/>
                  <a:pt x="571990" y="50805"/>
                  <a:pt x="566030" y="58255"/>
                </a:cubicBezTo>
                <a:cubicBezTo>
                  <a:pt x="561656" y="63722"/>
                  <a:pt x="554379" y="66022"/>
                  <a:pt x="548554" y="69906"/>
                </a:cubicBezTo>
                <a:cubicBezTo>
                  <a:pt x="521845" y="109967"/>
                  <a:pt x="538535" y="100430"/>
                  <a:pt x="507774" y="110684"/>
                </a:cubicBezTo>
                <a:cubicBezTo>
                  <a:pt x="501949" y="108742"/>
                  <a:pt x="495790" y="107604"/>
                  <a:pt x="490298" y="104858"/>
                </a:cubicBezTo>
                <a:cubicBezTo>
                  <a:pt x="484036" y="101727"/>
                  <a:pt x="479219" y="96050"/>
                  <a:pt x="472821" y="93207"/>
                </a:cubicBezTo>
                <a:cubicBezTo>
                  <a:pt x="461598" y="88219"/>
                  <a:pt x="449518" y="85441"/>
                  <a:pt x="437867" y="81557"/>
                </a:cubicBezTo>
                <a:lnTo>
                  <a:pt x="420390" y="75731"/>
                </a:lnTo>
                <a:cubicBezTo>
                  <a:pt x="400374" y="79734"/>
                  <a:pt x="387152" y="81899"/>
                  <a:pt x="367960" y="87382"/>
                </a:cubicBezTo>
                <a:cubicBezTo>
                  <a:pt x="362056" y="89069"/>
                  <a:pt x="356309" y="91265"/>
                  <a:pt x="350483" y="93207"/>
                </a:cubicBezTo>
                <a:cubicBezTo>
                  <a:pt x="346599" y="99033"/>
                  <a:pt x="344658" y="106800"/>
                  <a:pt x="338832" y="110684"/>
                </a:cubicBezTo>
                <a:cubicBezTo>
                  <a:pt x="332170" y="115125"/>
                  <a:pt x="323536" y="116509"/>
                  <a:pt x="315530" y="116509"/>
                </a:cubicBezTo>
                <a:cubicBezTo>
                  <a:pt x="270825" y="116509"/>
                  <a:pt x="226204" y="112626"/>
                  <a:pt x="181541" y="110684"/>
                </a:cubicBezTo>
                <a:cubicBezTo>
                  <a:pt x="169890" y="102917"/>
                  <a:pt x="151015" y="100666"/>
                  <a:pt x="146587" y="87382"/>
                </a:cubicBezTo>
                <a:lnTo>
                  <a:pt x="134936" y="52429"/>
                </a:lnTo>
                <a:cubicBezTo>
                  <a:pt x="94157" y="54371"/>
                  <a:pt x="52820" y="51260"/>
                  <a:pt x="12599" y="58255"/>
                </a:cubicBezTo>
                <a:cubicBezTo>
                  <a:pt x="5701" y="59455"/>
                  <a:pt x="2200" y="68843"/>
                  <a:pt x="948" y="75731"/>
                </a:cubicBezTo>
                <a:cubicBezTo>
                  <a:pt x="-1831" y="91015"/>
                  <a:pt x="1918" y="104858"/>
                  <a:pt x="6773" y="116509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12" name="Forme libre 11"/>
          <p:cNvSpPr/>
          <p:nvPr/>
        </p:nvSpPr>
        <p:spPr>
          <a:xfrm>
            <a:off x="2094532" y="4847327"/>
            <a:ext cx="416346" cy="301012"/>
          </a:xfrm>
          <a:custGeom>
            <a:avLst/>
            <a:gdLst>
              <a:gd name="connsiteX0" fmla="*/ 17477 w 416706"/>
              <a:gd name="connsiteY0" fmla="*/ 186414 h 301012"/>
              <a:gd name="connsiteX1" fmla="*/ 52430 w 416706"/>
              <a:gd name="connsiteY1" fmla="*/ 180589 h 301012"/>
              <a:gd name="connsiteX2" fmla="*/ 69907 w 416706"/>
              <a:gd name="connsiteY2" fmla="*/ 145636 h 301012"/>
              <a:gd name="connsiteX3" fmla="*/ 104861 w 416706"/>
              <a:gd name="connsiteY3" fmla="*/ 116509 h 301012"/>
              <a:gd name="connsiteX4" fmla="*/ 133989 w 416706"/>
              <a:gd name="connsiteY4" fmla="*/ 87382 h 301012"/>
              <a:gd name="connsiteX5" fmla="*/ 168942 w 416706"/>
              <a:gd name="connsiteY5" fmla="*/ 75731 h 301012"/>
              <a:gd name="connsiteX6" fmla="*/ 192245 w 416706"/>
              <a:gd name="connsiteY6" fmla="*/ 46604 h 301012"/>
              <a:gd name="connsiteX7" fmla="*/ 203896 w 416706"/>
              <a:gd name="connsiteY7" fmla="*/ 29128 h 301012"/>
              <a:gd name="connsiteX8" fmla="*/ 238849 w 416706"/>
              <a:gd name="connsiteY8" fmla="*/ 17477 h 301012"/>
              <a:gd name="connsiteX9" fmla="*/ 273803 w 416706"/>
              <a:gd name="connsiteY9" fmla="*/ 5826 h 301012"/>
              <a:gd name="connsiteX10" fmla="*/ 297105 w 416706"/>
              <a:gd name="connsiteY10" fmla="*/ 0 h 301012"/>
              <a:gd name="connsiteX11" fmla="*/ 355361 w 416706"/>
              <a:gd name="connsiteY11" fmla="*/ 5826 h 301012"/>
              <a:gd name="connsiteX12" fmla="*/ 372838 w 416706"/>
              <a:gd name="connsiteY12" fmla="*/ 11651 h 301012"/>
              <a:gd name="connsiteX13" fmla="*/ 384489 w 416706"/>
              <a:gd name="connsiteY13" fmla="*/ 46604 h 301012"/>
              <a:gd name="connsiteX14" fmla="*/ 390315 w 416706"/>
              <a:gd name="connsiteY14" fmla="*/ 64080 h 301012"/>
              <a:gd name="connsiteX15" fmla="*/ 396140 w 416706"/>
              <a:gd name="connsiteY15" fmla="*/ 81557 h 301012"/>
              <a:gd name="connsiteX16" fmla="*/ 407792 w 416706"/>
              <a:gd name="connsiteY16" fmla="*/ 93207 h 301012"/>
              <a:gd name="connsiteX17" fmla="*/ 407792 w 416706"/>
              <a:gd name="connsiteY17" fmla="*/ 168938 h 301012"/>
              <a:gd name="connsiteX18" fmla="*/ 390315 w 416706"/>
              <a:gd name="connsiteY18" fmla="*/ 180589 h 301012"/>
              <a:gd name="connsiteX19" fmla="*/ 372838 w 416706"/>
              <a:gd name="connsiteY19" fmla="*/ 198065 h 301012"/>
              <a:gd name="connsiteX20" fmla="*/ 337884 w 416706"/>
              <a:gd name="connsiteY20" fmla="*/ 215542 h 301012"/>
              <a:gd name="connsiteX21" fmla="*/ 320408 w 416706"/>
              <a:gd name="connsiteY21" fmla="*/ 227193 h 301012"/>
              <a:gd name="connsiteX22" fmla="*/ 285454 w 416706"/>
              <a:gd name="connsiteY22" fmla="*/ 238843 h 301012"/>
              <a:gd name="connsiteX23" fmla="*/ 267977 w 416706"/>
              <a:gd name="connsiteY23" fmla="*/ 244669 h 301012"/>
              <a:gd name="connsiteX24" fmla="*/ 244675 w 416706"/>
              <a:gd name="connsiteY24" fmla="*/ 256320 h 301012"/>
              <a:gd name="connsiteX25" fmla="*/ 174768 w 416706"/>
              <a:gd name="connsiteY25" fmla="*/ 267971 h 301012"/>
              <a:gd name="connsiteX26" fmla="*/ 99035 w 416706"/>
              <a:gd name="connsiteY26" fmla="*/ 285447 h 301012"/>
              <a:gd name="connsiteX27" fmla="*/ 5826 w 416706"/>
              <a:gd name="connsiteY27" fmla="*/ 285447 h 301012"/>
              <a:gd name="connsiteX28" fmla="*/ 0 w 416706"/>
              <a:gd name="connsiteY28" fmla="*/ 267971 h 301012"/>
              <a:gd name="connsiteX29" fmla="*/ 5826 w 416706"/>
              <a:gd name="connsiteY29" fmla="*/ 209716 h 301012"/>
              <a:gd name="connsiteX30" fmla="*/ 17477 w 416706"/>
              <a:gd name="connsiteY30" fmla="*/ 186414 h 3010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416706" h="301012">
                <a:moveTo>
                  <a:pt x="17477" y="186414"/>
                </a:moveTo>
                <a:cubicBezTo>
                  <a:pt x="25244" y="181559"/>
                  <a:pt x="41865" y="185871"/>
                  <a:pt x="52430" y="180589"/>
                </a:cubicBezTo>
                <a:cubicBezTo>
                  <a:pt x="63560" y="175024"/>
                  <a:pt x="65312" y="154826"/>
                  <a:pt x="69907" y="145636"/>
                </a:cubicBezTo>
                <a:cubicBezTo>
                  <a:pt x="80886" y="123679"/>
                  <a:pt x="82105" y="127887"/>
                  <a:pt x="104861" y="116509"/>
                </a:cubicBezTo>
                <a:cubicBezTo>
                  <a:pt x="115490" y="100565"/>
                  <a:pt x="115592" y="95558"/>
                  <a:pt x="133989" y="87382"/>
                </a:cubicBezTo>
                <a:cubicBezTo>
                  <a:pt x="145212" y="82394"/>
                  <a:pt x="168942" y="75731"/>
                  <a:pt x="168942" y="75731"/>
                </a:cubicBezTo>
                <a:cubicBezTo>
                  <a:pt x="180284" y="41709"/>
                  <a:pt x="165894" y="72954"/>
                  <a:pt x="192245" y="46604"/>
                </a:cubicBezTo>
                <a:cubicBezTo>
                  <a:pt x="197196" y="41653"/>
                  <a:pt x="197959" y="32839"/>
                  <a:pt x="203896" y="29128"/>
                </a:cubicBezTo>
                <a:cubicBezTo>
                  <a:pt x="214311" y="22619"/>
                  <a:pt x="227198" y="21361"/>
                  <a:pt x="238849" y="17477"/>
                </a:cubicBezTo>
                <a:lnTo>
                  <a:pt x="273803" y="5826"/>
                </a:lnTo>
                <a:lnTo>
                  <a:pt x="297105" y="0"/>
                </a:lnTo>
                <a:cubicBezTo>
                  <a:pt x="316524" y="1942"/>
                  <a:pt x="336072" y="2859"/>
                  <a:pt x="355361" y="5826"/>
                </a:cubicBezTo>
                <a:cubicBezTo>
                  <a:pt x="361430" y="6760"/>
                  <a:pt x="369269" y="6654"/>
                  <a:pt x="372838" y="11651"/>
                </a:cubicBezTo>
                <a:cubicBezTo>
                  <a:pt x="379976" y="21645"/>
                  <a:pt x="380605" y="34953"/>
                  <a:pt x="384489" y="46604"/>
                </a:cubicBezTo>
                <a:lnTo>
                  <a:pt x="390315" y="64080"/>
                </a:lnTo>
                <a:cubicBezTo>
                  <a:pt x="392257" y="69906"/>
                  <a:pt x="391797" y="77215"/>
                  <a:pt x="396140" y="81557"/>
                </a:cubicBezTo>
                <a:lnTo>
                  <a:pt x="407792" y="93207"/>
                </a:lnTo>
                <a:cubicBezTo>
                  <a:pt x="417425" y="122108"/>
                  <a:pt x="421737" y="127103"/>
                  <a:pt x="407792" y="168938"/>
                </a:cubicBezTo>
                <a:cubicBezTo>
                  <a:pt x="405578" y="175580"/>
                  <a:pt x="395694" y="176107"/>
                  <a:pt x="390315" y="180589"/>
                </a:cubicBezTo>
                <a:cubicBezTo>
                  <a:pt x="383986" y="185863"/>
                  <a:pt x="379167" y="192791"/>
                  <a:pt x="372838" y="198065"/>
                </a:cubicBezTo>
                <a:cubicBezTo>
                  <a:pt x="347794" y="218934"/>
                  <a:pt x="364159" y="202404"/>
                  <a:pt x="337884" y="215542"/>
                </a:cubicBezTo>
                <a:cubicBezTo>
                  <a:pt x="331622" y="218673"/>
                  <a:pt x="326806" y="224350"/>
                  <a:pt x="320408" y="227193"/>
                </a:cubicBezTo>
                <a:cubicBezTo>
                  <a:pt x="309185" y="232181"/>
                  <a:pt x="297105" y="234959"/>
                  <a:pt x="285454" y="238843"/>
                </a:cubicBezTo>
                <a:cubicBezTo>
                  <a:pt x="279628" y="240785"/>
                  <a:pt x="273470" y="241923"/>
                  <a:pt x="267977" y="244669"/>
                </a:cubicBezTo>
                <a:cubicBezTo>
                  <a:pt x="260210" y="248553"/>
                  <a:pt x="253100" y="254214"/>
                  <a:pt x="244675" y="256320"/>
                </a:cubicBezTo>
                <a:cubicBezTo>
                  <a:pt x="221757" y="262050"/>
                  <a:pt x="197686" y="262242"/>
                  <a:pt x="174768" y="267971"/>
                </a:cubicBezTo>
                <a:cubicBezTo>
                  <a:pt x="118557" y="282023"/>
                  <a:pt x="143865" y="276482"/>
                  <a:pt x="99035" y="285447"/>
                </a:cubicBezTo>
                <a:cubicBezTo>
                  <a:pt x="61710" y="304109"/>
                  <a:pt x="64966" y="308192"/>
                  <a:pt x="5826" y="285447"/>
                </a:cubicBezTo>
                <a:cubicBezTo>
                  <a:pt x="95" y="283243"/>
                  <a:pt x="1942" y="273796"/>
                  <a:pt x="0" y="267971"/>
                </a:cubicBezTo>
                <a:cubicBezTo>
                  <a:pt x="1942" y="248553"/>
                  <a:pt x="1438" y="228731"/>
                  <a:pt x="5826" y="209716"/>
                </a:cubicBezTo>
                <a:cubicBezTo>
                  <a:pt x="7400" y="202894"/>
                  <a:pt x="9710" y="191269"/>
                  <a:pt x="17477" y="18641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13" name="Forme libre 12"/>
          <p:cNvSpPr/>
          <p:nvPr/>
        </p:nvSpPr>
        <p:spPr>
          <a:xfrm>
            <a:off x="263944" y="5255108"/>
            <a:ext cx="413260" cy="675751"/>
          </a:xfrm>
          <a:custGeom>
            <a:avLst/>
            <a:gdLst>
              <a:gd name="connsiteX0" fmla="*/ 180593 w 413617"/>
              <a:gd name="connsiteY0" fmla="*/ 52429 h 675751"/>
              <a:gd name="connsiteX1" fmla="*/ 174768 w 413617"/>
              <a:gd name="connsiteY1" fmla="*/ 320399 h 675751"/>
              <a:gd name="connsiteX2" fmla="*/ 168942 w 413617"/>
              <a:gd name="connsiteY2" fmla="*/ 343701 h 675751"/>
              <a:gd name="connsiteX3" fmla="*/ 133989 w 413617"/>
              <a:gd name="connsiteY3" fmla="*/ 390305 h 675751"/>
              <a:gd name="connsiteX4" fmla="*/ 128163 w 413617"/>
              <a:gd name="connsiteY4" fmla="*/ 407781 h 675751"/>
              <a:gd name="connsiteX5" fmla="*/ 110686 w 413617"/>
              <a:gd name="connsiteY5" fmla="*/ 419432 h 675751"/>
              <a:gd name="connsiteX6" fmla="*/ 52430 w 413617"/>
              <a:gd name="connsiteY6" fmla="*/ 436908 h 675751"/>
              <a:gd name="connsiteX7" fmla="*/ 17477 w 413617"/>
              <a:gd name="connsiteY7" fmla="*/ 442734 h 675751"/>
              <a:gd name="connsiteX8" fmla="*/ 0 w 413617"/>
              <a:gd name="connsiteY8" fmla="*/ 512639 h 675751"/>
              <a:gd name="connsiteX9" fmla="*/ 5826 w 413617"/>
              <a:gd name="connsiteY9" fmla="*/ 623322 h 675751"/>
              <a:gd name="connsiteX10" fmla="*/ 17477 w 413617"/>
              <a:gd name="connsiteY10" fmla="*/ 640799 h 675751"/>
              <a:gd name="connsiteX11" fmla="*/ 34954 w 413617"/>
              <a:gd name="connsiteY11" fmla="*/ 646624 h 675751"/>
              <a:gd name="connsiteX12" fmla="*/ 52430 w 413617"/>
              <a:gd name="connsiteY12" fmla="*/ 658275 h 675751"/>
              <a:gd name="connsiteX13" fmla="*/ 81558 w 413617"/>
              <a:gd name="connsiteY13" fmla="*/ 664100 h 675751"/>
              <a:gd name="connsiteX14" fmla="*/ 163117 w 413617"/>
              <a:gd name="connsiteY14" fmla="*/ 675751 h 675751"/>
              <a:gd name="connsiteX15" fmla="*/ 372838 w 413617"/>
              <a:gd name="connsiteY15" fmla="*/ 664100 h 675751"/>
              <a:gd name="connsiteX16" fmla="*/ 401966 w 413617"/>
              <a:gd name="connsiteY16" fmla="*/ 640799 h 675751"/>
              <a:gd name="connsiteX17" fmla="*/ 413617 w 413617"/>
              <a:gd name="connsiteY17" fmla="*/ 605846 h 675751"/>
              <a:gd name="connsiteX18" fmla="*/ 407792 w 413617"/>
              <a:gd name="connsiteY18" fmla="*/ 442734 h 675751"/>
              <a:gd name="connsiteX19" fmla="*/ 401966 w 413617"/>
              <a:gd name="connsiteY19" fmla="*/ 425257 h 675751"/>
              <a:gd name="connsiteX20" fmla="*/ 367012 w 413617"/>
              <a:gd name="connsiteY20" fmla="*/ 401956 h 675751"/>
              <a:gd name="connsiteX21" fmla="*/ 337885 w 413617"/>
              <a:gd name="connsiteY21" fmla="*/ 378654 h 675751"/>
              <a:gd name="connsiteX22" fmla="*/ 320408 w 413617"/>
              <a:gd name="connsiteY22" fmla="*/ 367003 h 675751"/>
              <a:gd name="connsiteX23" fmla="*/ 302931 w 413617"/>
              <a:gd name="connsiteY23" fmla="*/ 361178 h 675751"/>
              <a:gd name="connsiteX24" fmla="*/ 291280 w 413617"/>
              <a:gd name="connsiteY24" fmla="*/ 343701 h 675751"/>
              <a:gd name="connsiteX25" fmla="*/ 285454 w 413617"/>
              <a:gd name="connsiteY25" fmla="*/ 308749 h 675751"/>
              <a:gd name="connsiteX26" fmla="*/ 256326 w 413617"/>
              <a:gd name="connsiteY26" fmla="*/ 0 h 675751"/>
              <a:gd name="connsiteX27" fmla="*/ 186419 w 413617"/>
              <a:gd name="connsiteY27" fmla="*/ 5826 h 675751"/>
              <a:gd name="connsiteX28" fmla="*/ 174768 w 413617"/>
              <a:gd name="connsiteY28" fmla="*/ 23302 h 675751"/>
              <a:gd name="connsiteX29" fmla="*/ 180593 w 413617"/>
              <a:gd name="connsiteY29" fmla="*/ 52429 h 6757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413617" h="675751">
                <a:moveTo>
                  <a:pt x="180593" y="52429"/>
                </a:moveTo>
                <a:cubicBezTo>
                  <a:pt x="180593" y="101945"/>
                  <a:pt x="178339" y="231126"/>
                  <a:pt x="174768" y="320399"/>
                </a:cubicBezTo>
                <a:cubicBezTo>
                  <a:pt x="174448" y="328399"/>
                  <a:pt x="171243" y="336032"/>
                  <a:pt x="168942" y="343701"/>
                </a:cubicBezTo>
                <a:cubicBezTo>
                  <a:pt x="156238" y="386046"/>
                  <a:pt x="167078" y="373760"/>
                  <a:pt x="133989" y="390305"/>
                </a:cubicBezTo>
                <a:cubicBezTo>
                  <a:pt x="132047" y="396130"/>
                  <a:pt x="131999" y="402986"/>
                  <a:pt x="128163" y="407781"/>
                </a:cubicBezTo>
                <a:cubicBezTo>
                  <a:pt x="123789" y="413248"/>
                  <a:pt x="117084" y="416588"/>
                  <a:pt x="110686" y="419432"/>
                </a:cubicBezTo>
                <a:cubicBezTo>
                  <a:pt x="98520" y="424839"/>
                  <a:pt x="67840" y="433826"/>
                  <a:pt x="52430" y="436908"/>
                </a:cubicBezTo>
                <a:cubicBezTo>
                  <a:pt x="40848" y="439224"/>
                  <a:pt x="29128" y="440792"/>
                  <a:pt x="17477" y="442734"/>
                </a:cubicBezTo>
                <a:cubicBezTo>
                  <a:pt x="6290" y="470702"/>
                  <a:pt x="0" y="479771"/>
                  <a:pt x="0" y="512639"/>
                </a:cubicBezTo>
                <a:cubicBezTo>
                  <a:pt x="0" y="549584"/>
                  <a:pt x="834" y="586715"/>
                  <a:pt x="5826" y="623322"/>
                </a:cubicBezTo>
                <a:cubicBezTo>
                  <a:pt x="6772" y="630259"/>
                  <a:pt x="12010" y="636425"/>
                  <a:pt x="17477" y="640799"/>
                </a:cubicBezTo>
                <a:cubicBezTo>
                  <a:pt x="22272" y="644635"/>
                  <a:pt x="29128" y="644682"/>
                  <a:pt x="34954" y="646624"/>
                </a:cubicBezTo>
                <a:cubicBezTo>
                  <a:pt x="40779" y="650508"/>
                  <a:pt x="45875" y="655817"/>
                  <a:pt x="52430" y="658275"/>
                </a:cubicBezTo>
                <a:cubicBezTo>
                  <a:pt x="61701" y="661752"/>
                  <a:pt x="71778" y="662556"/>
                  <a:pt x="81558" y="664100"/>
                </a:cubicBezTo>
                <a:cubicBezTo>
                  <a:pt x="108684" y="668383"/>
                  <a:pt x="135931" y="671867"/>
                  <a:pt x="163117" y="675751"/>
                </a:cubicBezTo>
                <a:cubicBezTo>
                  <a:pt x="233024" y="671867"/>
                  <a:pt x="303029" y="669470"/>
                  <a:pt x="372838" y="664100"/>
                </a:cubicBezTo>
                <a:cubicBezTo>
                  <a:pt x="389553" y="662814"/>
                  <a:pt x="395350" y="655685"/>
                  <a:pt x="401966" y="640799"/>
                </a:cubicBezTo>
                <a:cubicBezTo>
                  <a:pt x="406954" y="629576"/>
                  <a:pt x="413617" y="605846"/>
                  <a:pt x="413617" y="605846"/>
                </a:cubicBezTo>
                <a:cubicBezTo>
                  <a:pt x="411675" y="551475"/>
                  <a:pt x="411295" y="497026"/>
                  <a:pt x="407792" y="442734"/>
                </a:cubicBezTo>
                <a:cubicBezTo>
                  <a:pt x="407397" y="436606"/>
                  <a:pt x="406308" y="429599"/>
                  <a:pt x="401966" y="425257"/>
                </a:cubicBezTo>
                <a:cubicBezTo>
                  <a:pt x="345458" y="368749"/>
                  <a:pt x="402699" y="446562"/>
                  <a:pt x="367012" y="401956"/>
                </a:cubicBezTo>
                <a:cubicBezTo>
                  <a:pt x="347846" y="378000"/>
                  <a:pt x="365607" y="387894"/>
                  <a:pt x="337885" y="378654"/>
                </a:cubicBezTo>
                <a:cubicBezTo>
                  <a:pt x="332059" y="374770"/>
                  <a:pt x="326670" y="370134"/>
                  <a:pt x="320408" y="367003"/>
                </a:cubicBezTo>
                <a:cubicBezTo>
                  <a:pt x="314916" y="364257"/>
                  <a:pt x="307726" y="365014"/>
                  <a:pt x="302931" y="361178"/>
                </a:cubicBezTo>
                <a:cubicBezTo>
                  <a:pt x="297464" y="356804"/>
                  <a:pt x="295164" y="349527"/>
                  <a:pt x="291280" y="343701"/>
                </a:cubicBezTo>
                <a:cubicBezTo>
                  <a:pt x="289338" y="332050"/>
                  <a:pt x="286075" y="320544"/>
                  <a:pt x="285454" y="308749"/>
                </a:cubicBezTo>
                <a:cubicBezTo>
                  <a:pt x="269300" y="1836"/>
                  <a:pt x="356566" y="66825"/>
                  <a:pt x="256326" y="0"/>
                </a:cubicBezTo>
                <a:cubicBezTo>
                  <a:pt x="233024" y="1942"/>
                  <a:pt x="208902" y="-598"/>
                  <a:pt x="186419" y="5826"/>
                </a:cubicBezTo>
                <a:cubicBezTo>
                  <a:pt x="179687" y="7749"/>
                  <a:pt x="177226" y="16747"/>
                  <a:pt x="174768" y="23302"/>
                </a:cubicBezTo>
                <a:cubicBezTo>
                  <a:pt x="168180" y="40868"/>
                  <a:pt x="180593" y="2913"/>
                  <a:pt x="180593" y="52429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14" name="Forme libre 13"/>
          <p:cNvSpPr/>
          <p:nvPr/>
        </p:nvSpPr>
        <p:spPr>
          <a:xfrm>
            <a:off x="754644" y="5272585"/>
            <a:ext cx="1455155" cy="658274"/>
          </a:xfrm>
          <a:custGeom>
            <a:avLst/>
            <a:gdLst>
              <a:gd name="connsiteX0" fmla="*/ 0 w 1101038"/>
              <a:gd name="connsiteY0" fmla="*/ 0 h 611671"/>
              <a:gd name="connsiteX1" fmla="*/ 17477 w 1101038"/>
              <a:gd name="connsiteY1" fmla="*/ 600020 h 611671"/>
              <a:gd name="connsiteX2" fmla="*/ 1101038 w 1101038"/>
              <a:gd name="connsiteY2" fmla="*/ 611671 h 611671"/>
              <a:gd name="connsiteX3" fmla="*/ 1083561 w 1101038"/>
              <a:gd name="connsiteY3" fmla="*/ 448558 h 611671"/>
              <a:gd name="connsiteX4" fmla="*/ 786455 w 1101038"/>
              <a:gd name="connsiteY4" fmla="*/ 431082 h 611671"/>
              <a:gd name="connsiteX5" fmla="*/ 774804 w 1101038"/>
              <a:gd name="connsiteY5" fmla="*/ 297097 h 611671"/>
              <a:gd name="connsiteX6" fmla="*/ 477699 w 1101038"/>
              <a:gd name="connsiteY6" fmla="*/ 267970 h 611671"/>
              <a:gd name="connsiteX7" fmla="*/ 151465 w 1101038"/>
              <a:gd name="connsiteY7" fmla="*/ 262144 h 611671"/>
              <a:gd name="connsiteX8" fmla="*/ 157291 w 1101038"/>
              <a:gd name="connsiteY8" fmla="*/ 11650 h 611671"/>
              <a:gd name="connsiteX9" fmla="*/ 0 w 1101038"/>
              <a:gd name="connsiteY9" fmla="*/ 0 h 6116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101038" h="611671">
                <a:moveTo>
                  <a:pt x="0" y="0"/>
                </a:moveTo>
                <a:lnTo>
                  <a:pt x="17477" y="600020"/>
                </a:lnTo>
                <a:lnTo>
                  <a:pt x="1101038" y="611671"/>
                </a:lnTo>
                <a:lnTo>
                  <a:pt x="1083561" y="448558"/>
                </a:lnTo>
                <a:lnTo>
                  <a:pt x="786455" y="431082"/>
                </a:lnTo>
                <a:lnTo>
                  <a:pt x="774804" y="297097"/>
                </a:lnTo>
                <a:lnTo>
                  <a:pt x="477699" y="267970"/>
                </a:lnTo>
                <a:lnTo>
                  <a:pt x="151465" y="262144"/>
                </a:lnTo>
                <a:lnTo>
                  <a:pt x="157291" y="11650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15" name="Forme libre 14"/>
          <p:cNvSpPr/>
          <p:nvPr/>
        </p:nvSpPr>
        <p:spPr>
          <a:xfrm>
            <a:off x="2933418" y="4260242"/>
            <a:ext cx="2467920" cy="878357"/>
          </a:xfrm>
          <a:custGeom>
            <a:avLst/>
            <a:gdLst>
              <a:gd name="connsiteX0" fmla="*/ 0 w 2470052"/>
              <a:gd name="connsiteY0" fmla="*/ 0 h 722354"/>
              <a:gd name="connsiteX1" fmla="*/ 11651 w 2470052"/>
              <a:gd name="connsiteY1" fmla="*/ 710704 h 722354"/>
              <a:gd name="connsiteX2" fmla="*/ 2470052 w 2470052"/>
              <a:gd name="connsiteY2" fmla="*/ 722354 h 722354"/>
              <a:gd name="connsiteX3" fmla="*/ 2388494 w 2470052"/>
              <a:gd name="connsiteY3" fmla="*/ 81556 h 722354"/>
              <a:gd name="connsiteX4" fmla="*/ 0 w 2470052"/>
              <a:gd name="connsiteY4" fmla="*/ 0 h 7223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470052" h="722354">
                <a:moveTo>
                  <a:pt x="0" y="0"/>
                </a:moveTo>
                <a:lnTo>
                  <a:pt x="11651" y="710704"/>
                </a:lnTo>
                <a:lnTo>
                  <a:pt x="2470052" y="722354"/>
                </a:lnTo>
                <a:lnTo>
                  <a:pt x="2388494" y="81556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16" name="Forme libre 15"/>
          <p:cNvSpPr/>
          <p:nvPr/>
        </p:nvSpPr>
        <p:spPr>
          <a:xfrm>
            <a:off x="4910999" y="5255109"/>
            <a:ext cx="576235" cy="687402"/>
          </a:xfrm>
          <a:custGeom>
            <a:avLst/>
            <a:gdLst>
              <a:gd name="connsiteX0" fmla="*/ 198070 w 576733"/>
              <a:gd name="connsiteY0" fmla="*/ 23302 h 594195"/>
              <a:gd name="connsiteX1" fmla="*/ 198070 w 576733"/>
              <a:gd name="connsiteY1" fmla="*/ 326225 h 594195"/>
              <a:gd name="connsiteX2" fmla="*/ 0 w 576733"/>
              <a:gd name="connsiteY2" fmla="*/ 396130 h 594195"/>
              <a:gd name="connsiteX3" fmla="*/ 69907 w 576733"/>
              <a:gd name="connsiteY3" fmla="*/ 594195 h 594195"/>
              <a:gd name="connsiteX4" fmla="*/ 576733 w 576733"/>
              <a:gd name="connsiteY4" fmla="*/ 541766 h 594195"/>
              <a:gd name="connsiteX5" fmla="*/ 483524 w 576733"/>
              <a:gd name="connsiteY5" fmla="*/ 367003 h 594195"/>
              <a:gd name="connsiteX6" fmla="*/ 355361 w 576733"/>
              <a:gd name="connsiteY6" fmla="*/ 361178 h 594195"/>
              <a:gd name="connsiteX7" fmla="*/ 302930 w 576733"/>
              <a:gd name="connsiteY7" fmla="*/ 0 h 594195"/>
              <a:gd name="connsiteX8" fmla="*/ 198070 w 576733"/>
              <a:gd name="connsiteY8" fmla="*/ 23302 h 5941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76733" h="594195">
                <a:moveTo>
                  <a:pt x="198070" y="23302"/>
                </a:moveTo>
                <a:lnTo>
                  <a:pt x="198070" y="326225"/>
                </a:lnTo>
                <a:lnTo>
                  <a:pt x="0" y="396130"/>
                </a:lnTo>
                <a:lnTo>
                  <a:pt x="69907" y="594195"/>
                </a:lnTo>
                <a:lnTo>
                  <a:pt x="576733" y="541766"/>
                </a:lnTo>
                <a:lnTo>
                  <a:pt x="483524" y="367003"/>
                </a:lnTo>
                <a:lnTo>
                  <a:pt x="355361" y="361178"/>
                </a:lnTo>
                <a:lnTo>
                  <a:pt x="302930" y="0"/>
                </a:lnTo>
                <a:lnTo>
                  <a:pt x="198070" y="2330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17" name="Forme libre 16"/>
          <p:cNvSpPr/>
          <p:nvPr/>
        </p:nvSpPr>
        <p:spPr>
          <a:xfrm>
            <a:off x="44552" y="5407208"/>
            <a:ext cx="6303352" cy="177509"/>
          </a:xfrm>
          <a:custGeom>
            <a:avLst/>
            <a:gdLst>
              <a:gd name="connsiteX0" fmla="*/ 0 w 6308797"/>
              <a:gd name="connsiteY0" fmla="*/ 13654 h 177509"/>
              <a:gd name="connsiteX1" fmla="*/ 0 w 6308797"/>
              <a:gd name="connsiteY1" fmla="*/ 177509 h 177509"/>
              <a:gd name="connsiteX2" fmla="*/ 6308797 w 6308797"/>
              <a:gd name="connsiteY2" fmla="*/ 163854 h 177509"/>
              <a:gd name="connsiteX3" fmla="*/ 6308797 w 6308797"/>
              <a:gd name="connsiteY3" fmla="*/ 0 h 177509"/>
              <a:gd name="connsiteX4" fmla="*/ 0 w 6308797"/>
              <a:gd name="connsiteY4" fmla="*/ 13654 h 1775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308797" h="177509">
                <a:moveTo>
                  <a:pt x="0" y="13654"/>
                </a:moveTo>
                <a:lnTo>
                  <a:pt x="0" y="177509"/>
                </a:lnTo>
                <a:lnTo>
                  <a:pt x="6308797" y="163854"/>
                </a:lnTo>
                <a:lnTo>
                  <a:pt x="6308797" y="0"/>
                </a:lnTo>
                <a:lnTo>
                  <a:pt x="0" y="13654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26" name="Forme libre 25">
            <a:extLst>
              <a:ext uri="{FF2B5EF4-FFF2-40B4-BE49-F238E27FC236}">
                <a16:creationId xmlns:a16="http://schemas.microsoft.com/office/drawing/2014/main" id="{A7BC7EC4-809C-624D-BCDE-C624AF089469}"/>
              </a:ext>
            </a:extLst>
          </p:cNvPr>
          <p:cNvSpPr/>
          <p:nvPr/>
        </p:nvSpPr>
        <p:spPr>
          <a:xfrm>
            <a:off x="1770743" y="1785257"/>
            <a:ext cx="2467428" cy="1364343"/>
          </a:xfrm>
          <a:custGeom>
            <a:avLst/>
            <a:gdLst>
              <a:gd name="connsiteX0" fmla="*/ 986971 w 2467428"/>
              <a:gd name="connsiteY0" fmla="*/ 0 h 1364343"/>
              <a:gd name="connsiteX1" fmla="*/ 2467428 w 2467428"/>
              <a:gd name="connsiteY1" fmla="*/ 29029 h 1364343"/>
              <a:gd name="connsiteX2" fmla="*/ 2423886 w 2467428"/>
              <a:gd name="connsiteY2" fmla="*/ 711200 h 1364343"/>
              <a:gd name="connsiteX3" fmla="*/ 812800 w 2467428"/>
              <a:gd name="connsiteY3" fmla="*/ 725714 h 1364343"/>
              <a:gd name="connsiteX4" fmla="*/ 246743 w 2467428"/>
              <a:gd name="connsiteY4" fmla="*/ 1364343 h 1364343"/>
              <a:gd name="connsiteX5" fmla="*/ 0 w 2467428"/>
              <a:gd name="connsiteY5" fmla="*/ 1364343 h 1364343"/>
              <a:gd name="connsiteX6" fmla="*/ 116114 w 2467428"/>
              <a:gd name="connsiteY6" fmla="*/ 885372 h 1364343"/>
              <a:gd name="connsiteX7" fmla="*/ 348343 w 2467428"/>
              <a:gd name="connsiteY7" fmla="*/ 667657 h 1364343"/>
              <a:gd name="connsiteX8" fmla="*/ 667657 w 2467428"/>
              <a:gd name="connsiteY8" fmla="*/ 537029 h 1364343"/>
              <a:gd name="connsiteX9" fmla="*/ 943428 w 2467428"/>
              <a:gd name="connsiteY9" fmla="*/ 537029 h 1364343"/>
              <a:gd name="connsiteX10" fmla="*/ 986971 w 2467428"/>
              <a:gd name="connsiteY10" fmla="*/ 0 h 13643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467428" h="1364343">
                <a:moveTo>
                  <a:pt x="986971" y="0"/>
                </a:moveTo>
                <a:lnTo>
                  <a:pt x="2467428" y="29029"/>
                </a:lnTo>
                <a:lnTo>
                  <a:pt x="2423886" y="711200"/>
                </a:lnTo>
                <a:lnTo>
                  <a:pt x="812800" y="725714"/>
                </a:lnTo>
                <a:lnTo>
                  <a:pt x="246743" y="1364343"/>
                </a:lnTo>
                <a:lnTo>
                  <a:pt x="0" y="1364343"/>
                </a:lnTo>
                <a:lnTo>
                  <a:pt x="116114" y="885372"/>
                </a:lnTo>
                <a:lnTo>
                  <a:pt x="348343" y="667657"/>
                </a:lnTo>
                <a:lnTo>
                  <a:pt x="667657" y="537029"/>
                </a:lnTo>
                <a:lnTo>
                  <a:pt x="943428" y="537029"/>
                </a:lnTo>
                <a:lnTo>
                  <a:pt x="986971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265" name="Titre 5"/>
          <p:cNvSpPr>
            <a:spLocks noGrp="1"/>
          </p:cNvSpPr>
          <p:nvPr>
            <p:ph type="title"/>
          </p:nvPr>
        </p:nvSpPr>
        <p:spPr>
          <a:xfrm>
            <a:off x="122238" y="44450"/>
            <a:ext cx="8916987" cy="1143000"/>
          </a:xfrm>
        </p:spPr>
        <p:txBody>
          <a:bodyPr/>
          <a:lstStyle/>
          <a:p>
            <a:pPr eaLnBrk="1" hangingPunct="1"/>
            <a:r>
              <a:rPr lang="en-GB" dirty="0">
                <a:latin typeface="Helvetica" charset="0"/>
              </a:rPr>
              <a:t>TYFA’s model - </a:t>
            </a:r>
            <a:r>
              <a:rPr lang="en-GB" dirty="0" err="1">
                <a:latin typeface="Helvetica" charset="0"/>
              </a:rPr>
              <a:t>TYFA</a:t>
            </a:r>
            <a:r>
              <a:rPr lang="en-GB" i="1" dirty="0" err="1">
                <a:latin typeface="Helvetica" charset="0"/>
              </a:rPr>
              <a:t>m</a:t>
            </a:r>
            <a:endParaRPr lang="en-GB" i="1" dirty="0">
              <a:latin typeface="Helvetica" charset="0"/>
            </a:endParaRPr>
          </a:p>
        </p:txBody>
      </p:sp>
      <p:sp>
        <p:nvSpPr>
          <p:cNvPr id="18" name="ZoneTexte 17"/>
          <p:cNvSpPr txBox="1"/>
          <p:nvPr/>
        </p:nvSpPr>
        <p:spPr>
          <a:xfrm>
            <a:off x="6786735" y="1340735"/>
            <a:ext cx="2357265" cy="369331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GB" dirty="0">
                <a:solidFill>
                  <a:prstClr val="black"/>
                </a:solidFill>
              </a:rPr>
              <a:t>Input variables:</a:t>
            </a:r>
          </a:p>
          <a:p>
            <a:pPr marL="177800" indent="-177800">
              <a:buFont typeface="Arial"/>
              <a:buChar char="•"/>
            </a:pPr>
            <a:r>
              <a:rPr lang="fr-FR" dirty="0" err="1">
                <a:solidFill>
                  <a:prstClr val="black"/>
                </a:solidFill>
              </a:rPr>
              <a:t>Cropping</a:t>
            </a:r>
            <a:r>
              <a:rPr lang="fr-FR" dirty="0">
                <a:solidFill>
                  <a:prstClr val="black"/>
                </a:solidFill>
              </a:rPr>
              <a:t> systems</a:t>
            </a:r>
          </a:p>
          <a:p>
            <a:pPr marL="177800" indent="-177800">
              <a:buFont typeface="Arial"/>
              <a:buChar char="•"/>
            </a:pPr>
            <a:r>
              <a:rPr lang="fr-FR" dirty="0" err="1">
                <a:solidFill>
                  <a:prstClr val="black"/>
                </a:solidFill>
              </a:rPr>
              <a:t>Livestock</a:t>
            </a:r>
            <a:r>
              <a:rPr lang="fr-FR" dirty="0">
                <a:solidFill>
                  <a:prstClr val="black"/>
                </a:solidFill>
              </a:rPr>
              <a:t> systems</a:t>
            </a:r>
          </a:p>
          <a:p>
            <a:pPr marL="177800" indent="-177800">
              <a:buFont typeface="Arial"/>
              <a:buChar char="•"/>
            </a:pPr>
            <a:r>
              <a:rPr lang="fr-FR" dirty="0" err="1">
                <a:solidFill>
                  <a:prstClr val="black"/>
                </a:solidFill>
              </a:rPr>
              <a:t>Diets</a:t>
            </a:r>
            <a:endParaRPr lang="fr-FR" dirty="0">
              <a:solidFill>
                <a:prstClr val="black"/>
              </a:solidFill>
            </a:endParaRPr>
          </a:p>
          <a:p>
            <a:pPr marL="177800" indent="-177800">
              <a:buFont typeface="Arial"/>
              <a:buChar char="•"/>
            </a:pPr>
            <a:r>
              <a:rPr lang="fr-FR" dirty="0" err="1">
                <a:solidFill>
                  <a:prstClr val="black"/>
                </a:solidFill>
              </a:rPr>
              <a:t>Waste</a:t>
            </a:r>
            <a:r>
              <a:rPr lang="fr-FR" dirty="0">
                <a:solidFill>
                  <a:prstClr val="black"/>
                </a:solidFill>
              </a:rPr>
              <a:t> and </a:t>
            </a:r>
            <a:r>
              <a:rPr lang="fr-FR" dirty="0" err="1">
                <a:solidFill>
                  <a:prstClr val="black"/>
                </a:solidFill>
              </a:rPr>
              <a:t>losses</a:t>
            </a:r>
            <a:endParaRPr lang="fr-FR" dirty="0">
              <a:solidFill>
                <a:prstClr val="black"/>
              </a:solidFill>
            </a:endParaRPr>
          </a:p>
          <a:p>
            <a:pPr marL="177800" indent="-177800">
              <a:buFont typeface="Arial"/>
              <a:buChar char="•"/>
            </a:pPr>
            <a:r>
              <a:rPr lang="fr-FR" dirty="0">
                <a:solidFill>
                  <a:prstClr val="black"/>
                </a:solidFill>
              </a:rPr>
              <a:t>Non food-uses</a:t>
            </a:r>
          </a:p>
          <a:p>
            <a:endParaRPr lang="fr-FR" dirty="0">
              <a:solidFill>
                <a:prstClr val="black"/>
              </a:solidFill>
            </a:endParaRPr>
          </a:p>
          <a:p>
            <a:r>
              <a:rPr lang="fr-FR" dirty="0">
                <a:solidFill>
                  <a:prstClr val="black"/>
                </a:solidFill>
              </a:rPr>
              <a:t>Output variables:</a:t>
            </a:r>
          </a:p>
          <a:p>
            <a:pPr marL="285750" indent="-285750">
              <a:buFont typeface="Arial"/>
              <a:buChar char="•"/>
            </a:pPr>
            <a:r>
              <a:rPr lang="fr-FR" dirty="0">
                <a:solidFill>
                  <a:prstClr val="black"/>
                </a:solidFill>
              </a:rPr>
              <a:t>Production</a:t>
            </a:r>
          </a:p>
          <a:p>
            <a:pPr marL="285750" indent="-285750">
              <a:buFont typeface="Arial"/>
              <a:buChar char="•"/>
            </a:pPr>
            <a:r>
              <a:rPr lang="fr-FR" dirty="0">
                <a:solidFill>
                  <a:prstClr val="black"/>
                </a:solidFill>
              </a:rPr>
              <a:t>Land use</a:t>
            </a:r>
          </a:p>
          <a:p>
            <a:pPr marL="285750" indent="-285750">
              <a:buFont typeface="Arial"/>
              <a:buChar char="•"/>
            </a:pPr>
            <a:r>
              <a:rPr lang="fr-FR" dirty="0">
                <a:solidFill>
                  <a:prstClr val="black"/>
                </a:solidFill>
              </a:rPr>
              <a:t>GHG </a:t>
            </a:r>
            <a:r>
              <a:rPr lang="fr-FR" dirty="0" err="1">
                <a:solidFill>
                  <a:prstClr val="black"/>
                </a:solidFill>
              </a:rPr>
              <a:t>emissions</a:t>
            </a:r>
            <a:endParaRPr lang="fr-FR" dirty="0">
              <a:solidFill>
                <a:prstClr val="black"/>
              </a:solidFill>
            </a:endParaRPr>
          </a:p>
          <a:p>
            <a:pPr marL="285750" indent="-285750">
              <a:buFont typeface="Arial"/>
              <a:buChar char="•"/>
            </a:pPr>
            <a:r>
              <a:rPr lang="fr-FR" dirty="0" err="1">
                <a:solidFill>
                  <a:prstClr val="black"/>
                </a:solidFill>
              </a:rPr>
              <a:t>Biodiversity</a:t>
            </a:r>
            <a:endParaRPr lang="fr-FR" dirty="0">
              <a:solidFill>
                <a:prstClr val="black"/>
              </a:solidFill>
            </a:endParaRPr>
          </a:p>
          <a:p>
            <a:endParaRPr lang="en-GB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6753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3" grpId="0" animBg="1"/>
      <p:bldP spid="4" grpId="0" animBg="1"/>
      <p:bldP spid="7" grpId="0" animBg="1"/>
      <p:bldP spid="8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26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Titre 1"/>
          <p:cNvSpPr>
            <a:spLocks noGrp="1"/>
          </p:cNvSpPr>
          <p:nvPr>
            <p:ph type="title"/>
          </p:nvPr>
        </p:nvSpPr>
        <p:spPr>
          <a:xfrm>
            <a:off x="122238" y="44450"/>
            <a:ext cx="8916987" cy="1143000"/>
          </a:xfrm>
        </p:spPr>
        <p:txBody>
          <a:bodyPr/>
          <a:lstStyle/>
          <a:p>
            <a:pPr eaLnBrk="1" hangingPunct="1"/>
            <a:r>
              <a:rPr lang="fr-FR" sz="4000">
                <a:latin typeface="Helvetica" charset="0"/>
              </a:rPr>
              <a:t>An agroecological Europe: main hypotheses</a:t>
            </a:r>
            <a:endParaRPr lang="en-GB" sz="4000">
              <a:latin typeface="Helvetica" charset="0"/>
            </a:endParaRPr>
          </a:p>
        </p:txBody>
      </p:sp>
      <p:sp>
        <p:nvSpPr>
          <p:cNvPr id="6" name="Forme libre 5"/>
          <p:cNvSpPr/>
          <p:nvPr/>
        </p:nvSpPr>
        <p:spPr>
          <a:xfrm>
            <a:off x="461963" y="3117850"/>
            <a:ext cx="457200" cy="290513"/>
          </a:xfrm>
          <a:custGeom>
            <a:avLst/>
            <a:gdLst>
              <a:gd name="connsiteX0" fmla="*/ 263798 w 456734"/>
              <a:gd name="connsiteY0" fmla="*/ 641 h 289307"/>
              <a:gd name="connsiteX1" fmla="*/ 751 w 456734"/>
              <a:gd name="connsiteY1" fmla="*/ 163479 h 289307"/>
              <a:gd name="connsiteX2" fmla="*/ 351480 w 456734"/>
              <a:gd name="connsiteY2" fmla="*/ 288739 h 289307"/>
              <a:gd name="connsiteX3" fmla="*/ 451688 w 456734"/>
              <a:gd name="connsiteY3" fmla="*/ 113375 h 289307"/>
              <a:gd name="connsiteX4" fmla="*/ 263798 w 456734"/>
              <a:gd name="connsiteY4" fmla="*/ 641 h 2893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56734" h="289307">
                <a:moveTo>
                  <a:pt x="263798" y="641"/>
                </a:moveTo>
                <a:cubicBezTo>
                  <a:pt x="188642" y="8992"/>
                  <a:pt x="-13863" y="115463"/>
                  <a:pt x="751" y="163479"/>
                </a:cubicBezTo>
                <a:cubicBezTo>
                  <a:pt x="15365" y="211495"/>
                  <a:pt x="276324" y="297090"/>
                  <a:pt x="351480" y="288739"/>
                </a:cubicBezTo>
                <a:cubicBezTo>
                  <a:pt x="426636" y="280388"/>
                  <a:pt x="472565" y="159304"/>
                  <a:pt x="451688" y="113375"/>
                </a:cubicBezTo>
                <a:cubicBezTo>
                  <a:pt x="430811" y="67446"/>
                  <a:pt x="338954" y="-7710"/>
                  <a:pt x="263798" y="641"/>
                </a:cubicBezTo>
                <a:close/>
              </a:path>
            </a:pathLst>
          </a:custGeom>
          <a:ln>
            <a:noFill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fr-FR"/>
          </a:p>
        </p:txBody>
      </p:sp>
      <p:grpSp>
        <p:nvGrpSpPr>
          <p:cNvPr id="15364" name="Grouper 23"/>
          <p:cNvGrpSpPr>
            <a:grpSpLocks/>
          </p:cNvGrpSpPr>
          <p:nvPr/>
        </p:nvGrpSpPr>
        <p:grpSpPr bwMode="auto">
          <a:xfrm>
            <a:off x="6575425" y="1444625"/>
            <a:ext cx="2625725" cy="1701800"/>
            <a:chOff x="6158184" y="1444109"/>
            <a:chExt cx="2625899" cy="1701831"/>
          </a:xfrm>
        </p:grpSpPr>
        <p:grpSp>
          <p:nvGrpSpPr>
            <p:cNvPr id="15365" name="Grouper 22"/>
            <p:cNvGrpSpPr>
              <a:grpSpLocks/>
            </p:cNvGrpSpPr>
            <p:nvPr/>
          </p:nvGrpSpPr>
          <p:grpSpPr bwMode="auto">
            <a:xfrm>
              <a:off x="6158184" y="1444109"/>
              <a:ext cx="2625899" cy="1701831"/>
              <a:chOff x="6158184" y="1444109"/>
              <a:chExt cx="2625899" cy="1701831"/>
            </a:xfrm>
          </p:grpSpPr>
          <p:grpSp>
            <p:nvGrpSpPr>
              <p:cNvPr id="15367" name="Grouper 2"/>
              <p:cNvGrpSpPr>
                <a:grpSpLocks/>
              </p:cNvGrpSpPr>
              <p:nvPr/>
            </p:nvGrpSpPr>
            <p:grpSpPr bwMode="auto">
              <a:xfrm>
                <a:off x="6158184" y="1444109"/>
                <a:ext cx="2625899" cy="1701831"/>
                <a:chOff x="6615711" y="1410410"/>
                <a:chExt cx="2373410" cy="1538194"/>
              </a:xfrm>
            </p:grpSpPr>
            <p:pic>
              <p:nvPicPr>
                <p:cNvPr id="15369" name="Image 4" descr="TYFA_R-15.pdf"/>
                <p:cNvPicPr>
                  <a:picLocks noChangeAspect="1"/>
                </p:cNvPicPr>
                <p:nvPr/>
              </p:nvPicPr>
              <p:blipFill>
                <a:blip r:embed="rId2" cstate="print">
                  <a:extLst>
                    <a:ext uri="{28A0092B-C50C-407E-A947-70E740481C1C}">
                      <a14:useLocalDpi xmlns:a14="http://schemas.microsoft.com/office/drawing/2010/main"/>
                    </a:ext>
                  </a:extLst>
                </a:blip>
                <a:srcRect l="81384" t="16135" b="72878"/>
                <a:stretch>
                  <a:fillRect/>
                </a:stretch>
              </p:blipFill>
              <p:spPr bwMode="auto">
                <a:xfrm>
                  <a:off x="6896275" y="1550704"/>
                  <a:ext cx="1571320" cy="1397900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=""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15370" name="Image 4" descr="TYFA_R-15.pdf"/>
                <p:cNvPicPr>
                  <a:picLocks noChangeAspect="1"/>
                </p:cNvPicPr>
                <p:nvPr/>
              </p:nvPicPr>
              <p:blipFill>
                <a:blip r:embed="rId2" cstate="print">
                  <a:extLst>
                    <a:ext uri="{28A0092B-C50C-407E-A947-70E740481C1C}">
                      <a14:useLocalDpi xmlns:a14="http://schemas.microsoft.com/office/drawing/2010/main"/>
                    </a:ext>
                  </a:extLst>
                </a:blip>
                <a:srcRect l="76613" t="53383" b="34138"/>
                <a:stretch>
                  <a:fillRect/>
                </a:stretch>
              </p:blipFill>
              <p:spPr bwMode="auto">
                <a:xfrm>
                  <a:off x="7945459" y="1410410"/>
                  <a:ext cx="1043662" cy="83924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=""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sp>
              <p:nvSpPr>
                <p:cNvPr id="2" name="Forme libre 1"/>
                <p:cNvSpPr/>
                <p:nvPr/>
              </p:nvSpPr>
              <p:spPr>
                <a:xfrm>
                  <a:off x="6615711" y="2338779"/>
                  <a:ext cx="552457" cy="383113"/>
                </a:xfrm>
                <a:custGeom>
                  <a:avLst/>
                  <a:gdLst>
                    <a:gd name="connsiteX0" fmla="*/ 185922 w 551949"/>
                    <a:gd name="connsiteY0" fmla="*/ 2913 h 382415"/>
                    <a:gd name="connsiteX1" fmla="*/ 524125 w 551949"/>
                    <a:gd name="connsiteY1" fmla="*/ 140699 h 382415"/>
                    <a:gd name="connsiteX2" fmla="*/ 474021 w 551949"/>
                    <a:gd name="connsiteY2" fmla="*/ 378694 h 382415"/>
                    <a:gd name="connsiteX3" fmla="*/ 10557 w 551949"/>
                    <a:gd name="connsiteY3" fmla="*/ 265960 h 382415"/>
                    <a:gd name="connsiteX4" fmla="*/ 185922 w 551949"/>
                    <a:gd name="connsiteY4" fmla="*/ 2913 h 38241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551949" h="382415">
                      <a:moveTo>
                        <a:pt x="185922" y="2913"/>
                      </a:moveTo>
                      <a:cubicBezTo>
                        <a:pt x="271517" y="-17964"/>
                        <a:pt x="476109" y="78069"/>
                        <a:pt x="524125" y="140699"/>
                      </a:cubicBezTo>
                      <a:cubicBezTo>
                        <a:pt x="572141" y="203329"/>
                        <a:pt x="559616" y="357817"/>
                        <a:pt x="474021" y="378694"/>
                      </a:cubicBezTo>
                      <a:cubicBezTo>
                        <a:pt x="388426" y="399571"/>
                        <a:pt x="60661" y="328590"/>
                        <a:pt x="10557" y="265960"/>
                      </a:cubicBezTo>
                      <a:cubicBezTo>
                        <a:pt x="-39547" y="203330"/>
                        <a:pt x="100327" y="23790"/>
                        <a:pt x="185922" y="2913"/>
                      </a:cubicBezTo>
                      <a:close/>
                    </a:path>
                  </a:pathLst>
                </a:custGeom>
                <a:ln>
                  <a:noFill/>
                </a:ln>
              </p:spPr>
              <p:style>
                <a:lnRef idx="2">
                  <a:schemeClr val="accent5"/>
                </a:lnRef>
                <a:fillRef idx="1">
                  <a:schemeClr val="lt1"/>
                </a:fillRef>
                <a:effectRef idx="0">
                  <a:schemeClr val="accent5"/>
                </a:effectRef>
                <a:fontRef idx="minor">
                  <a:schemeClr val="dk1"/>
                </a:fontRef>
              </p:style>
              <p:txBody>
                <a:bodyPr anchor="ctr"/>
                <a:lstStyle/>
                <a:p>
                  <a:pPr algn="ctr" eaLnBrk="1" hangingPunct="1">
                    <a:defRPr/>
                  </a:pPr>
                  <a:endParaRPr lang="fr-FR"/>
                </a:p>
              </p:txBody>
            </p:sp>
          </p:grpSp>
          <p:sp>
            <p:nvSpPr>
              <p:cNvPr id="19" name="Forme libre 18"/>
              <p:cNvSpPr/>
              <p:nvPr/>
            </p:nvSpPr>
            <p:spPr>
              <a:xfrm>
                <a:off x="6836092" y="2261687"/>
                <a:ext cx="871595" cy="839802"/>
              </a:xfrm>
              <a:custGeom>
                <a:avLst/>
                <a:gdLst>
                  <a:gd name="connsiteX0" fmla="*/ 3886 w 933513"/>
                  <a:gd name="connsiteY0" fmla="*/ 516155 h 834281"/>
                  <a:gd name="connsiteX1" fmla="*/ 143489 w 933513"/>
                  <a:gd name="connsiteY1" fmla="*/ 823281 h 834281"/>
                  <a:gd name="connsiteX2" fmla="*/ 352894 w 933513"/>
                  <a:gd name="connsiteY2" fmla="*/ 746500 h 834281"/>
                  <a:gd name="connsiteX3" fmla="*/ 555318 w 933513"/>
                  <a:gd name="connsiteY3" fmla="*/ 558036 h 834281"/>
                  <a:gd name="connsiteX4" fmla="*/ 778683 w 933513"/>
                  <a:gd name="connsiteY4" fmla="*/ 334671 h 834281"/>
                  <a:gd name="connsiteX5" fmla="*/ 932247 w 933513"/>
                  <a:gd name="connsiteY5" fmla="*/ 13584 h 834281"/>
                  <a:gd name="connsiteX6" fmla="*/ 694921 w 933513"/>
                  <a:gd name="connsiteY6" fmla="*/ 83385 h 834281"/>
                  <a:gd name="connsiteX7" fmla="*/ 297053 w 933513"/>
                  <a:gd name="connsiteY7" fmla="*/ 299770 h 834281"/>
                  <a:gd name="connsiteX8" fmla="*/ 3886 w 933513"/>
                  <a:gd name="connsiteY8" fmla="*/ 516155 h 8342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933513" h="834281">
                    <a:moveTo>
                      <a:pt x="3886" y="516155"/>
                    </a:moveTo>
                    <a:cubicBezTo>
                      <a:pt x="-21708" y="603407"/>
                      <a:pt x="85321" y="784890"/>
                      <a:pt x="143489" y="823281"/>
                    </a:cubicBezTo>
                    <a:cubicBezTo>
                      <a:pt x="201657" y="861672"/>
                      <a:pt x="284256" y="790707"/>
                      <a:pt x="352894" y="746500"/>
                    </a:cubicBezTo>
                    <a:cubicBezTo>
                      <a:pt x="421532" y="702293"/>
                      <a:pt x="484353" y="626674"/>
                      <a:pt x="555318" y="558036"/>
                    </a:cubicBezTo>
                    <a:cubicBezTo>
                      <a:pt x="626283" y="489398"/>
                      <a:pt x="715862" y="425413"/>
                      <a:pt x="778683" y="334671"/>
                    </a:cubicBezTo>
                    <a:cubicBezTo>
                      <a:pt x="841504" y="243929"/>
                      <a:pt x="946207" y="55465"/>
                      <a:pt x="932247" y="13584"/>
                    </a:cubicBezTo>
                    <a:cubicBezTo>
                      <a:pt x="918287" y="-28297"/>
                      <a:pt x="800787" y="35687"/>
                      <a:pt x="694921" y="83385"/>
                    </a:cubicBezTo>
                    <a:cubicBezTo>
                      <a:pt x="589055" y="131083"/>
                      <a:pt x="409899" y="228805"/>
                      <a:pt x="297053" y="299770"/>
                    </a:cubicBezTo>
                    <a:cubicBezTo>
                      <a:pt x="184207" y="370735"/>
                      <a:pt x="29480" y="428903"/>
                      <a:pt x="3886" y="516155"/>
                    </a:cubicBezTo>
                    <a:close/>
                  </a:path>
                </a:pathLst>
              </a:custGeom>
              <a:ln>
                <a:noFill/>
              </a:ln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 eaLnBrk="1" hangingPunct="1">
                  <a:defRPr/>
                </a:pPr>
                <a:endParaRPr lang="fr-FR"/>
              </a:p>
            </p:txBody>
          </p:sp>
        </p:grpSp>
        <p:pic>
          <p:nvPicPr>
            <p:cNvPr id="15366" name="Image 21" descr="TYFA_R-15.pdf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85033" t="22281" r="5984" b="72131"/>
            <a:stretch>
              <a:fillRect/>
            </a:stretch>
          </p:blipFill>
          <p:spPr bwMode="auto">
            <a:xfrm>
              <a:off x="7079684" y="2328768"/>
              <a:ext cx="591714" cy="5547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23" name="ZoneTexte 2">
            <a:extLst>
              <a:ext uri="{FF2B5EF4-FFF2-40B4-BE49-F238E27FC236}">
                <a16:creationId xmlns:a16="http://schemas.microsoft.com/office/drawing/2014/main" id="{92D87B6B-5EEF-A54E-9EA3-995EDA9AFE6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3525" y="1806575"/>
            <a:ext cx="413671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itchFamily="2" charset="2"/>
              <a:buChar char="§"/>
              <a:defRPr sz="2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rgbClr val="A50021"/>
              </a:buClr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→"/>
              <a:defRPr sz="1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FR" altLang="fr-FR" sz="2800" b="1"/>
              <a:t>1</a:t>
            </a:r>
            <a:r>
              <a:rPr lang="fr-FR" altLang="fr-FR" sz="2400"/>
              <a:t> </a:t>
            </a:r>
            <a:r>
              <a:rPr lang="fr-FR" altLang="fr-FR" sz="2000">
                <a:latin typeface="Abadi MT Condensed Light" panose="020B0306030101010103" pitchFamily="34" charset="77"/>
                <a:ea typeface="Abadi MT Condensed Light" panose="020B0306030101010103" pitchFamily="34" charset="77"/>
                <a:cs typeface="Abadi MT Condensed Light" panose="020B0306030101010103" pitchFamily="34" charset="77"/>
              </a:rPr>
              <a:t>Fertility management at the territorial level</a:t>
            </a:r>
            <a:endParaRPr lang="fr-FR" altLang="fr-FR" sz="2400">
              <a:latin typeface="Abadi MT Condensed Light" panose="020B0306030101010103" pitchFamily="34" charset="77"/>
              <a:ea typeface="Abadi MT Condensed Light" panose="020B0306030101010103" pitchFamily="34" charset="77"/>
              <a:cs typeface="Abadi MT Condensed Light" panose="020B0306030101010103" pitchFamily="34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409744070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Image 4" descr="TYFA_R-15.pdf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1443" r="33493" b="83305"/>
          <a:stretch>
            <a:fillRect/>
          </a:stretch>
        </p:blipFill>
        <p:spPr bwMode="auto">
          <a:xfrm>
            <a:off x="-82550" y="1651000"/>
            <a:ext cx="4994275" cy="593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Forme libre 5"/>
          <p:cNvSpPr/>
          <p:nvPr/>
        </p:nvSpPr>
        <p:spPr>
          <a:xfrm>
            <a:off x="461963" y="3117850"/>
            <a:ext cx="457200" cy="290513"/>
          </a:xfrm>
          <a:custGeom>
            <a:avLst/>
            <a:gdLst>
              <a:gd name="connsiteX0" fmla="*/ 263798 w 456734"/>
              <a:gd name="connsiteY0" fmla="*/ 641 h 289307"/>
              <a:gd name="connsiteX1" fmla="*/ 751 w 456734"/>
              <a:gd name="connsiteY1" fmla="*/ 163479 h 289307"/>
              <a:gd name="connsiteX2" fmla="*/ 351480 w 456734"/>
              <a:gd name="connsiteY2" fmla="*/ 288739 h 289307"/>
              <a:gd name="connsiteX3" fmla="*/ 451688 w 456734"/>
              <a:gd name="connsiteY3" fmla="*/ 113375 h 289307"/>
              <a:gd name="connsiteX4" fmla="*/ 263798 w 456734"/>
              <a:gd name="connsiteY4" fmla="*/ 641 h 2893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56734" h="289307">
                <a:moveTo>
                  <a:pt x="263798" y="641"/>
                </a:moveTo>
                <a:cubicBezTo>
                  <a:pt x="188642" y="8992"/>
                  <a:pt x="-13863" y="115463"/>
                  <a:pt x="751" y="163479"/>
                </a:cubicBezTo>
                <a:cubicBezTo>
                  <a:pt x="15365" y="211495"/>
                  <a:pt x="276324" y="297090"/>
                  <a:pt x="351480" y="288739"/>
                </a:cubicBezTo>
                <a:cubicBezTo>
                  <a:pt x="426636" y="280388"/>
                  <a:pt x="472565" y="159304"/>
                  <a:pt x="451688" y="113375"/>
                </a:cubicBezTo>
                <a:cubicBezTo>
                  <a:pt x="430811" y="67446"/>
                  <a:pt x="338954" y="-7710"/>
                  <a:pt x="263798" y="641"/>
                </a:cubicBezTo>
                <a:close/>
              </a:path>
            </a:pathLst>
          </a:custGeom>
          <a:ln>
            <a:noFill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fr-FR"/>
          </a:p>
        </p:txBody>
      </p:sp>
      <p:grpSp>
        <p:nvGrpSpPr>
          <p:cNvPr id="16389" name="Grouper 23"/>
          <p:cNvGrpSpPr>
            <a:grpSpLocks/>
          </p:cNvGrpSpPr>
          <p:nvPr/>
        </p:nvGrpSpPr>
        <p:grpSpPr bwMode="auto">
          <a:xfrm>
            <a:off x="6575425" y="1444625"/>
            <a:ext cx="2625725" cy="1701800"/>
            <a:chOff x="6158184" y="1444109"/>
            <a:chExt cx="2625899" cy="1701831"/>
          </a:xfrm>
        </p:grpSpPr>
        <p:grpSp>
          <p:nvGrpSpPr>
            <p:cNvPr id="16392" name="Grouper 22"/>
            <p:cNvGrpSpPr>
              <a:grpSpLocks/>
            </p:cNvGrpSpPr>
            <p:nvPr/>
          </p:nvGrpSpPr>
          <p:grpSpPr bwMode="auto">
            <a:xfrm>
              <a:off x="6158184" y="1444109"/>
              <a:ext cx="2625899" cy="1701831"/>
              <a:chOff x="6158184" y="1444109"/>
              <a:chExt cx="2625899" cy="1701831"/>
            </a:xfrm>
          </p:grpSpPr>
          <p:grpSp>
            <p:nvGrpSpPr>
              <p:cNvPr id="16394" name="Grouper 2"/>
              <p:cNvGrpSpPr>
                <a:grpSpLocks/>
              </p:cNvGrpSpPr>
              <p:nvPr/>
            </p:nvGrpSpPr>
            <p:grpSpPr bwMode="auto">
              <a:xfrm>
                <a:off x="6158184" y="1444109"/>
                <a:ext cx="2625899" cy="1701831"/>
                <a:chOff x="6615711" y="1410410"/>
                <a:chExt cx="2373410" cy="1538194"/>
              </a:xfrm>
            </p:grpSpPr>
            <p:pic>
              <p:nvPicPr>
                <p:cNvPr id="16396" name="Image 4" descr="TYFA_R-15.pdf"/>
                <p:cNvPicPr>
                  <a:picLocks noChangeAspect="1"/>
                </p:cNvPicPr>
                <p:nvPr/>
              </p:nvPicPr>
              <p:blipFill>
                <a:blip r:embed="rId2" cstate="print">
                  <a:extLst>
                    <a:ext uri="{28A0092B-C50C-407E-A947-70E740481C1C}">
                      <a14:useLocalDpi xmlns:a14="http://schemas.microsoft.com/office/drawing/2010/main"/>
                    </a:ext>
                  </a:extLst>
                </a:blip>
                <a:srcRect l="81384" t="16135" b="72878"/>
                <a:stretch>
                  <a:fillRect/>
                </a:stretch>
              </p:blipFill>
              <p:spPr bwMode="auto">
                <a:xfrm>
                  <a:off x="6896275" y="1550704"/>
                  <a:ext cx="1571320" cy="1397900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=""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16397" name="Image 4" descr="TYFA_R-15.pdf"/>
                <p:cNvPicPr>
                  <a:picLocks noChangeAspect="1"/>
                </p:cNvPicPr>
                <p:nvPr/>
              </p:nvPicPr>
              <p:blipFill>
                <a:blip r:embed="rId2" cstate="print">
                  <a:extLst>
                    <a:ext uri="{28A0092B-C50C-407E-A947-70E740481C1C}">
                      <a14:useLocalDpi xmlns:a14="http://schemas.microsoft.com/office/drawing/2010/main"/>
                    </a:ext>
                  </a:extLst>
                </a:blip>
                <a:srcRect l="76613" t="53383" b="34138"/>
                <a:stretch>
                  <a:fillRect/>
                </a:stretch>
              </p:blipFill>
              <p:spPr bwMode="auto">
                <a:xfrm>
                  <a:off x="7945459" y="1410410"/>
                  <a:ext cx="1043662" cy="83924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=""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sp>
              <p:nvSpPr>
                <p:cNvPr id="2" name="Forme libre 1"/>
                <p:cNvSpPr/>
                <p:nvPr/>
              </p:nvSpPr>
              <p:spPr>
                <a:xfrm>
                  <a:off x="6615711" y="2338779"/>
                  <a:ext cx="552457" cy="383113"/>
                </a:xfrm>
                <a:custGeom>
                  <a:avLst/>
                  <a:gdLst>
                    <a:gd name="connsiteX0" fmla="*/ 185922 w 551949"/>
                    <a:gd name="connsiteY0" fmla="*/ 2913 h 382415"/>
                    <a:gd name="connsiteX1" fmla="*/ 524125 w 551949"/>
                    <a:gd name="connsiteY1" fmla="*/ 140699 h 382415"/>
                    <a:gd name="connsiteX2" fmla="*/ 474021 w 551949"/>
                    <a:gd name="connsiteY2" fmla="*/ 378694 h 382415"/>
                    <a:gd name="connsiteX3" fmla="*/ 10557 w 551949"/>
                    <a:gd name="connsiteY3" fmla="*/ 265960 h 382415"/>
                    <a:gd name="connsiteX4" fmla="*/ 185922 w 551949"/>
                    <a:gd name="connsiteY4" fmla="*/ 2913 h 38241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551949" h="382415">
                      <a:moveTo>
                        <a:pt x="185922" y="2913"/>
                      </a:moveTo>
                      <a:cubicBezTo>
                        <a:pt x="271517" y="-17964"/>
                        <a:pt x="476109" y="78069"/>
                        <a:pt x="524125" y="140699"/>
                      </a:cubicBezTo>
                      <a:cubicBezTo>
                        <a:pt x="572141" y="203329"/>
                        <a:pt x="559616" y="357817"/>
                        <a:pt x="474021" y="378694"/>
                      </a:cubicBezTo>
                      <a:cubicBezTo>
                        <a:pt x="388426" y="399571"/>
                        <a:pt x="60661" y="328590"/>
                        <a:pt x="10557" y="265960"/>
                      </a:cubicBezTo>
                      <a:cubicBezTo>
                        <a:pt x="-39547" y="203330"/>
                        <a:pt x="100327" y="23790"/>
                        <a:pt x="185922" y="2913"/>
                      </a:cubicBezTo>
                      <a:close/>
                    </a:path>
                  </a:pathLst>
                </a:custGeom>
                <a:ln>
                  <a:noFill/>
                </a:ln>
              </p:spPr>
              <p:style>
                <a:lnRef idx="2">
                  <a:schemeClr val="accent5"/>
                </a:lnRef>
                <a:fillRef idx="1">
                  <a:schemeClr val="lt1"/>
                </a:fillRef>
                <a:effectRef idx="0">
                  <a:schemeClr val="accent5"/>
                </a:effectRef>
                <a:fontRef idx="minor">
                  <a:schemeClr val="dk1"/>
                </a:fontRef>
              </p:style>
              <p:txBody>
                <a:bodyPr anchor="ctr"/>
                <a:lstStyle/>
                <a:p>
                  <a:pPr algn="ctr" eaLnBrk="1" hangingPunct="1">
                    <a:defRPr/>
                  </a:pPr>
                  <a:endParaRPr lang="fr-FR"/>
                </a:p>
              </p:txBody>
            </p:sp>
          </p:grpSp>
          <p:sp>
            <p:nvSpPr>
              <p:cNvPr id="19" name="Forme libre 18"/>
              <p:cNvSpPr/>
              <p:nvPr/>
            </p:nvSpPr>
            <p:spPr>
              <a:xfrm>
                <a:off x="6836092" y="2261687"/>
                <a:ext cx="871595" cy="839802"/>
              </a:xfrm>
              <a:custGeom>
                <a:avLst/>
                <a:gdLst>
                  <a:gd name="connsiteX0" fmla="*/ 3886 w 933513"/>
                  <a:gd name="connsiteY0" fmla="*/ 516155 h 834281"/>
                  <a:gd name="connsiteX1" fmla="*/ 143489 w 933513"/>
                  <a:gd name="connsiteY1" fmla="*/ 823281 h 834281"/>
                  <a:gd name="connsiteX2" fmla="*/ 352894 w 933513"/>
                  <a:gd name="connsiteY2" fmla="*/ 746500 h 834281"/>
                  <a:gd name="connsiteX3" fmla="*/ 555318 w 933513"/>
                  <a:gd name="connsiteY3" fmla="*/ 558036 h 834281"/>
                  <a:gd name="connsiteX4" fmla="*/ 778683 w 933513"/>
                  <a:gd name="connsiteY4" fmla="*/ 334671 h 834281"/>
                  <a:gd name="connsiteX5" fmla="*/ 932247 w 933513"/>
                  <a:gd name="connsiteY5" fmla="*/ 13584 h 834281"/>
                  <a:gd name="connsiteX6" fmla="*/ 694921 w 933513"/>
                  <a:gd name="connsiteY6" fmla="*/ 83385 h 834281"/>
                  <a:gd name="connsiteX7" fmla="*/ 297053 w 933513"/>
                  <a:gd name="connsiteY7" fmla="*/ 299770 h 834281"/>
                  <a:gd name="connsiteX8" fmla="*/ 3886 w 933513"/>
                  <a:gd name="connsiteY8" fmla="*/ 516155 h 8342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933513" h="834281">
                    <a:moveTo>
                      <a:pt x="3886" y="516155"/>
                    </a:moveTo>
                    <a:cubicBezTo>
                      <a:pt x="-21708" y="603407"/>
                      <a:pt x="85321" y="784890"/>
                      <a:pt x="143489" y="823281"/>
                    </a:cubicBezTo>
                    <a:cubicBezTo>
                      <a:pt x="201657" y="861672"/>
                      <a:pt x="284256" y="790707"/>
                      <a:pt x="352894" y="746500"/>
                    </a:cubicBezTo>
                    <a:cubicBezTo>
                      <a:pt x="421532" y="702293"/>
                      <a:pt x="484353" y="626674"/>
                      <a:pt x="555318" y="558036"/>
                    </a:cubicBezTo>
                    <a:cubicBezTo>
                      <a:pt x="626283" y="489398"/>
                      <a:pt x="715862" y="425413"/>
                      <a:pt x="778683" y="334671"/>
                    </a:cubicBezTo>
                    <a:cubicBezTo>
                      <a:pt x="841504" y="243929"/>
                      <a:pt x="946207" y="55465"/>
                      <a:pt x="932247" y="13584"/>
                    </a:cubicBezTo>
                    <a:cubicBezTo>
                      <a:pt x="918287" y="-28297"/>
                      <a:pt x="800787" y="35687"/>
                      <a:pt x="694921" y="83385"/>
                    </a:cubicBezTo>
                    <a:cubicBezTo>
                      <a:pt x="589055" y="131083"/>
                      <a:pt x="409899" y="228805"/>
                      <a:pt x="297053" y="299770"/>
                    </a:cubicBezTo>
                    <a:cubicBezTo>
                      <a:pt x="184207" y="370735"/>
                      <a:pt x="29480" y="428903"/>
                      <a:pt x="3886" y="516155"/>
                    </a:cubicBezTo>
                    <a:close/>
                  </a:path>
                </a:pathLst>
              </a:custGeom>
              <a:ln>
                <a:noFill/>
              </a:ln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 eaLnBrk="1" hangingPunct="1">
                  <a:defRPr/>
                </a:pPr>
                <a:endParaRPr lang="fr-FR"/>
              </a:p>
            </p:txBody>
          </p:sp>
        </p:grpSp>
        <p:pic>
          <p:nvPicPr>
            <p:cNvPr id="16393" name="Image 21" descr="TYFA_R-15.pdf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85033" t="22281" r="5984" b="72131"/>
            <a:stretch>
              <a:fillRect/>
            </a:stretch>
          </p:blipFill>
          <p:spPr bwMode="auto">
            <a:xfrm>
              <a:off x="7079684" y="2328768"/>
              <a:ext cx="591714" cy="5547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16390" name="Image 4" descr="TYFA_R-15.pdf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6477" t="34665" r="47917" b="56488"/>
          <a:stretch>
            <a:fillRect/>
          </a:stretch>
        </p:blipFill>
        <p:spPr bwMode="auto">
          <a:xfrm>
            <a:off x="5962650" y="2728913"/>
            <a:ext cx="2951163" cy="862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Forme libre 4"/>
          <p:cNvSpPr/>
          <p:nvPr/>
        </p:nvSpPr>
        <p:spPr>
          <a:xfrm>
            <a:off x="-401638" y="1462088"/>
            <a:ext cx="9415463" cy="1423987"/>
          </a:xfrm>
          <a:custGeom>
            <a:avLst/>
            <a:gdLst>
              <a:gd name="connsiteX0" fmla="*/ 593600 w 9415910"/>
              <a:gd name="connsiteY0" fmla="*/ 132233 h 1423909"/>
              <a:gd name="connsiteX1" fmla="*/ 637142 w 9415910"/>
              <a:gd name="connsiteY1" fmla="*/ 811501 h 1423909"/>
              <a:gd name="connsiteX2" fmla="*/ 3737394 w 9415910"/>
              <a:gd name="connsiteY2" fmla="*/ 881170 h 1423909"/>
              <a:gd name="connsiteX3" fmla="*/ 7307908 w 9415910"/>
              <a:gd name="connsiteY3" fmla="*/ 933421 h 1423909"/>
              <a:gd name="connsiteX4" fmla="*/ 7543040 w 9415910"/>
              <a:gd name="connsiteY4" fmla="*/ 1368850 h 1423909"/>
              <a:gd name="connsiteX5" fmla="*/ 8318102 w 9415910"/>
              <a:gd name="connsiteY5" fmla="*/ 1394975 h 1423909"/>
              <a:gd name="connsiteX6" fmla="*/ 9197668 w 9415910"/>
              <a:gd name="connsiteY6" fmla="*/ 1159844 h 1423909"/>
              <a:gd name="connsiteX7" fmla="*/ 9406674 w 9415910"/>
              <a:gd name="connsiteY7" fmla="*/ 271570 h 1423909"/>
              <a:gd name="connsiteX8" fmla="*/ 8988662 w 9415910"/>
              <a:gd name="connsiteY8" fmla="*/ 88690 h 1423909"/>
              <a:gd name="connsiteX9" fmla="*/ 6994400 w 9415910"/>
              <a:gd name="connsiteY9" fmla="*/ 1604 h 1423909"/>
              <a:gd name="connsiteX10" fmla="*/ 593600 w 9415910"/>
              <a:gd name="connsiteY10" fmla="*/ 132233 h 14239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9415910" h="1423909">
                <a:moveTo>
                  <a:pt x="593600" y="132233"/>
                </a:moveTo>
                <a:cubicBezTo>
                  <a:pt x="-465943" y="267216"/>
                  <a:pt x="113176" y="686678"/>
                  <a:pt x="637142" y="811501"/>
                </a:cubicBezTo>
                <a:cubicBezTo>
                  <a:pt x="1161108" y="936324"/>
                  <a:pt x="3737394" y="881170"/>
                  <a:pt x="3737394" y="881170"/>
                </a:cubicBezTo>
                <a:lnTo>
                  <a:pt x="7307908" y="933421"/>
                </a:lnTo>
                <a:cubicBezTo>
                  <a:pt x="7942182" y="1014701"/>
                  <a:pt x="7374674" y="1291924"/>
                  <a:pt x="7543040" y="1368850"/>
                </a:cubicBezTo>
                <a:cubicBezTo>
                  <a:pt x="7711406" y="1445776"/>
                  <a:pt x="8042331" y="1429809"/>
                  <a:pt x="8318102" y="1394975"/>
                </a:cubicBezTo>
                <a:cubicBezTo>
                  <a:pt x="8593873" y="1360141"/>
                  <a:pt x="9016240" y="1347078"/>
                  <a:pt x="9197668" y="1159844"/>
                </a:cubicBezTo>
                <a:cubicBezTo>
                  <a:pt x="9379096" y="972610"/>
                  <a:pt x="9441508" y="450096"/>
                  <a:pt x="9406674" y="271570"/>
                </a:cubicBezTo>
                <a:cubicBezTo>
                  <a:pt x="9371840" y="93044"/>
                  <a:pt x="9390708" y="133684"/>
                  <a:pt x="8988662" y="88690"/>
                </a:cubicBezTo>
                <a:cubicBezTo>
                  <a:pt x="8586616" y="43696"/>
                  <a:pt x="8392126" y="-10007"/>
                  <a:pt x="6994400" y="1604"/>
                </a:cubicBezTo>
                <a:cubicBezTo>
                  <a:pt x="5596674" y="13215"/>
                  <a:pt x="1653143" y="-2750"/>
                  <a:pt x="593600" y="132233"/>
                </a:cubicBezTo>
                <a:close/>
              </a:path>
            </a:pathLst>
          </a:custGeom>
          <a:solidFill>
            <a:schemeClr val="bg1">
              <a:alpha val="67000"/>
            </a:schemeClr>
          </a:solidFill>
          <a:ln>
            <a:noFill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fr-FR"/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304C0A79-FC8A-E146-9FD7-44EEE2668F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z="4000">
                <a:latin typeface="Helvetica" charset="0"/>
              </a:rPr>
              <a:t>An agroecological Europe: main hypotheses</a:t>
            </a:r>
            <a:endParaRPr lang="fr-FR" sz="4000"/>
          </a:p>
        </p:txBody>
      </p:sp>
      <p:sp>
        <p:nvSpPr>
          <p:cNvPr id="35" name="ZoneTexte 16">
            <a:extLst>
              <a:ext uri="{FF2B5EF4-FFF2-40B4-BE49-F238E27FC236}">
                <a16:creationId xmlns:a16="http://schemas.microsoft.com/office/drawing/2014/main" id="{0521457A-531C-EF4F-A6BD-EA6C4C4D2C5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3200" y="2528888"/>
            <a:ext cx="5678488" cy="893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itchFamily="2" charset="2"/>
              <a:buChar char="§"/>
              <a:defRPr sz="2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rgbClr val="A50021"/>
              </a:buClr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→"/>
              <a:defRPr sz="1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FR" altLang="fr-FR" sz="2800" b="1"/>
              <a:t>2</a:t>
            </a:r>
            <a:r>
              <a:rPr lang="fr-FR" altLang="fr-FR" sz="2400"/>
              <a:t> </a:t>
            </a:r>
            <a:r>
              <a:rPr lang="fr-FR" altLang="fr-FR" sz="2000">
                <a:latin typeface="Abadi MT Condensed Light" panose="020B0306030101010103" pitchFamily="34" charset="77"/>
                <a:ea typeface="Abadi MT Condensed Light" panose="020B0306030101010103" pitchFamily="34" charset="77"/>
                <a:cs typeface="Abadi MT Condensed Light" panose="020B0306030101010103" pitchFamily="34" charset="77"/>
              </a:rPr>
              <a:t>Pesticide-free farming and extensification of crop production</a:t>
            </a:r>
            <a:br>
              <a:rPr lang="fr-FR" altLang="fr-FR" sz="2400">
                <a:latin typeface="Abadi MT Condensed Light" panose="020B0306030101010103" pitchFamily="34" charset="77"/>
                <a:ea typeface="Abadi MT Condensed Light" panose="020B0306030101010103" pitchFamily="34" charset="77"/>
                <a:cs typeface="Abadi MT Condensed Light" panose="020B0306030101010103" pitchFamily="34" charset="77"/>
              </a:rPr>
            </a:br>
            <a:r>
              <a:rPr lang="fr-FR" altLang="fr-FR" sz="2400">
                <a:latin typeface="Abadi MT Condensed Light" panose="020B0306030101010103" pitchFamily="34" charset="77"/>
                <a:ea typeface="Abadi MT Condensed Light" panose="020B0306030101010103" pitchFamily="34" charset="77"/>
                <a:cs typeface="Abadi MT Condensed Light" panose="020B0306030101010103" pitchFamily="34" charset="77"/>
              </a:rPr>
              <a:t>    </a:t>
            </a:r>
            <a:r>
              <a:rPr lang="fr-FR" altLang="fr-FR" sz="2000">
                <a:latin typeface="Abadi MT Condensed Light" panose="020B0306030101010103" pitchFamily="34" charset="77"/>
                <a:ea typeface="Abadi MT Condensed Light" panose="020B0306030101010103" pitchFamily="34" charset="77"/>
                <a:cs typeface="Abadi MT Condensed Light" panose="020B0306030101010103" pitchFamily="34" charset="77"/>
              </a:rPr>
              <a:t>Organic farming as a reference model</a:t>
            </a:r>
          </a:p>
        </p:txBody>
      </p:sp>
    </p:spTree>
    <p:extLst>
      <p:ext uri="{BB962C8B-B14F-4D97-AF65-F5344CB8AC3E}">
        <p14:creationId xmlns:p14="http://schemas.microsoft.com/office/powerpoint/2010/main" val="329084488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exte 1">
            <a:extLst>
              <a:ext uri="{FF2B5EF4-FFF2-40B4-BE49-F238E27FC236}">
                <a16:creationId xmlns:a16="http://schemas.microsoft.com/office/drawing/2014/main" id="{4BA3FEAE-FE07-3442-849F-C267A7D8BD3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fr-FR" sz="2400"/>
              <a:t>A focus on synthetic (</a:t>
            </a:r>
            <a:r>
              <a:rPr lang="fr-FR" sz="2400" i="1"/>
              <a:t>vs</a:t>
            </a:r>
            <a:r>
              <a:rPr lang="fr-FR" sz="2400"/>
              <a:t> natural) pesticides because of </a:t>
            </a:r>
          </a:p>
          <a:p>
            <a:pPr lvl="1"/>
            <a:r>
              <a:rPr lang="fr-FR" sz="2000"/>
              <a:t>Their persistence in the agro-ecosystem (molecules or metabolites)</a:t>
            </a:r>
          </a:p>
          <a:p>
            <a:pPr lvl="1"/>
            <a:r>
              <a:rPr lang="fr-FR" sz="2000"/>
              <a:t>Their impacts beyond the application point </a:t>
            </a:r>
            <a:r>
              <a:rPr lang="fr-FR" sz="1600"/>
              <a:t>(e.g. Beketov et al, 2013)</a:t>
            </a:r>
            <a:endParaRPr lang="fr-FR" sz="2000"/>
          </a:p>
          <a:p>
            <a:r>
              <a:rPr lang="fr-FR" sz="2400"/>
              <a:t>How to cope with pests and disease without synthetic pesticides? And how to model it</a:t>
            </a:r>
          </a:p>
          <a:p>
            <a:pPr lvl="1"/>
            <a:r>
              <a:rPr lang="fr-FR" sz="2000"/>
              <a:t>A matter of concerns for all cropping systems under CC…</a:t>
            </a:r>
          </a:p>
          <a:p>
            <a:pPr lvl="1"/>
            <a:r>
              <a:rPr lang="fr-FR" sz="2000"/>
              <a:t>longer and more complex crop rotation – not as precise as </a:t>
            </a:r>
            <a:r>
              <a:rPr lang="fr-FR" sz="1600"/>
              <a:t>Barbieri et al (2019)</a:t>
            </a:r>
          </a:p>
          <a:p>
            <a:endParaRPr lang="fr-FR" sz="2400"/>
          </a:p>
          <a:p>
            <a:pPr lvl="1"/>
            <a:endParaRPr lang="fr-FR" sz="2000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98B5EF9A-1CE6-C04E-8EC6-808A7C1DCA2D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DC855C4B-1D3D-9449-B8B0-C284577401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Pesticide free cropping systems</a:t>
            </a:r>
          </a:p>
        </p:txBody>
      </p:sp>
    </p:spTree>
    <p:extLst>
      <p:ext uri="{BB962C8B-B14F-4D97-AF65-F5344CB8AC3E}">
        <p14:creationId xmlns:p14="http://schemas.microsoft.com/office/powerpoint/2010/main" val="3048862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uiExpand="1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7745B8A9-CD9D-3D4B-804D-2574B4431D5D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3C9827C4-2DD1-3744-A255-524D495231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Crop rotations</a:t>
            </a:r>
          </a:p>
        </p:txBody>
      </p:sp>
      <p:grpSp>
        <p:nvGrpSpPr>
          <p:cNvPr id="10" name="Groupe 9">
            <a:extLst>
              <a:ext uri="{FF2B5EF4-FFF2-40B4-BE49-F238E27FC236}">
                <a16:creationId xmlns:a16="http://schemas.microsoft.com/office/drawing/2014/main" id="{7078FADD-3C29-D34A-A6B7-0DDC5CF9DDB9}"/>
              </a:ext>
            </a:extLst>
          </p:cNvPr>
          <p:cNvGrpSpPr/>
          <p:nvPr/>
        </p:nvGrpSpPr>
        <p:grpSpPr>
          <a:xfrm>
            <a:off x="-1" y="0"/>
            <a:ext cx="9131515" cy="3200400"/>
            <a:chOff x="0" y="1187450"/>
            <a:chExt cx="5159246" cy="1808205"/>
          </a:xfrm>
        </p:grpSpPr>
        <p:pic>
          <p:nvPicPr>
            <p:cNvPr id="6" name="Image 5">
              <a:extLst>
                <a:ext uri="{FF2B5EF4-FFF2-40B4-BE49-F238E27FC236}">
                  <a16:creationId xmlns:a16="http://schemas.microsoft.com/office/drawing/2014/main" id="{36070BB7-E03A-B849-9A86-8AC81E90103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b="72431"/>
            <a:stretch/>
          </p:blipFill>
          <p:spPr>
            <a:xfrm>
              <a:off x="0" y="1187450"/>
              <a:ext cx="5159246" cy="1246831"/>
            </a:xfrm>
            <a:prstGeom prst="rect">
              <a:avLst/>
            </a:prstGeom>
          </p:spPr>
        </p:pic>
        <p:pic>
          <p:nvPicPr>
            <p:cNvPr id="9" name="Image 8">
              <a:extLst>
                <a:ext uri="{FF2B5EF4-FFF2-40B4-BE49-F238E27FC236}">
                  <a16:creationId xmlns:a16="http://schemas.microsoft.com/office/drawing/2014/main" id="{46D56F5C-2903-ED4A-8E8C-D675A1D5F52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t="87587"/>
            <a:stretch/>
          </p:blipFill>
          <p:spPr>
            <a:xfrm>
              <a:off x="0" y="2434281"/>
              <a:ext cx="5159246" cy="561374"/>
            </a:xfrm>
            <a:prstGeom prst="rect">
              <a:avLst/>
            </a:prstGeom>
          </p:spPr>
        </p:pic>
      </p:grpSp>
      <p:pic>
        <p:nvPicPr>
          <p:cNvPr id="8" name="Image 7">
            <a:extLst>
              <a:ext uri="{FF2B5EF4-FFF2-40B4-BE49-F238E27FC236}">
                <a16:creationId xmlns:a16="http://schemas.microsoft.com/office/drawing/2014/main" id="{58037079-606E-824D-A03C-A5DE17E0FD2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13005" y="3043785"/>
            <a:ext cx="5375190" cy="36219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58466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exte 1">
            <a:extLst>
              <a:ext uri="{FF2B5EF4-FFF2-40B4-BE49-F238E27FC236}">
                <a16:creationId xmlns:a16="http://schemas.microsoft.com/office/drawing/2014/main" id="{4BA3FEAE-FE07-3442-849F-C267A7D8BD3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fr-FR" sz="2400"/>
              <a:t>A focus on synthetic (</a:t>
            </a:r>
            <a:r>
              <a:rPr lang="fr-FR" sz="2400" i="1"/>
              <a:t>vs</a:t>
            </a:r>
            <a:r>
              <a:rPr lang="fr-FR" sz="2400"/>
              <a:t> natural) pesticides because of </a:t>
            </a:r>
          </a:p>
          <a:p>
            <a:pPr lvl="1"/>
            <a:r>
              <a:rPr lang="fr-FR" sz="2000"/>
              <a:t>Their persistence in the agro-ecosystem (molecules or metabolites)</a:t>
            </a:r>
          </a:p>
          <a:p>
            <a:pPr lvl="1"/>
            <a:r>
              <a:rPr lang="fr-FR" sz="2000"/>
              <a:t>Their impacts beyond the application point </a:t>
            </a:r>
            <a:r>
              <a:rPr lang="fr-FR" sz="1600"/>
              <a:t>(e.g. Beketov et al, 2013)</a:t>
            </a:r>
            <a:endParaRPr lang="fr-FR" sz="2000"/>
          </a:p>
          <a:p>
            <a:r>
              <a:rPr lang="fr-FR" sz="2400"/>
              <a:t>How to cope with pests and disease without synthetic pesticides? And how to model it?</a:t>
            </a:r>
          </a:p>
          <a:p>
            <a:pPr lvl="1"/>
            <a:r>
              <a:rPr lang="fr-FR" sz="2000"/>
              <a:t>A matter of concerns for all cropping systems under CC…</a:t>
            </a:r>
          </a:p>
          <a:p>
            <a:pPr lvl="1"/>
            <a:r>
              <a:rPr lang="fr-FR" sz="2000"/>
              <a:t>longer and more complex crop rotation – not as precise as </a:t>
            </a:r>
            <a:r>
              <a:rPr lang="fr-FR" sz="1600"/>
              <a:t>Barbieri et al (2019)</a:t>
            </a:r>
          </a:p>
          <a:p>
            <a:pPr lvl="1"/>
            <a:r>
              <a:rPr lang="fr-FR" sz="2000"/>
              <a:t>More complex landscapes (permanent grasslands + agroecological infrastructures </a:t>
            </a:r>
            <a:r>
              <a:rPr lang="fr-FR" sz="1600"/>
              <a:t>(Dainese et al, 2019) </a:t>
            </a:r>
            <a:r>
              <a:rPr lang="fr-FR" sz="2000"/>
              <a:t>– but controversial </a:t>
            </a:r>
            <a:r>
              <a:rPr lang="fr-FR" sz="1600"/>
              <a:t>(Karp, 2019)</a:t>
            </a:r>
            <a:endParaRPr lang="fr-FR" sz="2000"/>
          </a:p>
          <a:p>
            <a:pPr lvl="1"/>
            <a:r>
              <a:rPr lang="fr-FR" sz="2000"/>
              <a:t>The use of biocontrol: an open / complex question </a:t>
            </a:r>
            <a:r>
              <a:rPr lang="fr-FR" sz="1600"/>
              <a:t>(Louda et al, 2003)</a:t>
            </a:r>
          </a:p>
          <a:p>
            <a:pPr lvl="1"/>
            <a:r>
              <a:rPr lang="fr-FR" sz="2000"/>
              <a:t>No specific hypotheses on genetic improvements</a:t>
            </a:r>
          </a:p>
          <a:p>
            <a:pPr lvl="1"/>
            <a:endParaRPr lang="fr-FR" sz="2000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98B5EF9A-1CE6-C04E-8EC6-808A7C1DCA2D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DC855C4B-1D3D-9449-B8B0-C284577401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Pesticide free cropping systems</a:t>
            </a:r>
          </a:p>
        </p:txBody>
      </p:sp>
    </p:spTree>
    <p:extLst>
      <p:ext uri="{BB962C8B-B14F-4D97-AF65-F5344CB8AC3E}">
        <p14:creationId xmlns:p14="http://schemas.microsoft.com/office/powerpoint/2010/main" val="34516790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uiExpand="1" build="p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Titre 1">
            <a:extLst>
              <a:ext uri="{FF2B5EF4-FFF2-40B4-BE49-F238E27FC236}">
                <a16:creationId xmlns:a16="http://schemas.microsoft.com/office/drawing/2014/main" id="{2880CA70-1227-BD47-BF86-F0956A29C46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22238" y="44450"/>
            <a:ext cx="8916987" cy="1143000"/>
          </a:xfrm>
        </p:spPr>
        <p:txBody>
          <a:bodyPr/>
          <a:lstStyle/>
          <a:p>
            <a:pPr eaLnBrk="1" hangingPunct="1"/>
            <a:r>
              <a:rPr lang="fr-FR" sz="4000">
                <a:latin typeface="Helvetica" charset="0"/>
              </a:rPr>
              <a:t>An agroecological Europe: main hypotheses</a:t>
            </a:r>
            <a:endParaRPr lang="en-GB" altLang="fr-FR" sz="4000">
              <a:latin typeface="Helvetica" pitchFamily="2" charset="0"/>
              <a:ea typeface="ＭＳ Ｐゴシック" panose="020B0600070205080204" pitchFamily="34" charset="-128"/>
            </a:endParaRPr>
          </a:p>
        </p:txBody>
      </p:sp>
      <p:sp>
        <p:nvSpPr>
          <p:cNvPr id="6" name="Forme libre 5">
            <a:extLst>
              <a:ext uri="{FF2B5EF4-FFF2-40B4-BE49-F238E27FC236}">
                <a16:creationId xmlns:a16="http://schemas.microsoft.com/office/drawing/2014/main" id="{A8676AAE-850A-FA4D-B02C-76BE51A8EC3F}"/>
              </a:ext>
            </a:extLst>
          </p:cNvPr>
          <p:cNvSpPr/>
          <p:nvPr/>
        </p:nvSpPr>
        <p:spPr>
          <a:xfrm>
            <a:off x="461963" y="3117850"/>
            <a:ext cx="457200" cy="290513"/>
          </a:xfrm>
          <a:custGeom>
            <a:avLst/>
            <a:gdLst>
              <a:gd name="connsiteX0" fmla="*/ 263798 w 456734"/>
              <a:gd name="connsiteY0" fmla="*/ 641 h 289307"/>
              <a:gd name="connsiteX1" fmla="*/ 751 w 456734"/>
              <a:gd name="connsiteY1" fmla="*/ 163479 h 289307"/>
              <a:gd name="connsiteX2" fmla="*/ 351480 w 456734"/>
              <a:gd name="connsiteY2" fmla="*/ 288739 h 289307"/>
              <a:gd name="connsiteX3" fmla="*/ 451688 w 456734"/>
              <a:gd name="connsiteY3" fmla="*/ 113375 h 289307"/>
              <a:gd name="connsiteX4" fmla="*/ 263798 w 456734"/>
              <a:gd name="connsiteY4" fmla="*/ 641 h 2893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56734" h="289307">
                <a:moveTo>
                  <a:pt x="263798" y="641"/>
                </a:moveTo>
                <a:cubicBezTo>
                  <a:pt x="188642" y="8992"/>
                  <a:pt x="-13863" y="115463"/>
                  <a:pt x="751" y="163479"/>
                </a:cubicBezTo>
                <a:cubicBezTo>
                  <a:pt x="15365" y="211495"/>
                  <a:pt x="276324" y="297090"/>
                  <a:pt x="351480" y="288739"/>
                </a:cubicBezTo>
                <a:cubicBezTo>
                  <a:pt x="426636" y="280388"/>
                  <a:pt x="472565" y="159304"/>
                  <a:pt x="451688" y="113375"/>
                </a:cubicBezTo>
                <a:cubicBezTo>
                  <a:pt x="430811" y="67446"/>
                  <a:pt x="338954" y="-7710"/>
                  <a:pt x="263798" y="641"/>
                </a:cubicBezTo>
                <a:close/>
              </a:path>
            </a:pathLst>
          </a:custGeom>
          <a:ln>
            <a:noFill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fr-FR"/>
          </a:p>
        </p:txBody>
      </p:sp>
      <p:pic>
        <p:nvPicPr>
          <p:cNvPr id="22531" name="Image 4" descr="TYFA_R-15.pdf">
            <a:extLst>
              <a:ext uri="{FF2B5EF4-FFF2-40B4-BE49-F238E27FC236}">
                <a16:creationId xmlns:a16="http://schemas.microsoft.com/office/drawing/2014/main" id="{05A98BC8-EF28-124A-825A-985CCA9A684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33385" t="51334" r="30966" b="43823"/>
          <a:stretch>
            <a:fillRect/>
          </a:stretch>
        </p:blipFill>
        <p:spPr bwMode="auto">
          <a:xfrm>
            <a:off x="3248025" y="3392488"/>
            <a:ext cx="3059113" cy="625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532" name="Image 20" descr="TYFA_R-15.pdf">
            <a:extLst>
              <a:ext uri="{FF2B5EF4-FFF2-40B4-BE49-F238E27FC236}">
                <a16:creationId xmlns:a16="http://schemas.microsoft.com/office/drawing/2014/main" id="{6784F7A4-F79B-9A4C-A0C1-1F113551689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85033" t="22281" r="5984" b="72131"/>
          <a:stretch>
            <a:fillRect/>
          </a:stretch>
        </p:blipFill>
        <p:spPr bwMode="auto">
          <a:xfrm>
            <a:off x="5565775" y="3846513"/>
            <a:ext cx="590550" cy="554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2533" name="Grouper 23">
            <a:extLst>
              <a:ext uri="{FF2B5EF4-FFF2-40B4-BE49-F238E27FC236}">
                <a16:creationId xmlns:a16="http://schemas.microsoft.com/office/drawing/2014/main" id="{4A7DF307-46E0-5D47-91AD-B6F1D8D7A49F}"/>
              </a:ext>
            </a:extLst>
          </p:cNvPr>
          <p:cNvGrpSpPr>
            <a:grpSpLocks/>
          </p:cNvGrpSpPr>
          <p:nvPr/>
        </p:nvGrpSpPr>
        <p:grpSpPr bwMode="auto">
          <a:xfrm>
            <a:off x="6575425" y="1444625"/>
            <a:ext cx="2625725" cy="1701800"/>
            <a:chOff x="6158184" y="1444109"/>
            <a:chExt cx="2625899" cy="1701831"/>
          </a:xfrm>
        </p:grpSpPr>
        <p:grpSp>
          <p:nvGrpSpPr>
            <p:cNvPr id="22539" name="Grouper 22">
              <a:extLst>
                <a:ext uri="{FF2B5EF4-FFF2-40B4-BE49-F238E27FC236}">
                  <a16:creationId xmlns:a16="http://schemas.microsoft.com/office/drawing/2014/main" id="{749551E0-4672-0546-8903-07F22DD45FFB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6158184" y="1444109"/>
              <a:ext cx="2625899" cy="1701831"/>
              <a:chOff x="6158184" y="1444109"/>
              <a:chExt cx="2625899" cy="1701831"/>
            </a:xfrm>
          </p:grpSpPr>
          <p:grpSp>
            <p:nvGrpSpPr>
              <p:cNvPr id="22541" name="Grouper 2">
                <a:extLst>
                  <a:ext uri="{FF2B5EF4-FFF2-40B4-BE49-F238E27FC236}">
                    <a16:creationId xmlns:a16="http://schemas.microsoft.com/office/drawing/2014/main" id="{950AA7ED-19A4-8A4C-9776-8F0F44387632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6158184" y="1444109"/>
                <a:ext cx="2625899" cy="1701831"/>
                <a:chOff x="6615711" y="1410410"/>
                <a:chExt cx="2373410" cy="1538194"/>
              </a:xfrm>
            </p:grpSpPr>
            <p:pic>
              <p:nvPicPr>
                <p:cNvPr id="22543" name="Image 4" descr="TYFA_R-15.pdf">
                  <a:extLst>
                    <a:ext uri="{FF2B5EF4-FFF2-40B4-BE49-F238E27FC236}">
                      <a16:creationId xmlns:a16="http://schemas.microsoft.com/office/drawing/2014/main" id="{B60F292B-060D-6A43-BE5E-B95362625584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/>
                    </a:ext>
                  </a:extLst>
                </a:blip>
                <a:srcRect l="81384" t="16135" b="72878"/>
                <a:stretch>
                  <a:fillRect/>
                </a:stretch>
              </p:blipFill>
              <p:spPr bwMode="auto">
                <a:xfrm>
                  <a:off x="6896275" y="1550704"/>
                  <a:ext cx="1571320" cy="1397900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22544" name="Image 4" descr="TYFA_R-15.pdf">
                  <a:extLst>
                    <a:ext uri="{FF2B5EF4-FFF2-40B4-BE49-F238E27FC236}">
                      <a16:creationId xmlns:a16="http://schemas.microsoft.com/office/drawing/2014/main" id="{90CC558E-120F-5349-8F10-E70143F3CC19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/>
                    </a:ext>
                  </a:extLst>
                </a:blip>
                <a:srcRect l="76613" t="53383" b="34138"/>
                <a:stretch>
                  <a:fillRect/>
                </a:stretch>
              </p:blipFill>
              <p:spPr bwMode="auto">
                <a:xfrm>
                  <a:off x="7945459" y="1410410"/>
                  <a:ext cx="1043662" cy="83924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sp>
              <p:nvSpPr>
                <p:cNvPr id="2" name="Forme libre 1">
                  <a:extLst>
                    <a:ext uri="{FF2B5EF4-FFF2-40B4-BE49-F238E27FC236}">
                      <a16:creationId xmlns:a16="http://schemas.microsoft.com/office/drawing/2014/main" id="{1902235E-8F42-8B4B-B8C9-6ECFA1FB4EBF}"/>
                    </a:ext>
                  </a:extLst>
                </p:cNvPr>
                <p:cNvSpPr/>
                <p:nvPr/>
              </p:nvSpPr>
              <p:spPr>
                <a:xfrm>
                  <a:off x="6615711" y="2338779"/>
                  <a:ext cx="552457" cy="383113"/>
                </a:xfrm>
                <a:custGeom>
                  <a:avLst/>
                  <a:gdLst>
                    <a:gd name="connsiteX0" fmla="*/ 185922 w 551949"/>
                    <a:gd name="connsiteY0" fmla="*/ 2913 h 382415"/>
                    <a:gd name="connsiteX1" fmla="*/ 524125 w 551949"/>
                    <a:gd name="connsiteY1" fmla="*/ 140699 h 382415"/>
                    <a:gd name="connsiteX2" fmla="*/ 474021 w 551949"/>
                    <a:gd name="connsiteY2" fmla="*/ 378694 h 382415"/>
                    <a:gd name="connsiteX3" fmla="*/ 10557 w 551949"/>
                    <a:gd name="connsiteY3" fmla="*/ 265960 h 382415"/>
                    <a:gd name="connsiteX4" fmla="*/ 185922 w 551949"/>
                    <a:gd name="connsiteY4" fmla="*/ 2913 h 38241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551949" h="382415">
                      <a:moveTo>
                        <a:pt x="185922" y="2913"/>
                      </a:moveTo>
                      <a:cubicBezTo>
                        <a:pt x="271517" y="-17964"/>
                        <a:pt x="476109" y="78069"/>
                        <a:pt x="524125" y="140699"/>
                      </a:cubicBezTo>
                      <a:cubicBezTo>
                        <a:pt x="572141" y="203329"/>
                        <a:pt x="559616" y="357817"/>
                        <a:pt x="474021" y="378694"/>
                      </a:cubicBezTo>
                      <a:cubicBezTo>
                        <a:pt x="388426" y="399571"/>
                        <a:pt x="60661" y="328590"/>
                        <a:pt x="10557" y="265960"/>
                      </a:cubicBezTo>
                      <a:cubicBezTo>
                        <a:pt x="-39547" y="203330"/>
                        <a:pt x="100327" y="23790"/>
                        <a:pt x="185922" y="2913"/>
                      </a:cubicBezTo>
                      <a:close/>
                    </a:path>
                  </a:pathLst>
                </a:custGeom>
                <a:ln>
                  <a:noFill/>
                </a:ln>
              </p:spPr>
              <p:style>
                <a:lnRef idx="2">
                  <a:schemeClr val="accent5"/>
                </a:lnRef>
                <a:fillRef idx="1">
                  <a:schemeClr val="lt1"/>
                </a:fillRef>
                <a:effectRef idx="0">
                  <a:schemeClr val="accent5"/>
                </a:effectRef>
                <a:fontRef idx="minor">
                  <a:schemeClr val="dk1"/>
                </a:fontRef>
              </p:style>
              <p:txBody>
                <a:bodyPr anchor="ctr"/>
                <a:lstStyle/>
                <a:p>
                  <a:pPr algn="ctr" eaLnBrk="1" hangingPunct="1">
                    <a:defRPr/>
                  </a:pPr>
                  <a:endParaRPr lang="fr-FR"/>
                </a:p>
              </p:txBody>
            </p:sp>
          </p:grpSp>
          <p:sp>
            <p:nvSpPr>
              <p:cNvPr id="19" name="Forme libre 18">
                <a:extLst>
                  <a:ext uri="{FF2B5EF4-FFF2-40B4-BE49-F238E27FC236}">
                    <a16:creationId xmlns:a16="http://schemas.microsoft.com/office/drawing/2014/main" id="{D20E11A8-21DB-9B46-A4E8-6A7E10C9D7D7}"/>
                  </a:ext>
                </a:extLst>
              </p:cNvPr>
              <p:cNvSpPr/>
              <p:nvPr/>
            </p:nvSpPr>
            <p:spPr>
              <a:xfrm>
                <a:off x="6836092" y="2261687"/>
                <a:ext cx="871595" cy="839802"/>
              </a:xfrm>
              <a:custGeom>
                <a:avLst/>
                <a:gdLst>
                  <a:gd name="connsiteX0" fmla="*/ 3886 w 933513"/>
                  <a:gd name="connsiteY0" fmla="*/ 516155 h 834281"/>
                  <a:gd name="connsiteX1" fmla="*/ 143489 w 933513"/>
                  <a:gd name="connsiteY1" fmla="*/ 823281 h 834281"/>
                  <a:gd name="connsiteX2" fmla="*/ 352894 w 933513"/>
                  <a:gd name="connsiteY2" fmla="*/ 746500 h 834281"/>
                  <a:gd name="connsiteX3" fmla="*/ 555318 w 933513"/>
                  <a:gd name="connsiteY3" fmla="*/ 558036 h 834281"/>
                  <a:gd name="connsiteX4" fmla="*/ 778683 w 933513"/>
                  <a:gd name="connsiteY4" fmla="*/ 334671 h 834281"/>
                  <a:gd name="connsiteX5" fmla="*/ 932247 w 933513"/>
                  <a:gd name="connsiteY5" fmla="*/ 13584 h 834281"/>
                  <a:gd name="connsiteX6" fmla="*/ 694921 w 933513"/>
                  <a:gd name="connsiteY6" fmla="*/ 83385 h 834281"/>
                  <a:gd name="connsiteX7" fmla="*/ 297053 w 933513"/>
                  <a:gd name="connsiteY7" fmla="*/ 299770 h 834281"/>
                  <a:gd name="connsiteX8" fmla="*/ 3886 w 933513"/>
                  <a:gd name="connsiteY8" fmla="*/ 516155 h 8342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933513" h="834281">
                    <a:moveTo>
                      <a:pt x="3886" y="516155"/>
                    </a:moveTo>
                    <a:cubicBezTo>
                      <a:pt x="-21708" y="603407"/>
                      <a:pt x="85321" y="784890"/>
                      <a:pt x="143489" y="823281"/>
                    </a:cubicBezTo>
                    <a:cubicBezTo>
                      <a:pt x="201657" y="861672"/>
                      <a:pt x="284256" y="790707"/>
                      <a:pt x="352894" y="746500"/>
                    </a:cubicBezTo>
                    <a:cubicBezTo>
                      <a:pt x="421532" y="702293"/>
                      <a:pt x="484353" y="626674"/>
                      <a:pt x="555318" y="558036"/>
                    </a:cubicBezTo>
                    <a:cubicBezTo>
                      <a:pt x="626283" y="489398"/>
                      <a:pt x="715862" y="425413"/>
                      <a:pt x="778683" y="334671"/>
                    </a:cubicBezTo>
                    <a:cubicBezTo>
                      <a:pt x="841504" y="243929"/>
                      <a:pt x="946207" y="55465"/>
                      <a:pt x="932247" y="13584"/>
                    </a:cubicBezTo>
                    <a:cubicBezTo>
                      <a:pt x="918287" y="-28297"/>
                      <a:pt x="800787" y="35687"/>
                      <a:pt x="694921" y="83385"/>
                    </a:cubicBezTo>
                    <a:cubicBezTo>
                      <a:pt x="589055" y="131083"/>
                      <a:pt x="409899" y="228805"/>
                      <a:pt x="297053" y="299770"/>
                    </a:cubicBezTo>
                    <a:cubicBezTo>
                      <a:pt x="184207" y="370735"/>
                      <a:pt x="29480" y="428903"/>
                      <a:pt x="3886" y="516155"/>
                    </a:cubicBezTo>
                    <a:close/>
                  </a:path>
                </a:pathLst>
              </a:custGeom>
              <a:ln>
                <a:noFill/>
              </a:ln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 eaLnBrk="1" hangingPunct="1">
                  <a:defRPr/>
                </a:pPr>
                <a:endParaRPr lang="fr-FR"/>
              </a:p>
            </p:txBody>
          </p:sp>
        </p:grpSp>
        <p:pic>
          <p:nvPicPr>
            <p:cNvPr id="22540" name="Image 21" descr="TYFA_R-15.pdf">
              <a:extLst>
                <a:ext uri="{FF2B5EF4-FFF2-40B4-BE49-F238E27FC236}">
                  <a16:creationId xmlns:a16="http://schemas.microsoft.com/office/drawing/2014/main" id="{AE0F43E3-E1CB-5A45-BC6D-A8E34ED2EDE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85033" t="22281" r="5984" b="72131"/>
            <a:stretch>
              <a:fillRect/>
            </a:stretch>
          </p:blipFill>
          <p:spPr bwMode="auto">
            <a:xfrm>
              <a:off x="7079684" y="2328768"/>
              <a:ext cx="591714" cy="5547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22534" name="Image 4" descr="TYFA_R-15.pdf">
            <a:extLst>
              <a:ext uri="{FF2B5EF4-FFF2-40B4-BE49-F238E27FC236}">
                <a16:creationId xmlns:a16="http://schemas.microsoft.com/office/drawing/2014/main" id="{5B5BE96E-9835-994A-A88D-1E3A7547AA8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6477" t="34665" r="47917" b="56488"/>
          <a:stretch>
            <a:fillRect/>
          </a:stretch>
        </p:blipFill>
        <p:spPr bwMode="auto">
          <a:xfrm>
            <a:off x="5962650" y="2728913"/>
            <a:ext cx="2951163" cy="862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535" name="ZoneTexte 25">
            <a:extLst>
              <a:ext uri="{FF2B5EF4-FFF2-40B4-BE49-F238E27FC236}">
                <a16:creationId xmlns:a16="http://schemas.microsoft.com/office/drawing/2014/main" id="{7F6AF16D-2F2C-984B-BD11-0A9567D9D8A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3200" y="2528888"/>
            <a:ext cx="5678488" cy="893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itchFamily="2" charset="2"/>
              <a:buChar char="§"/>
              <a:defRPr sz="2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rgbClr val="A50021"/>
              </a:buClr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→"/>
              <a:defRPr sz="1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FR" altLang="fr-FR" sz="2800" b="1"/>
              <a:t>2</a:t>
            </a:r>
            <a:r>
              <a:rPr lang="fr-FR" altLang="fr-FR" sz="2400"/>
              <a:t> </a:t>
            </a:r>
            <a:r>
              <a:rPr lang="fr-FR" altLang="fr-FR" sz="2000">
                <a:latin typeface="Abadi MT Condensed Light" panose="020B0306030101010103" pitchFamily="34" charset="77"/>
                <a:ea typeface="Abadi MT Condensed Light" panose="020B0306030101010103" pitchFamily="34" charset="77"/>
                <a:cs typeface="Abadi MT Condensed Light" panose="020B0306030101010103" pitchFamily="34" charset="77"/>
              </a:rPr>
              <a:t>Pesticide-free farming and extensification of crop production</a:t>
            </a:r>
            <a:br>
              <a:rPr lang="fr-FR" altLang="fr-FR" sz="2400">
                <a:latin typeface="Abadi MT Condensed Light" panose="020B0306030101010103" pitchFamily="34" charset="77"/>
                <a:ea typeface="Abadi MT Condensed Light" panose="020B0306030101010103" pitchFamily="34" charset="77"/>
                <a:cs typeface="Abadi MT Condensed Light" panose="020B0306030101010103" pitchFamily="34" charset="77"/>
              </a:rPr>
            </a:br>
            <a:r>
              <a:rPr lang="fr-FR" altLang="fr-FR" sz="2400">
                <a:latin typeface="Abadi MT Condensed Light" panose="020B0306030101010103" pitchFamily="34" charset="77"/>
                <a:ea typeface="Abadi MT Condensed Light" panose="020B0306030101010103" pitchFamily="34" charset="77"/>
                <a:cs typeface="Abadi MT Condensed Light" panose="020B0306030101010103" pitchFamily="34" charset="77"/>
              </a:rPr>
              <a:t>    </a:t>
            </a:r>
            <a:r>
              <a:rPr lang="fr-FR" altLang="fr-FR" sz="2000">
                <a:latin typeface="Abadi MT Condensed Light" panose="020B0306030101010103" pitchFamily="34" charset="77"/>
                <a:ea typeface="Abadi MT Condensed Light" panose="020B0306030101010103" pitchFamily="34" charset="77"/>
                <a:cs typeface="Abadi MT Condensed Light" panose="020B0306030101010103" pitchFamily="34" charset="77"/>
              </a:rPr>
              <a:t>Organic farming is the reference model</a:t>
            </a:r>
          </a:p>
        </p:txBody>
      </p:sp>
      <p:sp>
        <p:nvSpPr>
          <p:cNvPr id="22536" name="ZoneTexte 24">
            <a:extLst>
              <a:ext uri="{FF2B5EF4-FFF2-40B4-BE49-F238E27FC236}">
                <a16:creationId xmlns:a16="http://schemas.microsoft.com/office/drawing/2014/main" id="{A87C8D2E-3AC4-4F4E-A7C7-0CE4C1313A2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3200" y="1685925"/>
            <a:ext cx="3968750" cy="522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itchFamily="2" charset="2"/>
              <a:buChar char="§"/>
              <a:defRPr sz="2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rgbClr val="A50021"/>
              </a:buClr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→"/>
              <a:defRPr sz="1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FR" altLang="fr-FR" sz="2800" b="1"/>
              <a:t>1</a:t>
            </a:r>
            <a:r>
              <a:rPr lang="fr-FR" altLang="fr-FR" sz="2400"/>
              <a:t> </a:t>
            </a:r>
            <a:r>
              <a:rPr lang="fr-FR" altLang="fr-FR" sz="2000">
                <a:latin typeface="Abadi MT Condensed Light" panose="020B0306030101010103" pitchFamily="34" charset="77"/>
                <a:ea typeface="Abadi MT Condensed Light" panose="020B0306030101010103" pitchFamily="34" charset="77"/>
                <a:cs typeface="Abadi MT Condensed Light" panose="020B0306030101010103" pitchFamily="34" charset="77"/>
              </a:rPr>
              <a:t>Fertility management at a territorial level</a:t>
            </a:r>
            <a:endParaRPr lang="fr-FR" altLang="fr-FR" sz="2400">
              <a:latin typeface="Abadi MT Condensed Light" panose="020B0306030101010103" pitchFamily="34" charset="77"/>
              <a:ea typeface="Abadi MT Condensed Light" panose="020B0306030101010103" pitchFamily="34" charset="77"/>
              <a:cs typeface="Abadi MT Condensed Light" panose="020B0306030101010103" pitchFamily="34" charset="77"/>
            </a:endParaRPr>
          </a:p>
        </p:txBody>
      </p:sp>
      <p:sp>
        <p:nvSpPr>
          <p:cNvPr id="5" name="Forme libre 4">
            <a:extLst>
              <a:ext uri="{FF2B5EF4-FFF2-40B4-BE49-F238E27FC236}">
                <a16:creationId xmlns:a16="http://schemas.microsoft.com/office/drawing/2014/main" id="{9F218C4E-B63D-1447-8F07-AE2976733FB9}"/>
              </a:ext>
            </a:extLst>
          </p:cNvPr>
          <p:cNvSpPr/>
          <p:nvPr/>
        </p:nvSpPr>
        <p:spPr>
          <a:xfrm>
            <a:off x="0" y="1484313"/>
            <a:ext cx="9161463" cy="2533650"/>
          </a:xfrm>
          <a:custGeom>
            <a:avLst/>
            <a:gdLst>
              <a:gd name="connsiteX0" fmla="*/ 165466 w 9055001"/>
              <a:gd name="connsiteY0" fmla="*/ 141272 h 2221148"/>
              <a:gd name="connsiteX1" fmla="*/ 113215 w 9055001"/>
              <a:gd name="connsiteY1" fmla="*/ 855375 h 2221148"/>
              <a:gd name="connsiteX2" fmla="*/ 200300 w 9055001"/>
              <a:gd name="connsiteY2" fmla="*/ 1499809 h 2221148"/>
              <a:gd name="connsiteX3" fmla="*/ 2490655 w 9055001"/>
              <a:gd name="connsiteY3" fmla="*/ 1726232 h 2221148"/>
              <a:gd name="connsiteX4" fmla="*/ 5643158 w 9055001"/>
              <a:gd name="connsiteY4" fmla="*/ 1717524 h 2221148"/>
              <a:gd name="connsiteX5" fmla="*/ 6017626 w 9055001"/>
              <a:gd name="connsiteY5" fmla="*/ 1952655 h 2221148"/>
              <a:gd name="connsiteX6" fmla="*/ 6966860 w 9055001"/>
              <a:gd name="connsiteY6" fmla="*/ 2083284 h 2221148"/>
              <a:gd name="connsiteX7" fmla="*/ 8908872 w 9055001"/>
              <a:gd name="connsiteY7" fmla="*/ 2152952 h 2221148"/>
              <a:gd name="connsiteX8" fmla="*/ 8917580 w 9055001"/>
              <a:gd name="connsiteY8" fmla="*/ 1038255 h 2221148"/>
              <a:gd name="connsiteX9" fmla="*/ 8926289 w 9055001"/>
              <a:gd name="connsiteY9" fmla="*/ 71604 h 2221148"/>
              <a:gd name="connsiteX10" fmla="*/ 7289078 w 9055001"/>
              <a:gd name="connsiteY10" fmla="*/ 71604 h 2221148"/>
              <a:gd name="connsiteX11" fmla="*/ 1724300 w 9055001"/>
              <a:gd name="connsiteY11" fmla="*/ 115147 h 2221148"/>
              <a:gd name="connsiteX12" fmla="*/ 165466 w 9055001"/>
              <a:gd name="connsiteY12" fmla="*/ 141272 h 22211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9055001" h="2221148">
                <a:moveTo>
                  <a:pt x="165466" y="141272"/>
                </a:moveTo>
                <a:cubicBezTo>
                  <a:pt x="-103048" y="264643"/>
                  <a:pt x="107409" y="628952"/>
                  <a:pt x="113215" y="855375"/>
                </a:cubicBezTo>
                <a:cubicBezTo>
                  <a:pt x="119021" y="1081798"/>
                  <a:pt x="-195940" y="1354666"/>
                  <a:pt x="200300" y="1499809"/>
                </a:cubicBezTo>
                <a:cubicBezTo>
                  <a:pt x="596540" y="1644952"/>
                  <a:pt x="1583512" y="1689946"/>
                  <a:pt x="2490655" y="1726232"/>
                </a:cubicBezTo>
                <a:cubicBezTo>
                  <a:pt x="3397798" y="1762518"/>
                  <a:pt x="5055330" y="1679787"/>
                  <a:pt x="5643158" y="1717524"/>
                </a:cubicBezTo>
                <a:cubicBezTo>
                  <a:pt x="6230986" y="1755261"/>
                  <a:pt x="5797009" y="1891695"/>
                  <a:pt x="6017626" y="1952655"/>
                </a:cubicBezTo>
                <a:cubicBezTo>
                  <a:pt x="6238243" y="2013615"/>
                  <a:pt x="6484986" y="2049901"/>
                  <a:pt x="6966860" y="2083284"/>
                </a:cubicBezTo>
                <a:cubicBezTo>
                  <a:pt x="7448734" y="2116667"/>
                  <a:pt x="8583752" y="2327124"/>
                  <a:pt x="8908872" y="2152952"/>
                </a:cubicBezTo>
                <a:cubicBezTo>
                  <a:pt x="9233992" y="1978781"/>
                  <a:pt x="8914677" y="1385146"/>
                  <a:pt x="8917580" y="1038255"/>
                </a:cubicBezTo>
                <a:cubicBezTo>
                  <a:pt x="8920483" y="691364"/>
                  <a:pt x="9197706" y="232713"/>
                  <a:pt x="8926289" y="71604"/>
                </a:cubicBezTo>
                <a:cubicBezTo>
                  <a:pt x="8654872" y="-89505"/>
                  <a:pt x="7289078" y="71604"/>
                  <a:pt x="7289078" y="71604"/>
                </a:cubicBezTo>
                <a:lnTo>
                  <a:pt x="1724300" y="115147"/>
                </a:lnTo>
                <a:cubicBezTo>
                  <a:pt x="544289" y="129661"/>
                  <a:pt x="433980" y="17901"/>
                  <a:pt x="165466" y="141272"/>
                </a:cubicBezTo>
                <a:close/>
              </a:path>
            </a:pathLst>
          </a:custGeom>
          <a:solidFill>
            <a:schemeClr val="lt1">
              <a:alpha val="68000"/>
            </a:schemeClr>
          </a:solidFill>
          <a:ln>
            <a:noFill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fr-FR"/>
          </a:p>
        </p:txBody>
      </p:sp>
      <p:sp>
        <p:nvSpPr>
          <p:cNvPr id="22538" name="ZoneTexte 26">
            <a:extLst>
              <a:ext uri="{FF2B5EF4-FFF2-40B4-BE49-F238E27FC236}">
                <a16:creationId xmlns:a16="http://schemas.microsoft.com/office/drawing/2014/main" id="{2DB95023-23E1-4D45-BE96-82CAA18346F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0975" y="3498850"/>
            <a:ext cx="3819525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itchFamily="2" charset="2"/>
              <a:buChar char="§"/>
              <a:defRPr sz="2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rgbClr val="A50021"/>
              </a:buClr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→"/>
              <a:defRPr sz="1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FR" altLang="fr-FR" sz="2800" b="1"/>
              <a:t>3</a:t>
            </a:r>
            <a:r>
              <a:rPr lang="fr-FR" altLang="fr-FR" sz="2400"/>
              <a:t> </a:t>
            </a:r>
            <a:r>
              <a:rPr lang="fr-FR" altLang="fr-FR" sz="2000">
                <a:latin typeface="Abadi MT Condensed Light" panose="020B0306030101010103" pitchFamily="34" charset="77"/>
                <a:ea typeface="Abadi MT Condensed Light" panose="020B0306030101010103" pitchFamily="34" charset="77"/>
                <a:cs typeface="Abadi MT Condensed Light" panose="020B0306030101010103" pitchFamily="34" charset="77"/>
              </a:rPr>
              <a:t>Redeployment of permanent grassland</a:t>
            </a:r>
            <a:endParaRPr lang="fr-FR" altLang="fr-FR" sz="2400">
              <a:latin typeface="Abadi MT Condensed Light" panose="020B0306030101010103" pitchFamily="34" charset="77"/>
              <a:ea typeface="Abadi MT Condensed Light" panose="020B0306030101010103" pitchFamily="34" charset="77"/>
              <a:cs typeface="Abadi MT Condensed Light" panose="020B0306030101010103" pitchFamily="34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209894029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Titre 1"/>
          <p:cNvSpPr>
            <a:spLocks noGrp="1"/>
          </p:cNvSpPr>
          <p:nvPr>
            <p:ph type="title"/>
          </p:nvPr>
        </p:nvSpPr>
        <p:spPr>
          <a:xfrm>
            <a:off x="122238" y="44450"/>
            <a:ext cx="8916987" cy="1143000"/>
          </a:xfrm>
        </p:spPr>
        <p:txBody>
          <a:bodyPr/>
          <a:lstStyle/>
          <a:p>
            <a:pPr eaLnBrk="1" hangingPunct="1"/>
            <a:r>
              <a:rPr lang="fr-FR" sz="4000">
                <a:latin typeface="Helvetica" charset="0"/>
              </a:rPr>
              <a:t>An agroecological Europe: main hypotheses</a:t>
            </a:r>
            <a:endParaRPr lang="en-GB" sz="4000">
              <a:latin typeface="Helvetica" charset="0"/>
            </a:endParaRPr>
          </a:p>
        </p:txBody>
      </p:sp>
      <p:pic>
        <p:nvPicPr>
          <p:cNvPr id="18434" name="Image 4" descr="TYFA_R-15.pdf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1443" r="33493" b="83305"/>
          <a:stretch>
            <a:fillRect/>
          </a:stretch>
        </p:blipFill>
        <p:spPr bwMode="auto">
          <a:xfrm>
            <a:off x="-82550" y="1651000"/>
            <a:ext cx="4994275" cy="593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435" name="Image 4" descr="TYFA_R-15.pdf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28241" b="64018"/>
          <a:stretch>
            <a:fillRect/>
          </a:stretch>
        </p:blipFill>
        <p:spPr bwMode="auto">
          <a:xfrm>
            <a:off x="-82550" y="2411413"/>
            <a:ext cx="7143750" cy="833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Forme libre 5"/>
          <p:cNvSpPr/>
          <p:nvPr/>
        </p:nvSpPr>
        <p:spPr>
          <a:xfrm>
            <a:off x="461963" y="3117850"/>
            <a:ext cx="457200" cy="290513"/>
          </a:xfrm>
          <a:custGeom>
            <a:avLst/>
            <a:gdLst>
              <a:gd name="connsiteX0" fmla="*/ 263798 w 456734"/>
              <a:gd name="connsiteY0" fmla="*/ 641 h 289307"/>
              <a:gd name="connsiteX1" fmla="*/ 751 w 456734"/>
              <a:gd name="connsiteY1" fmla="*/ 163479 h 289307"/>
              <a:gd name="connsiteX2" fmla="*/ 351480 w 456734"/>
              <a:gd name="connsiteY2" fmla="*/ 288739 h 289307"/>
              <a:gd name="connsiteX3" fmla="*/ 451688 w 456734"/>
              <a:gd name="connsiteY3" fmla="*/ 113375 h 289307"/>
              <a:gd name="connsiteX4" fmla="*/ 263798 w 456734"/>
              <a:gd name="connsiteY4" fmla="*/ 641 h 2893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56734" h="289307">
                <a:moveTo>
                  <a:pt x="263798" y="641"/>
                </a:moveTo>
                <a:cubicBezTo>
                  <a:pt x="188642" y="8992"/>
                  <a:pt x="-13863" y="115463"/>
                  <a:pt x="751" y="163479"/>
                </a:cubicBezTo>
                <a:cubicBezTo>
                  <a:pt x="15365" y="211495"/>
                  <a:pt x="276324" y="297090"/>
                  <a:pt x="351480" y="288739"/>
                </a:cubicBezTo>
                <a:cubicBezTo>
                  <a:pt x="426636" y="280388"/>
                  <a:pt x="472565" y="159304"/>
                  <a:pt x="451688" y="113375"/>
                </a:cubicBezTo>
                <a:cubicBezTo>
                  <a:pt x="430811" y="67446"/>
                  <a:pt x="338954" y="-7710"/>
                  <a:pt x="263798" y="641"/>
                </a:cubicBezTo>
                <a:close/>
              </a:path>
            </a:pathLst>
          </a:custGeom>
          <a:ln>
            <a:noFill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fr-FR"/>
          </a:p>
        </p:txBody>
      </p:sp>
      <p:grpSp>
        <p:nvGrpSpPr>
          <p:cNvPr id="18437" name="Grouper 11"/>
          <p:cNvGrpSpPr>
            <a:grpSpLocks/>
          </p:cNvGrpSpPr>
          <p:nvPr/>
        </p:nvGrpSpPr>
        <p:grpSpPr bwMode="auto">
          <a:xfrm>
            <a:off x="-82550" y="3146425"/>
            <a:ext cx="4208463" cy="700088"/>
            <a:chOff x="-125046" y="3145940"/>
            <a:chExt cx="4208531" cy="699896"/>
          </a:xfrm>
        </p:grpSpPr>
        <p:grpSp>
          <p:nvGrpSpPr>
            <p:cNvPr id="18458" name="Grouper 9"/>
            <p:cNvGrpSpPr>
              <a:grpSpLocks/>
            </p:cNvGrpSpPr>
            <p:nvPr/>
          </p:nvGrpSpPr>
          <p:grpSpPr bwMode="auto">
            <a:xfrm>
              <a:off x="-125046" y="3235348"/>
              <a:ext cx="4208531" cy="610488"/>
              <a:chOff x="-125046" y="3196725"/>
              <a:chExt cx="4208531" cy="610488"/>
            </a:xfrm>
          </p:grpSpPr>
          <p:pic>
            <p:nvPicPr>
              <p:cNvPr id="18460" name="Image 4" descr="TYFA_R-15.pdf"/>
              <p:cNvPicPr>
                <a:picLocks noChangeAspect="1"/>
              </p:cNvPicPr>
              <p:nvPr/>
            </p:nvPicPr>
            <p:blipFill>
              <a:blip r:embed="rId2" cstate="print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 t="43140" r="43330" b="51273"/>
              <a:stretch>
                <a:fillRect/>
              </a:stretch>
            </p:blipFill>
            <p:spPr bwMode="auto">
              <a:xfrm>
                <a:off x="-125046" y="3196725"/>
                <a:ext cx="4108324" cy="6104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7" name="Rectangle 6"/>
              <p:cNvSpPr/>
              <p:nvPr/>
            </p:nvSpPr>
            <p:spPr>
              <a:xfrm>
                <a:off x="462338" y="3519954"/>
                <a:ext cx="3621147" cy="287259"/>
              </a:xfrm>
              <a:prstGeom prst="rect">
                <a:avLst/>
              </a:prstGeom>
              <a:ln>
                <a:noFill/>
              </a:ln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 eaLnBrk="1" hangingPunct="1">
                  <a:defRPr/>
                </a:pPr>
                <a:endParaRPr lang="fr-FR">
                  <a:solidFill>
                    <a:srgbClr val="000000"/>
                  </a:solidFill>
                  <a:latin typeface="Calibri" charset="0"/>
                  <a:ea typeface="ＭＳ Ｐゴシック" charset="0"/>
                  <a:cs typeface="ＭＳ Ｐゴシック" charset="0"/>
                </a:endParaRPr>
              </a:p>
            </p:txBody>
          </p:sp>
        </p:grpSp>
        <p:pic>
          <p:nvPicPr>
            <p:cNvPr id="18459" name="Image 4" descr="TYFA_R-15.pdf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4697" t="43140" r="90800" b="51273"/>
            <a:stretch>
              <a:fillRect/>
            </a:stretch>
          </p:blipFill>
          <p:spPr bwMode="auto">
            <a:xfrm>
              <a:off x="199291" y="3145940"/>
              <a:ext cx="326428" cy="61048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18438" name="Image 4" descr="TYFA_R-15.pdf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33385" t="51334" r="30966" b="43823"/>
          <a:stretch>
            <a:fillRect/>
          </a:stretch>
        </p:blipFill>
        <p:spPr bwMode="auto">
          <a:xfrm>
            <a:off x="3248025" y="3392488"/>
            <a:ext cx="3059113" cy="625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439" name="Image 20" descr="TYFA_R-15.pdf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85033" t="22281" r="5984" b="72131"/>
          <a:stretch>
            <a:fillRect/>
          </a:stretch>
        </p:blipFill>
        <p:spPr bwMode="auto">
          <a:xfrm>
            <a:off x="5565775" y="3846513"/>
            <a:ext cx="590550" cy="554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8440" name="Grouper 23"/>
          <p:cNvGrpSpPr>
            <a:grpSpLocks/>
          </p:cNvGrpSpPr>
          <p:nvPr/>
        </p:nvGrpSpPr>
        <p:grpSpPr bwMode="auto">
          <a:xfrm>
            <a:off x="6575425" y="1444625"/>
            <a:ext cx="2625725" cy="1701800"/>
            <a:chOff x="6158184" y="1444109"/>
            <a:chExt cx="2625899" cy="1701831"/>
          </a:xfrm>
        </p:grpSpPr>
        <p:grpSp>
          <p:nvGrpSpPr>
            <p:cNvPr id="18451" name="Grouper 22"/>
            <p:cNvGrpSpPr>
              <a:grpSpLocks/>
            </p:cNvGrpSpPr>
            <p:nvPr/>
          </p:nvGrpSpPr>
          <p:grpSpPr bwMode="auto">
            <a:xfrm>
              <a:off x="6158184" y="1444109"/>
              <a:ext cx="2625899" cy="1701831"/>
              <a:chOff x="6158184" y="1444109"/>
              <a:chExt cx="2625899" cy="1701831"/>
            </a:xfrm>
          </p:grpSpPr>
          <p:grpSp>
            <p:nvGrpSpPr>
              <p:cNvPr id="18453" name="Grouper 2"/>
              <p:cNvGrpSpPr>
                <a:grpSpLocks/>
              </p:cNvGrpSpPr>
              <p:nvPr/>
            </p:nvGrpSpPr>
            <p:grpSpPr bwMode="auto">
              <a:xfrm>
                <a:off x="6158184" y="1444109"/>
                <a:ext cx="2625899" cy="1701831"/>
                <a:chOff x="6615711" y="1410410"/>
                <a:chExt cx="2373410" cy="1538194"/>
              </a:xfrm>
            </p:grpSpPr>
            <p:pic>
              <p:nvPicPr>
                <p:cNvPr id="18455" name="Image 4" descr="TYFA_R-15.pdf"/>
                <p:cNvPicPr>
                  <a:picLocks noChangeAspect="1"/>
                </p:cNvPicPr>
                <p:nvPr/>
              </p:nvPicPr>
              <p:blipFill>
                <a:blip r:embed="rId2" cstate="print">
                  <a:extLst>
                    <a:ext uri="{28A0092B-C50C-407E-A947-70E740481C1C}">
                      <a14:useLocalDpi xmlns:a14="http://schemas.microsoft.com/office/drawing/2010/main"/>
                    </a:ext>
                  </a:extLst>
                </a:blip>
                <a:srcRect l="81384" t="16135" b="72878"/>
                <a:stretch>
                  <a:fillRect/>
                </a:stretch>
              </p:blipFill>
              <p:spPr bwMode="auto">
                <a:xfrm>
                  <a:off x="6896275" y="1550704"/>
                  <a:ext cx="1571320" cy="1397900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=""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18456" name="Image 4" descr="TYFA_R-15.pdf"/>
                <p:cNvPicPr>
                  <a:picLocks noChangeAspect="1"/>
                </p:cNvPicPr>
                <p:nvPr/>
              </p:nvPicPr>
              <p:blipFill>
                <a:blip r:embed="rId2" cstate="print">
                  <a:extLst>
                    <a:ext uri="{28A0092B-C50C-407E-A947-70E740481C1C}">
                      <a14:useLocalDpi xmlns:a14="http://schemas.microsoft.com/office/drawing/2010/main"/>
                    </a:ext>
                  </a:extLst>
                </a:blip>
                <a:srcRect l="76613" t="53383" b="34138"/>
                <a:stretch>
                  <a:fillRect/>
                </a:stretch>
              </p:blipFill>
              <p:spPr bwMode="auto">
                <a:xfrm>
                  <a:off x="7945459" y="1410410"/>
                  <a:ext cx="1043662" cy="83924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=""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sp>
              <p:nvSpPr>
                <p:cNvPr id="2" name="Forme libre 1"/>
                <p:cNvSpPr/>
                <p:nvPr/>
              </p:nvSpPr>
              <p:spPr>
                <a:xfrm>
                  <a:off x="6615711" y="2338779"/>
                  <a:ext cx="552457" cy="383113"/>
                </a:xfrm>
                <a:custGeom>
                  <a:avLst/>
                  <a:gdLst>
                    <a:gd name="connsiteX0" fmla="*/ 185922 w 551949"/>
                    <a:gd name="connsiteY0" fmla="*/ 2913 h 382415"/>
                    <a:gd name="connsiteX1" fmla="*/ 524125 w 551949"/>
                    <a:gd name="connsiteY1" fmla="*/ 140699 h 382415"/>
                    <a:gd name="connsiteX2" fmla="*/ 474021 w 551949"/>
                    <a:gd name="connsiteY2" fmla="*/ 378694 h 382415"/>
                    <a:gd name="connsiteX3" fmla="*/ 10557 w 551949"/>
                    <a:gd name="connsiteY3" fmla="*/ 265960 h 382415"/>
                    <a:gd name="connsiteX4" fmla="*/ 185922 w 551949"/>
                    <a:gd name="connsiteY4" fmla="*/ 2913 h 38241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551949" h="382415">
                      <a:moveTo>
                        <a:pt x="185922" y="2913"/>
                      </a:moveTo>
                      <a:cubicBezTo>
                        <a:pt x="271517" y="-17964"/>
                        <a:pt x="476109" y="78069"/>
                        <a:pt x="524125" y="140699"/>
                      </a:cubicBezTo>
                      <a:cubicBezTo>
                        <a:pt x="572141" y="203329"/>
                        <a:pt x="559616" y="357817"/>
                        <a:pt x="474021" y="378694"/>
                      </a:cubicBezTo>
                      <a:cubicBezTo>
                        <a:pt x="388426" y="399571"/>
                        <a:pt x="60661" y="328590"/>
                        <a:pt x="10557" y="265960"/>
                      </a:cubicBezTo>
                      <a:cubicBezTo>
                        <a:pt x="-39547" y="203330"/>
                        <a:pt x="100327" y="23790"/>
                        <a:pt x="185922" y="2913"/>
                      </a:cubicBezTo>
                      <a:close/>
                    </a:path>
                  </a:pathLst>
                </a:custGeom>
                <a:ln>
                  <a:noFill/>
                </a:ln>
              </p:spPr>
              <p:style>
                <a:lnRef idx="2">
                  <a:schemeClr val="accent5"/>
                </a:lnRef>
                <a:fillRef idx="1">
                  <a:schemeClr val="lt1"/>
                </a:fillRef>
                <a:effectRef idx="0">
                  <a:schemeClr val="accent5"/>
                </a:effectRef>
                <a:fontRef idx="minor">
                  <a:schemeClr val="dk1"/>
                </a:fontRef>
              </p:style>
              <p:txBody>
                <a:bodyPr anchor="ctr"/>
                <a:lstStyle/>
                <a:p>
                  <a:pPr algn="ctr" eaLnBrk="1" hangingPunct="1">
                    <a:defRPr/>
                  </a:pPr>
                  <a:endParaRPr lang="fr-FR"/>
                </a:p>
              </p:txBody>
            </p:sp>
          </p:grpSp>
          <p:sp>
            <p:nvSpPr>
              <p:cNvPr id="19" name="Forme libre 18"/>
              <p:cNvSpPr/>
              <p:nvPr/>
            </p:nvSpPr>
            <p:spPr>
              <a:xfrm>
                <a:off x="6836092" y="2261687"/>
                <a:ext cx="871595" cy="839802"/>
              </a:xfrm>
              <a:custGeom>
                <a:avLst/>
                <a:gdLst>
                  <a:gd name="connsiteX0" fmla="*/ 3886 w 933513"/>
                  <a:gd name="connsiteY0" fmla="*/ 516155 h 834281"/>
                  <a:gd name="connsiteX1" fmla="*/ 143489 w 933513"/>
                  <a:gd name="connsiteY1" fmla="*/ 823281 h 834281"/>
                  <a:gd name="connsiteX2" fmla="*/ 352894 w 933513"/>
                  <a:gd name="connsiteY2" fmla="*/ 746500 h 834281"/>
                  <a:gd name="connsiteX3" fmla="*/ 555318 w 933513"/>
                  <a:gd name="connsiteY3" fmla="*/ 558036 h 834281"/>
                  <a:gd name="connsiteX4" fmla="*/ 778683 w 933513"/>
                  <a:gd name="connsiteY4" fmla="*/ 334671 h 834281"/>
                  <a:gd name="connsiteX5" fmla="*/ 932247 w 933513"/>
                  <a:gd name="connsiteY5" fmla="*/ 13584 h 834281"/>
                  <a:gd name="connsiteX6" fmla="*/ 694921 w 933513"/>
                  <a:gd name="connsiteY6" fmla="*/ 83385 h 834281"/>
                  <a:gd name="connsiteX7" fmla="*/ 297053 w 933513"/>
                  <a:gd name="connsiteY7" fmla="*/ 299770 h 834281"/>
                  <a:gd name="connsiteX8" fmla="*/ 3886 w 933513"/>
                  <a:gd name="connsiteY8" fmla="*/ 516155 h 8342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933513" h="834281">
                    <a:moveTo>
                      <a:pt x="3886" y="516155"/>
                    </a:moveTo>
                    <a:cubicBezTo>
                      <a:pt x="-21708" y="603407"/>
                      <a:pt x="85321" y="784890"/>
                      <a:pt x="143489" y="823281"/>
                    </a:cubicBezTo>
                    <a:cubicBezTo>
                      <a:pt x="201657" y="861672"/>
                      <a:pt x="284256" y="790707"/>
                      <a:pt x="352894" y="746500"/>
                    </a:cubicBezTo>
                    <a:cubicBezTo>
                      <a:pt x="421532" y="702293"/>
                      <a:pt x="484353" y="626674"/>
                      <a:pt x="555318" y="558036"/>
                    </a:cubicBezTo>
                    <a:cubicBezTo>
                      <a:pt x="626283" y="489398"/>
                      <a:pt x="715862" y="425413"/>
                      <a:pt x="778683" y="334671"/>
                    </a:cubicBezTo>
                    <a:cubicBezTo>
                      <a:pt x="841504" y="243929"/>
                      <a:pt x="946207" y="55465"/>
                      <a:pt x="932247" y="13584"/>
                    </a:cubicBezTo>
                    <a:cubicBezTo>
                      <a:pt x="918287" y="-28297"/>
                      <a:pt x="800787" y="35687"/>
                      <a:pt x="694921" y="83385"/>
                    </a:cubicBezTo>
                    <a:cubicBezTo>
                      <a:pt x="589055" y="131083"/>
                      <a:pt x="409899" y="228805"/>
                      <a:pt x="297053" y="299770"/>
                    </a:cubicBezTo>
                    <a:cubicBezTo>
                      <a:pt x="184207" y="370735"/>
                      <a:pt x="29480" y="428903"/>
                      <a:pt x="3886" y="516155"/>
                    </a:cubicBezTo>
                    <a:close/>
                  </a:path>
                </a:pathLst>
              </a:custGeom>
              <a:ln>
                <a:noFill/>
              </a:ln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 eaLnBrk="1" hangingPunct="1">
                  <a:defRPr/>
                </a:pPr>
                <a:endParaRPr lang="fr-FR"/>
              </a:p>
            </p:txBody>
          </p:sp>
        </p:grpSp>
        <p:pic>
          <p:nvPicPr>
            <p:cNvPr id="18452" name="Image 21" descr="TYFA_R-15.pdf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85033" t="22281" r="5984" b="72131"/>
            <a:stretch>
              <a:fillRect/>
            </a:stretch>
          </p:blipFill>
          <p:spPr bwMode="auto">
            <a:xfrm>
              <a:off x="7079684" y="2328768"/>
              <a:ext cx="591714" cy="5547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18442" name="Grouper 3"/>
          <p:cNvGrpSpPr>
            <a:grpSpLocks/>
          </p:cNvGrpSpPr>
          <p:nvPr/>
        </p:nvGrpSpPr>
        <p:grpSpPr bwMode="auto">
          <a:xfrm>
            <a:off x="6061075" y="3460750"/>
            <a:ext cx="2660650" cy="1006475"/>
            <a:chOff x="6061220" y="3460422"/>
            <a:chExt cx="2660610" cy="1006123"/>
          </a:xfrm>
        </p:grpSpPr>
        <p:pic>
          <p:nvPicPr>
            <p:cNvPr id="26" name="Image 4" descr="TYFA_R-15.pdf"/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66110" t="63752" b="29751"/>
            <a:stretch/>
          </p:blipFill>
          <p:spPr bwMode="auto">
            <a:xfrm>
              <a:off x="6163111" y="3580995"/>
              <a:ext cx="2558719" cy="739249"/>
            </a:xfrm>
            <a:prstGeom prst="round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" name="Forme libre 2"/>
            <p:cNvSpPr/>
            <p:nvPr/>
          </p:nvSpPr>
          <p:spPr>
            <a:xfrm>
              <a:off x="6061220" y="3460422"/>
              <a:ext cx="2468526" cy="1006123"/>
            </a:xfrm>
            <a:custGeom>
              <a:avLst/>
              <a:gdLst>
                <a:gd name="connsiteX0" fmla="*/ 1589646 w 2467751"/>
                <a:gd name="connsiteY0" fmla="*/ 408 h 1006123"/>
                <a:gd name="connsiteX1" fmla="*/ 1404451 w 2467751"/>
                <a:gd name="connsiteY1" fmla="*/ 208753 h 1006123"/>
                <a:gd name="connsiteX2" fmla="*/ 1659094 w 2467751"/>
                <a:gd name="connsiteY2" fmla="*/ 324500 h 1006123"/>
                <a:gd name="connsiteX3" fmla="*/ 2318851 w 2467751"/>
                <a:gd name="connsiteY3" fmla="*/ 393948 h 1006123"/>
                <a:gd name="connsiteX4" fmla="*/ 1925312 w 2467751"/>
                <a:gd name="connsiteY4" fmla="*/ 880084 h 1006123"/>
                <a:gd name="connsiteX5" fmla="*/ 339580 w 2467751"/>
                <a:gd name="connsiteY5" fmla="*/ 810636 h 1006123"/>
                <a:gd name="connsiteX6" fmla="*/ 316431 w 2467751"/>
                <a:gd name="connsiteY6" fmla="*/ 567568 h 1006123"/>
                <a:gd name="connsiteX7" fmla="*/ 165960 w 2467751"/>
                <a:gd name="connsiteY7" fmla="*/ 486545 h 1006123"/>
                <a:gd name="connsiteX8" fmla="*/ 15489 w 2467751"/>
                <a:gd name="connsiteY8" fmla="*/ 567568 h 1006123"/>
                <a:gd name="connsiteX9" fmla="*/ 96512 w 2467751"/>
                <a:gd name="connsiteY9" fmla="*/ 868510 h 1006123"/>
                <a:gd name="connsiteX10" fmla="*/ 825717 w 2467751"/>
                <a:gd name="connsiteY10" fmla="*/ 961107 h 1006123"/>
                <a:gd name="connsiteX11" fmla="*/ 1925312 w 2467751"/>
                <a:gd name="connsiteY11" fmla="*/ 972682 h 1006123"/>
                <a:gd name="connsiteX12" fmla="*/ 2423023 w 2467751"/>
                <a:gd name="connsiteY12" fmla="*/ 521269 h 1006123"/>
                <a:gd name="connsiteX13" fmla="*/ 2353575 w 2467751"/>
                <a:gd name="connsiteY13" fmla="*/ 266626 h 1006123"/>
                <a:gd name="connsiteX14" fmla="*/ 1589646 w 2467751"/>
                <a:gd name="connsiteY14" fmla="*/ 408 h 10061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467751" h="1006123">
                  <a:moveTo>
                    <a:pt x="1589646" y="408"/>
                  </a:moveTo>
                  <a:cubicBezTo>
                    <a:pt x="1431459" y="-9237"/>
                    <a:pt x="1392876" y="154738"/>
                    <a:pt x="1404451" y="208753"/>
                  </a:cubicBezTo>
                  <a:cubicBezTo>
                    <a:pt x="1416026" y="262768"/>
                    <a:pt x="1506694" y="293634"/>
                    <a:pt x="1659094" y="324500"/>
                  </a:cubicBezTo>
                  <a:cubicBezTo>
                    <a:pt x="1811494" y="355366"/>
                    <a:pt x="2274481" y="301351"/>
                    <a:pt x="2318851" y="393948"/>
                  </a:cubicBezTo>
                  <a:cubicBezTo>
                    <a:pt x="2363221" y="486545"/>
                    <a:pt x="2255191" y="810636"/>
                    <a:pt x="1925312" y="880084"/>
                  </a:cubicBezTo>
                  <a:cubicBezTo>
                    <a:pt x="1595434" y="949532"/>
                    <a:pt x="607727" y="862722"/>
                    <a:pt x="339580" y="810636"/>
                  </a:cubicBezTo>
                  <a:cubicBezTo>
                    <a:pt x="71433" y="758550"/>
                    <a:pt x="345368" y="621583"/>
                    <a:pt x="316431" y="567568"/>
                  </a:cubicBezTo>
                  <a:cubicBezTo>
                    <a:pt x="287494" y="513553"/>
                    <a:pt x="216117" y="486545"/>
                    <a:pt x="165960" y="486545"/>
                  </a:cubicBezTo>
                  <a:cubicBezTo>
                    <a:pt x="115803" y="486545"/>
                    <a:pt x="27064" y="503907"/>
                    <a:pt x="15489" y="567568"/>
                  </a:cubicBezTo>
                  <a:cubicBezTo>
                    <a:pt x="3914" y="631229"/>
                    <a:pt x="-38526" y="802920"/>
                    <a:pt x="96512" y="868510"/>
                  </a:cubicBezTo>
                  <a:cubicBezTo>
                    <a:pt x="231550" y="934100"/>
                    <a:pt x="520917" y="943745"/>
                    <a:pt x="825717" y="961107"/>
                  </a:cubicBezTo>
                  <a:cubicBezTo>
                    <a:pt x="1130517" y="978469"/>
                    <a:pt x="1659094" y="1045988"/>
                    <a:pt x="1925312" y="972682"/>
                  </a:cubicBezTo>
                  <a:cubicBezTo>
                    <a:pt x="2191530" y="899376"/>
                    <a:pt x="2351646" y="638945"/>
                    <a:pt x="2423023" y="521269"/>
                  </a:cubicBezTo>
                  <a:cubicBezTo>
                    <a:pt x="2494400" y="403593"/>
                    <a:pt x="2486684" y="351507"/>
                    <a:pt x="2353575" y="266626"/>
                  </a:cubicBezTo>
                  <a:cubicBezTo>
                    <a:pt x="2220466" y="181745"/>
                    <a:pt x="1747833" y="10053"/>
                    <a:pt x="1589646" y="408"/>
                  </a:cubicBez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endParaRPr lang="fr-FR"/>
            </a:p>
          </p:txBody>
        </p:sp>
      </p:grpSp>
      <p:pic>
        <p:nvPicPr>
          <p:cNvPr id="18443" name="Image 4" descr="TYFA_R-15.pdf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6613" t="53383" b="34138"/>
          <a:stretch>
            <a:fillRect/>
          </a:stretch>
        </p:blipFill>
        <p:spPr bwMode="auto">
          <a:xfrm>
            <a:off x="7989888" y="3357563"/>
            <a:ext cx="1154112" cy="9286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444" name="Image 4" descr="TYFA_R-15.pdf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6477" t="34665" r="47917" b="56488"/>
          <a:stretch>
            <a:fillRect/>
          </a:stretch>
        </p:blipFill>
        <p:spPr bwMode="auto">
          <a:xfrm>
            <a:off x="5962650" y="2728913"/>
            <a:ext cx="2951163" cy="862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6" name="Forme libre 35"/>
          <p:cNvSpPr/>
          <p:nvPr/>
        </p:nvSpPr>
        <p:spPr>
          <a:xfrm>
            <a:off x="-20638" y="1455738"/>
            <a:ext cx="9123363" cy="2292350"/>
          </a:xfrm>
          <a:custGeom>
            <a:avLst/>
            <a:gdLst>
              <a:gd name="connsiteX0" fmla="*/ 165466 w 9055001"/>
              <a:gd name="connsiteY0" fmla="*/ 141272 h 2221148"/>
              <a:gd name="connsiteX1" fmla="*/ 113215 w 9055001"/>
              <a:gd name="connsiteY1" fmla="*/ 855375 h 2221148"/>
              <a:gd name="connsiteX2" fmla="*/ 200300 w 9055001"/>
              <a:gd name="connsiteY2" fmla="*/ 1499809 h 2221148"/>
              <a:gd name="connsiteX3" fmla="*/ 2490655 w 9055001"/>
              <a:gd name="connsiteY3" fmla="*/ 1726232 h 2221148"/>
              <a:gd name="connsiteX4" fmla="*/ 5643158 w 9055001"/>
              <a:gd name="connsiteY4" fmla="*/ 1717524 h 2221148"/>
              <a:gd name="connsiteX5" fmla="*/ 6017626 w 9055001"/>
              <a:gd name="connsiteY5" fmla="*/ 1952655 h 2221148"/>
              <a:gd name="connsiteX6" fmla="*/ 6966860 w 9055001"/>
              <a:gd name="connsiteY6" fmla="*/ 2083284 h 2221148"/>
              <a:gd name="connsiteX7" fmla="*/ 8908872 w 9055001"/>
              <a:gd name="connsiteY7" fmla="*/ 2152952 h 2221148"/>
              <a:gd name="connsiteX8" fmla="*/ 8917580 w 9055001"/>
              <a:gd name="connsiteY8" fmla="*/ 1038255 h 2221148"/>
              <a:gd name="connsiteX9" fmla="*/ 8926289 w 9055001"/>
              <a:gd name="connsiteY9" fmla="*/ 71604 h 2221148"/>
              <a:gd name="connsiteX10" fmla="*/ 7289078 w 9055001"/>
              <a:gd name="connsiteY10" fmla="*/ 71604 h 2221148"/>
              <a:gd name="connsiteX11" fmla="*/ 1724300 w 9055001"/>
              <a:gd name="connsiteY11" fmla="*/ 115147 h 2221148"/>
              <a:gd name="connsiteX12" fmla="*/ 165466 w 9055001"/>
              <a:gd name="connsiteY12" fmla="*/ 141272 h 2221148"/>
              <a:gd name="connsiteX0" fmla="*/ 142343 w 9031878"/>
              <a:gd name="connsiteY0" fmla="*/ 141272 h 2221148"/>
              <a:gd name="connsiteX1" fmla="*/ 90092 w 9031878"/>
              <a:gd name="connsiteY1" fmla="*/ 855375 h 2221148"/>
              <a:gd name="connsiteX2" fmla="*/ 307805 w 9031878"/>
              <a:gd name="connsiteY2" fmla="*/ 1955167 h 2221148"/>
              <a:gd name="connsiteX3" fmla="*/ 2467532 w 9031878"/>
              <a:gd name="connsiteY3" fmla="*/ 1726232 h 2221148"/>
              <a:gd name="connsiteX4" fmla="*/ 5620035 w 9031878"/>
              <a:gd name="connsiteY4" fmla="*/ 1717524 h 2221148"/>
              <a:gd name="connsiteX5" fmla="*/ 5994503 w 9031878"/>
              <a:gd name="connsiteY5" fmla="*/ 1952655 h 2221148"/>
              <a:gd name="connsiteX6" fmla="*/ 6943737 w 9031878"/>
              <a:gd name="connsiteY6" fmla="*/ 2083284 h 2221148"/>
              <a:gd name="connsiteX7" fmla="*/ 8885749 w 9031878"/>
              <a:gd name="connsiteY7" fmla="*/ 2152952 h 2221148"/>
              <a:gd name="connsiteX8" fmla="*/ 8894457 w 9031878"/>
              <a:gd name="connsiteY8" fmla="*/ 1038255 h 2221148"/>
              <a:gd name="connsiteX9" fmla="*/ 8903166 w 9031878"/>
              <a:gd name="connsiteY9" fmla="*/ 71604 h 2221148"/>
              <a:gd name="connsiteX10" fmla="*/ 7265955 w 9031878"/>
              <a:gd name="connsiteY10" fmla="*/ 71604 h 2221148"/>
              <a:gd name="connsiteX11" fmla="*/ 1701177 w 9031878"/>
              <a:gd name="connsiteY11" fmla="*/ 115147 h 2221148"/>
              <a:gd name="connsiteX12" fmla="*/ 142343 w 9031878"/>
              <a:gd name="connsiteY12" fmla="*/ 141272 h 2221148"/>
              <a:gd name="connsiteX0" fmla="*/ 160769 w 9050304"/>
              <a:gd name="connsiteY0" fmla="*/ 141272 h 2221148"/>
              <a:gd name="connsiteX1" fmla="*/ 108518 w 9050304"/>
              <a:gd name="connsiteY1" fmla="*/ 855375 h 2221148"/>
              <a:gd name="connsiteX2" fmla="*/ 326231 w 9050304"/>
              <a:gd name="connsiteY2" fmla="*/ 1955167 h 2221148"/>
              <a:gd name="connsiteX3" fmla="*/ 3670324 w 9050304"/>
              <a:gd name="connsiteY3" fmla="*/ 1953911 h 2221148"/>
              <a:gd name="connsiteX4" fmla="*/ 5638461 w 9050304"/>
              <a:gd name="connsiteY4" fmla="*/ 1717524 h 2221148"/>
              <a:gd name="connsiteX5" fmla="*/ 6012929 w 9050304"/>
              <a:gd name="connsiteY5" fmla="*/ 1952655 h 2221148"/>
              <a:gd name="connsiteX6" fmla="*/ 6962163 w 9050304"/>
              <a:gd name="connsiteY6" fmla="*/ 2083284 h 2221148"/>
              <a:gd name="connsiteX7" fmla="*/ 8904175 w 9050304"/>
              <a:gd name="connsiteY7" fmla="*/ 2152952 h 2221148"/>
              <a:gd name="connsiteX8" fmla="*/ 8912883 w 9050304"/>
              <a:gd name="connsiteY8" fmla="*/ 1038255 h 2221148"/>
              <a:gd name="connsiteX9" fmla="*/ 8921592 w 9050304"/>
              <a:gd name="connsiteY9" fmla="*/ 71604 h 2221148"/>
              <a:gd name="connsiteX10" fmla="*/ 7284381 w 9050304"/>
              <a:gd name="connsiteY10" fmla="*/ 71604 h 2221148"/>
              <a:gd name="connsiteX11" fmla="*/ 1719603 w 9050304"/>
              <a:gd name="connsiteY11" fmla="*/ 115147 h 2221148"/>
              <a:gd name="connsiteX12" fmla="*/ 160769 w 9050304"/>
              <a:gd name="connsiteY12" fmla="*/ 141272 h 2221148"/>
              <a:gd name="connsiteX0" fmla="*/ 160769 w 9046434"/>
              <a:gd name="connsiteY0" fmla="*/ 141272 h 2194729"/>
              <a:gd name="connsiteX1" fmla="*/ 108518 w 9046434"/>
              <a:gd name="connsiteY1" fmla="*/ 855375 h 2194729"/>
              <a:gd name="connsiteX2" fmla="*/ 326231 w 9046434"/>
              <a:gd name="connsiteY2" fmla="*/ 1955167 h 2194729"/>
              <a:gd name="connsiteX3" fmla="*/ 3670324 w 9046434"/>
              <a:gd name="connsiteY3" fmla="*/ 1953911 h 2194729"/>
              <a:gd name="connsiteX4" fmla="*/ 5638461 w 9046434"/>
              <a:gd name="connsiteY4" fmla="*/ 1717524 h 2194729"/>
              <a:gd name="connsiteX5" fmla="*/ 6012929 w 9046434"/>
              <a:gd name="connsiteY5" fmla="*/ 1952655 h 2194729"/>
              <a:gd name="connsiteX6" fmla="*/ 7014415 w 9046434"/>
              <a:gd name="connsiteY6" fmla="*/ 1957668 h 2194729"/>
              <a:gd name="connsiteX7" fmla="*/ 8904175 w 9046434"/>
              <a:gd name="connsiteY7" fmla="*/ 2152952 h 2194729"/>
              <a:gd name="connsiteX8" fmla="*/ 8912883 w 9046434"/>
              <a:gd name="connsiteY8" fmla="*/ 1038255 h 2194729"/>
              <a:gd name="connsiteX9" fmla="*/ 8921592 w 9046434"/>
              <a:gd name="connsiteY9" fmla="*/ 71604 h 2194729"/>
              <a:gd name="connsiteX10" fmla="*/ 7284381 w 9046434"/>
              <a:gd name="connsiteY10" fmla="*/ 71604 h 2194729"/>
              <a:gd name="connsiteX11" fmla="*/ 1719603 w 9046434"/>
              <a:gd name="connsiteY11" fmla="*/ 115147 h 2194729"/>
              <a:gd name="connsiteX12" fmla="*/ 160769 w 9046434"/>
              <a:gd name="connsiteY12" fmla="*/ 141272 h 2194729"/>
              <a:gd name="connsiteX0" fmla="*/ 160769 w 9064286"/>
              <a:gd name="connsiteY0" fmla="*/ 141272 h 2045688"/>
              <a:gd name="connsiteX1" fmla="*/ 108518 w 9064286"/>
              <a:gd name="connsiteY1" fmla="*/ 855375 h 2045688"/>
              <a:gd name="connsiteX2" fmla="*/ 326231 w 9064286"/>
              <a:gd name="connsiteY2" fmla="*/ 1955167 h 2045688"/>
              <a:gd name="connsiteX3" fmla="*/ 3670324 w 9064286"/>
              <a:gd name="connsiteY3" fmla="*/ 1953911 h 2045688"/>
              <a:gd name="connsiteX4" fmla="*/ 5638461 w 9064286"/>
              <a:gd name="connsiteY4" fmla="*/ 1717524 h 2045688"/>
              <a:gd name="connsiteX5" fmla="*/ 6012929 w 9064286"/>
              <a:gd name="connsiteY5" fmla="*/ 1952655 h 2045688"/>
              <a:gd name="connsiteX6" fmla="*/ 7014415 w 9064286"/>
              <a:gd name="connsiteY6" fmla="*/ 1957668 h 2045688"/>
              <a:gd name="connsiteX7" fmla="*/ 8329409 w 9064286"/>
              <a:gd name="connsiteY7" fmla="*/ 1901721 h 2045688"/>
              <a:gd name="connsiteX8" fmla="*/ 8912883 w 9064286"/>
              <a:gd name="connsiteY8" fmla="*/ 1038255 h 2045688"/>
              <a:gd name="connsiteX9" fmla="*/ 8921592 w 9064286"/>
              <a:gd name="connsiteY9" fmla="*/ 71604 h 2045688"/>
              <a:gd name="connsiteX10" fmla="*/ 7284381 w 9064286"/>
              <a:gd name="connsiteY10" fmla="*/ 71604 h 2045688"/>
              <a:gd name="connsiteX11" fmla="*/ 1719603 w 9064286"/>
              <a:gd name="connsiteY11" fmla="*/ 115147 h 2045688"/>
              <a:gd name="connsiteX12" fmla="*/ 160769 w 9064286"/>
              <a:gd name="connsiteY12" fmla="*/ 141272 h 2045688"/>
              <a:gd name="connsiteX0" fmla="*/ 160769 w 9124881"/>
              <a:gd name="connsiteY0" fmla="*/ 162207 h 2066623"/>
              <a:gd name="connsiteX1" fmla="*/ 108518 w 9124881"/>
              <a:gd name="connsiteY1" fmla="*/ 876310 h 2066623"/>
              <a:gd name="connsiteX2" fmla="*/ 326231 w 9124881"/>
              <a:gd name="connsiteY2" fmla="*/ 1976102 h 2066623"/>
              <a:gd name="connsiteX3" fmla="*/ 3670324 w 9124881"/>
              <a:gd name="connsiteY3" fmla="*/ 1974846 h 2066623"/>
              <a:gd name="connsiteX4" fmla="*/ 5638461 w 9124881"/>
              <a:gd name="connsiteY4" fmla="*/ 1738459 h 2066623"/>
              <a:gd name="connsiteX5" fmla="*/ 6012929 w 9124881"/>
              <a:gd name="connsiteY5" fmla="*/ 1973590 h 2066623"/>
              <a:gd name="connsiteX6" fmla="*/ 7014415 w 9124881"/>
              <a:gd name="connsiteY6" fmla="*/ 1978603 h 2066623"/>
              <a:gd name="connsiteX7" fmla="*/ 8329409 w 9124881"/>
              <a:gd name="connsiteY7" fmla="*/ 1922656 h 2066623"/>
              <a:gd name="connsiteX8" fmla="*/ 9034803 w 9124881"/>
              <a:gd name="connsiteY8" fmla="*/ 1341826 h 2066623"/>
              <a:gd name="connsiteX9" fmla="*/ 8921592 w 9124881"/>
              <a:gd name="connsiteY9" fmla="*/ 92539 h 2066623"/>
              <a:gd name="connsiteX10" fmla="*/ 7284381 w 9124881"/>
              <a:gd name="connsiteY10" fmla="*/ 92539 h 2066623"/>
              <a:gd name="connsiteX11" fmla="*/ 1719603 w 9124881"/>
              <a:gd name="connsiteY11" fmla="*/ 136082 h 2066623"/>
              <a:gd name="connsiteX12" fmla="*/ 160769 w 9124881"/>
              <a:gd name="connsiteY12" fmla="*/ 162207 h 20666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9124881" h="2066623">
                <a:moveTo>
                  <a:pt x="160769" y="162207"/>
                </a:moveTo>
                <a:cubicBezTo>
                  <a:pt x="-107745" y="285578"/>
                  <a:pt x="80941" y="573994"/>
                  <a:pt x="108518" y="876310"/>
                </a:cubicBezTo>
                <a:cubicBezTo>
                  <a:pt x="136095" y="1178626"/>
                  <a:pt x="-267403" y="1793013"/>
                  <a:pt x="326231" y="1976102"/>
                </a:cubicBezTo>
                <a:cubicBezTo>
                  <a:pt x="919865" y="2159191"/>
                  <a:pt x="2784952" y="2014453"/>
                  <a:pt x="3670324" y="1974846"/>
                </a:cubicBezTo>
                <a:cubicBezTo>
                  <a:pt x="4555696" y="1935239"/>
                  <a:pt x="5248027" y="1738668"/>
                  <a:pt x="5638461" y="1738459"/>
                </a:cubicBezTo>
                <a:cubicBezTo>
                  <a:pt x="6028895" y="1738250"/>
                  <a:pt x="5783603" y="1933566"/>
                  <a:pt x="6012929" y="1973590"/>
                </a:cubicBezTo>
                <a:cubicBezTo>
                  <a:pt x="6242255" y="2013614"/>
                  <a:pt x="6628335" y="1987092"/>
                  <a:pt x="7014415" y="1978603"/>
                </a:cubicBezTo>
                <a:cubicBezTo>
                  <a:pt x="7400495" y="1970114"/>
                  <a:pt x="7992678" y="2028786"/>
                  <a:pt x="8329409" y="1922656"/>
                </a:cubicBezTo>
                <a:cubicBezTo>
                  <a:pt x="8666140" y="1816527"/>
                  <a:pt x="8936106" y="1646846"/>
                  <a:pt x="9034803" y="1341826"/>
                </a:cubicBezTo>
                <a:cubicBezTo>
                  <a:pt x="9133500" y="1036807"/>
                  <a:pt x="9213329" y="300753"/>
                  <a:pt x="8921592" y="92539"/>
                </a:cubicBezTo>
                <a:cubicBezTo>
                  <a:pt x="8629855" y="-115675"/>
                  <a:pt x="7284381" y="92539"/>
                  <a:pt x="7284381" y="92539"/>
                </a:cubicBezTo>
                <a:lnTo>
                  <a:pt x="1719603" y="136082"/>
                </a:lnTo>
                <a:cubicBezTo>
                  <a:pt x="539592" y="150596"/>
                  <a:pt x="429283" y="38836"/>
                  <a:pt x="160769" y="162207"/>
                </a:cubicBezTo>
                <a:close/>
              </a:path>
            </a:pathLst>
          </a:custGeom>
          <a:solidFill>
            <a:schemeClr val="lt1">
              <a:alpha val="68000"/>
            </a:schemeClr>
          </a:solidFill>
          <a:ln>
            <a:noFill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fr-FR"/>
          </a:p>
        </p:txBody>
      </p:sp>
      <p:sp>
        <p:nvSpPr>
          <p:cNvPr id="31" name="ZoneTexte 33">
            <a:extLst>
              <a:ext uri="{FF2B5EF4-FFF2-40B4-BE49-F238E27FC236}">
                <a16:creationId xmlns:a16="http://schemas.microsoft.com/office/drawing/2014/main" id="{0DCDA785-676E-9941-9A41-CDD70E263DB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3200" y="3849277"/>
            <a:ext cx="616436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Wingdings" pitchFamily="2" charset="2"/>
              <a:buChar char="§"/>
              <a:defRPr sz="2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rgbClr val="A50021"/>
              </a:buClr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→"/>
              <a:defRPr sz="1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FR" altLang="fr-FR" sz="2800" b="1"/>
              <a:t>4</a:t>
            </a:r>
            <a:r>
              <a:rPr lang="fr-FR" altLang="fr-FR" sz="2400"/>
              <a:t> </a:t>
            </a:r>
            <a:r>
              <a:rPr lang="fr-FR" altLang="fr-FR" sz="2000">
                <a:latin typeface="Abadi MT Condensed Light" panose="020B0306030101010103" pitchFamily="34" charset="77"/>
                <a:ea typeface="Abadi MT Condensed Light" panose="020B0306030101010103" pitchFamily="34" charset="77"/>
                <a:cs typeface="Abadi MT Condensed Light" panose="020B0306030101010103" pitchFamily="34" charset="77"/>
              </a:rPr>
              <a:t>Livestock extensification (phase-out of industrial modes)</a:t>
            </a:r>
            <a:endParaRPr lang="fr-FR" altLang="fr-FR" sz="2400">
              <a:latin typeface="Abadi MT Condensed Light" panose="020B0306030101010103" pitchFamily="34" charset="77"/>
              <a:ea typeface="Abadi MT Condensed Light" panose="020B0306030101010103" pitchFamily="34" charset="77"/>
              <a:cs typeface="Abadi MT Condensed Light" panose="020B0306030101010103" pitchFamily="34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159807079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Espace réservé du texte 16">
            <a:extLst>
              <a:ext uri="{FF2B5EF4-FFF2-40B4-BE49-F238E27FC236}">
                <a16:creationId xmlns:a16="http://schemas.microsoft.com/office/drawing/2014/main" id="{D2B9FB56-31C0-4549-B1CC-1D0F8A5107D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pPr marL="3822700"/>
            <a:r>
              <a:rPr lang="fr-FR" sz="2400"/>
              <a:t>Independent policy research institute</a:t>
            </a:r>
          </a:p>
          <a:p>
            <a:pPr marL="3822700"/>
            <a:r>
              <a:rPr lang="fr-FR" sz="2400"/>
              <a:t>A non-profit organisation funded by donations / grants / subsidies</a:t>
            </a:r>
          </a:p>
          <a:p>
            <a:pPr marL="3822700"/>
            <a:r>
              <a:rPr lang="fr-FR" sz="2400"/>
              <a:t>Applied and multidisciplinary research</a:t>
            </a:r>
          </a:p>
          <a:p>
            <a:pPr marL="323850" indent="-311150"/>
            <a:r>
              <a:rPr lang="fr-FR" sz="2400"/>
              <a:t>Convening multi-stakeholders platforms</a:t>
            </a:r>
          </a:p>
          <a:p>
            <a:pPr marL="323850" indent="-311150"/>
            <a:r>
              <a:rPr lang="fr-FR" sz="2400"/>
              <a:t>Identify drivers of sustainability and ways to implement them</a:t>
            </a:r>
          </a:p>
          <a:p>
            <a:pPr marL="3822700"/>
            <a:endParaRPr lang="fr-FR" sz="2400"/>
          </a:p>
        </p:txBody>
      </p:sp>
      <p:sp>
        <p:nvSpPr>
          <p:cNvPr id="18" name="Espace réservé du texte 17">
            <a:extLst>
              <a:ext uri="{FF2B5EF4-FFF2-40B4-BE49-F238E27FC236}">
                <a16:creationId xmlns:a16="http://schemas.microsoft.com/office/drawing/2014/main" id="{4787AFCC-4AE2-2C4F-B71F-9940C700A0A3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Titre 5">
            <a:extLst>
              <a:ext uri="{FF2B5EF4-FFF2-40B4-BE49-F238E27FC236}">
                <a16:creationId xmlns:a16="http://schemas.microsoft.com/office/drawing/2014/main" id="{4DB9288C-9D3F-F04D-9DC7-F89C587793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z="3200"/>
              <a:t>The Institute for Sustainable Development and International Relations (IDDRI)</a:t>
            </a:r>
          </a:p>
        </p:txBody>
      </p:sp>
      <p:pic>
        <p:nvPicPr>
          <p:cNvPr id="12" name="Espace réservé du contenu 3">
            <a:extLst>
              <a:ext uri="{FF2B5EF4-FFF2-40B4-BE49-F238E27FC236}">
                <a16:creationId xmlns:a16="http://schemas.microsoft.com/office/drawing/2014/main" id="{6A27166C-E854-FF4D-B9FD-31277B18D18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16877" y="1605206"/>
            <a:ext cx="3519100" cy="25397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368717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Titre 1"/>
          <p:cNvSpPr>
            <a:spLocks noGrp="1"/>
          </p:cNvSpPr>
          <p:nvPr>
            <p:ph type="title"/>
          </p:nvPr>
        </p:nvSpPr>
        <p:spPr>
          <a:xfrm>
            <a:off x="122238" y="44450"/>
            <a:ext cx="8916987" cy="1143000"/>
          </a:xfrm>
        </p:spPr>
        <p:txBody>
          <a:bodyPr/>
          <a:lstStyle/>
          <a:p>
            <a:pPr eaLnBrk="1" hangingPunct="1"/>
            <a:r>
              <a:rPr lang="fr-FR" sz="4000">
                <a:latin typeface="Helvetica" charset="0"/>
              </a:rPr>
              <a:t>An agroecological Europe: main hypotheses</a:t>
            </a:r>
            <a:endParaRPr lang="en-GB" sz="4000">
              <a:latin typeface="Helvetica" charset="0"/>
            </a:endParaRPr>
          </a:p>
        </p:txBody>
      </p:sp>
      <p:pic>
        <p:nvPicPr>
          <p:cNvPr id="19458" name="Image 4" descr="TYFA_R-15.pdf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1443" r="33493" b="83305"/>
          <a:stretch>
            <a:fillRect/>
          </a:stretch>
        </p:blipFill>
        <p:spPr bwMode="auto">
          <a:xfrm>
            <a:off x="-82550" y="1651000"/>
            <a:ext cx="4994275" cy="593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59" name="Image 4" descr="TYFA_R-15.pdf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28241" b="64018"/>
          <a:stretch>
            <a:fillRect/>
          </a:stretch>
        </p:blipFill>
        <p:spPr bwMode="auto">
          <a:xfrm>
            <a:off x="-82550" y="2411413"/>
            <a:ext cx="7143750" cy="833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Forme libre 5"/>
          <p:cNvSpPr/>
          <p:nvPr/>
        </p:nvSpPr>
        <p:spPr>
          <a:xfrm>
            <a:off x="461963" y="3117850"/>
            <a:ext cx="457200" cy="290513"/>
          </a:xfrm>
          <a:custGeom>
            <a:avLst/>
            <a:gdLst>
              <a:gd name="connsiteX0" fmla="*/ 263798 w 456734"/>
              <a:gd name="connsiteY0" fmla="*/ 641 h 289307"/>
              <a:gd name="connsiteX1" fmla="*/ 751 w 456734"/>
              <a:gd name="connsiteY1" fmla="*/ 163479 h 289307"/>
              <a:gd name="connsiteX2" fmla="*/ 351480 w 456734"/>
              <a:gd name="connsiteY2" fmla="*/ 288739 h 289307"/>
              <a:gd name="connsiteX3" fmla="*/ 451688 w 456734"/>
              <a:gd name="connsiteY3" fmla="*/ 113375 h 289307"/>
              <a:gd name="connsiteX4" fmla="*/ 263798 w 456734"/>
              <a:gd name="connsiteY4" fmla="*/ 641 h 2893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56734" h="289307">
                <a:moveTo>
                  <a:pt x="263798" y="641"/>
                </a:moveTo>
                <a:cubicBezTo>
                  <a:pt x="188642" y="8992"/>
                  <a:pt x="-13863" y="115463"/>
                  <a:pt x="751" y="163479"/>
                </a:cubicBezTo>
                <a:cubicBezTo>
                  <a:pt x="15365" y="211495"/>
                  <a:pt x="276324" y="297090"/>
                  <a:pt x="351480" y="288739"/>
                </a:cubicBezTo>
                <a:cubicBezTo>
                  <a:pt x="426636" y="280388"/>
                  <a:pt x="472565" y="159304"/>
                  <a:pt x="451688" y="113375"/>
                </a:cubicBezTo>
                <a:cubicBezTo>
                  <a:pt x="430811" y="67446"/>
                  <a:pt x="338954" y="-7710"/>
                  <a:pt x="263798" y="641"/>
                </a:cubicBezTo>
                <a:close/>
              </a:path>
            </a:pathLst>
          </a:custGeom>
          <a:ln>
            <a:noFill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fr-FR"/>
          </a:p>
        </p:txBody>
      </p:sp>
      <p:grpSp>
        <p:nvGrpSpPr>
          <p:cNvPr id="19461" name="Grouper 11"/>
          <p:cNvGrpSpPr>
            <a:grpSpLocks/>
          </p:cNvGrpSpPr>
          <p:nvPr/>
        </p:nvGrpSpPr>
        <p:grpSpPr bwMode="auto">
          <a:xfrm>
            <a:off x="-82550" y="3146425"/>
            <a:ext cx="4208463" cy="700088"/>
            <a:chOff x="-125046" y="3145940"/>
            <a:chExt cx="4208531" cy="699896"/>
          </a:xfrm>
        </p:grpSpPr>
        <p:grpSp>
          <p:nvGrpSpPr>
            <p:cNvPr id="19486" name="Grouper 9"/>
            <p:cNvGrpSpPr>
              <a:grpSpLocks/>
            </p:cNvGrpSpPr>
            <p:nvPr/>
          </p:nvGrpSpPr>
          <p:grpSpPr bwMode="auto">
            <a:xfrm>
              <a:off x="-125046" y="3235348"/>
              <a:ext cx="4208531" cy="610488"/>
              <a:chOff x="-125046" y="3196725"/>
              <a:chExt cx="4208531" cy="610488"/>
            </a:xfrm>
          </p:grpSpPr>
          <p:pic>
            <p:nvPicPr>
              <p:cNvPr id="19488" name="Image 4" descr="TYFA_R-15.pdf"/>
              <p:cNvPicPr>
                <a:picLocks noChangeAspect="1"/>
              </p:cNvPicPr>
              <p:nvPr/>
            </p:nvPicPr>
            <p:blipFill>
              <a:blip r:embed="rId2" cstate="print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 t="43140" r="43330" b="51273"/>
              <a:stretch>
                <a:fillRect/>
              </a:stretch>
            </p:blipFill>
            <p:spPr bwMode="auto">
              <a:xfrm>
                <a:off x="-125046" y="3196725"/>
                <a:ext cx="4108324" cy="6104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7" name="Rectangle 6"/>
              <p:cNvSpPr/>
              <p:nvPr/>
            </p:nvSpPr>
            <p:spPr>
              <a:xfrm>
                <a:off x="462338" y="3519954"/>
                <a:ext cx="3621147" cy="287259"/>
              </a:xfrm>
              <a:prstGeom prst="rect">
                <a:avLst/>
              </a:prstGeom>
              <a:ln>
                <a:noFill/>
              </a:ln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 eaLnBrk="1" hangingPunct="1">
                  <a:defRPr/>
                </a:pPr>
                <a:endParaRPr lang="fr-FR">
                  <a:solidFill>
                    <a:srgbClr val="000000"/>
                  </a:solidFill>
                  <a:latin typeface="Calibri" charset="0"/>
                  <a:ea typeface="ＭＳ Ｐゴシック" charset="0"/>
                  <a:cs typeface="ＭＳ Ｐゴシック" charset="0"/>
                </a:endParaRPr>
              </a:p>
            </p:txBody>
          </p:sp>
        </p:grpSp>
        <p:pic>
          <p:nvPicPr>
            <p:cNvPr id="19487" name="Image 4" descr="TYFA_R-15.pdf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4697" t="43140" r="90800" b="51273"/>
            <a:stretch>
              <a:fillRect/>
            </a:stretch>
          </p:blipFill>
          <p:spPr bwMode="auto">
            <a:xfrm>
              <a:off x="199291" y="3145940"/>
              <a:ext cx="326428" cy="61048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19462" name="Image 4" descr="TYFA_R-15.pdf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33385" t="51334" r="30966" b="43823"/>
          <a:stretch>
            <a:fillRect/>
          </a:stretch>
        </p:blipFill>
        <p:spPr bwMode="auto">
          <a:xfrm>
            <a:off x="3248025" y="3392488"/>
            <a:ext cx="3059113" cy="625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63" name="Image 20" descr="TYFA_R-15.pdf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85033" t="22281" r="5984" b="72131"/>
          <a:stretch>
            <a:fillRect/>
          </a:stretch>
        </p:blipFill>
        <p:spPr bwMode="auto">
          <a:xfrm>
            <a:off x="5565775" y="3846513"/>
            <a:ext cx="590550" cy="554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9464" name="Grouper 23"/>
          <p:cNvGrpSpPr>
            <a:grpSpLocks/>
          </p:cNvGrpSpPr>
          <p:nvPr/>
        </p:nvGrpSpPr>
        <p:grpSpPr bwMode="auto">
          <a:xfrm>
            <a:off x="6575425" y="1444625"/>
            <a:ext cx="2625725" cy="1701800"/>
            <a:chOff x="6158184" y="1444109"/>
            <a:chExt cx="2625899" cy="1701831"/>
          </a:xfrm>
        </p:grpSpPr>
        <p:grpSp>
          <p:nvGrpSpPr>
            <p:cNvPr id="19479" name="Grouper 22"/>
            <p:cNvGrpSpPr>
              <a:grpSpLocks/>
            </p:cNvGrpSpPr>
            <p:nvPr/>
          </p:nvGrpSpPr>
          <p:grpSpPr bwMode="auto">
            <a:xfrm>
              <a:off x="6158184" y="1444109"/>
              <a:ext cx="2625899" cy="1701831"/>
              <a:chOff x="6158184" y="1444109"/>
              <a:chExt cx="2625899" cy="1701831"/>
            </a:xfrm>
          </p:grpSpPr>
          <p:grpSp>
            <p:nvGrpSpPr>
              <p:cNvPr id="19481" name="Grouper 2"/>
              <p:cNvGrpSpPr>
                <a:grpSpLocks/>
              </p:cNvGrpSpPr>
              <p:nvPr/>
            </p:nvGrpSpPr>
            <p:grpSpPr bwMode="auto">
              <a:xfrm>
                <a:off x="6158184" y="1444109"/>
                <a:ext cx="2625899" cy="1701831"/>
                <a:chOff x="6615711" y="1410410"/>
                <a:chExt cx="2373410" cy="1538194"/>
              </a:xfrm>
            </p:grpSpPr>
            <p:pic>
              <p:nvPicPr>
                <p:cNvPr id="19483" name="Image 4" descr="TYFA_R-15.pdf"/>
                <p:cNvPicPr>
                  <a:picLocks noChangeAspect="1"/>
                </p:cNvPicPr>
                <p:nvPr/>
              </p:nvPicPr>
              <p:blipFill>
                <a:blip r:embed="rId2" cstate="print">
                  <a:extLst>
                    <a:ext uri="{28A0092B-C50C-407E-A947-70E740481C1C}">
                      <a14:useLocalDpi xmlns:a14="http://schemas.microsoft.com/office/drawing/2010/main"/>
                    </a:ext>
                  </a:extLst>
                </a:blip>
                <a:srcRect l="81384" t="16135" b="72878"/>
                <a:stretch>
                  <a:fillRect/>
                </a:stretch>
              </p:blipFill>
              <p:spPr bwMode="auto">
                <a:xfrm>
                  <a:off x="6896275" y="1550704"/>
                  <a:ext cx="1571320" cy="1397900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=""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19484" name="Image 4" descr="TYFA_R-15.pdf"/>
                <p:cNvPicPr>
                  <a:picLocks noChangeAspect="1"/>
                </p:cNvPicPr>
                <p:nvPr/>
              </p:nvPicPr>
              <p:blipFill>
                <a:blip r:embed="rId2" cstate="print">
                  <a:extLst>
                    <a:ext uri="{28A0092B-C50C-407E-A947-70E740481C1C}">
                      <a14:useLocalDpi xmlns:a14="http://schemas.microsoft.com/office/drawing/2010/main"/>
                    </a:ext>
                  </a:extLst>
                </a:blip>
                <a:srcRect l="76613" t="53383" b="34138"/>
                <a:stretch>
                  <a:fillRect/>
                </a:stretch>
              </p:blipFill>
              <p:spPr bwMode="auto">
                <a:xfrm>
                  <a:off x="7945459" y="1410410"/>
                  <a:ext cx="1043662" cy="83924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=""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sp>
              <p:nvSpPr>
                <p:cNvPr id="2" name="Forme libre 1"/>
                <p:cNvSpPr/>
                <p:nvPr/>
              </p:nvSpPr>
              <p:spPr>
                <a:xfrm>
                  <a:off x="6615711" y="2338779"/>
                  <a:ext cx="552457" cy="383113"/>
                </a:xfrm>
                <a:custGeom>
                  <a:avLst/>
                  <a:gdLst>
                    <a:gd name="connsiteX0" fmla="*/ 185922 w 551949"/>
                    <a:gd name="connsiteY0" fmla="*/ 2913 h 382415"/>
                    <a:gd name="connsiteX1" fmla="*/ 524125 w 551949"/>
                    <a:gd name="connsiteY1" fmla="*/ 140699 h 382415"/>
                    <a:gd name="connsiteX2" fmla="*/ 474021 w 551949"/>
                    <a:gd name="connsiteY2" fmla="*/ 378694 h 382415"/>
                    <a:gd name="connsiteX3" fmla="*/ 10557 w 551949"/>
                    <a:gd name="connsiteY3" fmla="*/ 265960 h 382415"/>
                    <a:gd name="connsiteX4" fmla="*/ 185922 w 551949"/>
                    <a:gd name="connsiteY4" fmla="*/ 2913 h 38241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551949" h="382415">
                      <a:moveTo>
                        <a:pt x="185922" y="2913"/>
                      </a:moveTo>
                      <a:cubicBezTo>
                        <a:pt x="271517" y="-17964"/>
                        <a:pt x="476109" y="78069"/>
                        <a:pt x="524125" y="140699"/>
                      </a:cubicBezTo>
                      <a:cubicBezTo>
                        <a:pt x="572141" y="203329"/>
                        <a:pt x="559616" y="357817"/>
                        <a:pt x="474021" y="378694"/>
                      </a:cubicBezTo>
                      <a:cubicBezTo>
                        <a:pt x="388426" y="399571"/>
                        <a:pt x="60661" y="328590"/>
                        <a:pt x="10557" y="265960"/>
                      </a:cubicBezTo>
                      <a:cubicBezTo>
                        <a:pt x="-39547" y="203330"/>
                        <a:pt x="100327" y="23790"/>
                        <a:pt x="185922" y="2913"/>
                      </a:cubicBezTo>
                      <a:close/>
                    </a:path>
                  </a:pathLst>
                </a:custGeom>
                <a:ln>
                  <a:noFill/>
                </a:ln>
              </p:spPr>
              <p:style>
                <a:lnRef idx="2">
                  <a:schemeClr val="accent5"/>
                </a:lnRef>
                <a:fillRef idx="1">
                  <a:schemeClr val="lt1"/>
                </a:fillRef>
                <a:effectRef idx="0">
                  <a:schemeClr val="accent5"/>
                </a:effectRef>
                <a:fontRef idx="minor">
                  <a:schemeClr val="dk1"/>
                </a:fontRef>
              </p:style>
              <p:txBody>
                <a:bodyPr anchor="ctr"/>
                <a:lstStyle/>
                <a:p>
                  <a:pPr algn="ctr" eaLnBrk="1" hangingPunct="1">
                    <a:defRPr/>
                  </a:pPr>
                  <a:endParaRPr lang="fr-FR"/>
                </a:p>
              </p:txBody>
            </p:sp>
          </p:grpSp>
          <p:sp>
            <p:nvSpPr>
              <p:cNvPr id="19" name="Forme libre 18"/>
              <p:cNvSpPr/>
              <p:nvPr/>
            </p:nvSpPr>
            <p:spPr>
              <a:xfrm>
                <a:off x="6836092" y="2261687"/>
                <a:ext cx="871595" cy="839802"/>
              </a:xfrm>
              <a:custGeom>
                <a:avLst/>
                <a:gdLst>
                  <a:gd name="connsiteX0" fmla="*/ 3886 w 933513"/>
                  <a:gd name="connsiteY0" fmla="*/ 516155 h 834281"/>
                  <a:gd name="connsiteX1" fmla="*/ 143489 w 933513"/>
                  <a:gd name="connsiteY1" fmla="*/ 823281 h 834281"/>
                  <a:gd name="connsiteX2" fmla="*/ 352894 w 933513"/>
                  <a:gd name="connsiteY2" fmla="*/ 746500 h 834281"/>
                  <a:gd name="connsiteX3" fmla="*/ 555318 w 933513"/>
                  <a:gd name="connsiteY3" fmla="*/ 558036 h 834281"/>
                  <a:gd name="connsiteX4" fmla="*/ 778683 w 933513"/>
                  <a:gd name="connsiteY4" fmla="*/ 334671 h 834281"/>
                  <a:gd name="connsiteX5" fmla="*/ 932247 w 933513"/>
                  <a:gd name="connsiteY5" fmla="*/ 13584 h 834281"/>
                  <a:gd name="connsiteX6" fmla="*/ 694921 w 933513"/>
                  <a:gd name="connsiteY6" fmla="*/ 83385 h 834281"/>
                  <a:gd name="connsiteX7" fmla="*/ 297053 w 933513"/>
                  <a:gd name="connsiteY7" fmla="*/ 299770 h 834281"/>
                  <a:gd name="connsiteX8" fmla="*/ 3886 w 933513"/>
                  <a:gd name="connsiteY8" fmla="*/ 516155 h 8342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933513" h="834281">
                    <a:moveTo>
                      <a:pt x="3886" y="516155"/>
                    </a:moveTo>
                    <a:cubicBezTo>
                      <a:pt x="-21708" y="603407"/>
                      <a:pt x="85321" y="784890"/>
                      <a:pt x="143489" y="823281"/>
                    </a:cubicBezTo>
                    <a:cubicBezTo>
                      <a:pt x="201657" y="861672"/>
                      <a:pt x="284256" y="790707"/>
                      <a:pt x="352894" y="746500"/>
                    </a:cubicBezTo>
                    <a:cubicBezTo>
                      <a:pt x="421532" y="702293"/>
                      <a:pt x="484353" y="626674"/>
                      <a:pt x="555318" y="558036"/>
                    </a:cubicBezTo>
                    <a:cubicBezTo>
                      <a:pt x="626283" y="489398"/>
                      <a:pt x="715862" y="425413"/>
                      <a:pt x="778683" y="334671"/>
                    </a:cubicBezTo>
                    <a:cubicBezTo>
                      <a:pt x="841504" y="243929"/>
                      <a:pt x="946207" y="55465"/>
                      <a:pt x="932247" y="13584"/>
                    </a:cubicBezTo>
                    <a:cubicBezTo>
                      <a:pt x="918287" y="-28297"/>
                      <a:pt x="800787" y="35687"/>
                      <a:pt x="694921" y="83385"/>
                    </a:cubicBezTo>
                    <a:cubicBezTo>
                      <a:pt x="589055" y="131083"/>
                      <a:pt x="409899" y="228805"/>
                      <a:pt x="297053" y="299770"/>
                    </a:cubicBezTo>
                    <a:cubicBezTo>
                      <a:pt x="184207" y="370735"/>
                      <a:pt x="29480" y="428903"/>
                      <a:pt x="3886" y="516155"/>
                    </a:cubicBezTo>
                    <a:close/>
                  </a:path>
                </a:pathLst>
              </a:custGeom>
              <a:ln>
                <a:noFill/>
              </a:ln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 eaLnBrk="1" hangingPunct="1">
                  <a:defRPr/>
                </a:pPr>
                <a:endParaRPr lang="fr-FR"/>
              </a:p>
            </p:txBody>
          </p:sp>
        </p:grpSp>
        <p:pic>
          <p:nvPicPr>
            <p:cNvPr id="19480" name="Image 21" descr="TYFA_R-15.pdf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85033" t="22281" r="5984" b="72131"/>
            <a:stretch>
              <a:fillRect/>
            </a:stretch>
          </p:blipFill>
          <p:spPr bwMode="auto">
            <a:xfrm>
              <a:off x="7079684" y="2328768"/>
              <a:ext cx="591714" cy="5547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19465" name="Grouper 21"/>
          <p:cNvGrpSpPr>
            <a:grpSpLocks/>
          </p:cNvGrpSpPr>
          <p:nvPr/>
        </p:nvGrpSpPr>
        <p:grpSpPr bwMode="auto">
          <a:xfrm>
            <a:off x="-87313" y="3733800"/>
            <a:ext cx="5619751" cy="1047750"/>
            <a:chOff x="2230438" y="4125356"/>
            <a:chExt cx="3452664" cy="643344"/>
          </a:xfrm>
        </p:grpSpPr>
        <p:pic>
          <p:nvPicPr>
            <p:cNvPr id="19476" name="Image 22" descr="TYFA_R-15.pdf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t="55853" r="23770" b="37842"/>
            <a:stretch>
              <a:fillRect/>
            </a:stretch>
          </p:blipFill>
          <p:spPr bwMode="auto">
            <a:xfrm>
              <a:off x="2230438" y="4174435"/>
              <a:ext cx="3401736" cy="42406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9477" name="Image 23" descr="TYFA_R-15.pdf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t="55853" r="90291" b="38631"/>
            <a:stretch>
              <a:fillRect/>
            </a:stretch>
          </p:blipFill>
          <p:spPr bwMode="auto">
            <a:xfrm>
              <a:off x="2230438" y="4125356"/>
              <a:ext cx="433249" cy="37106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5" name="Rectangle 24"/>
            <p:cNvSpPr/>
            <p:nvPr/>
          </p:nvSpPr>
          <p:spPr>
            <a:xfrm>
              <a:off x="2663485" y="4423634"/>
              <a:ext cx="3019617" cy="345066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endParaRPr lang="fr-FR">
                <a:solidFill>
                  <a:srgbClr val="000000"/>
                </a:solidFill>
                <a:latin typeface="Calibri" charset="0"/>
                <a:ea typeface="ＭＳ Ｐゴシック" charset="0"/>
                <a:cs typeface="ＭＳ Ｐゴシック" charset="0"/>
              </a:endParaRPr>
            </a:p>
          </p:txBody>
        </p:sp>
      </p:grpSp>
      <p:grpSp>
        <p:nvGrpSpPr>
          <p:cNvPr id="19466" name="Grouper 3"/>
          <p:cNvGrpSpPr>
            <a:grpSpLocks/>
          </p:cNvGrpSpPr>
          <p:nvPr/>
        </p:nvGrpSpPr>
        <p:grpSpPr bwMode="auto">
          <a:xfrm>
            <a:off x="6061075" y="3460750"/>
            <a:ext cx="2660650" cy="1006475"/>
            <a:chOff x="6061220" y="3460422"/>
            <a:chExt cx="2660610" cy="1006123"/>
          </a:xfrm>
        </p:grpSpPr>
        <p:pic>
          <p:nvPicPr>
            <p:cNvPr id="26" name="Image 4" descr="TYFA_R-15.pdf"/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66110" t="63752" b="29751"/>
            <a:stretch/>
          </p:blipFill>
          <p:spPr bwMode="auto">
            <a:xfrm>
              <a:off x="6163111" y="3580995"/>
              <a:ext cx="2558719" cy="739249"/>
            </a:xfrm>
            <a:prstGeom prst="round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" name="Forme libre 2"/>
            <p:cNvSpPr/>
            <p:nvPr/>
          </p:nvSpPr>
          <p:spPr>
            <a:xfrm>
              <a:off x="6061220" y="3460422"/>
              <a:ext cx="2468526" cy="1006123"/>
            </a:xfrm>
            <a:custGeom>
              <a:avLst/>
              <a:gdLst>
                <a:gd name="connsiteX0" fmla="*/ 1589646 w 2467751"/>
                <a:gd name="connsiteY0" fmla="*/ 408 h 1006123"/>
                <a:gd name="connsiteX1" fmla="*/ 1404451 w 2467751"/>
                <a:gd name="connsiteY1" fmla="*/ 208753 h 1006123"/>
                <a:gd name="connsiteX2" fmla="*/ 1659094 w 2467751"/>
                <a:gd name="connsiteY2" fmla="*/ 324500 h 1006123"/>
                <a:gd name="connsiteX3" fmla="*/ 2318851 w 2467751"/>
                <a:gd name="connsiteY3" fmla="*/ 393948 h 1006123"/>
                <a:gd name="connsiteX4" fmla="*/ 1925312 w 2467751"/>
                <a:gd name="connsiteY4" fmla="*/ 880084 h 1006123"/>
                <a:gd name="connsiteX5" fmla="*/ 339580 w 2467751"/>
                <a:gd name="connsiteY5" fmla="*/ 810636 h 1006123"/>
                <a:gd name="connsiteX6" fmla="*/ 316431 w 2467751"/>
                <a:gd name="connsiteY6" fmla="*/ 567568 h 1006123"/>
                <a:gd name="connsiteX7" fmla="*/ 165960 w 2467751"/>
                <a:gd name="connsiteY7" fmla="*/ 486545 h 1006123"/>
                <a:gd name="connsiteX8" fmla="*/ 15489 w 2467751"/>
                <a:gd name="connsiteY8" fmla="*/ 567568 h 1006123"/>
                <a:gd name="connsiteX9" fmla="*/ 96512 w 2467751"/>
                <a:gd name="connsiteY9" fmla="*/ 868510 h 1006123"/>
                <a:gd name="connsiteX10" fmla="*/ 825717 w 2467751"/>
                <a:gd name="connsiteY10" fmla="*/ 961107 h 1006123"/>
                <a:gd name="connsiteX11" fmla="*/ 1925312 w 2467751"/>
                <a:gd name="connsiteY11" fmla="*/ 972682 h 1006123"/>
                <a:gd name="connsiteX12" fmla="*/ 2423023 w 2467751"/>
                <a:gd name="connsiteY12" fmla="*/ 521269 h 1006123"/>
                <a:gd name="connsiteX13" fmla="*/ 2353575 w 2467751"/>
                <a:gd name="connsiteY13" fmla="*/ 266626 h 1006123"/>
                <a:gd name="connsiteX14" fmla="*/ 1589646 w 2467751"/>
                <a:gd name="connsiteY14" fmla="*/ 408 h 10061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467751" h="1006123">
                  <a:moveTo>
                    <a:pt x="1589646" y="408"/>
                  </a:moveTo>
                  <a:cubicBezTo>
                    <a:pt x="1431459" y="-9237"/>
                    <a:pt x="1392876" y="154738"/>
                    <a:pt x="1404451" y="208753"/>
                  </a:cubicBezTo>
                  <a:cubicBezTo>
                    <a:pt x="1416026" y="262768"/>
                    <a:pt x="1506694" y="293634"/>
                    <a:pt x="1659094" y="324500"/>
                  </a:cubicBezTo>
                  <a:cubicBezTo>
                    <a:pt x="1811494" y="355366"/>
                    <a:pt x="2274481" y="301351"/>
                    <a:pt x="2318851" y="393948"/>
                  </a:cubicBezTo>
                  <a:cubicBezTo>
                    <a:pt x="2363221" y="486545"/>
                    <a:pt x="2255191" y="810636"/>
                    <a:pt x="1925312" y="880084"/>
                  </a:cubicBezTo>
                  <a:cubicBezTo>
                    <a:pt x="1595434" y="949532"/>
                    <a:pt x="607727" y="862722"/>
                    <a:pt x="339580" y="810636"/>
                  </a:cubicBezTo>
                  <a:cubicBezTo>
                    <a:pt x="71433" y="758550"/>
                    <a:pt x="345368" y="621583"/>
                    <a:pt x="316431" y="567568"/>
                  </a:cubicBezTo>
                  <a:cubicBezTo>
                    <a:pt x="287494" y="513553"/>
                    <a:pt x="216117" y="486545"/>
                    <a:pt x="165960" y="486545"/>
                  </a:cubicBezTo>
                  <a:cubicBezTo>
                    <a:pt x="115803" y="486545"/>
                    <a:pt x="27064" y="503907"/>
                    <a:pt x="15489" y="567568"/>
                  </a:cubicBezTo>
                  <a:cubicBezTo>
                    <a:pt x="3914" y="631229"/>
                    <a:pt x="-38526" y="802920"/>
                    <a:pt x="96512" y="868510"/>
                  </a:cubicBezTo>
                  <a:cubicBezTo>
                    <a:pt x="231550" y="934100"/>
                    <a:pt x="520917" y="943745"/>
                    <a:pt x="825717" y="961107"/>
                  </a:cubicBezTo>
                  <a:cubicBezTo>
                    <a:pt x="1130517" y="978469"/>
                    <a:pt x="1659094" y="1045988"/>
                    <a:pt x="1925312" y="972682"/>
                  </a:cubicBezTo>
                  <a:cubicBezTo>
                    <a:pt x="2191530" y="899376"/>
                    <a:pt x="2351646" y="638945"/>
                    <a:pt x="2423023" y="521269"/>
                  </a:cubicBezTo>
                  <a:cubicBezTo>
                    <a:pt x="2494400" y="403593"/>
                    <a:pt x="2486684" y="351507"/>
                    <a:pt x="2353575" y="266626"/>
                  </a:cubicBezTo>
                  <a:cubicBezTo>
                    <a:pt x="2220466" y="181745"/>
                    <a:pt x="1747833" y="10053"/>
                    <a:pt x="1589646" y="408"/>
                  </a:cubicBez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endParaRPr lang="fr-FR"/>
            </a:p>
          </p:txBody>
        </p:sp>
      </p:grpSp>
      <p:pic>
        <p:nvPicPr>
          <p:cNvPr id="19468" name="Image 4" descr="TYFA_R-15.pdf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6613" t="53383" b="34138"/>
          <a:stretch>
            <a:fillRect/>
          </a:stretch>
        </p:blipFill>
        <p:spPr bwMode="auto">
          <a:xfrm>
            <a:off x="7989888" y="3357563"/>
            <a:ext cx="1154112" cy="9286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69" name="Image 4" descr="TYFA_R-15.pdf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3940" t="78467" r="7130" b="13116"/>
          <a:stretch>
            <a:fillRect/>
          </a:stretch>
        </p:blipFill>
        <p:spPr bwMode="auto">
          <a:xfrm>
            <a:off x="5319713" y="4440238"/>
            <a:ext cx="1096962" cy="735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70" name="Image 4" descr="TYFA_R-15.pdf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6477" t="34665" r="47917" b="56488"/>
          <a:stretch>
            <a:fillRect/>
          </a:stretch>
        </p:blipFill>
        <p:spPr bwMode="auto">
          <a:xfrm>
            <a:off x="5962650" y="2728913"/>
            <a:ext cx="2951163" cy="862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6" name="Forme libre 35"/>
          <p:cNvSpPr/>
          <p:nvPr/>
        </p:nvSpPr>
        <p:spPr>
          <a:xfrm>
            <a:off x="-104775" y="1455738"/>
            <a:ext cx="9182100" cy="3067050"/>
          </a:xfrm>
          <a:custGeom>
            <a:avLst/>
            <a:gdLst>
              <a:gd name="connsiteX0" fmla="*/ 165466 w 9055001"/>
              <a:gd name="connsiteY0" fmla="*/ 141272 h 2221148"/>
              <a:gd name="connsiteX1" fmla="*/ 113215 w 9055001"/>
              <a:gd name="connsiteY1" fmla="*/ 855375 h 2221148"/>
              <a:gd name="connsiteX2" fmla="*/ 200300 w 9055001"/>
              <a:gd name="connsiteY2" fmla="*/ 1499809 h 2221148"/>
              <a:gd name="connsiteX3" fmla="*/ 2490655 w 9055001"/>
              <a:gd name="connsiteY3" fmla="*/ 1726232 h 2221148"/>
              <a:gd name="connsiteX4" fmla="*/ 5643158 w 9055001"/>
              <a:gd name="connsiteY4" fmla="*/ 1717524 h 2221148"/>
              <a:gd name="connsiteX5" fmla="*/ 6017626 w 9055001"/>
              <a:gd name="connsiteY5" fmla="*/ 1952655 h 2221148"/>
              <a:gd name="connsiteX6" fmla="*/ 6966860 w 9055001"/>
              <a:gd name="connsiteY6" fmla="*/ 2083284 h 2221148"/>
              <a:gd name="connsiteX7" fmla="*/ 8908872 w 9055001"/>
              <a:gd name="connsiteY7" fmla="*/ 2152952 h 2221148"/>
              <a:gd name="connsiteX8" fmla="*/ 8917580 w 9055001"/>
              <a:gd name="connsiteY8" fmla="*/ 1038255 h 2221148"/>
              <a:gd name="connsiteX9" fmla="*/ 8926289 w 9055001"/>
              <a:gd name="connsiteY9" fmla="*/ 71604 h 2221148"/>
              <a:gd name="connsiteX10" fmla="*/ 7289078 w 9055001"/>
              <a:gd name="connsiteY10" fmla="*/ 71604 h 2221148"/>
              <a:gd name="connsiteX11" fmla="*/ 1724300 w 9055001"/>
              <a:gd name="connsiteY11" fmla="*/ 115147 h 2221148"/>
              <a:gd name="connsiteX12" fmla="*/ 165466 w 9055001"/>
              <a:gd name="connsiteY12" fmla="*/ 141272 h 2221148"/>
              <a:gd name="connsiteX0" fmla="*/ 142343 w 9031878"/>
              <a:gd name="connsiteY0" fmla="*/ 141272 h 2221148"/>
              <a:gd name="connsiteX1" fmla="*/ 90092 w 9031878"/>
              <a:gd name="connsiteY1" fmla="*/ 855375 h 2221148"/>
              <a:gd name="connsiteX2" fmla="*/ 307805 w 9031878"/>
              <a:gd name="connsiteY2" fmla="*/ 1955167 h 2221148"/>
              <a:gd name="connsiteX3" fmla="*/ 2467532 w 9031878"/>
              <a:gd name="connsiteY3" fmla="*/ 1726232 h 2221148"/>
              <a:gd name="connsiteX4" fmla="*/ 5620035 w 9031878"/>
              <a:gd name="connsiteY4" fmla="*/ 1717524 h 2221148"/>
              <a:gd name="connsiteX5" fmla="*/ 5994503 w 9031878"/>
              <a:gd name="connsiteY5" fmla="*/ 1952655 h 2221148"/>
              <a:gd name="connsiteX6" fmla="*/ 6943737 w 9031878"/>
              <a:gd name="connsiteY6" fmla="*/ 2083284 h 2221148"/>
              <a:gd name="connsiteX7" fmla="*/ 8885749 w 9031878"/>
              <a:gd name="connsiteY7" fmla="*/ 2152952 h 2221148"/>
              <a:gd name="connsiteX8" fmla="*/ 8894457 w 9031878"/>
              <a:gd name="connsiteY8" fmla="*/ 1038255 h 2221148"/>
              <a:gd name="connsiteX9" fmla="*/ 8903166 w 9031878"/>
              <a:gd name="connsiteY9" fmla="*/ 71604 h 2221148"/>
              <a:gd name="connsiteX10" fmla="*/ 7265955 w 9031878"/>
              <a:gd name="connsiteY10" fmla="*/ 71604 h 2221148"/>
              <a:gd name="connsiteX11" fmla="*/ 1701177 w 9031878"/>
              <a:gd name="connsiteY11" fmla="*/ 115147 h 2221148"/>
              <a:gd name="connsiteX12" fmla="*/ 142343 w 9031878"/>
              <a:gd name="connsiteY12" fmla="*/ 141272 h 2221148"/>
              <a:gd name="connsiteX0" fmla="*/ 160769 w 9050304"/>
              <a:gd name="connsiteY0" fmla="*/ 141272 h 2221148"/>
              <a:gd name="connsiteX1" fmla="*/ 108518 w 9050304"/>
              <a:gd name="connsiteY1" fmla="*/ 855375 h 2221148"/>
              <a:gd name="connsiteX2" fmla="*/ 326231 w 9050304"/>
              <a:gd name="connsiteY2" fmla="*/ 1955167 h 2221148"/>
              <a:gd name="connsiteX3" fmla="*/ 3670324 w 9050304"/>
              <a:gd name="connsiteY3" fmla="*/ 1953911 h 2221148"/>
              <a:gd name="connsiteX4" fmla="*/ 5638461 w 9050304"/>
              <a:gd name="connsiteY4" fmla="*/ 1717524 h 2221148"/>
              <a:gd name="connsiteX5" fmla="*/ 6012929 w 9050304"/>
              <a:gd name="connsiteY5" fmla="*/ 1952655 h 2221148"/>
              <a:gd name="connsiteX6" fmla="*/ 6962163 w 9050304"/>
              <a:gd name="connsiteY6" fmla="*/ 2083284 h 2221148"/>
              <a:gd name="connsiteX7" fmla="*/ 8904175 w 9050304"/>
              <a:gd name="connsiteY7" fmla="*/ 2152952 h 2221148"/>
              <a:gd name="connsiteX8" fmla="*/ 8912883 w 9050304"/>
              <a:gd name="connsiteY8" fmla="*/ 1038255 h 2221148"/>
              <a:gd name="connsiteX9" fmla="*/ 8921592 w 9050304"/>
              <a:gd name="connsiteY9" fmla="*/ 71604 h 2221148"/>
              <a:gd name="connsiteX10" fmla="*/ 7284381 w 9050304"/>
              <a:gd name="connsiteY10" fmla="*/ 71604 h 2221148"/>
              <a:gd name="connsiteX11" fmla="*/ 1719603 w 9050304"/>
              <a:gd name="connsiteY11" fmla="*/ 115147 h 2221148"/>
              <a:gd name="connsiteX12" fmla="*/ 160769 w 9050304"/>
              <a:gd name="connsiteY12" fmla="*/ 141272 h 2221148"/>
              <a:gd name="connsiteX0" fmla="*/ 160769 w 9046434"/>
              <a:gd name="connsiteY0" fmla="*/ 141272 h 2194729"/>
              <a:gd name="connsiteX1" fmla="*/ 108518 w 9046434"/>
              <a:gd name="connsiteY1" fmla="*/ 855375 h 2194729"/>
              <a:gd name="connsiteX2" fmla="*/ 326231 w 9046434"/>
              <a:gd name="connsiteY2" fmla="*/ 1955167 h 2194729"/>
              <a:gd name="connsiteX3" fmla="*/ 3670324 w 9046434"/>
              <a:gd name="connsiteY3" fmla="*/ 1953911 h 2194729"/>
              <a:gd name="connsiteX4" fmla="*/ 5638461 w 9046434"/>
              <a:gd name="connsiteY4" fmla="*/ 1717524 h 2194729"/>
              <a:gd name="connsiteX5" fmla="*/ 6012929 w 9046434"/>
              <a:gd name="connsiteY5" fmla="*/ 1952655 h 2194729"/>
              <a:gd name="connsiteX6" fmla="*/ 7014415 w 9046434"/>
              <a:gd name="connsiteY6" fmla="*/ 1957668 h 2194729"/>
              <a:gd name="connsiteX7" fmla="*/ 8904175 w 9046434"/>
              <a:gd name="connsiteY7" fmla="*/ 2152952 h 2194729"/>
              <a:gd name="connsiteX8" fmla="*/ 8912883 w 9046434"/>
              <a:gd name="connsiteY8" fmla="*/ 1038255 h 2194729"/>
              <a:gd name="connsiteX9" fmla="*/ 8921592 w 9046434"/>
              <a:gd name="connsiteY9" fmla="*/ 71604 h 2194729"/>
              <a:gd name="connsiteX10" fmla="*/ 7284381 w 9046434"/>
              <a:gd name="connsiteY10" fmla="*/ 71604 h 2194729"/>
              <a:gd name="connsiteX11" fmla="*/ 1719603 w 9046434"/>
              <a:gd name="connsiteY11" fmla="*/ 115147 h 2194729"/>
              <a:gd name="connsiteX12" fmla="*/ 160769 w 9046434"/>
              <a:gd name="connsiteY12" fmla="*/ 141272 h 2194729"/>
              <a:gd name="connsiteX0" fmla="*/ 160769 w 9064286"/>
              <a:gd name="connsiteY0" fmla="*/ 141272 h 2045688"/>
              <a:gd name="connsiteX1" fmla="*/ 108518 w 9064286"/>
              <a:gd name="connsiteY1" fmla="*/ 855375 h 2045688"/>
              <a:gd name="connsiteX2" fmla="*/ 326231 w 9064286"/>
              <a:gd name="connsiteY2" fmla="*/ 1955167 h 2045688"/>
              <a:gd name="connsiteX3" fmla="*/ 3670324 w 9064286"/>
              <a:gd name="connsiteY3" fmla="*/ 1953911 h 2045688"/>
              <a:gd name="connsiteX4" fmla="*/ 5638461 w 9064286"/>
              <a:gd name="connsiteY4" fmla="*/ 1717524 h 2045688"/>
              <a:gd name="connsiteX5" fmla="*/ 6012929 w 9064286"/>
              <a:gd name="connsiteY5" fmla="*/ 1952655 h 2045688"/>
              <a:gd name="connsiteX6" fmla="*/ 7014415 w 9064286"/>
              <a:gd name="connsiteY6" fmla="*/ 1957668 h 2045688"/>
              <a:gd name="connsiteX7" fmla="*/ 8329409 w 9064286"/>
              <a:gd name="connsiteY7" fmla="*/ 1901721 h 2045688"/>
              <a:gd name="connsiteX8" fmla="*/ 8912883 w 9064286"/>
              <a:gd name="connsiteY8" fmla="*/ 1038255 h 2045688"/>
              <a:gd name="connsiteX9" fmla="*/ 8921592 w 9064286"/>
              <a:gd name="connsiteY9" fmla="*/ 71604 h 2045688"/>
              <a:gd name="connsiteX10" fmla="*/ 7284381 w 9064286"/>
              <a:gd name="connsiteY10" fmla="*/ 71604 h 2045688"/>
              <a:gd name="connsiteX11" fmla="*/ 1719603 w 9064286"/>
              <a:gd name="connsiteY11" fmla="*/ 115147 h 2045688"/>
              <a:gd name="connsiteX12" fmla="*/ 160769 w 9064286"/>
              <a:gd name="connsiteY12" fmla="*/ 141272 h 2045688"/>
              <a:gd name="connsiteX0" fmla="*/ 160769 w 9124881"/>
              <a:gd name="connsiteY0" fmla="*/ 162207 h 2066623"/>
              <a:gd name="connsiteX1" fmla="*/ 108518 w 9124881"/>
              <a:gd name="connsiteY1" fmla="*/ 876310 h 2066623"/>
              <a:gd name="connsiteX2" fmla="*/ 326231 w 9124881"/>
              <a:gd name="connsiteY2" fmla="*/ 1976102 h 2066623"/>
              <a:gd name="connsiteX3" fmla="*/ 3670324 w 9124881"/>
              <a:gd name="connsiteY3" fmla="*/ 1974846 h 2066623"/>
              <a:gd name="connsiteX4" fmla="*/ 5638461 w 9124881"/>
              <a:gd name="connsiteY4" fmla="*/ 1738459 h 2066623"/>
              <a:gd name="connsiteX5" fmla="*/ 6012929 w 9124881"/>
              <a:gd name="connsiteY5" fmla="*/ 1973590 h 2066623"/>
              <a:gd name="connsiteX6" fmla="*/ 7014415 w 9124881"/>
              <a:gd name="connsiteY6" fmla="*/ 1978603 h 2066623"/>
              <a:gd name="connsiteX7" fmla="*/ 8329409 w 9124881"/>
              <a:gd name="connsiteY7" fmla="*/ 1922656 h 2066623"/>
              <a:gd name="connsiteX8" fmla="*/ 9034803 w 9124881"/>
              <a:gd name="connsiteY8" fmla="*/ 1341826 h 2066623"/>
              <a:gd name="connsiteX9" fmla="*/ 8921592 w 9124881"/>
              <a:gd name="connsiteY9" fmla="*/ 92539 h 2066623"/>
              <a:gd name="connsiteX10" fmla="*/ 7284381 w 9124881"/>
              <a:gd name="connsiteY10" fmla="*/ 92539 h 2066623"/>
              <a:gd name="connsiteX11" fmla="*/ 1719603 w 9124881"/>
              <a:gd name="connsiteY11" fmla="*/ 136082 h 2066623"/>
              <a:gd name="connsiteX12" fmla="*/ 160769 w 9124881"/>
              <a:gd name="connsiteY12" fmla="*/ 162207 h 2066623"/>
              <a:gd name="connsiteX0" fmla="*/ 145346 w 9109458"/>
              <a:gd name="connsiteY0" fmla="*/ 162207 h 2635699"/>
              <a:gd name="connsiteX1" fmla="*/ 93095 w 9109458"/>
              <a:gd name="connsiteY1" fmla="*/ 876310 h 2635699"/>
              <a:gd name="connsiteX2" fmla="*/ 371768 w 9109458"/>
              <a:gd name="connsiteY2" fmla="*/ 2604182 h 2635699"/>
              <a:gd name="connsiteX3" fmla="*/ 3654901 w 9109458"/>
              <a:gd name="connsiteY3" fmla="*/ 1974846 h 2635699"/>
              <a:gd name="connsiteX4" fmla="*/ 5623038 w 9109458"/>
              <a:gd name="connsiteY4" fmla="*/ 1738459 h 2635699"/>
              <a:gd name="connsiteX5" fmla="*/ 5997506 w 9109458"/>
              <a:gd name="connsiteY5" fmla="*/ 1973590 h 2635699"/>
              <a:gd name="connsiteX6" fmla="*/ 6998992 w 9109458"/>
              <a:gd name="connsiteY6" fmla="*/ 1978603 h 2635699"/>
              <a:gd name="connsiteX7" fmla="*/ 8313986 w 9109458"/>
              <a:gd name="connsiteY7" fmla="*/ 1922656 h 2635699"/>
              <a:gd name="connsiteX8" fmla="*/ 9019380 w 9109458"/>
              <a:gd name="connsiteY8" fmla="*/ 1341826 h 2635699"/>
              <a:gd name="connsiteX9" fmla="*/ 8906169 w 9109458"/>
              <a:gd name="connsiteY9" fmla="*/ 92539 h 2635699"/>
              <a:gd name="connsiteX10" fmla="*/ 7268958 w 9109458"/>
              <a:gd name="connsiteY10" fmla="*/ 92539 h 2635699"/>
              <a:gd name="connsiteX11" fmla="*/ 1704180 w 9109458"/>
              <a:gd name="connsiteY11" fmla="*/ 136082 h 2635699"/>
              <a:gd name="connsiteX12" fmla="*/ 145346 w 9109458"/>
              <a:gd name="connsiteY12" fmla="*/ 162207 h 2635699"/>
              <a:gd name="connsiteX0" fmla="*/ 243564 w 9207676"/>
              <a:gd name="connsiteY0" fmla="*/ 162207 h 2809737"/>
              <a:gd name="connsiteX1" fmla="*/ 191313 w 9207676"/>
              <a:gd name="connsiteY1" fmla="*/ 876310 h 2809737"/>
              <a:gd name="connsiteX2" fmla="*/ 469986 w 9207676"/>
              <a:gd name="connsiteY2" fmla="*/ 2604182 h 2809737"/>
              <a:gd name="connsiteX3" fmla="*/ 5503542 w 9207676"/>
              <a:gd name="connsiteY3" fmla="*/ 2681436 h 2809737"/>
              <a:gd name="connsiteX4" fmla="*/ 5721256 w 9207676"/>
              <a:gd name="connsiteY4" fmla="*/ 1738459 h 2809737"/>
              <a:gd name="connsiteX5" fmla="*/ 6095724 w 9207676"/>
              <a:gd name="connsiteY5" fmla="*/ 1973590 h 2809737"/>
              <a:gd name="connsiteX6" fmla="*/ 7097210 w 9207676"/>
              <a:gd name="connsiteY6" fmla="*/ 1978603 h 2809737"/>
              <a:gd name="connsiteX7" fmla="*/ 8412204 w 9207676"/>
              <a:gd name="connsiteY7" fmla="*/ 1922656 h 2809737"/>
              <a:gd name="connsiteX8" fmla="*/ 9117598 w 9207676"/>
              <a:gd name="connsiteY8" fmla="*/ 1341826 h 2809737"/>
              <a:gd name="connsiteX9" fmla="*/ 9004387 w 9207676"/>
              <a:gd name="connsiteY9" fmla="*/ 92539 h 2809737"/>
              <a:gd name="connsiteX10" fmla="*/ 7367176 w 9207676"/>
              <a:gd name="connsiteY10" fmla="*/ 92539 h 2809737"/>
              <a:gd name="connsiteX11" fmla="*/ 1802398 w 9207676"/>
              <a:gd name="connsiteY11" fmla="*/ 136082 h 2809737"/>
              <a:gd name="connsiteX12" fmla="*/ 243564 w 9207676"/>
              <a:gd name="connsiteY12" fmla="*/ 162207 h 2809737"/>
              <a:gd name="connsiteX0" fmla="*/ 243564 w 9207676"/>
              <a:gd name="connsiteY0" fmla="*/ 162207 h 2770088"/>
              <a:gd name="connsiteX1" fmla="*/ 191313 w 9207676"/>
              <a:gd name="connsiteY1" fmla="*/ 876310 h 2770088"/>
              <a:gd name="connsiteX2" fmla="*/ 469986 w 9207676"/>
              <a:gd name="connsiteY2" fmla="*/ 2604182 h 2770088"/>
              <a:gd name="connsiteX3" fmla="*/ 5503542 w 9207676"/>
              <a:gd name="connsiteY3" fmla="*/ 2681436 h 2770088"/>
              <a:gd name="connsiteX4" fmla="*/ 6774993 w 9207676"/>
              <a:gd name="connsiteY4" fmla="*/ 2429347 h 2770088"/>
              <a:gd name="connsiteX5" fmla="*/ 6095724 w 9207676"/>
              <a:gd name="connsiteY5" fmla="*/ 1973590 h 2770088"/>
              <a:gd name="connsiteX6" fmla="*/ 7097210 w 9207676"/>
              <a:gd name="connsiteY6" fmla="*/ 1978603 h 2770088"/>
              <a:gd name="connsiteX7" fmla="*/ 8412204 w 9207676"/>
              <a:gd name="connsiteY7" fmla="*/ 1922656 h 2770088"/>
              <a:gd name="connsiteX8" fmla="*/ 9117598 w 9207676"/>
              <a:gd name="connsiteY8" fmla="*/ 1341826 h 2770088"/>
              <a:gd name="connsiteX9" fmla="*/ 9004387 w 9207676"/>
              <a:gd name="connsiteY9" fmla="*/ 92539 h 2770088"/>
              <a:gd name="connsiteX10" fmla="*/ 7367176 w 9207676"/>
              <a:gd name="connsiteY10" fmla="*/ 92539 h 2770088"/>
              <a:gd name="connsiteX11" fmla="*/ 1802398 w 9207676"/>
              <a:gd name="connsiteY11" fmla="*/ 136082 h 2770088"/>
              <a:gd name="connsiteX12" fmla="*/ 243564 w 9207676"/>
              <a:gd name="connsiteY12" fmla="*/ 162207 h 2770088"/>
              <a:gd name="connsiteX0" fmla="*/ 243564 w 9207676"/>
              <a:gd name="connsiteY0" fmla="*/ 162207 h 2770088"/>
              <a:gd name="connsiteX1" fmla="*/ 191313 w 9207676"/>
              <a:gd name="connsiteY1" fmla="*/ 876310 h 2770088"/>
              <a:gd name="connsiteX2" fmla="*/ 469986 w 9207676"/>
              <a:gd name="connsiteY2" fmla="*/ 2604182 h 2770088"/>
              <a:gd name="connsiteX3" fmla="*/ 5503542 w 9207676"/>
              <a:gd name="connsiteY3" fmla="*/ 2681436 h 2770088"/>
              <a:gd name="connsiteX4" fmla="*/ 6774993 w 9207676"/>
              <a:gd name="connsiteY4" fmla="*/ 2429347 h 2770088"/>
              <a:gd name="connsiteX5" fmla="*/ 7480386 w 9207676"/>
              <a:gd name="connsiteY5" fmla="*/ 2633074 h 2770088"/>
              <a:gd name="connsiteX6" fmla="*/ 7097210 w 9207676"/>
              <a:gd name="connsiteY6" fmla="*/ 1978603 h 2770088"/>
              <a:gd name="connsiteX7" fmla="*/ 8412204 w 9207676"/>
              <a:gd name="connsiteY7" fmla="*/ 1922656 h 2770088"/>
              <a:gd name="connsiteX8" fmla="*/ 9117598 w 9207676"/>
              <a:gd name="connsiteY8" fmla="*/ 1341826 h 2770088"/>
              <a:gd name="connsiteX9" fmla="*/ 9004387 w 9207676"/>
              <a:gd name="connsiteY9" fmla="*/ 92539 h 2770088"/>
              <a:gd name="connsiteX10" fmla="*/ 7367176 w 9207676"/>
              <a:gd name="connsiteY10" fmla="*/ 92539 h 2770088"/>
              <a:gd name="connsiteX11" fmla="*/ 1802398 w 9207676"/>
              <a:gd name="connsiteY11" fmla="*/ 136082 h 2770088"/>
              <a:gd name="connsiteX12" fmla="*/ 243564 w 9207676"/>
              <a:gd name="connsiteY12" fmla="*/ 162207 h 2770088"/>
              <a:gd name="connsiteX0" fmla="*/ 243564 w 9207676"/>
              <a:gd name="connsiteY0" fmla="*/ 162207 h 2770088"/>
              <a:gd name="connsiteX1" fmla="*/ 191313 w 9207676"/>
              <a:gd name="connsiteY1" fmla="*/ 876310 h 2770088"/>
              <a:gd name="connsiteX2" fmla="*/ 469986 w 9207676"/>
              <a:gd name="connsiteY2" fmla="*/ 2604182 h 2770088"/>
              <a:gd name="connsiteX3" fmla="*/ 5503542 w 9207676"/>
              <a:gd name="connsiteY3" fmla="*/ 2681436 h 2770088"/>
              <a:gd name="connsiteX4" fmla="*/ 6774993 w 9207676"/>
              <a:gd name="connsiteY4" fmla="*/ 2429347 h 2770088"/>
              <a:gd name="connsiteX5" fmla="*/ 7480386 w 9207676"/>
              <a:gd name="connsiteY5" fmla="*/ 2633074 h 2770088"/>
              <a:gd name="connsiteX6" fmla="*/ 8499290 w 9207676"/>
              <a:gd name="connsiteY6" fmla="*/ 2669491 h 2770088"/>
              <a:gd name="connsiteX7" fmla="*/ 8412204 w 9207676"/>
              <a:gd name="connsiteY7" fmla="*/ 1922656 h 2770088"/>
              <a:gd name="connsiteX8" fmla="*/ 9117598 w 9207676"/>
              <a:gd name="connsiteY8" fmla="*/ 1341826 h 2770088"/>
              <a:gd name="connsiteX9" fmla="*/ 9004387 w 9207676"/>
              <a:gd name="connsiteY9" fmla="*/ 92539 h 2770088"/>
              <a:gd name="connsiteX10" fmla="*/ 7367176 w 9207676"/>
              <a:gd name="connsiteY10" fmla="*/ 92539 h 2770088"/>
              <a:gd name="connsiteX11" fmla="*/ 1802398 w 9207676"/>
              <a:gd name="connsiteY11" fmla="*/ 136082 h 2770088"/>
              <a:gd name="connsiteX12" fmla="*/ 243564 w 9207676"/>
              <a:gd name="connsiteY12" fmla="*/ 162207 h 2770088"/>
              <a:gd name="connsiteX0" fmla="*/ 243564 w 9181139"/>
              <a:gd name="connsiteY0" fmla="*/ 162207 h 2770088"/>
              <a:gd name="connsiteX1" fmla="*/ 191313 w 9181139"/>
              <a:gd name="connsiteY1" fmla="*/ 876310 h 2770088"/>
              <a:gd name="connsiteX2" fmla="*/ 469986 w 9181139"/>
              <a:gd name="connsiteY2" fmla="*/ 2604182 h 2770088"/>
              <a:gd name="connsiteX3" fmla="*/ 5503542 w 9181139"/>
              <a:gd name="connsiteY3" fmla="*/ 2681436 h 2770088"/>
              <a:gd name="connsiteX4" fmla="*/ 6774993 w 9181139"/>
              <a:gd name="connsiteY4" fmla="*/ 2429347 h 2770088"/>
              <a:gd name="connsiteX5" fmla="*/ 7480386 w 9181139"/>
              <a:gd name="connsiteY5" fmla="*/ 2633074 h 2770088"/>
              <a:gd name="connsiteX6" fmla="*/ 8499290 w 9181139"/>
              <a:gd name="connsiteY6" fmla="*/ 2669491 h 2770088"/>
              <a:gd name="connsiteX7" fmla="*/ 9135015 w 9181139"/>
              <a:gd name="connsiteY7" fmla="*/ 2213143 h 2770088"/>
              <a:gd name="connsiteX8" fmla="*/ 9117598 w 9181139"/>
              <a:gd name="connsiteY8" fmla="*/ 1341826 h 2770088"/>
              <a:gd name="connsiteX9" fmla="*/ 9004387 w 9181139"/>
              <a:gd name="connsiteY9" fmla="*/ 92539 h 2770088"/>
              <a:gd name="connsiteX10" fmla="*/ 7367176 w 9181139"/>
              <a:gd name="connsiteY10" fmla="*/ 92539 h 2770088"/>
              <a:gd name="connsiteX11" fmla="*/ 1802398 w 9181139"/>
              <a:gd name="connsiteY11" fmla="*/ 136082 h 2770088"/>
              <a:gd name="connsiteX12" fmla="*/ 243564 w 9181139"/>
              <a:gd name="connsiteY12" fmla="*/ 162207 h 2770088"/>
              <a:gd name="connsiteX0" fmla="*/ 243564 w 9181139"/>
              <a:gd name="connsiteY0" fmla="*/ 162207 h 2764916"/>
              <a:gd name="connsiteX1" fmla="*/ 191313 w 9181139"/>
              <a:gd name="connsiteY1" fmla="*/ 876310 h 2764916"/>
              <a:gd name="connsiteX2" fmla="*/ 469986 w 9181139"/>
              <a:gd name="connsiteY2" fmla="*/ 2604182 h 2764916"/>
              <a:gd name="connsiteX3" fmla="*/ 5503542 w 9181139"/>
              <a:gd name="connsiteY3" fmla="*/ 2681436 h 2764916"/>
              <a:gd name="connsiteX4" fmla="*/ 6766285 w 9181139"/>
              <a:gd name="connsiteY4" fmla="*/ 2531410 h 2764916"/>
              <a:gd name="connsiteX5" fmla="*/ 7480386 w 9181139"/>
              <a:gd name="connsiteY5" fmla="*/ 2633074 h 2764916"/>
              <a:gd name="connsiteX6" fmla="*/ 8499290 w 9181139"/>
              <a:gd name="connsiteY6" fmla="*/ 2669491 h 2764916"/>
              <a:gd name="connsiteX7" fmla="*/ 9135015 w 9181139"/>
              <a:gd name="connsiteY7" fmla="*/ 2213143 h 2764916"/>
              <a:gd name="connsiteX8" fmla="*/ 9117598 w 9181139"/>
              <a:gd name="connsiteY8" fmla="*/ 1341826 h 2764916"/>
              <a:gd name="connsiteX9" fmla="*/ 9004387 w 9181139"/>
              <a:gd name="connsiteY9" fmla="*/ 92539 h 2764916"/>
              <a:gd name="connsiteX10" fmla="*/ 7367176 w 9181139"/>
              <a:gd name="connsiteY10" fmla="*/ 92539 h 2764916"/>
              <a:gd name="connsiteX11" fmla="*/ 1802398 w 9181139"/>
              <a:gd name="connsiteY11" fmla="*/ 136082 h 2764916"/>
              <a:gd name="connsiteX12" fmla="*/ 243564 w 9181139"/>
              <a:gd name="connsiteY12" fmla="*/ 162207 h 27649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9181139" h="2764916">
                <a:moveTo>
                  <a:pt x="243564" y="162207"/>
                </a:moveTo>
                <a:cubicBezTo>
                  <a:pt x="-24950" y="285578"/>
                  <a:pt x="153576" y="469314"/>
                  <a:pt x="191313" y="876310"/>
                </a:cubicBezTo>
                <a:cubicBezTo>
                  <a:pt x="229050" y="1283306"/>
                  <a:pt x="-415386" y="2303328"/>
                  <a:pt x="469986" y="2604182"/>
                </a:cubicBezTo>
                <a:cubicBezTo>
                  <a:pt x="1355358" y="2905036"/>
                  <a:pt x="4454159" y="2693565"/>
                  <a:pt x="5503542" y="2681436"/>
                </a:cubicBezTo>
                <a:cubicBezTo>
                  <a:pt x="6552925" y="2669307"/>
                  <a:pt x="6436811" y="2539470"/>
                  <a:pt x="6766285" y="2531410"/>
                </a:cubicBezTo>
                <a:cubicBezTo>
                  <a:pt x="7095759" y="2523350"/>
                  <a:pt x="7191552" y="2610061"/>
                  <a:pt x="7480386" y="2633074"/>
                </a:cubicBezTo>
                <a:cubicBezTo>
                  <a:pt x="7769220" y="2656087"/>
                  <a:pt x="8223519" y="2739479"/>
                  <a:pt x="8499290" y="2669491"/>
                </a:cubicBezTo>
                <a:cubicBezTo>
                  <a:pt x="8775061" y="2599503"/>
                  <a:pt x="9031964" y="2434421"/>
                  <a:pt x="9135015" y="2213143"/>
                </a:cubicBezTo>
                <a:cubicBezTo>
                  <a:pt x="9238066" y="1991866"/>
                  <a:pt x="9139369" y="1695260"/>
                  <a:pt x="9117598" y="1341826"/>
                </a:cubicBezTo>
                <a:cubicBezTo>
                  <a:pt x="9095827" y="988392"/>
                  <a:pt x="9296124" y="300753"/>
                  <a:pt x="9004387" y="92539"/>
                </a:cubicBezTo>
                <a:cubicBezTo>
                  <a:pt x="8712650" y="-115675"/>
                  <a:pt x="7367176" y="92539"/>
                  <a:pt x="7367176" y="92539"/>
                </a:cubicBezTo>
                <a:lnTo>
                  <a:pt x="1802398" y="136082"/>
                </a:lnTo>
                <a:cubicBezTo>
                  <a:pt x="622387" y="150596"/>
                  <a:pt x="512078" y="38836"/>
                  <a:pt x="243564" y="162207"/>
                </a:cubicBezTo>
                <a:close/>
              </a:path>
            </a:pathLst>
          </a:custGeom>
          <a:solidFill>
            <a:schemeClr val="lt1">
              <a:alpha val="68000"/>
            </a:schemeClr>
          </a:solidFill>
          <a:ln>
            <a:noFill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fr-FR"/>
          </a:p>
        </p:txBody>
      </p:sp>
      <p:sp>
        <p:nvSpPr>
          <p:cNvPr id="35" name="ZoneTexte 39">
            <a:extLst>
              <a:ext uri="{FF2B5EF4-FFF2-40B4-BE49-F238E27FC236}">
                <a16:creationId xmlns:a16="http://schemas.microsoft.com/office/drawing/2014/main" id="{87DDF748-7ECC-A443-812C-633D75B8BF5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7851" y="4448491"/>
            <a:ext cx="29845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itchFamily="2" charset="2"/>
              <a:buChar char="§"/>
              <a:defRPr sz="2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rgbClr val="A50021"/>
              </a:buClr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→"/>
              <a:defRPr sz="1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FR" altLang="fr-FR" sz="2800" b="1"/>
              <a:t>5</a:t>
            </a:r>
            <a:r>
              <a:rPr lang="fr-FR" altLang="fr-FR" sz="2400"/>
              <a:t> </a:t>
            </a:r>
            <a:r>
              <a:rPr lang="fr-FR" altLang="fr-FR" sz="2000">
                <a:latin typeface="Abadi MT Condensed Light" panose="020B0306030101010103" pitchFamily="34" charset="77"/>
                <a:ea typeface="Abadi MT Condensed Light" panose="020B0306030101010103" pitchFamily="34" charset="77"/>
                <a:cs typeface="Abadi MT Condensed Light" panose="020B0306030101010103" pitchFamily="34" charset="77"/>
              </a:rPr>
              <a:t>Healthy and sustainable diets</a:t>
            </a:r>
            <a:endParaRPr lang="fr-FR" altLang="fr-FR" sz="2400">
              <a:latin typeface="Abadi MT Condensed Light" panose="020B0306030101010103" pitchFamily="34" charset="77"/>
              <a:ea typeface="Abadi MT Condensed Light" panose="020B0306030101010103" pitchFamily="34" charset="77"/>
              <a:cs typeface="Abadi MT Condensed Light" panose="020B0306030101010103" pitchFamily="34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417944358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Titre 1"/>
          <p:cNvSpPr>
            <a:spLocks noGrp="1"/>
          </p:cNvSpPr>
          <p:nvPr>
            <p:ph type="title"/>
          </p:nvPr>
        </p:nvSpPr>
        <p:spPr>
          <a:xfrm>
            <a:off x="122238" y="44450"/>
            <a:ext cx="8916987" cy="1143000"/>
          </a:xfrm>
        </p:spPr>
        <p:txBody>
          <a:bodyPr/>
          <a:lstStyle/>
          <a:p>
            <a:pPr eaLnBrk="1" hangingPunct="1"/>
            <a:r>
              <a:rPr lang="fr-FR" sz="4000">
                <a:latin typeface="Helvetica" charset="0"/>
              </a:rPr>
              <a:t>An agroecological Europe: main hypotheses</a:t>
            </a:r>
            <a:endParaRPr lang="en-GB" sz="4000">
              <a:latin typeface="Helvetica" charset="0"/>
            </a:endParaRPr>
          </a:p>
        </p:txBody>
      </p:sp>
      <p:pic>
        <p:nvPicPr>
          <p:cNvPr id="20482" name="Image 4" descr="TYFA_R-15.pdf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1443" r="33493" b="83305"/>
          <a:stretch>
            <a:fillRect/>
          </a:stretch>
        </p:blipFill>
        <p:spPr bwMode="auto">
          <a:xfrm>
            <a:off x="-82550" y="1651000"/>
            <a:ext cx="4994275" cy="593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483" name="Image 4" descr="TYFA_R-15.pdf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28241" b="64018"/>
          <a:stretch>
            <a:fillRect/>
          </a:stretch>
        </p:blipFill>
        <p:spPr bwMode="auto">
          <a:xfrm>
            <a:off x="-82550" y="2411413"/>
            <a:ext cx="7143750" cy="833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Forme libre 5"/>
          <p:cNvSpPr/>
          <p:nvPr/>
        </p:nvSpPr>
        <p:spPr>
          <a:xfrm>
            <a:off x="461963" y="3117850"/>
            <a:ext cx="457200" cy="290513"/>
          </a:xfrm>
          <a:custGeom>
            <a:avLst/>
            <a:gdLst>
              <a:gd name="connsiteX0" fmla="*/ 263798 w 456734"/>
              <a:gd name="connsiteY0" fmla="*/ 641 h 289307"/>
              <a:gd name="connsiteX1" fmla="*/ 751 w 456734"/>
              <a:gd name="connsiteY1" fmla="*/ 163479 h 289307"/>
              <a:gd name="connsiteX2" fmla="*/ 351480 w 456734"/>
              <a:gd name="connsiteY2" fmla="*/ 288739 h 289307"/>
              <a:gd name="connsiteX3" fmla="*/ 451688 w 456734"/>
              <a:gd name="connsiteY3" fmla="*/ 113375 h 289307"/>
              <a:gd name="connsiteX4" fmla="*/ 263798 w 456734"/>
              <a:gd name="connsiteY4" fmla="*/ 641 h 2893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56734" h="289307">
                <a:moveTo>
                  <a:pt x="263798" y="641"/>
                </a:moveTo>
                <a:cubicBezTo>
                  <a:pt x="188642" y="8992"/>
                  <a:pt x="-13863" y="115463"/>
                  <a:pt x="751" y="163479"/>
                </a:cubicBezTo>
                <a:cubicBezTo>
                  <a:pt x="15365" y="211495"/>
                  <a:pt x="276324" y="297090"/>
                  <a:pt x="351480" y="288739"/>
                </a:cubicBezTo>
                <a:cubicBezTo>
                  <a:pt x="426636" y="280388"/>
                  <a:pt x="472565" y="159304"/>
                  <a:pt x="451688" y="113375"/>
                </a:cubicBezTo>
                <a:cubicBezTo>
                  <a:pt x="430811" y="67446"/>
                  <a:pt x="338954" y="-7710"/>
                  <a:pt x="263798" y="641"/>
                </a:cubicBezTo>
                <a:close/>
              </a:path>
            </a:pathLst>
          </a:custGeom>
          <a:ln>
            <a:noFill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fr-FR"/>
          </a:p>
        </p:txBody>
      </p:sp>
      <p:grpSp>
        <p:nvGrpSpPr>
          <p:cNvPr id="20485" name="Grouper 11"/>
          <p:cNvGrpSpPr>
            <a:grpSpLocks/>
          </p:cNvGrpSpPr>
          <p:nvPr/>
        </p:nvGrpSpPr>
        <p:grpSpPr bwMode="auto">
          <a:xfrm>
            <a:off x="-82550" y="3146425"/>
            <a:ext cx="4208463" cy="700088"/>
            <a:chOff x="-125046" y="3145940"/>
            <a:chExt cx="4208531" cy="699896"/>
          </a:xfrm>
        </p:grpSpPr>
        <p:grpSp>
          <p:nvGrpSpPr>
            <p:cNvPr id="20512" name="Grouper 9"/>
            <p:cNvGrpSpPr>
              <a:grpSpLocks/>
            </p:cNvGrpSpPr>
            <p:nvPr/>
          </p:nvGrpSpPr>
          <p:grpSpPr bwMode="auto">
            <a:xfrm>
              <a:off x="-125046" y="3235348"/>
              <a:ext cx="4208531" cy="610488"/>
              <a:chOff x="-125046" y="3196725"/>
              <a:chExt cx="4208531" cy="610488"/>
            </a:xfrm>
          </p:grpSpPr>
          <p:pic>
            <p:nvPicPr>
              <p:cNvPr id="20514" name="Image 4" descr="TYFA_R-15.pdf"/>
              <p:cNvPicPr>
                <a:picLocks noChangeAspect="1"/>
              </p:cNvPicPr>
              <p:nvPr/>
            </p:nvPicPr>
            <p:blipFill>
              <a:blip r:embed="rId2" cstate="print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 t="43140" r="43330" b="51273"/>
              <a:stretch>
                <a:fillRect/>
              </a:stretch>
            </p:blipFill>
            <p:spPr bwMode="auto">
              <a:xfrm>
                <a:off x="-125046" y="3196725"/>
                <a:ext cx="4108324" cy="6104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7" name="Rectangle 6"/>
              <p:cNvSpPr/>
              <p:nvPr/>
            </p:nvSpPr>
            <p:spPr>
              <a:xfrm>
                <a:off x="462338" y="3519954"/>
                <a:ext cx="3621147" cy="287259"/>
              </a:xfrm>
              <a:prstGeom prst="rect">
                <a:avLst/>
              </a:prstGeom>
              <a:ln>
                <a:noFill/>
              </a:ln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 eaLnBrk="1" hangingPunct="1">
                  <a:defRPr/>
                </a:pPr>
                <a:endParaRPr lang="fr-FR">
                  <a:solidFill>
                    <a:srgbClr val="000000"/>
                  </a:solidFill>
                  <a:latin typeface="Calibri" charset="0"/>
                  <a:ea typeface="ＭＳ Ｐゴシック" charset="0"/>
                  <a:cs typeface="ＭＳ Ｐゴシック" charset="0"/>
                </a:endParaRPr>
              </a:p>
            </p:txBody>
          </p:sp>
        </p:grpSp>
        <p:pic>
          <p:nvPicPr>
            <p:cNvPr id="20513" name="Image 4" descr="TYFA_R-15.pdf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4697" t="43140" r="90800" b="51273"/>
            <a:stretch>
              <a:fillRect/>
            </a:stretch>
          </p:blipFill>
          <p:spPr bwMode="auto">
            <a:xfrm>
              <a:off x="199291" y="3145940"/>
              <a:ext cx="326428" cy="61048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20486" name="Image 4" descr="TYFA_R-15.pdf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33385" t="51334" r="30966" b="43823"/>
          <a:stretch>
            <a:fillRect/>
          </a:stretch>
        </p:blipFill>
        <p:spPr bwMode="auto">
          <a:xfrm>
            <a:off x="3248025" y="3392488"/>
            <a:ext cx="3059113" cy="625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487" name="Image 20" descr="TYFA_R-15.pdf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85033" t="22281" r="5984" b="72131"/>
          <a:stretch>
            <a:fillRect/>
          </a:stretch>
        </p:blipFill>
        <p:spPr bwMode="auto">
          <a:xfrm>
            <a:off x="5565775" y="3846513"/>
            <a:ext cx="590550" cy="554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0488" name="Grouper 23"/>
          <p:cNvGrpSpPr>
            <a:grpSpLocks/>
          </p:cNvGrpSpPr>
          <p:nvPr/>
        </p:nvGrpSpPr>
        <p:grpSpPr bwMode="auto">
          <a:xfrm>
            <a:off x="6575425" y="1444625"/>
            <a:ext cx="2625725" cy="1701800"/>
            <a:chOff x="6158184" y="1444109"/>
            <a:chExt cx="2625899" cy="1701831"/>
          </a:xfrm>
        </p:grpSpPr>
        <p:grpSp>
          <p:nvGrpSpPr>
            <p:cNvPr id="20505" name="Grouper 22"/>
            <p:cNvGrpSpPr>
              <a:grpSpLocks/>
            </p:cNvGrpSpPr>
            <p:nvPr/>
          </p:nvGrpSpPr>
          <p:grpSpPr bwMode="auto">
            <a:xfrm>
              <a:off x="6158184" y="1444109"/>
              <a:ext cx="2625899" cy="1701831"/>
              <a:chOff x="6158184" y="1444109"/>
              <a:chExt cx="2625899" cy="1701831"/>
            </a:xfrm>
          </p:grpSpPr>
          <p:grpSp>
            <p:nvGrpSpPr>
              <p:cNvPr id="20507" name="Grouper 2"/>
              <p:cNvGrpSpPr>
                <a:grpSpLocks/>
              </p:cNvGrpSpPr>
              <p:nvPr/>
            </p:nvGrpSpPr>
            <p:grpSpPr bwMode="auto">
              <a:xfrm>
                <a:off x="6158184" y="1444109"/>
                <a:ext cx="2625899" cy="1701831"/>
                <a:chOff x="6615711" y="1410410"/>
                <a:chExt cx="2373410" cy="1538194"/>
              </a:xfrm>
            </p:grpSpPr>
            <p:pic>
              <p:nvPicPr>
                <p:cNvPr id="20509" name="Image 4" descr="TYFA_R-15.pdf"/>
                <p:cNvPicPr>
                  <a:picLocks noChangeAspect="1"/>
                </p:cNvPicPr>
                <p:nvPr/>
              </p:nvPicPr>
              <p:blipFill>
                <a:blip r:embed="rId2" cstate="print">
                  <a:extLst>
                    <a:ext uri="{28A0092B-C50C-407E-A947-70E740481C1C}">
                      <a14:useLocalDpi xmlns:a14="http://schemas.microsoft.com/office/drawing/2010/main"/>
                    </a:ext>
                  </a:extLst>
                </a:blip>
                <a:srcRect l="81384" t="16135" b="72878"/>
                <a:stretch>
                  <a:fillRect/>
                </a:stretch>
              </p:blipFill>
              <p:spPr bwMode="auto">
                <a:xfrm>
                  <a:off x="6896275" y="1550704"/>
                  <a:ext cx="1571320" cy="1397900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=""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20510" name="Image 4" descr="TYFA_R-15.pdf"/>
                <p:cNvPicPr>
                  <a:picLocks noChangeAspect="1"/>
                </p:cNvPicPr>
                <p:nvPr/>
              </p:nvPicPr>
              <p:blipFill>
                <a:blip r:embed="rId2" cstate="print">
                  <a:extLst>
                    <a:ext uri="{28A0092B-C50C-407E-A947-70E740481C1C}">
                      <a14:useLocalDpi xmlns:a14="http://schemas.microsoft.com/office/drawing/2010/main"/>
                    </a:ext>
                  </a:extLst>
                </a:blip>
                <a:srcRect l="76613" t="53383" b="34138"/>
                <a:stretch>
                  <a:fillRect/>
                </a:stretch>
              </p:blipFill>
              <p:spPr bwMode="auto">
                <a:xfrm>
                  <a:off x="7945459" y="1410410"/>
                  <a:ext cx="1043662" cy="83924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=""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sp>
              <p:nvSpPr>
                <p:cNvPr id="2" name="Forme libre 1"/>
                <p:cNvSpPr/>
                <p:nvPr/>
              </p:nvSpPr>
              <p:spPr>
                <a:xfrm>
                  <a:off x="6615711" y="2338779"/>
                  <a:ext cx="552457" cy="383113"/>
                </a:xfrm>
                <a:custGeom>
                  <a:avLst/>
                  <a:gdLst>
                    <a:gd name="connsiteX0" fmla="*/ 185922 w 551949"/>
                    <a:gd name="connsiteY0" fmla="*/ 2913 h 382415"/>
                    <a:gd name="connsiteX1" fmla="*/ 524125 w 551949"/>
                    <a:gd name="connsiteY1" fmla="*/ 140699 h 382415"/>
                    <a:gd name="connsiteX2" fmla="*/ 474021 w 551949"/>
                    <a:gd name="connsiteY2" fmla="*/ 378694 h 382415"/>
                    <a:gd name="connsiteX3" fmla="*/ 10557 w 551949"/>
                    <a:gd name="connsiteY3" fmla="*/ 265960 h 382415"/>
                    <a:gd name="connsiteX4" fmla="*/ 185922 w 551949"/>
                    <a:gd name="connsiteY4" fmla="*/ 2913 h 38241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551949" h="382415">
                      <a:moveTo>
                        <a:pt x="185922" y="2913"/>
                      </a:moveTo>
                      <a:cubicBezTo>
                        <a:pt x="271517" y="-17964"/>
                        <a:pt x="476109" y="78069"/>
                        <a:pt x="524125" y="140699"/>
                      </a:cubicBezTo>
                      <a:cubicBezTo>
                        <a:pt x="572141" y="203329"/>
                        <a:pt x="559616" y="357817"/>
                        <a:pt x="474021" y="378694"/>
                      </a:cubicBezTo>
                      <a:cubicBezTo>
                        <a:pt x="388426" y="399571"/>
                        <a:pt x="60661" y="328590"/>
                        <a:pt x="10557" y="265960"/>
                      </a:cubicBezTo>
                      <a:cubicBezTo>
                        <a:pt x="-39547" y="203330"/>
                        <a:pt x="100327" y="23790"/>
                        <a:pt x="185922" y="2913"/>
                      </a:cubicBezTo>
                      <a:close/>
                    </a:path>
                  </a:pathLst>
                </a:custGeom>
                <a:ln>
                  <a:noFill/>
                </a:ln>
              </p:spPr>
              <p:style>
                <a:lnRef idx="2">
                  <a:schemeClr val="accent5"/>
                </a:lnRef>
                <a:fillRef idx="1">
                  <a:schemeClr val="lt1"/>
                </a:fillRef>
                <a:effectRef idx="0">
                  <a:schemeClr val="accent5"/>
                </a:effectRef>
                <a:fontRef idx="minor">
                  <a:schemeClr val="dk1"/>
                </a:fontRef>
              </p:style>
              <p:txBody>
                <a:bodyPr anchor="ctr"/>
                <a:lstStyle/>
                <a:p>
                  <a:pPr algn="ctr" eaLnBrk="1" hangingPunct="1">
                    <a:defRPr/>
                  </a:pPr>
                  <a:endParaRPr lang="fr-FR"/>
                </a:p>
              </p:txBody>
            </p:sp>
          </p:grpSp>
          <p:sp>
            <p:nvSpPr>
              <p:cNvPr id="19" name="Forme libre 18"/>
              <p:cNvSpPr/>
              <p:nvPr/>
            </p:nvSpPr>
            <p:spPr>
              <a:xfrm>
                <a:off x="6836092" y="2261687"/>
                <a:ext cx="871595" cy="839802"/>
              </a:xfrm>
              <a:custGeom>
                <a:avLst/>
                <a:gdLst>
                  <a:gd name="connsiteX0" fmla="*/ 3886 w 933513"/>
                  <a:gd name="connsiteY0" fmla="*/ 516155 h 834281"/>
                  <a:gd name="connsiteX1" fmla="*/ 143489 w 933513"/>
                  <a:gd name="connsiteY1" fmla="*/ 823281 h 834281"/>
                  <a:gd name="connsiteX2" fmla="*/ 352894 w 933513"/>
                  <a:gd name="connsiteY2" fmla="*/ 746500 h 834281"/>
                  <a:gd name="connsiteX3" fmla="*/ 555318 w 933513"/>
                  <a:gd name="connsiteY3" fmla="*/ 558036 h 834281"/>
                  <a:gd name="connsiteX4" fmla="*/ 778683 w 933513"/>
                  <a:gd name="connsiteY4" fmla="*/ 334671 h 834281"/>
                  <a:gd name="connsiteX5" fmla="*/ 932247 w 933513"/>
                  <a:gd name="connsiteY5" fmla="*/ 13584 h 834281"/>
                  <a:gd name="connsiteX6" fmla="*/ 694921 w 933513"/>
                  <a:gd name="connsiteY6" fmla="*/ 83385 h 834281"/>
                  <a:gd name="connsiteX7" fmla="*/ 297053 w 933513"/>
                  <a:gd name="connsiteY7" fmla="*/ 299770 h 834281"/>
                  <a:gd name="connsiteX8" fmla="*/ 3886 w 933513"/>
                  <a:gd name="connsiteY8" fmla="*/ 516155 h 8342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933513" h="834281">
                    <a:moveTo>
                      <a:pt x="3886" y="516155"/>
                    </a:moveTo>
                    <a:cubicBezTo>
                      <a:pt x="-21708" y="603407"/>
                      <a:pt x="85321" y="784890"/>
                      <a:pt x="143489" y="823281"/>
                    </a:cubicBezTo>
                    <a:cubicBezTo>
                      <a:pt x="201657" y="861672"/>
                      <a:pt x="284256" y="790707"/>
                      <a:pt x="352894" y="746500"/>
                    </a:cubicBezTo>
                    <a:cubicBezTo>
                      <a:pt x="421532" y="702293"/>
                      <a:pt x="484353" y="626674"/>
                      <a:pt x="555318" y="558036"/>
                    </a:cubicBezTo>
                    <a:cubicBezTo>
                      <a:pt x="626283" y="489398"/>
                      <a:pt x="715862" y="425413"/>
                      <a:pt x="778683" y="334671"/>
                    </a:cubicBezTo>
                    <a:cubicBezTo>
                      <a:pt x="841504" y="243929"/>
                      <a:pt x="946207" y="55465"/>
                      <a:pt x="932247" y="13584"/>
                    </a:cubicBezTo>
                    <a:cubicBezTo>
                      <a:pt x="918287" y="-28297"/>
                      <a:pt x="800787" y="35687"/>
                      <a:pt x="694921" y="83385"/>
                    </a:cubicBezTo>
                    <a:cubicBezTo>
                      <a:pt x="589055" y="131083"/>
                      <a:pt x="409899" y="228805"/>
                      <a:pt x="297053" y="299770"/>
                    </a:cubicBezTo>
                    <a:cubicBezTo>
                      <a:pt x="184207" y="370735"/>
                      <a:pt x="29480" y="428903"/>
                      <a:pt x="3886" y="516155"/>
                    </a:cubicBezTo>
                    <a:close/>
                  </a:path>
                </a:pathLst>
              </a:custGeom>
              <a:ln>
                <a:noFill/>
              </a:ln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 eaLnBrk="1" hangingPunct="1">
                  <a:defRPr/>
                </a:pPr>
                <a:endParaRPr lang="fr-FR"/>
              </a:p>
            </p:txBody>
          </p:sp>
        </p:grpSp>
        <p:pic>
          <p:nvPicPr>
            <p:cNvPr id="20506" name="Image 21" descr="TYFA_R-15.pdf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85033" t="22281" r="5984" b="72131"/>
            <a:stretch>
              <a:fillRect/>
            </a:stretch>
          </p:blipFill>
          <p:spPr bwMode="auto">
            <a:xfrm>
              <a:off x="7079684" y="2328768"/>
              <a:ext cx="591714" cy="5547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20489" name="Grouper 21"/>
          <p:cNvGrpSpPr>
            <a:grpSpLocks/>
          </p:cNvGrpSpPr>
          <p:nvPr/>
        </p:nvGrpSpPr>
        <p:grpSpPr bwMode="auto">
          <a:xfrm>
            <a:off x="-87313" y="3733800"/>
            <a:ext cx="5619751" cy="1047750"/>
            <a:chOff x="2230438" y="4125356"/>
            <a:chExt cx="3452664" cy="643344"/>
          </a:xfrm>
        </p:grpSpPr>
        <p:pic>
          <p:nvPicPr>
            <p:cNvPr id="20502" name="Image 22" descr="TYFA_R-15.pdf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t="55853" r="23770" b="37842"/>
            <a:stretch>
              <a:fillRect/>
            </a:stretch>
          </p:blipFill>
          <p:spPr bwMode="auto">
            <a:xfrm>
              <a:off x="2230438" y="4174435"/>
              <a:ext cx="3401736" cy="42406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0503" name="Image 23" descr="TYFA_R-15.pdf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t="55853" r="90291" b="38631"/>
            <a:stretch>
              <a:fillRect/>
            </a:stretch>
          </p:blipFill>
          <p:spPr bwMode="auto">
            <a:xfrm>
              <a:off x="2230438" y="4125356"/>
              <a:ext cx="433249" cy="37106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5" name="Rectangle 24"/>
            <p:cNvSpPr/>
            <p:nvPr/>
          </p:nvSpPr>
          <p:spPr>
            <a:xfrm>
              <a:off x="2663485" y="4423634"/>
              <a:ext cx="3019617" cy="345066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endParaRPr lang="fr-FR">
                <a:solidFill>
                  <a:srgbClr val="000000"/>
                </a:solidFill>
                <a:latin typeface="Calibri" charset="0"/>
                <a:ea typeface="ＭＳ Ｐゴシック" charset="0"/>
                <a:cs typeface="ＭＳ Ｐゴシック" charset="0"/>
              </a:endParaRPr>
            </a:p>
          </p:txBody>
        </p:sp>
      </p:grpSp>
      <p:grpSp>
        <p:nvGrpSpPr>
          <p:cNvPr id="20490" name="Grouper 3"/>
          <p:cNvGrpSpPr>
            <a:grpSpLocks/>
          </p:cNvGrpSpPr>
          <p:nvPr/>
        </p:nvGrpSpPr>
        <p:grpSpPr bwMode="auto">
          <a:xfrm>
            <a:off x="6061075" y="3460750"/>
            <a:ext cx="2660650" cy="1006475"/>
            <a:chOff x="6061220" y="3460422"/>
            <a:chExt cx="2660610" cy="1006123"/>
          </a:xfrm>
        </p:grpSpPr>
        <p:pic>
          <p:nvPicPr>
            <p:cNvPr id="26" name="Image 4" descr="TYFA_R-15.pdf"/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66110" t="63752" b="29751"/>
            <a:stretch/>
          </p:blipFill>
          <p:spPr bwMode="auto">
            <a:xfrm>
              <a:off x="6163111" y="3580995"/>
              <a:ext cx="2558719" cy="739249"/>
            </a:xfrm>
            <a:prstGeom prst="round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" name="Forme libre 2"/>
            <p:cNvSpPr/>
            <p:nvPr/>
          </p:nvSpPr>
          <p:spPr>
            <a:xfrm>
              <a:off x="6061220" y="3460422"/>
              <a:ext cx="2468526" cy="1006123"/>
            </a:xfrm>
            <a:custGeom>
              <a:avLst/>
              <a:gdLst>
                <a:gd name="connsiteX0" fmla="*/ 1589646 w 2467751"/>
                <a:gd name="connsiteY0" fmla="*/ 408 h 1006123"/>
                <a:gd name="connsiteX1" fmla="*/ 1404451 w 2467751"/>
                <a:gd name="connsiteY1" fmla="*/ 208753 h 1006123"/>
                <a:gd name="connsiteX2" fmla="*/ 1659094 w 2467751"/>
                <a:gd name="connsiteY2" fmla="*/ 324500 h 1006123"/>
                <a:gd name="connsiteX3" fmla="*/ 2318851 w 2467751"/>
                <a:gd name="connsiteY3" fmla="*/ 393948 h 1006123"/>
                <a:gd name="connsiteX4" fmla="*/ 1925312 w 2467751"/>
                <a:gd name="connsiteY4" fmla="*/ 880084 h 1006123"/>
                <a:gd name="connsiteX5" fmla="*/ 339580 w 2467751"/>
                <a:gd name="connsiteY5" fmla="*/ 810636 h 1006123"/>
                <a:gd name="connsiteX6" fmla="*/ 316431 w 2467751"/>
                <a:gd name="connsiteY6" fmla="*/ 567568 h 1006123"/>
                <a:gd name="connsiteX7" fmla="*/ 165960 w 2467751"/>
                <a:gd name="connsiteY7" fmla="*/ 486545 h 1006123"/>
                <a:gd name="connsiteX8" fmla="*/ 15489 w 2467751"/>
                <a:gd name="connsiteY8" fmla="*/ 567568 h 1006123"/>
                <a:gd name="connsiteX9" fmla="*/ 96512 w 2467751"/>
                <a:gd name="connsiteY9" fmla="*/ 868510 h 1006123"/>
                <a:gd name="connsiteX10" fmla="*/ 825717 w 2467751"/>
                <a:gd name="connsiteY10" fmla="*/ 961107 h 1006123"/>
                <a:gd name="connsiteX11" fmla="*/ 1925312 w 2467751"/>
                <a:gd name="connsiteY11" fmla="*/ 972682 h 1006123"/>
                <a:gd name="connsiteX12" fmla="*/ 2423023 w 2467751"/>
                <a:gd name="connsiteY12" fmla="*/ 521269 h 1006123"/>
                <a:gd name="connsiteX13" fmla="*/ 2353575 w 2467751"/>
                <a:gd name="connsiteY13" fmla="*/ 266626 h 1006123"/>
                <a:gd name="connsiteX14" fmla="*/ 1589646 w 2467751"/>
                <a:gd name="connsiteY14" fmla="*/ 408 h 10061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467751" h="1006123">
                  <a:moveTo>
                    <a:pt x="1589646" y="408"/>
                  </a:moveTo>
                  <a:cubicBezTo>
                    <a:pt x="1431459" y="-9237"/>
                    <a:pt x="1392876" y="154738"/>
                    <a:pt x="1404451" y="208753"/>
                  </a:cubicBezTo>
                  <a:cubicBezTo>
                    <a:pt x="1416026" y="262768"/>
                    <a:pt x="1506694" y="293634"/>
                    <a:pt x="1659094" y="324500"/>
                  </a:cubicBezTo>
                  <a:cubicBezTo>
                    <a:pt x="1811494" y="355366"/>
                    <a:pt x="2274481" y="301351"/>
                    <a:pt x="2318851" y="393948"/>
                  </a:cubicBezTo>
                  <a:cubicBezTo>
                    <a:pt x="2363221" y="486545"/>
                    <a:pt x="2255191" y="810636"/>
                    <a:pt x="1925312" y="880084"/>
                  </a:cubicBezTo>
                  <a:cubicBezTo>
                    <a:pt x="1595434" y="949532"/>
                    <a:pt x="607727" y="862722"/>
                    <a:pt x="339580" y="810636"/>
                  </a:cubicBezTo>
                  <a:cubicBezTo>
                    <a:pt x="71433" y="758550"/>
                    <a:pt x="345368" y="621583"/>
                    <a:pt x="316431" y="567568"/>
                  </a:cubicBezTo>
                  <a:cubicBezTo>
                    <a:pt x="287494" y="513553"/>
                    <a:pt x="216117" y="486545"/>
                    <a:pt x="165960" y="486545"/>
                  </a:cubicBezTo>
                  <a:cubicBezTo>
                    <a:pt x="115803" y="486545"/>
                    <a:pt x="27064" y="503907"/>
                    <a:pt x="15489" y="567568"/>
                  </a:cubicBezTo>
                  <a:cubicBezTo>
                    <a:pt x="3914" y="631229"/>
                    <a:pt x="-38526" y="802920"/>
                    <a:pt x="96512" y="868510"/>
                  </a:cubicBezTo>
                  <a:cubicBezTo>
                    <a:pt x="231550" y="934100"/>
                    <a:pt x="520917" y="943745"/>
                    <a:pt x="825717" y="961107"/>
                  </a:cubicBezTo>
                  <a:cubicBezTo>
                    <a:pt x="1130517" y="978469"/>
                    <a:pt x="1659094" y="1045988"/>
                    <a:pt x="1925312" y="972682"/>
                  </a:cubicBezTo>
                  <a:cubicBezTo>
                    <a:pt x="2191530" y="899376"/>
                    <a:pt x="2351646" y="638945"/>
                    <a:pt x="2423023" y="521269"/>
                  </a:cubicBezTo>
                  <a:cubicBezTo>
                    <a:pt x="2494400" y="403593"/>
                    <a:pt x="2486684" y="351507"/>
                    <a:pt x="2353575" y="266626"/>
                  </a:cubicBezTo>
                  <a:cubicBezTo>
                    <a:pt x="2220466" y="181745"/>
                    <a:pt x="1747833" y="10053"/>
                    <a:pt x="1589646" y="408"/>
                  </a:cubicBez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endParaRPr lang="fr-FR"/>
            </a:p>
          </p:txBody>
        </p:sp>
      </p:grpSp>
      <p:grpSp>
        <p:nvGrpSpPr>
          <p:cNvPr id="20491" name="Grouper 28"/>
          <p:cNvGrpSpPr>
            <a:grpSpLocks/>
          </p:cNvGrpSpPr>
          <p:nvPr/>
        </p:nvGrpSpPr>
        <p:grpSpPr bwMode="auto">
          <a:xfrm>
            <a:off x="-100013" y="4437063"/>
            <a:ext cx="7229476" cy="738187"/>
            <a:chOff x="4012939" y="5081286"/>
            <a:chExt cx="4462462" cy="455914"/>
          </a:xfrm>
        </p:grpSpPr>
        <p:pic>
          <p:nvPicPr>
            <p:cNvPr id="20498" name="Image 4" descr="TYFA_R-15.pdf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t="69337" b="24467"/>
            <a:stretch>
              <a:fillRect/>
            </a:stretch>
          </p:blipFill>
          <p:spPr bwMode="auto">
            <a:xfrm>
              <a:off x="4012939" y="5081286"/>
              <a:ext cx="4462462" cy="4166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1" name="Rectangle 30"/>
            <p:cNvSpPr/>
            <p:nvPr/>
          </p:nvSpPr>
          <p:spPr>
            <a:xfrm>
              <a:off x="5430854" y="5303850"/>
              <a:ext cx="2493844" cy="23335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endParaRPr lang="fr-FR">
                <a:solidFill>
                  <a:srgbClr val="000000"/>
                </a:solidFill>
                <a:latin typeface="Calibri" charset="0"/>
                <a:ea typeface="ＭＳ Ｐゴシック" charset="0"/>
                <a:cs typeface="ＭＳ Ｐゴシック" charset="0"/>
              </a:endParaRPr>
            </a:p>
          </p:txBody>
        </p:sp>
      </p:grpSp>
      <p:pic>
        <p:nvPicPr>
          <p:cNvPr id="20492" name="Image 4" descr="TYFA_R-15.pdf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6613" t="53383" b="34138"/>
          <a:stretch>
            <a:fillRect/>
          </a:stretch>
        </p:blipFill>
        <p:spPr bwMode="auto">
          <a:xfrm>
            <a:off x="7989888" y="3357563"/>
            <a:ext cx="1154112" cy="9286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493" name="Image 4" descr="TYFA_R-15.pdf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3940" t="78467" r="7130" b="13116"/>
          <a:stretch>
            <a:fillRect/>
          </a:stretch>
        </p:blipFill>
        <p:spPr bwMode="auto">
          <a:xfrm>
            <a:off x="5319713" y="4440238"/>
            <a:ext cx="1096962" cy="735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494" name="Image 4" descr="TYFA_R-15.pdf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6477" t="34665" r="47917" b="56488"/>
          <a:stretch>
            <a:fillRect/>
          </a:stretch>
        </p:blipFill>
        <p:spPr bwMode="auto">
          <a:xfrm>
            <a:off x="5962650" y="2728913"/>
            <a:ext cx="2951163" cy="862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496" name="Image 4" descr="TYFA_R-15.pdf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59698" t="85069" r="20596" b="4672"/>
          <a:stretch>
            <a:fillRect/>
          </a:stretch>
        </p:blipFill>
        <p:spPr bwMode="auto">
          <a:xfrm>
            <a:off x="6952253" y="4980985"/>
            <a:ext cx="1277348" cy="1003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6" name="Forme libre 35"/>
          <p:cNvSpPr/>
          <p:nvPr/>
        </p:nvSpPr>
        <p:spPr>
          <a:xfrm>
            <a:off x="-125413" y="1455738"/>
            <a:ext cx="9202738" cy="4029075"/>
          </a:xfrm>
          <a:custGeom>
            <a:avLst/>
            <a:gdLst>
              <a:gd name="connsiteX0" fmla="*/ 165466 w 9055001"/>
              <a:gd name="connsiteY0" fmla="*/ 141272 h 2221148"/>
              <a:gd name="connsiteX1" fmla="*/ 113215 w 9055001"/>
              <a:gd name="connsiteY1" fmla="*/ 855375 h 2221148"/>
              <a:gd name="connsiteX2" fmla="*/ 200300 w 9055001"/>
              <a:gd name="connsiteY2" fmla="*/ 1499809 h 2221148"/>
              <a:gd name="connsiteX3" fmla="*/ 2490655 w 9055001"/>
              <a:gd name="connsiteY3" fmla="*/ 1726232 h 2221148"/>
              <a:gd name="connsiteX4" fmla="*/ 5643158 w 9055001"/>
              <a:gd name="connsiteY4" fmla="*/ 1717524 h 2221148"/>
              <a:gd name="connsiteX5" fmla="*/ 6017626 w 9055001"/>
              <a:gd name="connsiteY5" fmla="*/ 1952655 h 2221148"/>
              <a:gd name="connsiteX6" fmla="*/ 6966860 w 9055001"/>
              <a:gd name="connsiteY6" fmla="*/ 2083284 h 2221148"/>
              <a:gd name="connsiteX7" fmla="*/ 8908872 w 9055001"/>
              <a:gd name="connsiteY7" fmla="*/ 2152952 h 2221148"/>
              <a:gd name="connsiteX8" fmla="*/ 8917580 w 9055001"/>
              <a:gd name="connsiteY8" fmla="*/ 1038255 h 2221148"/>
              <a:gd name="connsiteX9" fmla="*/ 8926289 w 9055001"/>
              <a:gd name="connsiteY9" fmla="*/ 71604 h 2221148"/>
              <a:gd name="connsiteX10" fmla="*/ 7289078 w 9055001"/>
              <a:gd name="connsiteY10" fmla="*/ 71604 h 2221148"/>
              <a:gd name="connsiteX11" fmla="*/ 1724300 w 9055001"/>
              <a:gd name="connsiteY11" fmla="*/ 115147 h 2221148"/>
              <a:gd name="connsiteX12" fmla="*/ 165466 w 9055001"/>
              <a:gd name="connsiteY12" fmla="*/ 141272 h 2221148"/>
              <a:gd name="connsiteX0" fmla="*/ 142343 w 9031878"/>
              <a:gd name="connsiteY0" fmla="*/ 141272 h 2221148"/>
              <a:gd name="connsiteX1" fmla="*/ 90092 w 9031878"/>
              <a:gd name="connsiteY1" fmla="*/ 855375 h 2221148"/>
              <a:gd name="connsiteX2" fmla="*/ 307805 w 9031878"/>
              <a:gd name="connsiteY2" fmla="*/ 1955167 h 2221148"/>
              <a:gd name="connsiteX3" fmla="*/ 2467532 w 9031878"/>
              <a:gd name="connsiteY3" fmla="*/ 1726232 h 2221148"/>
              <a:gd name="connsiteX4" fmla="*/ 5620035 w 9031878"/>
              <a:gd name="connsiteY4" fmla="*/ 1717524 h 2221148"/>
              <a:gd name="connsiteX5" fmla="*/ 5994503 w 9031878"/>
              <a:gd name="connsiteY5" fmla="*/ 1952655 h 2221148"/>
              <a:gd name="connsiteX6" fmla="*/ 6943737 w 9031878"/>
              <a:gd name="connsiteY6" fmla="*/ 2083284 h 2221148"/>
              <a:gd name="connsiteX7" fmla="*/ 8885749 w 9031878"/>
              <a:gd name="connsiteY7" fmla="*/ 2152952 h 2221148"/>
              <a:gd name="connsiteX8" fmla="*/ 8894457 w 9031878"/>
              <a:gd name="connsiteY8" fmla="*/ 1038255 h 2221148"/>
              <a:gd name="connsiteX9" fmla="*/ 8903166 w 9031878"/>
              <a:gd name="connsiteY9" fmla="*/ 71604 h 2221148"/>
              <a:gd name="connsiteX10" fmla="*/ 7265955 w 9031878"/>
              <a:gd name="connsiteY10" fmla="*/ 71604 h 2221148"/>
              <a:gd name="connsiteX11" fmla="*/ 1701177 w 9031878"/>
              <a:gd name="connsiteY11" fmla="*/ 115147 h 2221148"/>
              <a:gd name="connsiteX12" fmla="*/ 142343 w 9031878"/>
              <a:gd name="connsiteY12" fmla="*/ 141272 h 2221148"/>
              <a:gd name="connsiteX0" fmla="*/ 160769 w 9050304"/>
              <a:gd name="connsiteY0" fmla="*/ 141272 h 2221148"/>
              <a:gd name="connsiteX1" fmla="*/ 108518 w 9050304"/>
              <a:gd name="connsiteY1" fmla="*/ 855375 h 2221148"/>
              <a:gd name="connsiteX2" fmla="*/ 326231 w 9050304"/>
              <a:gd name="connsiteY2" fmla="*/ 1955167 h 2221148"/>
              <a:gd name="connsiteX3" fmla="*/ 3670324 w 9050304"/>
              <a:gd name="connsiteY3" fmla="*/ 1953911 h 2221148"/>
              <a:gd name="connsiteX4" fmla="*/ 5638461 w 9050304"/>
              <a:gd name="connsiteY4" fmla="*/ 1717524 h 2221148"/>
              <a:gd name="connsiteX5" fmla="*/ 6012929 w 9050304"/>
              <a:gd name="connsiteY5" fmla="*/ 1952655 h 2221148"/>
              <a:gd name="connsiteX6" fmla="*/ 6962163 w 9050304"/>
              <a:gd name="connsiteY6" fmla="*/ 2083284 h 2221148"/>
              <a:gd name="connsiteX7" fmla="*/ 8904175 w 9050304"/>
              <a:gd name="connsiteY7" fmla="*/ 2152952 h 2221148"/>
              <a:gd name="connsiteX8" fmla="*/ 8912883 w 9050304"/>
              <a:gd name="connsiteY8" fmla="*/ 1038255 h 2221148"/>
              <a:gd name="connsiteX9" fmla="*/ 8921592 w 9050304"/>
              <a:gd name="connsiteY9" fmla="*/ 71604 h 2221148"/>
              <a:gd name="connsiteX10" fmla="*/ 7284381 w 9050304"/>
              <a:gd name="connsiteY10" fmla="*/ 71604 h 2221148"/>
              <a:gd name="connsiteX11" fmla="*/ 1719603 w 9050304"/>
              <a:gd name="connsiteY11" fmla="*/ 115147 h 2221148"/>
              <a:gd name="connsiteX12" fmla="*/ 160769 w 9050304"/>
              <a:gd name="connsiteY12" fmla="*/ 141272 h 2221148"/>
              <a:gd name="connsiteX0" fmla="*/ 160769 w 9046434"/>
              <a:gd name="connsiteY0" fmla="*/ 141272 h 2194729"/>
              <a:gd name="connsiteX1" fmla="*/ 108518 w 9046434"/>
              <a:gd name="connsiteY1" fmla="*/ 855375 h 2194729"/>
              <a:gd name="connsiteX2" fmla="*/ 326231 w 9046434"/>
              <a:gd name="connsiteY2" fmla="*/ 1955167 h 2194729"/>
              <a:gd name="connsiteX3" fmla="*/ 3670324 w 9046434"/>
              <a:gd name="connsiteY3" fmla="*/ 1953911 h 2194729"/>
              <a:gd name="connsiteX4" fmla="*/ 5638461 w 9046434"/>
              <a:gd name="connsiteY4" fmla="*/ 1717524 h 2194729"/>
              <a:gd name="connsiteX5" fmla="*/ 6012929 w 9046434"/>
              <a:gd name="connsiteY5" fmla="*/ 1952655 h 2194729"/>
              <a:gd name="connsiteX6" fmla="*/ 7014415 w 9046434"/>
              <a:gd name="connsiteY6" fmla="*/ 1957668 h 2194729"/>
              <a:gd name="connsiteX7" fmla="*/ 8904175 w 9046434"/>
              <a:gd name="connsiteY7" fmla="*/ 2152952 h 2194729"/>
              <a:gd name="connsiteX8" fmla="*/ 8912883 w 9046434"/>
              <a:gd name="connsiteY8" fmla="*/ 1038255 h 2194729"/>
              <a:gd name="connsiteX9" fmla="*/ 8921592 w 9046434"/>
              <a:gd name="connsiteY9" fmla="*/ 71604 h 2194729"/>
              <a:gd name="connsiteX10" fmla="*/ 7284381 w 9046434"/>
              <a:gd name="connsiteY10" fmla="*/ 71604 h 2194729"/>
              <a:gd name="connsiteX11" fmla="*/ 1719603 w 9046434"/>
              <a:gd name="connsiteY11" fmla="*/ 115147 h 2194729"/>
              <a:gd name="connsiteX12" fmla="*/ 160769 w 9046434"/>
              <a:gd name="connsiteY12" fmla="*/ 141272 h 2194729"/>
              <a:gd name="connsiteX0" fmla="*/ 160769 w 9064286"/>
              <a:gd name="connsiteY0" fmla="*/ 141272 h 2045688"/>
              <a:gd name="connsiteX1" fmla="*/ 108518 w 9064286"/>
              <a:gd name="connsiteY1" fmla="*/ 855375 h 2045688"/>
              <a:gd name="connsiteX2" fmla="*/ 326231 w 9064286"/>
              <a:gd name="connsiteY2" fmla="*/ 1955167 h 2045688"/>
              <a:gd name="connsiteX3" fmla="*/ 3670324 w 9064286"/>
              <a:gd name="connsiteY3" fmla="*/ 1953911 h 2045688"/>
              <a:gd name="connsiteX4" fmla="*/ 5638461 w 9064286"/>
              <a:gd name="connsiteY4" fmla="*/ 1717524 h 2045688"/>
              <a:gd name="connsiteX5" fmla="*/ 6012929 w 9064286"/>
              <a:gd name="connsiteY5" fmla="*/ 1952655 h 2045688"/>
              <a:gd name="connsiteX6" fmla="*/ 7014415 w 9064286"/>
              <a:gd name="connsiteY6" fmla="*/ 1957668 h 2045688"/>
              <a:gd name="connsiteX7" fmla="*/ 8329409 w 9064286"/>
              <a:gd name="connsiteY7" fmla="*/ 1901721 h 2045688"/>
              <a:gd name="connsiteX8" fmla="*/ 8912883 w 9064286"/>
              <a:gd name="connsiteY8" fmla="*/ 1038255 h 2045688"/>
              <a:gd name="connsiteX9" fmla="*/ 8921592 w 9064286"/>
              <a:gd name="connsiteY9" fmla="*/ 71604 h 2045688"/>
              <a:gd name="connsiteX10" fmla="*/ 7284381 w 9064286"/>
              <a:gd name="connsiteY10" fmla="*/ 71604 h 2045688"/>
              <a:gd name="connsiteX11" fmla="*/ 1719603 w 9064286"/>
              <a:gd name="connsiteY11" fmla="*/ 115147 h 2045688"/>
              <a:gd name="connsiteX12" fmla="*/ 160769 w 9064286"/>
              <a:gd name="connsiteY12" fmla="*/ 141272 h 2045688"/>
              <a:gd name="connsiteX0" fmla="*/ 160769 w 9124881"/>
              <a:gd name="connsiteY0" fmla="*/ 162207 h 2066623"/>
              <a:gd name="connsiteX1" fmla="*/ 108518 w 9124881"/>
              <a:gd name="connsiteY1" fmla="*/ 876310 h 2066623"/>
              <a:gd name="connsiteX2" fmla="*/ 326231 w 9124881"/>
              <a:gd name="connsiteY2" fmla="*/ 1976102 h 2066623"/>
              <a:gd name="connsiteX3" fmla="*/ 3670324 w 9124881"/>
              <a:gd name="connsiteY3" fmla="*/ 1974846 h 2066623"/>
              <a:gd name="connsiteX4" fmla="*/ 5638461 w 9124881"/>
              <a:gd name="connsiteY4" fmla="*/ 1738459 h 2066623"/>
              <a:gd name="connsiteX5" fmla="*/ 6012929 w 9124881"/>
              <a:gd name="connsiteY5" fmla="*/ 1973590 h 2066623"/>
              <a:gd name="connsiteX6" fmla="*/ 7014415 w 9124881"/>
              <a:gd name="connsiteY6" fmla="*/ 1978603 h 2066623"/>
              <a:gd name="connsiteX7" fmla="*/ 8329409 w 9124881"/>
              <a:gd name="connsiteY7" fmla="*/ 1922656 h 2066623"/>
              <a:gd name="connsiteX8" fmla="*/ 9034803 w 9124881"/>
              <a:gd name="connsiteY8" fmla="*/ 1341826 h 2066623"/>
              <a:gd name="connsiteX9" fmla="*/ 8921592 w 9124881"/>
              <a:gd name="connsiteY9" fmla="*/ 92539 h 2066623"/>
              <a:gd name="connsiteX10" fmla="*/ 7284381 w 9124881"/>
              <a:gd name="connsiteY10" fmla="*/ 92539 h 2066623"/>
              <a:gd name="connsiteX11" fmla="*/ 1719603 w 9124881"/>
              <a:gd name="connsiteY11" fmla="*/ 136082 h 2066623"/>
              <a:gd name="connsiteX12" fmla="*/ 160769 w 9124881"/>
              <a:gd name="connsiteY12" fmla="*/ 162207 h 2066623"/>
              <a:gd name="connsiteX0" fmla="*/ 145346 w 9109458"/>
              <a:gd name="connsiteY0" fmla="*/ 162207 h 2635699"/>
              <a:gd name="connsiteX1" fmla="*/ 93095 w 9109458"/>
              <a:gd name="connsiteY1" fmla="*/ 876310 h 2635699"/>
              <a:gd name="connsiteX2" fmla="*/ 371768 w 9109458"/>
              <a:gd name="connsiteY2" fmla="*/ 2604182 h 2635699"/>
              <a:gd name="connsiteX3" fmla="*/ 3654901 w 9109458"/>
              <a:gd name="connsiteY3" fmla="*/ 1974846 h 2635699"/>
              <a:gd name="connsiteX4" fmla="*/ 5623038 w 9109458"/>
              <a:gd name="connsiteY4" fmla="*/ 1738459 h 2635699"/>
              <a:gd name="connsiteX5" fmla="*/ 5997506 w 9109458"/>
              <a:gd name="connsiteY5" fmla="*/ 1973590 h 2635699"/>
              <a:gd name="connsiteX6" fmla="*/ 6998992 w 9109458"/>
              <a:gd name="connsiteY6" fmla="*/ 1978603 h 2635699"/>
              <a:gd name="connsiteX7" fmla="*/ 8313986 w 9109458"/>
              <a:gd name="connsiteY7" fmla="*/ 1922656 h 2635699"/>
              <a:gd name="connsiteX8" fmla="*/ 9019380 w 9109458"/>
              <a:gd name="connsiteY8" fmla="*/ 1341826 h 2635699"/>
              <a:gd name="connsiteX9" fmla="*/ 8906169 w 9109458"/>
              <a:gd name="connsiteY9" fmla="*/ 92539 h 2635699"/>
              <a:gd name="connsiteX10" fmla="*/ 7268958 w 9109458"/>
              <a:gd name="connsiteY10" fmla="*/ 92539 h 2635699"/>
              <a:gd name="connsiteX11" fmla="*/ 1704180 w 9109458"/>
              <a:gd name="connsiteY11" fmla="*/ 136082 h 2635699"/>
              <a:gd name="connsiteX12" fmla="*/ 145346 w 9109458"/>
              <a:gd name="connsiteY12" fmla="*/ 162207 h 2635699"/>
              <a:gd name="connsiteX0" fmla="*/ 243564 w 9207676"/>
              <a:gd name="connsiteY0" fmla="*/ 162207 h 2809737"/>
              <a:gd name="connsiteX1" fmla="*/ 191313 w 9207676"/>
              <a:gd name="connsiteY1" fmla="*/ 876310 h 2809737"/>
              <a:gd name="connsiteX2" fmla="*/ 469986 w 9207676"/>
              <a:gd name="connsiteY2" fmla="*/ 2604182 h 2809737"/>
              <a:gd name="connsiteX3" fmla="*/ 5503542 w 9207676"/>
              <a:gd name="connsiteY3" fmla="*/ 2681436 h 2809737"/>
              <a:gd name="connsiteX4" fmla="*/ 5721256 w 9207676"/>
              <a:gd name="connsiteY4" fmla="*/ 1738459 h 2809737"/>
              <a:gd name="connsiteX5" fmla="*/ 6095724 w 9207676"/>
              <a:gd name="connsiteY5" fmla="*/ 1973590 h 2809737"/>
              <a:gd name="connsiteX6" fmla="*/ 7097210 w 9207676"/>
              <a:gd name="connsiteY6" fmla="*/ 1978603 h 2809737"/>
              <a:gd name="connsiteX7" fmla="*/ 8412204 w 9207676"/>
              <a:gd name="connsiteY7" fmla="*/ 1922656 h 2809737"/>
              <a:gd name="connsiteX8" fmla="*/ 9117598 w 9207676"/>
              <a:gd name="connsiteY8" fmla="*/ 1341826 h 2809737"/>
              <a:gd name="connsiteX9" fmla="*/ 9004387 w 9207676"/>
              <a:gd name="connsiteY9" fmla="*/ 92539 h 2809737"/>
              <a:gd name="connsiteX10" fmla="*/ 7367176 w 9207676"/>
              <a:gd name="connsiteY10" fmla="*/ 92539 h 2809737"/>
              <a:gd name="connsiteX11" fmla="*/ 1802398 w 9207676"/>
              <a:gd name="connsiteY11" fmla="*/ 136082 h 2809737"/>
              <a:gd name="connsiteX12" fmla="*/ 243564 w 9207676"/>
              <a:gd name="connsiteY12" fmla="*/ 162207 h 2809737"/>
              <a:gd name="connsiteX0" fmla="*/ 243564 w 9207676"/>
              <a:gd name="connsiteY0" fmla="*/ 162207 h 2770088"/>
              <a:gd name="connsiteX1" fmla="*/ 191313 w 9207676"/>
              <a:gd name="connsiteY1" fmla="*/ 876310 h 2770088"/>
              <a:gd name="connsiteX2" fmla="*/ 469986 w 9207676"/>
              <a:gd name="connsiteY2" fmla="*/ 2604182 h 2770088"/>
              <a:gd name="connsiteX3" fmla="*/ 5503542 w 9207676"/>
              <a:gd name="connsiteY3" fmla="*/ 2681436 h 2770088"/>
              <a:gd name="connsiteX4" fmla="*/ 6774993 w 9207676"/>
              <a:gd name="connsiteY4" fmla="*/ 2429347 h 2770088"/>
              <a:gd name="connsiteX5" fmla="*/ 6095724 w 9207676"/>
              <a:gd name="connsiteY5" fmla="*/ 1973590 h 2770088"/>
              <a:gd name="connsiteX6" fmla="*/ 7097210 w 9207676"/>
              <a:gd name="connsiteY6" fmla="*/ 1978603 h 2770088"/>
              <a:gd name="connsiteX7" fmla="*/ 8412204 w 9207676"/>
              <a:gd name="connsiteY7" fmla="*/ 1922656 h 2770088"/>
              <a:gd name="connsiteX8" fmla="*/ 9117598 w 9207676"/>
              <a:gd name="connsiteY8" fmla="*/ 1341826 h 2770088"/>
              <a:gd name="connsiteX9" fmla="*/ 9004387 w 9207676"/>
              <a:gd name="connsiteY9" fmla="*/ 92539 h 2770088"/>
              <a:gd name="connsiteX10" fmla="*/ 7367176 w 9207676"/>
              <a:gd name="connsiteY10" fmla="*/ 92539 h 2770088"/>
              <a:gd name="connsiteX11" fmla="*/ 1802398 w 9207676"/>
              <a:gd name="connsiteY11" fmla="*/ 136082 h 2770088"/>
              <a:gd name="connsiteX12" fmla="*/ 243564 w 9207676"/>
              <a:gd name="connsiteY12" fmla="*/ 162207 h 2770088"/>
              <a:gd name="connsiteX0" fmla="*/ 243564 w 9207676"/>
              <a:gd name="connsiteY0" fmla="*/ 162207 h 2770088"/>
              <a:gd name="connsiteX1" fmla="*/ 191313 w 9207676"/>
              <a:gd name="connsiteY1" fmla="*/ 876310 h 2770088"/>
              <a:gd name="connsiteX2" fmla="*/ 469986 w 9207676"/>
              <a:gd name="connsiteY2" fmla="*/ 2604182 h 2770088"/>
              <a:gd name="connsiteX3" fmla="*/ 5503542 w 9207676"/>
              <a:gd name="connsiteY3" fmla="*/ 2681436 h 2770088"/>
              <a:gd name="connsiteX4" fmla="*/ 6774993 w 9207676"/>
              <a:gd name="connsiteY4" fmla="*/ 2429347 h 2770088"/>
              <a:gd name="connsiteX5" fmla="*/ 7480386 w 9207676"/>
              <a:gd name="connsiteY5" fmla="*/ 2633074 h 2770088"/>
              <a:gd name="connsiteX6" fmla="*/ 7097210 w 9207676"/>
              <a:gd name="connsiteY6" fmla="*/ 1978603 h 2770088"/>
              <a:gd name="connsiteX7" fmla="*/ 8412204 w 9207676"/>
              <a:gd name="connsiteY7" fmla="*/ 1922656 h 2770088"/>
              <a:gd name="connsiteX8" fmla="*/ 9117598 w 9207676"/>
              <a:gd name="connsiteY8" fmla="*/ 1341826 h 2770088"/>
              <a:gd name="connsiteX9" fmla="*/ 9004387 w 9207676"/>
              <a:gd name="connsiteY9" fmla="*/ 92539 h 2770088"/>
              <a:gd name="connsiteX10" fmla="*/ 7367176 w 9207676"/>
              <a:gd name="connsiteY10" fmla="*/ 92539 h 2770088"/>
              <a:gd name="connsiteX11" fmla="*/ 1802398 w 9207676"/>
              <a:gd name="connsiteY11" fmla="*/ 136082 h 2770088"/>
              <a:gd name="connsiteX12" fmla="*/ 243564 w 9207676"/>
              <a:gd name="connsiteY12" fmla="*/ 162207 h 2770088"/>
              <a:gd name="connsiteX0" fmla="*/ 243564 w 9207676"/>
              <a:gd name="connsiteY0" fmla="*/ 162207 h 2770088"/>
              <a:gd name="connsiteX1" fmla="*/ 191313 w 9207676"/>
              <a:gd name="connsiteY1" fmla="*/ 876310 h 2770088"/>
              <a:gd name="connsiteX2" fmla="*/ 469986 w 9207676"/>
              <a:gd name="connsiteY2" fmla="*/ 2604182 h 2770088"/>
              <a:gd name="connsiteX3" fmla="*/ 5503542 w 9207676"/>
              <a:gd name="connsiteY3" fmla="*/ 2681436 h 2770088"/>
              <a:gd name="connsiteX4" fmla="*/ 6774993 w 9207676"/>
              <a:gd name="connsiteY4" fmla="*/ 2429347 h 2770088"/>
              <a:gd name="connsiteX5" fmla="*/ 7480386 w 9207676"/>
              <a:gd name="connsiteY5" fmla="*/ 2633074 h 2770088"/>
              <a:gd name="connsiteX6" fmla="*/ 8499290 w 9207676"/>
              <a:gd name="connsiteY6" fmla="*/ 2669491 h 2770088"/>
              <a:gd name="connsiteX7" fmla="*/ 8412204 w 9207676"/>
              <a:gd name="connsiteY7" fmla="*/ 1922656 h 2770088"/>
              <a:gd name="connsiteX8" fmla="*/ 9117598 w 9207676"/>
              <a:gd name="connsiteY8" fmla="*/ 1341826 h 2770088"/>
              <a:gd name="connsiteX9" fmla="*/ 9004387 w 9207676"/>
              <a:gd name="connsiteY9" fmla="*/ 92539 h 2770088"/>
              <a:gd name="connsiteX10" fmla="*/ 7367176 w 9207676"/>
              <a:gd name="connsiteY10" fmla="*/ 92539 h 2770088"/>
              <a:gd name="connsiteX11" fmla="*/ 1802398 w 9207676"/>
              <a:gd name="connsiteY11" fmla="*/ 136082 h 2770088"/>
              <a:gd name="connsiteX12" fmla="*/ 243564 w 9207676"/>
              <a:gd name="connsiteY12" fmla="*/ 162207 h 2770088"/>
              <a:gd name="connsiteX0" fmla="*/ 243564 w 9181139"/>
              <a:gd name="connsiteY0" fmla="*/ 162207 h 2770088"/>
              <a:gd name="connsiteX1" fmla="*/ 191313 w 9181139"/>
              <a:gd name="connsiteY1" fmla="*/ 876310 h 2770088"/>
              <a:gd name="connsiteX2" fmla="*/ 469986 w 9181139"/>
              <a:gd name="connsiteY2" fmla="*/ 2604182 h 2770088"/>
              <a:gd name="connsiteX3" fmla="*/ 5503542 w 9181139"/>
              <a:gd name="connsiteY3" fmla="*/ 2681436 h 2770088"/>
              <a:gd name="connsiteX4" fmla="*/ 6774993 w 9181139"/>
              <a:gd name="connsiteY4" fmla="*/ 2429347 h 2770088"/>
              <a:gd name="connsiteX5" fmla="*/ 7480386 w 9181139"/>
              <a:gd name="connsiteY5" fmla="*/ 2633074 h 2770088"/>
              <a:gd name="connsiteX6" fmla="*/ 8499290 w 9181139"/>
              <a:gd name="connsiteY6" fmla="*/ 2669491 h 2770088"/>
              <a:gd name="connsiteX7" fmla="*/ 9135015 w 9181139"/>
              <a:gd name="connsiteY7" fmla="*/ 2213143 h 2770088"/>
              <a:gd name="connsiteX8" fmla="*/ 9117598 w 9181139"/>
              <a:gd name="connsiteY8" fmla="*/ 1341826 h 2770088"/>
              <a:gd name="connsiteX9" fmla="*/ 9004387 w 9181139"/>
              <a:gd name="connsiteY9" fmla="*/ 92539 h 2770088"/>
              <a:gd name="connsiteX10" fmla="*/ 7367176 w 9181139"/>
              <a:gd name="connsiteY10" fmla="*/ 92539 h 2770088"/>
              <a:gd name="connsiteX11" fmla="*/ 1802398 w 9181139"/>
              <a:gd name="connsiteY11" fmla="*/ 136082 h 2770088"/>
              <a:gd name="connsiteX12" fmla="*/ 243564 w 9181139"/>
              <a:gd name="connsiteY12" fmla="*/ 162207 h 2770088"/>
              <a:gd name="connsiteX0" fmla="*/ 243564 w 9181139"/>
              <a:gd name="connsiteY0" fmla="*/ 162207 h 2764916"/>
              <a:gd name="connsiteX1" fmla="*/ 191313 w 9181139"/>
              <a:gd name="connsiteY1" fmla="*/ 876310 h 2764916"/>
              <a:gd name="connsiteX2" fmla="*/ 469986 w 9181139"/>
              <a:gd name="connsiteY2" fmla="*/ 2604182 h 2764916"/>
              <a:gd name="connsiteX3" fmla="*/ 5503542 w 9181139"/>
              <a:gd name="connsiteY3" fmla="*/ 2681436 h 2764916"/>
              <a:gd name="connsiteX4" fmla="*/ 6766285 w 9181139"/>
              <a:gd name="connsiteY4" fmla="*/ 2531410 h 2764916"/>
              <a:gd name="connsiteX5" fmla="*/ 7480386 w 9181139"/>
              <a:gd name="connsiteY5" fmla="*/ 2633074 h 2764916"/>
              <a:gd name="connsiteX6" fmla="*/ 8499290 w 9181139"/>
              <a:gd name="connsiteY6" fmla="*/ 2669491 h 2764916"/>
              <a:gd name="connsiteX7" fmla="*/ 9135015 w 9181139"/>
              <a:gd name="connsiteY7" fmla="*/ 2213143 h 2764916"/>
              <a:gd name="connsiteX8" fmla="*/ 9117598 w 9181139"/>
              <a:gd name="connsiteY8" fmla="*/ 1341826 h 2764916"/>
              <a:gd name="connsiteX9" fmla="*/ 9004387 w 9181139"/>
              <a:gd name="connsiteY9" fmla="*/ 92539 h 2764916"/>
              <a:gd name="connsiteX10" fmla="*/ 7367176 w 9181139"/>
              <a:gd name="connsiteY10" fmla="*/ 92539 h 2764916"/>
              <a:gd name="connsiteX11" fmla="*/ 1802398 w 9181139"/>
              <a:gd name="connsiteY11" fmla="*/ 136082 h 2764916"/>
              <a:gd name="connsiteX12" fmla="*/ 243564 w 9181139"/>
              <a:gd name="connsiteY12" fmla="*/ 162207 h 2764916"/>
              <a:gd name="connsiteX0" fmla="*/ 261488 w 9199063"/>
              <a:gd name="connsiteY0" fmla="*/ 162207 h 3348283"/>
              <a:gd name="connsiteX1" fmla="*/ 209237 w 9199063"/>
              <a:gd name="connsiteY1" fmla="*/ 876310 h 3348283"/>
              <a:gd name="connsiteX2" fmla="*/ 461784 w 9199063"/>
              <a:gd name="connsiteY2" fmla="*/ 3279368 h 3348283"/>
              <a:gd name="connsiteX3" fmla="*/ 5521466 w 9199063"/>
              <a:gd name="connsiteY3" fmla="*/ 2681436 h 3348283"/>
              <a:gd name="connsiteX4" fmla="*/ 6784209 w 9199063"/>
              <a:gd name="connsiteY4" fmla="*/ 2531410 h 3348283"/>
              <a:gd name="connsiteX5" fmla="*/ 7498310 w 9199063"/>
              <a:gd name="connsiteY5" fmla="*/ 2633074 h 3348283"/>
              <a:gd name="connsiteX6" fmla="*/ 8517214 w 9199063"/>
              <a:gd name="connsiteY6" fmla="*/ 2669491 h 3348283"/>
              <a:gd name="connsiteX7" fmla="*/ 9152939 w 9199063"/>
              <a:gd name="connsiteY7" fmla="*/ 2213143 h 3348283"/>
              <a:gd name="connsiteX8" fmla="*/ 9135522 w 9199063"/>
              <a:gd name="connsiteY8" fmla="*/ 1341826 h 3348283"/>
              <a:gd name="connsiteX9" fmla="*/ 9022311 w 9199063"/>
              <a:gd name="connsiteY9" fmla="*/ 92539 h 3348283"/>
              <a:gd name="connsiteX10" fmla="*/ 7385100 w 9199063"/>
              <a:gd name="connsiteY10" fmla="*/ 92539 h 3348283"/>
              <a:gd name="connsiteX11" fmla="*/ 1820322 w 9199063"/>
              <a:gd name="connsiteY11" fmla="*/ 136082 h 3348283"/>
              <a:gd name="connsiteX12" fmla="*/ 261488 w 9199063"/>
              <a:gd name="connsiteY12" fmla="*/ 162207 h 3348283"/>
              <a:gd name="connsiteX0" fmla="*/ 261488 w 9199063"/>
              <a:gd name="connsiteY0" fmla="*/ 162207 h 3599200"/>
              <a:gd name="connsiteX1" fmla="*/ 209237 w 9199063"/>
              <a:gd name="connsiteY1" fmla="*/ 876310 h 3599200"/>
              <a:gd name="connsiteX2" fmla="*/ 461784 w 9199063"/>
              <a:gd name="connsiteY2" fmla="*/ 3279368 h 3599200"/>
              <a:gd name="connsiteX3" fmla="*/ 5521466 w 9199063"/>
              <a:gd name="connsiteY3" fmla="*/ 2681436 h 3599200"/>
              <a:gd name="connsiteX4" fmla="*/ 6975797 w 9199063"/>
              <a:gd name="connsiteY4" fmla="*/ 3599145 h 3599200"/>
              <a:gd name="connsiteX5" fmla="*/ 7498310 w 9199063"/>
              <a:gd name="connsiteY5" fmla="*/ 2633074 h 3599200"/>
              <a:gd name="connsiteX6" fmla="*/ 8517214 w 9199063"/>
              <a:gd name="connsiteY6" fmla="*/ 2669491 h 3599200"/>
              <a:gd name="connsiteX7" fmla="*/ 9152939 w 9199063"/>
              <a:gd name="connsiteY7" fmla="*/ 2213143 h 3599200"/>
              <a:gd name="connsiteX8" fmla="*/ 9135522 w 9199063"/>
              <a:gd name="connsiteY8" fmla="*/ 1341826 h 3599200"/>
              <a:gd name="connsiteX9" fmla="*/ 9022311 w 9199063"/>
              <a:gd name="connsiteY9" fmla="*/ 92539 h 3599200"/>
              <a:gd name="connsiteX10" fmla="*/ 7385100 w 9199063"/>
              <a:gd name="connsiteY10" fmla="*/ 92539 h 3599200"/>
              <a:gd name="connsiteX11" fmla="*/ 1820322 w 9199063"/>
              <a:gd name="connsiteY11" fmla="*/ 136082 h 3599200"/>
              <a:gd name="connsiteX12" fmla="*/ 261488 w 9199063"/>
              <a:gd name="connsiteY12" fmla="*/ 162207 h 3599200"/>
              <a:gd name="connsiteX0" fmla="*/ 264615 w 9202190"/>
              <a:gd name="connsiteY0" fmla="*/ 162207 h 3633374"/>
              <a:gd name="connsiteX1" fmla="*/ 212364 w 9202190"/>
              <a:gd name="connsiteY1" fmla="*/ 876310 h 3633374"/>
              <a:gd name="connsiteX2" fmla="*/ 464911 w 9202190"/>
              <a:gd name="connsiteY2" fmla="*/ 3279368 h 3633374"/>
              <a:gd name="connsiteX3" fmla="*/ 5568136 w 9202190"/>
              <a:gd name="connsiteY3" fmla="*/ 3403728 h 3633374"/>
              <a:gd name="connsiteX4" fmla="*/ 6978924 w 9202190"/>
              <a:gd name="connsiteY4" fmla="*/ 3599145 h 3633374"/>
              <a:gd name="connsiteX5" fmla="*/ 7501437 w 9202190"/>
              <a:gd name="connsiteY5" fmla="*/ 2633074 h 3633374"/>
              <a:gd name="connsiteX6" fmla="*/ 8520341 w 9202190"/>
              <a:gd name="connsiteY6" fmla="*/ 2669491 h 3633374"/>
              <a:gd name="connsiteX7" fmla="*/ 9156066 w 9202190"/>
              <a:gd name="connsiteY7" fmla="*/ 2213143 h 3633374"/>
              <a:gd name="connsiteX8" fmla="*/ 9138649 w 9202190"/>
              <a:gd name="connsiteY8" fmla="*/ 1341826 h 3633374"/>
              <a:gd name="connsiteX9" fmla="*/ 9025438 w 9202190"/>
              <a:gd name="connsiteY9" fmla="*/ 92539 h 3633374"/>
              <a:gd name="connsiteX10" fmla="*/ 7388227 w 9202190"/>
              <a:gd name="connsiteY10" fmla="*/ 92539 h 3633374"/>
              <a:gd name="connsiteX11" fmla="*/ 1823449 w 9202190"/>
              <a:gd name="connsiteY11" fmla="*/ 136082 h 3633374"/>
              <a:gd name="connsiteX12" fmla="*/ 264615 w 9202190"/>
              <a:gd name="connsiteY12" fmla="*/ 162207 h 36333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9202190" h="3633374">
                <a:moveTo>
                  <a:pt x="264615" y="162207"/>
                </a:moveTo>
                <a:cubicBezTo>
                  <a:pt x="-3899" y="285578"/>
                  <a:pt x="178981" y="356783"/>
                  <a:pt x="212364" y="876310"/>
                </a:cubicBezTo>
                <a:cubicBezTo>
                  <a:pt x="245747" y="1395837"/>
                  <a:pt x="-427718" y="2858132"/>
                  <a:pt x="464911" y="3279368"/>
                </a:cubicBezTo>
                <a:cubicBezTo>
                  <a:pt x="1357540" y="3700604"/>
                  <a:pt x="4482467" y="3350432"/>
                  <a:pt x="5568136" y="3403728"/>
                </a:cubicBezTo>
                <a:cubicBezTo>
                  <a:pt x="6653805" y="3457024"/>
                  <a:pt x="6656707" y="3727587"/>
                  <a:pt x="6978924" y="3599145"/>
                </a:cubicBezTo>
                <a:cubicBezTo>
                  <a:pt x="7301141" y="3470703"/>
                  <a:pt x="7244534" y="2788016"/>
                  <a:pt x="7501437" y="2633074"/>
                </a:cubicBezTo>
                <a:cubicBezTo>
                  <a:pt x="7758340" y="2478132"/>
                  <a:pt x="8244570" y="2739479"/>
                  <a:pt x="8520341" y="2669491"/>
                </a:cubicBezTo>
                <a:cubicBezTo>
                  <a:pt x="8796112" y="2599503"/>
                  <a:pt x="9053015" y="2434421"/>
                  <a:pt x="9156066" y="2213143"/>
                </a:cubicBezTo>
                <a:cubicBezTo>
                  <a:pt x="9259117" y="1991866"/>
                  <a:pt x="9160420" y="1695260"/>
                  <a:pt x="9138649" y="1341826"/>
                </a:cubicBezTo>
                <a:cubicBezTo>
                  <a:pt x="9116878" y="988392"/>
                  <a:pt x="9317175" y="300753"/>
                  <a:pt x="9025438" y="92539"/>
                </a:cubicBezTo>
                <a:cubicBezTo>
                  <a:pt x="8733701" y="-115675"/>
                  <a:pt x="7388227" y="92539"/>
                  <a:pt x="7388227" y="92539"/>
                </a:cubicBezTo>
                <a:lnTo>
                  <a:pt x="1823449" y="136082"/>
                </a:lnTo>
                <a:cubicBezTo>
                  <a:pt x="643438" y="150596"/>
                  <a:pt x="533129" y="38836"/>
                  <a:pt x="264615" y="162207"/>
                </a:cubicBezTo>
                <a:close/>
              </a:path>
            </a:pathLst>
          </a:custGeom>
          <a:solidFill>
            <a:schemeClr val="lt1">
              <a:alpha val="68000"/>
            </a:schemeClr>
          </a:solidFill>
          <a:ln>
            <a:noFill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fr-FR"/>
          </a:p>
        </p:txBody>
      </p:sp>
      <p:sp>
        <p:nvSpPr>
          <p:cNvPr id="37" name="ZoneTexte 41">
            <a:extLst>
              <a:ext uri="{FF2B5EF4-FFF2-40B4-BE49-F238E27FC236}">
                <a16:creationId xmlns:a16="http://schemas.microsoft.com/office/drawing/2014/main" id="{A714E595-9883-8648-B245-8A802FD7F0C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3200" y="5335588"/>
            <a:ext cx="5405438" cy="522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itchFamily="2" charset="2"/>
              <a:buChar char="§"/>
              <a:defRPr sz="2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rgbClr val="A50021"/>
              </a:buClr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→"/>
              <a:defRPr sz="1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FR" altLang="fr-FR" sz="2800" b="1"/>
              <a:t>6</a:t>
            </a:r>
            <a:r>
              <a:rPr lang="fr-FR" altLang="fr-FR" sz="2400"/>
              <a:t> </a:t>
            </a:r>
            <a:r>
              <a:rPr lang="fr-FR" altLang="fr-FR" sz="2000">
                <a:latin typeface="Abadi MT Condensed Light" panose="020B0306030101010103" pitchFamily="34" charset="77"/>
                <a:ea typeface="Abadi MT Condensed Light" panose="020B0306030101010103" pitchFamily="34" charset="77"/>
                <a:cs typeface="Abadi MT Condensed Light" panose="020B0306030101010103" pitchFamily="34" charset="77"/>
              </a:rPr>
              <a:t>Food first, then feed, then biodiversity, then non-food use</a:t>
            </a:r>
            <a:endParaRPr lang="fr-FR" altLang="fr-FR" sz="2400">
              <a:latin typeface="Abadi MT Condensed Light" panose="020B0306030101010103" pitchFamily="34" charset="77"/>
              <a:ea typeface="Abadi MT Condensed Light" panose="020B0306030101010103" pitchFamily="34" charset="77"/>
              <a:cs typeface="Abadi MT Condensed Light" panose="020B0306030101010103" pitchFamily="34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25951031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er 8"/>
          <p:cNvGrpSpPr/>
          <p:nvPr/>
        </p:nvGrpSpPr>
        <p:grpSpPr>
          <a:xfrm>
            <a:off x="1378292" y="1284288"/>
            <a:ext cx="6688952" cy="5505500"/>
            <a:chOff x="1378292" y="1284288"/>
            <a:chExt cx="6688952" cy="5505500"/>
          </a:xfrm>
        </p:grpSpPr>
        <p:pic>
          <p:nvPicPr>
            <p:cNvPr id="30" name="Image 29"/>
            <p:cNvPicPr>
              <a:picLocks noChangeAspect="1"/>
            </p:cNvPicPr>
            <p:nvPr/>
          </p:nvPicPr>
          <p:blipFill rotWithShape="1">
            <a:blip r:embed="rId3" cstate="print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378292" y="1284288"/>
              <a:ext cx="6688952" cy="5505500"/>
            </a:xfrm>
            <a:prstGeom prst="rect">
              <a:avLst/>
            </a:prstGeom>
          </p:spPr>
        </p:pic>
        <p:sp>
          <p:nvSpPr>
            <p:cNvPr id="33" name="ZoneTexte 32"/>
            <p:cNvSpPr txBox="1"/>
            <p:nvPr/>
          </p:nvSpPr>
          <p:spPr>
            <a:xfrm>
              <a:off x="3050198" y="2397765"/>
              <a:ext cx="620683" cy="369332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>
              <a:spAutoFit/>
            </a:bodyPr>
            <a:lstStyle/>
            <a:p>
              <a:r>
                <a:rPr lang="fr-FR" b="1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DIN Alternate" charset="0"/>
                  <a:ea typeface="DIN Alternate" charset="0"/>
                  <a:cs typeface="DIN Alternate" charset="0"/>
                </a:rPr>
                <a:t>-40%</a:t>
              </a:r>
            </a:p>
          </p:txBody>
        </p:sp>
      </p:grpSp>
      <p:sp>
        <p:nvSpPr>
          <p:cNvPr id="7" name="Forme libre 6"/>
          <p:cNvSpPr>
            <a:spLocks/>
          </p:cNvSpPr>
          <p:nvPr/>
        </p:nvSpPr>
        <p:spPr bwMode="auto">
          <a:xfrm>
            <a:off x="666750" y="984250"/>
            <a:ext cx="7815263" cy="5927725"/>
          </a:xfrm>
          <a:custGeom>
            <a:avLst/>
            <a:gdLst>
              <a:gd name="T0" fmla="*/ 5405512 w 7815822"/>
              <a:gd name="T1" fmla="*/ 306169 h 5927331"/>
              <a:gd name="T2" fmla="*/ 5367955 w 7815822"/>
              <a:gd name="T3" fmla="*/ 2123290 h 5927331"/>
              <a:gd name="T4" fmla="*/ 4366377 w 7815822"/>
              <a:gd name="T5" fmla="*/ 2900267 h 5927331"/>
              <a:gd name="T6" fmla="*/ 3277158 w 7815822"/>
              <a:gd name="T7" fmla="*/ 2549371 h 5927331"/>
              <a:gd name="T8" fmla="*/ 3051802 w 7815822"/>
              <a:gd name="T9" fmla="*/ 1371378 h 5927331"/>
              <a:gd name="T10" fmla="*/ 2976681 w 7815822"/>
              <a:gd name="T11" fmla="*/ 544275 h 5927331"/>
              <a:gd name="T12" fmla="*/ 1812341 w 7815822"/>
              <a:gd name="T13" fmla="*/ 293643 h 5927331"/>
              <a:gd name="T14" fmla="*/ 59580 w 7815822"/>
              <a:gd name="T15" fmla="*/ 1997974 h 5927331"/>
              <a:gd name="T16" fmla="*/ 635490 w 7815822"/>
              <a:gd name="T17" fmla="*/ 5156002 h 5927331"/>
              <a:gd name="T18" fmla="*/ 2813927 w 7815822"/>
              <a:gd name="T19" fmla="*/ 5832723 h 5927331"/>
              <a:gd name="T20" fmla="*/ 6644973 w 7815822"/>
              <a:gd name="T21" fmla="*/ 5619676 h 5927331"/>
              <a:gd name="T22" fmla="*/ 7759229 w 7815822"/>
              <a:gd name="T23" fmla="*/ 3038117 h 5927331"/>
              <a:gd name="T24" fmla="*/ 7483796 w 7815822"/>
              <a:gd name="T25" fmla="*/ 531742 h 5927331"/>
              <a:gd name="T26" fmla="*/ 6194260 w 7815822"/>
              <a:gd name="T27" fmla="*/ 17937 h 5927331"/>
              <a:gd name="T28" fmla="*/ 5405512 w 7815822"/>
              <a:gd name="T29" fmla="*/ 306169 h 5927331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w 7815822"/>
              <a:gd name="T46" fmla="*/ 0 h 5927331"/>
              <a:gd name="T47" fmla="*/ 7815822 w 7815822"/>
              <a:gd name="T48" fmla="*/ 5927331 h 5927331"/>
            </a:gdLst>
            <a:ahLst/>
            <a:cxnLst>
              <a:cxn ang="T30">
                <a:pos x="T0" y="T1"/>
              </a:cxn>
              <a:cxn ang="T31">
                <a:pos x="T2" y="T3"/>
              </a:cxn>
              <a:cxn ang="T32">
                <a:pos x="T4" y="T5"/>
              </a:cxn>
              <a:cxn ang="T33">
                <a:pos x="T6" y="T7"/>
              </a:cxn>
              <a:cxn ang="T34">
                <a:pos x="T8" y="T9"/>
              </a:cxn>
              <a:cxn ang="T35">
                <a:pos x="T10" y="T11"/>
              </a:cxn>
              <a:cxn ang="T36">
                <a:pos x="T12" y="T13"/>
              </a:cxn>
              <a:cxn ang="T37">
                <a:pos x="T14" y="T15"/>
              </a:cxn>
              <a:cxn ang="T38">
                <a:pos x="T16" y="T17"/>
              </a:cxn>
              <a:cxn ang="T39">
                <a:pos x="T18" y="T19"/>
              </a:cxn>
              <a:cxn ang="T40">
                <a:pos x="T20" y="T21"/>
              </a:cxn>
              <a:cxn ang="T41">
                <a:pos x="T22" y="T23"/>
              </a:cxn>
              <a:cxn ang="T42">
                <a:pos x="T24" y="T25"/>
              </a:cxn>
              <a:cxn ang="T43">
                <a:pos x="T26" y="T27"/>
              </a:cxn>
              <a:cxn ang="T44">
                <a:pos x="T28" y="T29"/>
              </a:cxn>
            </a:cxnLst>
            <a:rect l="T45" t="T46" r="T47" b="T48"/>
            <a:pathLst>
              <a:path w="7815822" h="5927331">
                <a:moveTo>
                  <a:pt x="5408221" y="306029"/>
                </a:moveTo>
                <a:cubicBezTo>
                  <a:pt x="5270435" y="656758"/>
                  <a:pt x="5543920" y="1690155"/>
                  <a:pt x="5370643" y="2122303"/>
                </a:cubicBezTo>
                <a:cubicBezTo>
                  <a:pt x="5197366" y="2554451"/>
                  <a:pt x="4717202" y="2827935"/>
                  <a:pt x="4368561" y="2898916"/>
                </a:cubicBezTo>
                <a:cubicBezTo>
                  <a:pt x="4019920" y="2969897"/>
                  <a:pt x="3498002" y="2802884"/>
                  <a:pt x="3278797" y="2548188"/>
                </a:cubicBezTo>
                <a:cubicBezTo>
                  <a:pt x="3059592" y="2293492"/>
                  <a:pt x="3103432" y="1704768"/>
                  <a:pt x="3053328" y="1370741"/>
                </a:cubicBezTo>
                <a:cubicBezTo>
                  <a:pt x="3003224" y="1036714"/>
                  <a:pt x="3184851" y="723563"/>
                  <a:pt x="2978172" y="544023"/>
                </a:cubicBezTo>
                <a:cubicBezTo>
                  <a:pt x="2771493" y="364483"/>
                  <a:pt x="2299678" y="51333"/>
                  <a:pt x="1813251" y="293503"/>
                </a:cubicBezTo>
                <a:cubicBezTo>
                  <a:pt x="1326824" y="535673"/>
                  <a:pt x="255849" y="1187027"/>
                  <a:pt x="59608" y="1997043"/>
                </a:cubicBezTo>
                <a:cubicBezTo>
                  <a:pt x="-136633" y="2807059"/>
                  <a:pt x="176517" y="4514774"/>
                  <a:pt x="635805" y="5153601"/>
                </a:cubicBezTo>
                <a:cubicBezTo>
                  <a:pt x="1095093" y="5792428"/>
                  <a:pt x="1813252" y="5752763"/>
                  <a:pt x="2815334" y="5830007"/>
                </a:cubicBezTo>
                <a:cubicBezTo>
                  <a:pt x="3817416" y="5907251"/>
                  <a:pt x="5823668" y="6082615"/>
                  <a:pt x="6648298" y="5617064"/>
                </a:cubicBezTo>
                <a:cubicBezTo>
                  <a:pt x="7472928" y="5151513"/>
                  <a:pt x="7623240" y="3884297"/>
                  <a:pt x="7763114" y="3036703"/>
                </a:cubicBezTo>
                <a:cubicBezTo>
                  <a:pt x="7902988" y="2189109"/>
                  <a:pt x="7748501" y="1034626"/>
                  <a:pt x="7487542" y="531497"/>
                </a:cubicBezTo>
                <a:cubicBezTo>
                  <a:pt x="7226583" y="28368"/>
                  <a:pt x="6539739" y="49245"/>
                  <a:pt x="6197361" y="17930"/>
                </a:cubicBezTo>
                <a:cubicBezTo>
                  <a:pt x="5854983" y="-13385"/>
                  <a:pt x="5546007" y="-44700"/>
                  <a:pt x="5408221" y="306029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40000" dist="23000" dir="5400000" rotWithShape="0">
              <a:srgbClr val="000000">
                <a:alpha val="34998"/>
              </a:srgbClr>
            </a:outerShdw>
          </a:effectLst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 eaLnBrk="1" hangingPunct="1">
              <a:defRPr/>
            </a:pPr>
            <a:r>
              <a:rPr lang="fr-FR" dirty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1</a:t>
            </a:r>
          </a:p>
        </p:txBody>
      </p:sp>
      <p:sp>
        <p:nvSpPr>
          <p:cNvPr id="11" name="Forme libre 10"/>
          <p:cNvSpPr/>
          <p:nvPr/>
        </p:nvSpPr>
        <p:spPr>
          <a:xfrm>
            <a:off x="511175" y="842963"/>
            <a:ext cx="8150225" cy="6286500"/>
          </a:xfrm>
          <a:custGeom>
            <a:avLst/>
            <a:gdLst>
              <a:gd name="connsiteX0" fmla="*/ 2576737 w 8150714"/>
              <a:gd name="connsiteY0" fmla="*/ 2456036 h 6285518"/>
              <a:gd name="connsiteX1" fmla="*/ 2961050 w 8150714"/>
              <a:gd name="connsiteY1" fmla="*/ 2336767 h 6285518"/>
              <a:gd name="connsiteX2" fmla="*/ 3252597 w 8150714"/>
              <a:gd name="connsiteY2" fmla="*/ 2654819 h 6285518"/>
              <a:gd name="connsiteX3" fmla="*/ 3358615 w 8150714"/>
              <a:gd name="connsiteY3" fmla="*/ 2217497 h 6285518"/>
              <a:gd name="connsiteX4" fmla="*/ 3305606 w 8150714"/>
              <a:gd name="connsiteY4" fmla="*/ 1395862 h 6285518"/>
              <a:gd name="connsiteX5" fmla="*/ 3398371 w 8150714"/>
              <a:gd name="connsiteY5" fmla="*/ 627236 h 6285518"/>
              <a:gd name="connsiteX6" fmla="*/ 2232180 w 8150714"/>
              <a:gd name="connsiteY6" fmla="*/ 123654 h 6285518"/>
              <a:gd name="connsiteX7" fmla="*/ 244354 w 8150714"/>
              <a:gd name="connsiteY7" fmla="*/ 1263341 h 6285518"/>
              <a:gd name="connsiteX8" fmla="*/ 244354 w 8150714"/>
              <a:gd name="connsiteY8" fmla="*/ 4801671 h 6285518"/>
              <a:gd name="connsiteX9" fmla="*/ 2165919 w 8150714"/>
              <a:gd name="connsiteY9" fmla="*/ 6020871 h 6285518"/>
              <a:gd name="connsiteX10" fmla="*/ 6724667 w 8150714"/>
              <a:gd name="connsiteY10" fmla="*/ 6140141 h 6285518"/>
              <a:gd name="connsiteX11" fmla="*/ 7970371 w 8150714"/>
              <a:gd name="connsiteY11" fmla="*/ 4324593 h 6285518"/>
              <a:gd name="connsiteX12" fmla="*/ 8116145 w 8150714"/>
              <a:gd name="connsiteY12" fmla="*/ 1740419 h 6285518"/>
              <a:gd name="connsiteX13" fmla="*/ 7705328 w 8150714"/>
              <a:gd name="connsiteY13" fmla="*/ 322436 h 6285518"/>
              <a:gd name="connsiteX14" fmla="*/ 5730754 w 8150714"/>
              <a:gd name="connsiteY14" fmla="*/ 57393 h 6285518"/>
              <a:gd name="connsiteX15" fmla="*/ 5240423 w 8150714"/>
              <a:gd name="connsiteY15" fmla="*/ 1157323 h 6285518"/>
              <a:gd name="connsiteX16" fmla="*/ 5425954 w 8150714"/>
              <a:gd name="connsiteY16" fmla="*/ 1912697 h 6285518"/>
              <a:gd name="connsiteX17" fmla="*/ 5280180 w 8150714"/>
              <a:gd name="connsiteY17" fmla="*/ 2880106 h 6285518"/>
              <a:gd name="connsiteX18" fmla="*/ 5624737 w 8150714"/>
              <a:gd name="connsiteY18" fmla="*/ 3489706 h 6285518"/>
              <a:gd name="connsiteX19" fmla="*/ 5584980 w 8150714"/>
              <a:gd name="connsiteY19" fmla="*/ 4205323 h 6285518"/>
              <a:gd name="connsiteX20" fmla="*/ 5280180 w 8150714"/>
              <a:gd name="connsiteY20" fmla="*/ 4669149 h 6285518"/>
              <a:gd name="connsiteX21" fmla="*/ 3742928 w 8150714"/>
              <a:gd name="connsiteY21" fmla="*/ 4735410 h 6285518"/>
              <a:gd name="connsiteX22" fmla="*/ 3133328 w 8150714"/>
              <a:gd name="connsiteY22" fmla="*/ 4351097 h 6285518"/>
              <a:gd name="connsiteX23" fmla="*/ 2749015 w 8150714"/>
              <a:gd name="connsiteY23" fmla="*/ 3754749 h 6285518"/>
              <a:gd name="connsiteX24" fmla="*/ 2430963 w 8150714"/>
              <a:gd name="connsiteY24" fmla="*/ 3953532 h 6285518"/>
              <a:gd name="connsiteX25" fmla="*/ 1914128 w 8150714"/>
              <a:gd name="connsiteY25" fmla="*/ 4377602 h 6285518"/>
              <a:gd name="connsiteX26" fmla="*/ 827450 w 8150714"/>
              <a:gd name="connsiteY26" fmla="*/ 4046297 h 6285518"/>
              <a:gd name="connsiteX27" fmla="*/ 800945 w 8150714"/>
              <a:gd name="connsiteY27" fmla="*/ 3025880 h 6285518"/>
              <a:gd name="connsiteX28" fmla="*/ 1649084 w 8150714"/>
              <a:gd name="connsiteY28" fmla="*/ 2853602 h 6285518"/>
              <a:gd name="connsiteX29" fmla="*/ 2046650 w 8150714"/>
              <a:gd name="connsiteY29" fmla="*/ 3131897 h 6285518"/>
              <a:gd name="connsiteX30" fmla="*/ 2483971 w 8150714"/>
              <a:gd name="connsiteY30" fmla="*/ 2853602 h 6285518"/>
              <a:gd name="connsiteX31" fmla="*/ 2576737 w 8150714"/>
              <a:gd name="connsiteY31" fmla="*/ 2456036 h 62855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8150714" h="6285518">
                <a:moveTo>
                  <a:pt x="2576737" y="2456036"/>
                </a:moveTo>
                <a:cubicBezTo>
                  <a:pt x="2656250" y="2369897"/>
                  <a:pt x="2848407" y="2303637"/>
                  <a:pt x="2961050" y="2336767"/>
                </a:cubicBezTo>
                <a:cubicBezTo>
                  <a:pt x="3073693" y="2369897"/>
                  <a:pt x="3186336" y="2674697"/>
                  <a:pt x="3252597" y="2654819"/>
                </a:cubicBezTo>
                <a:cubicBezTo>
                  <a:pt x="3318858" y="2634941"/>
                  <a:pt x="3349780" y="2427323"/>
                  <a:pt x="3358615" y="2217497"/>
                </a:cubicBezTo>
                <a:cubicBezTo>
                  <a:pt x="3367450" y="2007671"/>
                  <a:pt x="3298980" y="1660905"/>
                  <a:pt x="3305606" y="1395862"/>
                </a:cubicBezTo>
                <a:cubicBezTo>
                  <a:pt x="3312232" y="1130819"/>
                  <a:pt x="3577275" y="839271"/>
                  <a:pt x="3398371" y="627236"/>
                </a:cubicBezTo>
                <a:cubicBezTo>
                  <a:pt x="3219467" y="415201"/>
                  <a:pt x="2757849" y="17637"/>
                  <a:pt x="2232180" y="123654"/>
                </a:cubicBezTo>
                <a:cubicBezTo>
                  <a:pt x="1706511" y="229671"/>
                  <a:pt x="575658" y="483671"/>
                  <a:pt x="244354" y="1263341"/>
                </a:cubicBezTo>
                <a:cubicBezTo>
                  <a:pt x="-86950" y="2043010"/>
                  <a:pt x="-75907" y="4008749"/>
                  <a:pt x="244354" y="4801671"/>
                </a:cubicBezTo>
                <a:cubicBezTo>
                  <a:pt x="564615" y="5594593"/>
                  <a:pt x="1085867" y="5797793"/>
                  <a:pt x="2165919" y="6020871"/>
                </a:cubicBezTo>
                <a:cubicBezTo>
                  <a:pt x="3245971" y="6243949"/>
                  <a:pt x="5757258" y="6422854"/>
                  <a:pt x="6724667" y="6140141"/>
                </a:cubicBezTo>
                <a:cubicBezTo>
                  <a:pt x="7692076" y="5857428"/>
                  <a:pt x="7738458" y="5057880"/>
                  <a:pt x="7970371" y="4324593"/>
                </a:cubicBezTo>
                <a:cubicBezTo>
                  <a:pt x="8202284" y="3591306"/>
                  <a:pt x="8160319" y="2407445"/>
                  <a:pt x="8116145" y="1740419"/>
                </a:cubicBezTo>
                <a:cubicBezTo>
                  <a:pt x="8071971" y="1073393"/>
                  <a:pt x="8102893" y="602940"/>
                  <a:pt x="7705328" y="322436"/>
                </a:cubicBezTo>
                <a:cubicBezTo>
                  <a:pt x="7307763" y="41932"/>
                  <a:pt x="6141571" y="-81755"/>
                  <a:pt x="5730754" y="57393"/>
                </a:cubicBezTo>
                <a:cubicBezTo>
                  <a:pt x="5319937" y="196541"/>
                  <a:pt x="5291223" y="848106"/>
                  <a:pt x="5240423" y="1157323"/>
                </a:cubicBezTo>
                <a:cubicBezTo>
                  <a:pt x="5189623" y="1466540"/>
                  <a:pt x="5419328" y="1625567"/>
                  <a:pt x="5425954" y="1912697"/>
                </a:cubicBezTo>
                <a:cubicBezTo>
                  <a:pt x="5432580" y="2199827"/>
                  <a:pt x="5247050" y="2617271"/>
                  <a:pt x="5280180" y="2880106"/>
                </a:cubicBezTo>
                <a:cubicBezTo>
                  <a:pt x="5313310" y="3142941"/>
                  <a:pt x="5573937" y="3268837"/>
                  <a:pt x="5624737" y="3489706"/>
                </a:cubicBezTo>
                <a:cubicBezTo>
                  <a:pt x="5675537" y="3710576"/>
                  <a:pt x="5642406" y="4008749"/>
                  <a:pt x="5584980" y="4205323"/>
                </a:cubicBezTo>
                <a:cubicBezTo>
                  <a:pt x="5527554" y="4401897"/>
                  <a:pt x="5587189" y="4580801"/>
                  <a:pt x="5280180" y="4669149"/>
                </a:cubicBezTo>
                <a:cubicBezTo>
                  <a:pt x="4973171" y="4757497"/>
                  <a:pt x="4100737" y="4788419"/>
                  <a:pt x="3742928" y="4735410"/>
                </a:cubicBezTo>
                <a:cubicBezTo>
                  <a:pt x="3385119" y="4682401"/>
                  <a:pt x="3298980" y="4514541"/>
                  <a:pt x="3133328" y="4351097"/>
                </a:cubicBezTo>
                <a:cubicBezTo>
                  <a:pt x="2967676" y="4187653"/>
                  <a:pt x="2866076" y="3821010"/>
                  <a:pt x="2749015" y="3754749"/>
                </a:cubicBezTo>
                <a:cubicBezTo>
                  <a:pt x="2631954" y="3688488"/>
                  <a:pt x="2570111" y="3849723"/>
                  <a:pt x="2430963" y="3953532"/>
                </a:cubicBezTo>
                <a:cubicBezTo>
                  <a:pt x="2291815" y="4057341"/>
                  <a:pt x="2181380" y="4362141"/>
                  <a:pt x="1914128" y="4377602"/>
                </a:cubicBezTo>
                <a:cubicBezTo>
                  <a:pt x="1646876" y="4393063"/>
                  <a:pt x="1012980" y="4271584"/>
                  <a:pt x="827450" y="4046297"/>
                </a:cubicBezTo>
                <a:cubicBezTo>
                  <a:pt x="641920" y="3821010"/>
                  <a:pt x="664006" y="3224662"/>
                  <a:pt x="800945" y="3025880"/>
                </a:cubicBezTo>
                <a:cubicBezTo>
                  <a:pt x="937884" y="2827098"/>
                  <a:pt x="1441467" y="2835933"/>
                  <a:pt x="1649084" y="2853602"/>
                </a:cubicBezTo>
                <a:cubicBezTo>
                  <a:pt x="1856701" y="2871271"/>
                  <a:pt x="1907502" y="3131897"/>
                  <a:pt x="2046650" y="3131897"/>
                </a:cubicBezTo>
                <a:cubicBezTo>
                  <a:pt x="2185798" y="3131897"/>
                  <a:pt x="2395623" y="2964037"/>
                  <a:pt x="2483971" y="2853602"/>
                </a:cubicBezTo>
                <a:cubicBezTo>
                  <a:pt x="2572319" y="2743167"/>
                  <a:pt x="2497224" y="2542175"/>
                  <a:pt x="2576737" y="2456036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b"/>
          <a:lstStyle/>
          <a:p>
            <a:pPr algn="ctr" eaLnBrk="1" hangingPunct="1">
              <a:defRPr/>
            </a:pPr>
            <a:r>
              <a:rPr lang="fr-FR" dirty="0"/>
              <a:t>2</a:t>
            </a:r>
          </a:p>
        </p:txBody>
      </p:sp>
      <p:sp>
        <p:nvSpPr>
          <p:cNvPr id="12" name="Forme libre 11"/>
          <p:cNvSpPr/>
          <p:nvPr/>
        </p:nvSpPr>
        <p:spPr>
          <a:xfrm>
            <a:off x="407988" y="693738"/>
            <a:ext cx="8535987" cy="6530975"/>
          </a:xfrm>
          <a:custGeom>
            <a:avLst/>
            <a:gdLst>
              <a:gd name="connsiteX0" fmla="*/ 5569438 w 8536841"/>
              <a:gd name="connsiteY0" fmla="*/ 4223534 h 6531897"/>
              <a:gd name="connsiteX1" fmla="*/ 6073021 w 8536841"/>
              <a:gd name="connsiteY1" fmla="*/ 3945238 h 6531897"/>
              <a:gd name="connsiteX2" fmla="*/ 6934412 w 8536841"/>
              <a:gd name="connsiteY2" fmla="*/ 4276542 h 6531897"/>
              <a:gd name="connsiteX3" fmla="*/ 7782551 w 8536841"/>
              <a:gd name="connsiteY3" fmla="*/ 4130768 h 6531897"/>
              <a:gd name="connsiteX4" fmla="*/ 7424743 w 8536841"/>
              <a:gd name="connsiteY4" fmla="*/ 2606768 h 6531897"/>
              <a:gd name="connsiteX5" fmla="*/ 6245299 w 8536841"/>
              <a:gd name="connsiteY5" fmla="*/ 2460994 h 6531897"/>
              <a:gd name="connsiteX6" fmla="*/ 5582691 w 8536841"/>
              <a:gd name="connsiteY6" fmla="*/ 2222455 h 6531897"/>
              <a:gd name="connsiteX7" fmla="*/ 5238134 w 8536841"/>
              <a:gd name="connsiteY7" fmla="*/ 1215290 h 6531897"/>
              <a:gd name="connsiteX8" fmla="*/ 5675456 w 8536841"/>
              <a:gd name="connsiteY8" fmla="*/ 115360 h 6531897"/>
              <a:gd name="connsiteX9" fmla="*/ 7570517 w 8536841"/>
              <a:gd name="connsiteY9" fmla="*/ 194873 h 6531897"/>
              <a:gd name="connsiteX10" fmla="*/ 8484917 w 8536841"/>
              <a:gd name="connsiteY10" fmla="*/ 1546594 h 6531897"/>
              <a:gd name="connsiteX11" fmla="*/ 8299386 w 8536841"/>
              <a:gd name="connsiteY11" fmla="*/ 4342803 h 6531897"/>
              <a:gd name="connsiteX12" fmla="*/ 7265717 w 8536841"/>
              <a:gd name="connsiteY12" fmla="*/ 6304125 h 6531897"/>
              <a:gd name="connsiteX13" fmla="*/ 4005682 w 8536841"/>
              <a:gd name="connsiteY13" fmla="*/ 6449899 h 6531897"/>
              <a:gd name="connsiteX14" fmla="*/ 1169717 w 8536841"/>
              <a:gd name="connsiteY14" fmla="*/ 5933064 h 6531897"/>
              <a:gd name="connsiteX15" fmla="*/ 16778 w 8536841"/>
              <a:gd name="connsiteY15" fmla="*/ 3507916 h 6531897"/>
              <a:gd name="connsiteX16" fmla="*/ 613125 w 8536841"/>
              <a:gd name="connsiteY16" fmla="*/ 1043012 h 6531897"/>
              <a:gd name="connsiteX17" fmla="*/ 2322656 w 8536841"/>
              <a:gd name="connsiteY17" fmla="*/ 340647 h 6531897"/>
              <a:gd name="connsiteX18" fmla="*/ 3528604 w 8536841"/>
              <a:gd name="connsiteY18" fmla="*/ 685203 h 6531897"/>
              <a:gd name="connsiteX19" fmla="*/ 3396082 w 8536841"/>
              <a:gd name="connsiteY19" fmla="*/ 1599603 h 6531897"/>
              <a:gd name="connsiteX20" fmla="*/ 3435838 w 8536841"/>
              <a:gd name="connsiteY20" fmla="*/ 2354977 h 6531897"/>
              <a:gd name="connsiteX21" fmla="*/ 3396082 w 8536841"/>
              <a:gd name="connsiteY21" fmla="*/ 2712786 h 6531897"/>
              <a:gd name="connsiteX22" fmla="*/ 2985265 w 8536841"/>
              <a:gd name="connsiteY22" fmla="*/ 2394734 h 6531897"/>
              <a:gd name="connsiteX23" fmla="*/ 2667212 w 8536841"/>
              <a:gd name="connsiteY23" fmla="*/ 2818803 h 6531897"/>
              <a:gd name="connsiteX24" fmla="*/ 2256395 w 8536841"/>
              <a:gd name="connsiteY24" fmla="*/ 3216368 h 6531897"/>
              <a:gd name="connsiteX25" fmla="*/ 1699804 w 8536841"/>
              <a:gd name="connsiteY25" fmla="*/ 2911568 h 6531897"/>
              <a:gd name="connsiteX26" fmla="*/ 745647 w 8536841"/>
              <a:gd name="connsiteY26" fmla="*/ 3136855 h 6531897"/>
              <a:gd name="connsiteX27" fmla="*/ 732395 w 8536841"/>
              <a:gd name="connsiteY27" fmla="*/ 4091012 h 6531897"/>
              <a:gd name="connsiteX28" fmla="*/ 1805821 w 8536841"/>
              <a:gd name="connsiteY28" fmla="*/ 4674107 h 6531897"/>
              <a:gd name="connsiteX29" fmla="*/ 2786482 w 8536841"/>
              <a:gd name="connsiteY29" fmla="*/ 4038003 h 6531897"/>
              <a:gd name="connsiteX30" fmla="*/ 2799734 w 8536841"/>
              <a:gd name="connsiteY30" fmla="*/ 3945238 h 6531897"/>
              <a:gd name="connsiteX31" fmla="*/ 3316569 w 8536841"/>
              <a:gd name="connsiteY31" fmla="*/ 4660855 h 6531897"/>
              <a:gd name="connsiteX32" fmla="*/ 4111699 w 8536841"/>
              <a:gd name="connsiteY32" fmla="*/ 5018664 h 6531897"/>
              <a:gd name="connsiteX33" fmla="*/ 4708047 w 8536841"/>
              <a:gd name="connsiteY33" fmla="*/ 4992160 h 6531897"/>
              <a:gd name="connsiteX34" fmla="*/ 5489925 w 8536841"/>
              <a:gd name="connsiteY34" fmla="*/ 4806629 h 6531897"/>
              <a:gd name="connsiteX35" fmla="*/ 5569438 w 8536841"/>
              <a:gd name="connsiteY35" fmla="*/ 4223534 h 65318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8536841" h="6531897">
                <a:moveTo>
                  <a:pt x="5569438" y="4223534"/>
                </a:moveTo>
                <a:cubicBezTo>
                  <a:pt x="5666621" y="4079969"/>
                  <a:pt x="5845525" y="3936403"/>
                  <a:pt x="6073021" y="3945238"/>
                </a:cubicBezTo>
                <a:cubicBezTo>
                  <a:pt x="6300517" y="3954073"/>
                  <a:pt x="6649490" y="4245620"/>
                  <a:pt x="6934412" y="4276542"/>
                </a:cubicBezTo>
                <a:cubicBezTo>
                  <a:pt x="7219334" y="4307464"/>
                  <a:pt x="7700829" y="4409064"/>
                  <a:pt x="7782551" y="4130768"/>
                </a:cubicBezTo>
                <a:cubicBezTo>
                  <a:pt x="7864273" y="3852472"/>
                  <a:pt x="7680952" y="2885064"/>
                  <a:pt x="7424743" y="2606768"/>
                </a:cubicBezTo>
                <a:cubicBezTo>
                  <a:pt x="7168534" y="2328472"/>
                  <a:pt x="6552308" y="2525046"/>
                  <a:pt x="6245299" y="2460994"/>
                </a:cubicBezTo>
                <a:cubicBezTo>
                  <a:pt x="5938290" y="2396942"/>
                  <a:pt x="5750552" y="2430072"/>
                  <a:pt x="5582691" y="2222455"/>
                </a:cubicBezTo>
                <a:cubicBezTo>
                  <a:pt x="5414830" y="2014838"/>
                  <a:pt x="5222673" y="1566472"/>
                  <a:pt x="5238134" y="1215290"/>
                </a:cubicBezTo>
                <a:cubicBezTo>
                  <a:pt x="5253595" y="864107"/>
                  <a:pt x="5286726" y="285429"/>
                  <a:pt x="5675456" y="115360"/>
                </a:cubicBezTo>
                <a:cubicBezTo>
                  <a:pt x="6064186" y="-54709"/>
                  <a:pt x="7102274" y="-43666"/>
                  <a:pt x="7570517" y="194873"/>
                </a:cubicBezTo>
                <a:cubicBezTo>
                  <a:pt x="8038760" y="433412"/>
                  <a:pt x="8363439" y="855272"/>
                  <a:pt x="8484917" y="1546594"/>
                </a:cubicBezTo>
                <a:cubicBezTo>
                  <a:pt x="8606395" y="2237916"/>
                  <a:pt x="8502586" y="3549881"/>
                  <a:pt x="8299386" y="4342803"/>
                </a:cubicBezTo>
                <a:cubicBezTo>
                  <a:pt x="8096186" y="5135725"/>
                  <a:pt x="7981334" y="5952942"/>
                  <a:pt x="7265717" y="6304125"/>
                </a:cubicBezTo>
                <a:cubicBezTo>
                  <a:pt x="6550100" y="6655308"/>
                  <a:pt x="5021682" y="6511742"/>
                  <a:pt x="4005682" y="6449899"/>
                </a:cubicBezTo>
                <a:cubicBezTo>
                  <a:pt x="2989682" y="6388056"/>
                  <a:pt x="1834534" y="6423394"/>
                  <a:pt x="1169717" y="5933064"/>
                </a:cubicBezTo>
                <a:cubicBezTo>
                  <a:pt x="504900" y="5442734"/>
                  <a:pt x="109543" y="4322925"/>
                  <a:pt x="16778" y="3507916"/>
                </a:cubicBezTo>
                <a:cubicBezTo>
                  <a:pt x="-75987" y="2692907"/>
                  <a:pt x="228812" y="1570890"/>
                  <a:pt x="613125" y="1043012"/>
                </a:cubicBezTo>
                <a:cubicBezTo>
                  <a:pt x="997438" y="515134"/>
                  <a:pt x="1836743" y="400282"/>
                  <a:pt x="2322656" y="340647"/>
                </a:cubicBezTo>
                <a:cubicBezTo>
                  <a:pt x="2808569" y="281012"/>
                  <a:pt x="3349700" y="475377"/>
                  <a:pt x="3528604" y="685203"/>
                </a:cubicBezTo>
                <a:cubicBezTo>
                  <a:pt x="3707508" y="895029"/>
                  <a:pt x="3411543" y="1321307"/>
                  <a:pt x="3396082" y="1599603"/>
                </a:cubicBezTo>
                <a:cubicBezTo>
                  <a:pt x="3380621" y="1877899"/>
                  <a:pt x="3435838" y="2169447"/>
                  <a:pt x="3435838" y="2354977"/>
                </a:cubicBezTo>
                <a:cubicBezTo>
                  <a:pt x="3435838" y="2540507"/>
                  <a:pt x="3471177" y="2706160"/>
                  <a:pt x="3396082" y="2712786"/>
                </a:cubicBezTo>
                <a:cubicBezTo>
                  <a:pt x="3320987" y="2719412"/>
                  <a:pt x="3106743" y="2377065"/>
                  <a:pt x="2985265" y="2394734"/>
                </a:cubicBezTo>
                <a:cubicBezTo>
                  <a:pt x="2863787" y="2412403"/>
                  <a:pt x="2788690" y="2681864"/>
                  <a:pt x="2667212" y="2818803"/>
                </a:cubicBezTo>
                <a:cubicBezTo>
                  <a:pt x="2545734" y="2955742"/>
                  <a:pt x="2417630" y="3200907"/>
                  <a:pt x="2256395" y="3216368"/>
                </a:cubicBezTo>
                <a:cubicBezTo>
                  <a:pt x="2095160" y="3231829"/>
                  <a:pt x="1951595" y="2924820"/>
                  <a:pt x="1699804" y="2911568"/>
                </a:cubicBezTo>
                <a:cubicBezTo>
                  <a:pt x="1448013" y="2898316"/>
                  <a:pt x="906882" y="2940281"/>
                  <a:pt x="745647" y="3136855"/>
                </a:cubicBezTo>
                <a:cubicBezTo>
                  <a:pt x="584412" y="3333429"/>
                  <a:pt x="555699" y="3834803"/>
                  <a:pt x="732395" y="4091012"/>
                </a:cubicBezTo>
                <a:cubicBezTo>
                  <a:pt x="909091" y="4347221"/>
                  <a:pt x="1463473" y="4682942"/>
                  <a:pt x="1805821" y="4674107"/>
                </a:cubicBezTo>
                <a:cubicBezTo>
                  <a:pt x="2148169" y="4665272"/>
                  <a:pt x="2620830" y="4159481"/>
                  <a:pt x="2786482" y="4038003"/>
                </a:cubicBezTo>
                <a:cubicBezTo>
                  <a:pt x="2952134" y="3916525"/>
                  <a:pt x="2711386" y="3841429"/>
                  <a:pt x="2799734" y="3945238"/>
                </a:cubicBezTo>
                <a:cubicBezTo>
                  <a:pt x="2888082" y="4049047"/>
                  <a:pt x="3097908" y="4481951"/>
                  <a:pt x="3316569" y="4660855"/>
                </a:cubicBezTo>
                <a:cubicBezTo>
                  <a:pt x="3535230" y="4839759"/>
                  <a:pt x="3879786" y="4963447"/>
                  <a:pt x="4111699" y="5018664"/>
                </a:cubicBezTo>
                <a:cubicBezTo>
                  <a:pt x="4343612" y="5073881"/>
                  <a:pt x="4478343" y="5027499"/>
                  <a:pt x="4708047" y="4992160"/>
                </a:cubicBezTo>
                <a:cubicBezTo>
                  <a:pt x="4937751" y="4956821"/>
                  <a:pt x="5352986" y="4932525"/>
                  <a:pt x="5489925" y="4806629"/>
                </a:cubicBezTo>
                <a:cubicBezTo>
                  <a:pt x="5626864" y="4680733"/>
                  <a:pt x="5472255" y="4367099"/>
                  <a:pt x="5569438" y="422353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b"/>
          <a:lstStyle/>
          <a:p>
            <a:pPr algn="ctr" eaLnBrk="1" hangingPunct="1">
              <a:defRPr/>
            </a:pPr>
            <a:r>
              <a:rPr lang="fr-FR" dirty="0"/>
              <a:t>3</a:t>
            </a:r>
          </a:p>
        </p:txBody>
      </p:sp>
      <p:sp>
        <p:nvSpPr>
          <p:cNvPr id="19" name="Forme libre 18"/>
          <p:cNvSpPr/>
          <p:nvPr/>
        </p:nvSpPr>
        <p:spPr>
          <a:xfrm>
            <a:off x="7207250" y="3402013"/>
            <a:ext cx="447675" cy="395287"/>
          </a:xfrm>
          <a:custGeom>
            <a:avLst/>
            <a:gdLst>
              <a:gd name="connsiteX0" fmla="*/ 228885 w 446544"/>
              <a:gd name="connsiteY0" fmla="*/ 561 h 395181"/>
              <a:gd name="connsiteX1" fmla="*/ 3598 w 446544"/>
              <a:gd name="connsiteY1" fmla="*/ 106578 h 395181"/>
              <a:gd name="connsiteX2" fmla="*/ 109616 w 446544"/>
              <a:gd name="connsiteY2" fmla="*/ 358370 h 395181"/>
              <a:gd name="connsiteX3" fmla="*/ 361407 w 446544"/>
              <a:gd name="connsiteY3" fmla="*/ 371622 h 395181"/>
              <a:gd name="connsiteX4" fmla="*/ 440920 w 446544"/>
              <a:gd name="connsiteY4" fmla="*/ 146335 h 395181"/>
              <a:gd name="connsiteX5" fmla="*/ 228885 w 446544"/>
              <a:gd name="connsiteY5" fmla="*/ 561 h 3951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46544" h="395181">
                <a:moveTo>
                  <a:pt x="228885" y="561"/>
                </a:moveTo>
                <a:cubicBezTo>
                  <a:pt x="155998" y="-6065"/>
                  <a:pt x="23476" y="46943"/>
                  <a:pt x="3598" y="106578"/>
                </a:cubicBezTo>
                <a:cubicBezTo>
                  <a:pt x="-16280" y="166213"/>
                  <a:pt x="49981" y="314196"/>
                  <a:pt x="109616" y="358370"/>
                </a:cubicBezTo>
                <a:cubicBezTo>
                  <a:pt x="169251" y="402544"/>
                  <a:pt x="306190" y="406961"/>
                  <a:pt x="361407" y="371622"/>
                </a:cubicBezTo>
                <a:cubicBezTo>
                  <a:pt x="416624" y="336283"/>
                  <a:pt x="463007" y="210387"/>
                  <a:pt x="440920" y="146335"/>
                </a:cubicBezTo>
                <a:cubicBezTo>
                  <a:pt x="418833" y="82283"/>
                  <a:pt x="301772" y="7187"/>
                  <a:pt x="228885" y="561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fr-FR"/>
          </a:p>
        </p:txBody>
      </p:sp>
      <p:sp>
        <p:nvSpPr>
          <p:cNvPr id="20" name="Forme libre 19"/>
          <p:cNvSpPr/>
          <p:nvPr/>
        </p:nvSpPr>
        <p:spPr>
          <a:xfrm>
            <a:off x="1554163" y="3943350"/>
            <a:ext cx="446087" cy="395288"/>
          </a:xfrm>
          <a:custGeom>
            <a:avLst/>
            <a:gdLst>
              <a:gd name="connsiteX0" fmla="*/ 228885 w 446544"/>
              <a:gd name="connsiteY0" fmla="*/ 561 h 395181"/>
              <a:gd name="connsiteX1" fmla="*/ 3598 w 446544"/>
              <a:gd name="connsiteY1" fmla="*/ 106578 h 395181"/>
              <a:gd name="connsiteX2" fmla="*/ 109616 w 446544"/>
              <a:gd name="connsiteY2" fmla="*/ 358370 h 395181"/>
              <a:gd name="connsiteX3" fmla="*/ 361407 w 446544"/>
              <a:gd name="connsiteY3" fmla="*/ 371622 h 395181"/>
              <a:gd name="connsiteX4" fmla="*/ 440920 w 446544"/>
              <a:gd name="connsiteY4" fmla="*/ 146335 h 395181"/>
              <a:gd name="connsiteX5" fmla="*/ 228885 w 446544"/>
              <a:gd name="connsiteY5" fmla="*/ 561 h 3951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46544" h="395181">
                <a:moveTo>
                  <a:pt x="228885" y="561"/>
                </a:moveTo>
                <a:cubicBezTo>
                  <a:pt x="155998" y="-6065"/>
                  <a:pt x="23476" y="46943"/>
                  <a:pt x="3598" y="106578"/>
                </a:cubicBezTo>
                <a:cubicBezTo>
                  <a:pt x="-16280" y="166213"/>
                  <a:pt x="49981" y="314196"/>
                  <a:pt x="109616" y="358370"/>
                </a:cubicBezTo>
                <a:cubicBezTo>
                  <a:pt x="169251" y="402544"/>
                  <a:pt x="306190" y="406961"/>
                  <a:pt x="361407" y="371622"/>
                </a:cubicBezTo>
                <a:cubicBezTo>
                  <a:pt x="416624" y="336283"/>
                  <a:pt x="463007" y="210387"/>
                  <a:pt x="440920" y="146335"/>
                </a:cubicBezTo>
                <a:cubicBezTo>
                  <a:pt x="418833" y="82283"/>
                  <a:pt x="301772" y="7187"/>
                  <a:pt x="228885" y="561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fr-FR"/>
          </a:p>
        </p:txBody>
      </p:sp>
      <p:sp>
        <p:nvSpPr>
          <p:cNvPr id="21" name="Forme libre 20"/>
          <p:cNvSpPr/>
          <p:nvPr/>
        </p:nvSpPr>
        <p:spPr>
          <a:xfrm>
            <a:off x="5157788" y="3819525"/>
            <a:ext cx="446087" cy="395288"/>
          </a:xfrm>
          <a:custGeom>
            <a:avLst/>
            <a:gdLst>
              <a:gd name="connsiteX0" fmla="*/ 228885 w 446544"/>
              <a:gd name="connsiteY0" fmla="*/ 561 h 395181"/>
              <a:gd name="connsiteX1" fmla="*/ 3598 w 446544"/>
              <a:gd name="connsiteY1" fmla="*/ 106578 h 395181"/>
              <a:gd name="connsiteX2" fmla="*/ 109616 w 446544"/>
              <a:gd name="connsiteY2" fmla="*/ 358370 h 395181"/>
              <a:gd name="connsiteX3" fmla="*/ 361407 w 446544"/>
              <a:gd name="connsiteY3" fmla="*/ 371622 h 395181"/>
              <a:gd name="connsiteX4" fmla="*/ 440920 w 446544"/>
              <a:gd name="connsiteY4" fmla="*/ 146335 h 395181"/>
              <a:gd name="connsiteX5" fmla="*/ 228885 w 446544"/>
              <a:gd name="connsiteY5" fmla="*/ 561 h 3951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46544" h="395181">
                <a:moveTo>
                  <a:pt x="228885" y="561"/>
                </a:moveTo>
                <a:cubicBezTo>
                  <a:pt x="155998" y="-6065"/>
                  <a:pt x="23476" y="46943"/>
                  <a:pt x="3598" y="106578"/>
                </a:cubicBezTo>
                <a:cubicBezTo>
                  <a:pt x="-16280" y="166213"/>
                  <a:pt x="49981" y="314196"/>
                  <a:pt x="109616" y="358370"/>
                </a:cubicBezTo>
                <a:cubicBezTo>
                  <a:pt x="169251" y="402544"/>
                  <a:pt x="306190" y="406961"/>
                  <a:pt x="361407" y="371622"/>
                </a:cubicBezTo>
                <a:cubicBezTo>
                  <a:pt x="416624" y="336283"/>
                  <a:pt x="463007" y="210387"/>
                  <a:pt x="440920" y="146335"/>
                </a:cubicBezTo>
                <a:cubicBezTo>
                  <a:pt x="418833" y="82283"/>
                  <a:pt x="301772" y="7187"/>
                  <a:pt x="228885" y="561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fr-FR"/>
          </a:p>
        </p:txBody>
      </p:sp>
      <p:sp>
        <p:nvSpPr>
          <p:cNvPr id="22" name="Forme libre 21"/>
          <p:cNvSpPr/>
          <p:nvPr/>
        </p:nvSpPr>
        <p:spPr>
          <a:xfrm>
            <a:off x="4457700" y="2314575"/>
            <a:ext cx="695325" cy="720725"/>
          </a:xfrm>
          <a:custGeom>
            <a:avLst/>
            <a:gdLst>
              <a:gd name="connsiteX0" fmla="*/ 228885 w 446544"/>
              <a:gd name="connsiteY0" fmla="*/ 561 h 395181"/>
              <a:gd name="connsiteX1" fmla="*/ 3598 w 446544"/>
              <a:gd name="connsiteY1" fmla="*/ 106578 h 395181"/>
              <a:gd name="connsiteX2" fmla="*/ 109616 w 446544"/>
              <a:gd name="connsiteY2" fmla="*/ 358370 h 395181"/>
              <a:gd name="connsiteX3" fmla="*/ 361407 w 446544"/>
              <a:gd name="connsiteY3" fmla="*/ 371622 h 395181"/>
              <a:gd name="connsiteX4" fmla="*/ 440920 w 446544"/>
              <a:gd name="connsiteY4" fmla="*/ 146335 h 395181"/>
              <a:gd name="connsiteX5" fmla="*/ 228885 w 446544"/>
              <a:gd name="connsiteY5" fmla="*/ 561 h 3951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46544" h="395181">
                <a:moveTo>
                  <a:pt x="228885" y="561"/>
                </a:moveTo>
                <a:cubicBezTo>
                  <a:pt x="155998" y="-6065"/>
                  <a:pt x="23476" y="46943"/>
                  <a:pt x="3598" y="106578"/>
                </a:cubicBezTo>
                <a:cubicBezTo>
                  <a:pt x="-16280" y="166213"/>
                  <a:pt x="49981" y="314196"/>
                  <a:pt x="109616" y="358370"/>
                </a:cubicBezTo>
                <a:cubicBezTo>
                  <a:pt x="169251" y="402544"/>
                  <a:pt x="306190" y="406961"/>
                  <a:pt x="361407" y="371622"/>
                </a:cubicBezTo>
                <a:cubicBezTo>
                  <a:pt x="416624" y="336283"/>
                  <a:pt x="463007" y="210387"/>
                  <a:pt x="440920" y="146335"/>
                </a:cubicBezTo>
                <a:cubicBezTo>
                  <a:pt x="418833" y="82283"/>
                  <a:pt x="301772" y="7187"/>
                  <a:pt x="228885" y="561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fr-FR"/>
          </a:p>
        </p:txBody>
      </p:sp>
      <p:sp>
        <p:nvSpPr>
          <p:cNvPr id="24" name="Forme libre 23"/>
          <p:cNvSpPr/>
          <p:nvPr/>
        </p:nvSpPr>
        <p:spPr>
          <a:xfrm>
            <a:off x="2854325" y="2233613"/>
            <a:ext cx="1046163" cy="1201737"/>
          </a:xfrm>
          <a:custGeom>
            <a:avLst/>
            <a:gdLst>
              <a:gd name="connsiteX0" fmla="*/ 6858 w 1045504"/>
              <a:gd name="connsiteY0" fmla="*/ 430080 h 1200783"/>
              <a:gd name="connsiteX1" fmla="*/ 232636 w 1045504"/>
              <a:gd name="connsiteY1" fmla="*/ 751813 h 1200783"/>
              <a:gd name="connsiteX2" fmla="*/ 543081 w 1045504"/>
              <a:gd name="connsiteY2" fmla="*/ 892924 h 1200783"/>
              <a:gd name="connsiteX3" fmla="*/ 729347 w 1045504"/>
              <a:gd name="connsiteY3" fmla="*/ 1022746 h 1200783"/>
              <a:gd name="connsiteX4" fmla="*/ 909969 w 1045504"/>
              <a:gd name="connsiteY4" fmla="*/ 1197724 h 1200783"/>
              <a:gd name="connsiteX5" fmla="*/ 1045436 w 1045504"/>
              <a:gd name="connsiteY5" fmla="*/ 1096124 h 1200783"/>
              <a:gd name="connsiteX6" fmla="*/ 893036 w 1045504"/>
              <a:gd name="connsiteY6" fmla="*/ 650213 h 1200783"/>
              <a:gd name="connsiteX7" fmla="*/ 802725 w 1045504"/>
              <a:gd name="connsiteY7" fmla="*/ 317191 h 1200783"/>
              <a:gd name="connsiteX8" fmla="*/ 497925 w 1045504"/>
              <a:gd name="connsiteY8" fmla="*/ 1102 h 1200783"/>
              <a:gd name="connsiteX9" fmla="*/ 6858 w 1045504"/>
              <a:gd name="connsiteY9" fmla="*/ 430080 h 12007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045504" h="1200783">
                <a:moveTo>
                  <a:pt x="6858" y="430080"/>
                </a:moveTo>
                <a:cubicBezTo>
                  <a:pt x="-37357" y="555198"/>
                  <a:pt x="143266" y="674672"/>
                  <a:pt x="232636" y="751813"/>
                </a:cubicBezTo>
                <a:cubicBezTo>
                  <a:pt x="322007" y="828954"/>
                  <a:pt x="460296" y="847769"/>
                  <a:pt x="543081" y="892924"/>
                </a:cubicBezTo>
                <a:cubicBezTo>
                  <a:pt x="625866" y="938080"/>
                  <a:pt x="668199" y="971946"/>
                  <a:pt x="729347" y="1022746"/>
                </a:cubicBezTo>
                <a:cubicBezTo>
                  <a:pt x="790495" y="1073546"/>
                  <a:pt x="857288" y="1185494"/>
                  <a:pt x="909969" y="1197724"/>
                </a:cubicBezTo>
                <a:cubicBezTo>
                  <a:pt x="962650" y="1209954"/>
                  <a:pt x="1048258" y="1187376"/>
                  <a:pt x="1045436" y="1096124"/>
                </a:cubicBezTo>
                <a:cubicBezTo>
                  <a:pt x="1042614" y="1004872"/>
                  <a:pt x="933488" y="780035"/>
                  <a:pt x="893036" y="650213"/>
                </a:cubicBezTo>
                <a:cubicBezTo>
                  <a:pt x="852584" y="520391"/>
                  <a:pt x="868577" y="425376"/>
                  <a:pt x="802725" y="317191"/>
                </a:cubicBezTo>
                <a:cubicBezTo>
                  <a:pt x="736873" y="209006"/>
                  <a:pt x="632451" y="-17713"/>
                  <a:pt x="497925" y="1102"/>
                </a:cubicBezTo>
                <a:cubicBezTo>
                  <a:pt x="363399" y="19917"/>
                  <a:pt x="51073" y="304962"/>
                  <a:pt x="6858" y="43008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fr-FR"/>
          </a:p>
        </p:txBody>
      </p:sp>
      <p:sp>
        <p:nvSpPr>
          <p:cNvPr id="25" name="Forme libre 24"/>
          <p:cNvSpPr/>
          <p:nvPr/>
        </p:nvSpPr>
        <p:spPr>
          <a:xfrm>
            <a:off x="1738313" y="5372100"/>
            <a:ext cx="1127125" cy="1258888"/>
          </a:xfrm>
          <a:custGeom>
            <a:avLst/>
            <a:gdLst>
              <a:gd name="connsiteX0" fmla="*/ 530370 w 1127473"/>
              <a:gd name="connsiteY0" fmla="*/ 153184 h 1258855"/>
              <a:gd name="connsiteX1" fmla="*/ 90103 w 1127473"/>
              <a:gd name="connsiteY1" fmla="*/ 401540 h 1258855"/>
              <a:gd name="connsiteX2" fmla="*/ 28014 w 1127473"/>
              <a:gd name="connsiteY2" fmla="*/ 864384 h 1258855"/>
              <a:gd name="connsiteX3" fmla="*/ 434414 w 1127473"/>
              <a:gd name="connsiteY3" fmla="*/ 1163540 h 1258855"/>
              <a:gd name="connsiteX4" fmla="*/ 908547 w 1127473"/>
              <a:gd name="connsiteY4" fmla="*/ 1253851 h 1258855"/>
              <a:gd name="connsiteX5" fmla="*/ 1055303 w 1127473"/>
              <a:gd name="connsiteY5" fmla="*/ 1039362 h 1258855"/>
              <a:gd name="connsiteX6" fmla="*/ 1089170 w 1127473"/>
              <a:gd name="connsiteY6" fmla="*/ 870029 h 1258855"/>
              <a:gd name="connsiteX7" fmla="*/ 1111747 w 1127473"/>
              <a:gd name="connsiteY7" fmla="*/ 130606 h 1258855"/>
              <a:gd name="connsiteX8" fmla="*/ 835170 w 1127473"/>
              <a:gd name="connsiteY8" fmla="*/ 784 h 1258855"/>
              <a:gd name="connsiteX9" fmla="*/ 530370 w 1127473"/>
              <a:gd name="connsiteY9" fmla="*/ 153184 h 12588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127473" h="1258855">
                <a:moveTo>
                  <a:pt x="530370" y="153184"/>
                </a:moveTo>
                <a:cubicBezTo>
                  <a:pt x="406192" y="219977"/>
                  <a:pt x="173829" y="283007"/>
                  <a:pt x="90103" y="401540"/>
                </a:cubicBezTo>
                <a:cubicBezTo>
                  <a:pt x="6377" y="520073"/>
                  <a:pt x="-29371" y="737384"/>
                  <a:pt x="28014" y="864384"/>
                </a:cubicBezTo>
                <a:cubicBezTo>
                  <a:pt x="85399" y="991384"/>
                  <a:pt x="287659" y="1098629"/>
                  <a:pt x="434414" y="1163540"/>
                </a:cubicBezTo>
                <a:cubicBezTo>
                  <a:pt x="581169" y="1228451"/>
                  <a:pt x="805066" y="1274547"/>
                  <a:pt x="908547" y="1253851"/>
                </a:cubicBezTo>
                <a:cubicBezTo>
                  <a:pt x="1012028" y="1233155"/>
                  <a:pt x="1025199" y="1103332"/>
                  <a:pt x="1055303" y="1039362"/>
                </a:cubicBezTo>
                <a:cubicBezTo>
                  <a:pt x="1085407" y="975392"/>
                  <a:pt x="1079763" y="1021488"/>
                  <a:pt x="1089170" y="870029"/>
                </a:cubicBezTo>
                <a:cubicBezTo>
                  <a:pt x="1098577" y="718570"/>
                  <a:pt x="1154080" y="275480"/>
                  <a:pt x="1111747" y="130606"/>
                </a:cubicBezTo>
                <a:cubicBezTo>
                  <a:pt x="1069414" y="-14268"/>
                  <a:pt x="931125" y="-157"/>
                  <a:pt x="835170" y="784"/>
                </a:cubicBezTo>
                <a:cubicBezTo>
                  <a:pt x="739215" y="1725"/>
                  <a:pt x="654548" y="86391"/>
                  <a:pt x="530370" y="15318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fr-FR"/>
          </a:p>
        </p:txBody>
      </p:sp>
      <p:sp>
        <p:nvSpPr>
          <p:cNvPr id="26" name="Forme libre 25"/>
          <p:cNvSpPr/>
          <p:nvPr/>
        </p:nvSpPr>
        <p:spPr>
          <a:xfrm>
            <a:off x="1260475" y="1195388"/>
            <a:ext cx="1836738" cy="2698750"/>
          </a:xfrm>
          <a:custGeom>
            <a:avLst/>
            <a:gdLst>
              <a:gd name="connsiteX0" fmla="*/ 530370 w 1127473"/>
              <a:gd name="connsiteY0" fmla="*/ 153184 h 1258855"/>
              <a:gd name="connsiteX1" fmla="*/ 90103 w 1127473"/>
              <a:gd name="connsiteY1" fmla="*/ 401540 h 1258855"/>
              <a:gd name="connsiteX2" fmla="*/ 28014 w 1127473"/>
              <a:gd name="connsiteY2" fmla="*/ 864384 h 1258855"/>
              <a:gd name="connsiteX3" fmla="*/ 434414 w 1127473"/>
              <a:gd name="connsiteY3" fmla="*/ 1163540 h 1258855"/>
              <a:gd name="connsiteX4" fmla="*/ 908547 w 1127473"/>
              <a:gd name="connsiteY4" fmla="*/ 1253851 h 1258855"/>
              <a:gd name="connsiteX5" fmla="*/ 1055303 w 1127473"/>
              <a:gd name="connsiteY5" fmla="*/ 1039362 h 1258855"/>
              <a:gd name="connsiteX6" fmla="*/ 1089170 w 1127473"/>
              <a:gd name="connsiteY6" fmla="*/ 870029 h 1258855"/>
              <a:gd name="connsiteX7" fmla="*/ 1111747 w 1127473"/>
              <a:gd name="connsiteY7" fmla="*/ 130606 h 1258855"/>
              <a:gd name="connsiteX8" fmla="*/ 835170 w 1127473"/>
              <a:gd name="connsiteY8" fmla="*/ 784 h 1258855"/>
              <a:gd name="connsiteX9" fmla="*/ 530370 w 1127473"/>
              <a:gd name="connsiteY9" fmla="*/ 153184 h 1258855"/>
              <a:gd name="connsiteX0" fmla="*/ 530370 w 1127473"/>
              <a:gd name="connsiteY0" fmla="*/ 153184 h 1642839"/>
              <a:gd name="connsiteX1" fmla="*/ 90103 w 1127473"/>
              <a:gd name="connsiteY1" fmla="*/ 401540 h 1642839"/>
              <a:gd name="connsiteX2" fmla="*/ 28014 w 1127473"/>
              <a:gd name="connsiteY2" fmla="*/ 864384 h 1642839"/>
              <a:gd name="connsiteX3" fmla="*/ 434414 w 1127473"/>
              <a:gd name="connsiteY3" fmla="*/ 1163540 h 1642839"/>
              <a:gd name="connsiteX4" fmla="*/ 913654 w 1127473"/>
              <a:gd name="connsiteY4" fmla="*/ 1642004 h 1642839"/>
              <a:gd name="connsiteX5" fmla="*/ 1055303 w 1127473"/>
              <a:gd name="connsiteY5" fmla="*/ 1039362 h 1642839"/>
              <a:gd name="connsiteX6" fmla="*/ 1089170 w 1127473"/>
              <a:gd name="connsiteY6" fmla="*/ 870029 h 1642839"/>
              <a:gd name="connsiteX7" fmla="*/ 1111747 w 1127473"/>
              <a:gd name="connsiteY7" fmla="*/ 130606 h 1642839"/>
              <a:gd name="connsiteX8" fmla="*/ 835170 w 1127473"/>
              <a:gd name="connsiteY8" fmla="*/ 784 h 1642839"/>
              <a:gd name="connsiteX9" fmla="*/ 530370 w 1127473"/>
              <a:gd name="connsiteY9" fmla="*/ 153184 h 1642839"/>
              <a:gd name="connsiteX0" fmla="*/ 530370 w 1118242"/>
              <a:gd name="connsiteY0" fmla="*/ 153184 h 1642839"/>
              <a:gd name="connsiteX1" fmla="*/ 90103 w 1118242"/>
              <a:gd name="connsiteY1" fmla="*/ 401540 h 1642839"/>
              <a:gd name="connsiteX2" fmla="*/ 28014 w 1118242"/>
              <a:gd name="connsiteY2" fmla="*/ 864384 h 1642839"/>
              <a:gd name="connsiteX3" fmla="*/ 434414 w 1118242"/>
              <a:gd name="connsiteY3" fmla="*/ 1163540 h 1642839"/>
              <a:gd name="connsiteX4" fmla="*/ 913654 w 1118242"/>
              <a:gd name="connsiteY4" fmla="*/ 1642004 h 1642839"/>
              <a:gd name="connsiteX5" fmla="*/ 1055303 w 1118242"/>
              <a:gd name="connsiteY5" fmla="*/ 1039362 h 1642839"/>
              <a:gd name="connsiteX6" fmla="*/ 966596 w 1118242"/>
              <a:gd name="connsiteY6" fmla="*/ 895566 h 1642839"/>
              <a:gd name="connsiteX7" fmla="*/ 1111747 w 1118242"/>
              <a:gd name="connsiteY7" fmla="*/ 130606 h 1642839"/>
              <a:gd name="connsiteX8" fmla="*/ 835170 w 1118242"/>
              <a:gd name="connsiteY8" fmla="*/ 784 h 1642839"/>
              <a:gd name="connsiteX9" fmla="*/ 530370 w 1118242"/>
              <a:gd name="connsiteY9" fmla="*/ 153184 h 16428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118242" h="1642839">
                <a:moveTo>
                  <a:pt x="530370" y="153184"/>
                </a:moveTo>
                <a:cubicBezTo>
                  <a:pt x="406192" y="219977"/>
                  <a:pt x="173829" y="283007"/>
                  <a:pt x="90103" y="401540"/>
                </a:cubicBezTo>
                <a:cubicBezTo>
                  <a:pt x="6377" y="520073"/>
                  <a:pt x="-29371" y="737384"/>
                  <a:pt x="28014" y="864384"/>
                </a:cubicBezTo>
                <a:cubicBezTo>
                  <a:pt x="85399" y="991384"/>
                  <a:pt x="286807" y="1033937"/>
                  <a:pt x="434414" y="1163540"/>
                </a:cubicBezTo>
                <a:cubicBezTo>
                  <a:pt x="582021" y="1293143"/>
                  <a:pt x="810173" y="1662700"/>
                  <a:pt x="913654" y="1642004"/>
                </a:cubicBezTo>
                <a:cubicBezTo>
                  <a:pt x="1017135" y="1621308"/>
                  <a:pt x="1046479" y="1163768"/>
                  <a:pt x="1055303" y="1039362"/>
                </a:cubicBezTo>
                <a:cubicBezTo>
                  <a:pt x="1064127" y="914956"/>
                  <a:pt x="957189" y="1047025"/>
                  <a:pt x="966596" y="895566"/>
                </a:cubicBezTo>
                <a:cubicBezTo>
                  <a:pt x="976003" y="744107"/>
                  <a:pt x="1154080" y="275480"/>
                  <a:pt x="1111747" y="130606"/>
                </a:cubicBezTo>
                <a:cubicBezTo>
                  <a:pt x="1069414" y="-14268"/>
                  <a:pt x="931125" y="-157"/>
                  <a:pt x="835170" y="784"/>
                </a:cubicBezTo>
                <a:cubicBezTo>
                  <a:pt x="739215" y="1725"/>
                  <a:pt x="654548" y="86391"/>
                  <a:pt x="530370" y="15318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fr-FR"/>
          </a:p>
        </p:txBody>
      </p:sp>
      <p:sp>
        <p:nvSpPr>
          <p:cNvPr id="27" name="Forme libre 26"/>
          <p:cNvSpPr/>
          <p:nvPr/>
        </p:nvSpPr>
        <p:spPr>
          <a:xfrm>
            <a:off x="5818188" y="1285875"/>
            <a:ext cx="1984375" cy="2635250"/>
          </a:xfrm>
          <a:custGeom>
            <a:avLst/>
            <a:gdLst>
              <a:gd name="connsiteX0" fmla="*/ 530370 w 1127473"/>
              <a:gd name="connsiteY0" fmla="*/ 153184 h 1258855"/>
              <a:gd name="connsiteX1" fmla="*/ 90103 w 1127473"/>
              <a:gd name="connsiteY1" fmla="*/ 401540 h 1258855"/>
              <a:gd name="connsiteX2" fmla="*/ 28014 w 1127473"/>
              <a:gd name="connsiteY2" fmla="*/ 864384 h 1258855"/>
              <a:gd name="connsiteX3" fmla="*/ 434414 w 1127473"/>
              <a:gd name="connsiteY3" fmla="*/ 1163540 h 1258855"/>
              <a:gd name="connsiteX4" fmla="*/ 908547 w 1127473"/>
              <a:gd name="connsiteY4" fmla="*/ 1253851 h 1258855"/>
              <a:gd name="connsiteX5" fmla="*/ 1055303 w 1127473"/>
              <a:gd name="connsiteY5" fmla="*/ 1039362 h 1258855"/>
              <a:gd name="connsiteX6" fmla="*/ 1089170 w 1127473"/>
              <a:gd name="connsiteY6" fmla="*/ 870029 h 1258855"/>
              <a:gd name="connsiteX7" fmla="*/ 1111747 w 1127473"/>
              <a:gd name="connsiteY7" fmla="*/ 130606 h 1258855"/>
              <a:gd name="connsiteX8" fmla="*/ 835170 w 1127473"/>
              <a:gd name="connsiteY8" fmla="*/ 784 h 1258855"/>
              <a:gd name="connsiteX9" fmla="*/ 530370 w 1127473"/>
              <a:gd name="connsiteY9" fmla="*/ 153184 h 1258855"/>
              <a:gd name="connsiteX0" fmla="*/ 530370 w 1421685"/>
              <a:gd name="connsiteY0" fmla="*/ 153184 h 1258855"/>
              <a:gd name="connsiteX1" fmla="*/ 90103 w 1421685"/>
              <a:gd name="connsiteY1" fmla="*/ 401540 h 1258855"/>
              <a:gd name="connsiteX2" fmla="*/ 28014 w 1421685"/>
              <a:gd name="connsiteY2" fmla="*/ 864384 h 1258855"/>
              <a:gd name="connsiteX3" fmla="*/ 434414 w 1421685"/>
              <a:gd name="connsiteY3" fmla="*/ 1163540 h 1258855"/>
              <a:gd name="connsiteX4" fmla="*/ 908547 w 1421685"/>
              <a:gd name="connsiteY4" fmla="*/ 1253851 h 1258855"/>
              <a:gd name="connsiteX5" fmla="*/ 1055303 w 1421685"/>
              <a:gd name="connsiteY5" fmla="*/ 1039362 h 1258855"/>
              <a:gd name="connsiteX6" fmla="*/ 1421451 w 1421685"/>
              <a:gd name="connsiteY6" fmla="*/ 985050 h 1258855"/>
              <a:gd name="connsiteX7" fmla="*/ 1111747 w 1421685"/>
              <a:gd name="connsiteY7" fmla="*/ 130606 h 1258855"/>
              <a:gd name="connsiteX8" fmla="*/ 835170 w 1421685"/>
              <a:gd name="connsiteY8" fmla="*/ 784 h 1258855"/>
              <a:gd name="connsiteX9" fmla="*/ 530370 w 1421685"/>
              <a:gd name="connsiteY9" fmla="*/ 153184 h 1258855"/>
              <a:gd name="connsiteX0" fmla="*/ 530370 w 1461018"/>
              <a:gd name="connsiteY0" fmla="*/ 153184 h 1368935"/>
              <a:gd name="connsiteX1" fmla="*/ 90103 w 1461018"/>
              <a:gd name="connsiteY1" fmla="*/ 401540 h 1368935"/>
              <a:gd name="connsiteX2" fmla="*/ 28014 w 1461018"/>
              <a:gd name="connsiteY2" fmla="*/ 864384 h 1368935"/>
              <a:gd name="connsiteX3" fmla="*/ 434414 w 1461018"/>
              <a:gd name="connsiteY3" fmla="*/ 1163540 h 1368935"/>
              <a:gd name="connsiteX4" fmla="*/ 908547 w 1461018"/>
              <a:gd name="connsiteY4" fmla="*/ 1253851 h 1368935"/>
              <a:gd name="connsiteX5" fmla="*/ 1400363 w 1461018"/>
              <a:gd name="connsiteY5" fmla="*/ 1358863 h 1368935"/>
              <a:gd name="connsiteX6" fmla="*/ 1421451 w 1461018"/>
              <a:gd name="connsiteY6" fmla="*/ 985050 h 1368935"/>
              <a:gd name="connsiteX7" fmla="*/ 1111747 w 1461018"/>
              <a:gd name="connsiteY7" fmla="*/ 130606 h 1368935"/>
              <a:gd name="connsiteX8" fmla="*/ 835170 w 1461018"/>
              <a:gd name="connsiteY8" fmla="*/ 784 h 1368935"/>
              <a:gd name="connsiteX9" fmla="*/ 530370 w 1461018"/>
              <a:gd name="connsiteY9" fmla="*/ 153184 h 1368935"/>
              <a:gd name="connsiteX0" fmla="*/ 530370 w 1475973"/>
              <a:gd name="connsiteY0" fmla="*/ 153184 h 1491707"/>
              <a:gd name="connsiteX1" fmla="*/ 90103 w 1475973"/>
              <a:gd name="connsiteY1" fmla="*/ 401540 h 1491707"/>
              <a:gd name="connsiteX2" fmla="*/ 28014 w 1475973"/>
              <a:gd name="connsiteY2" fmla="*/ 864384 h 1491707"/>
              <a:gd name="connsiteX3" fmla="*/ 434414 w 1475973"/>
              <a:gd name="connsiteY3" fmla="*/ 1163540 h 1491707"/>
              <a:gd name="connsiteX4" fmla="*/ 678508 w 1475973"/>
              <a:gd name="connsiteY4" fmla="*/ 1483890 h 1491707"/>
              <a:gd name="connsiteX5" fmla="*/ 1400363 w 1475973"/>
              <a:gd name="connsiteY5" fmla="*/ 1358863 h 1491707"/>
              <a:gd name="connsiteX6" fmla="*/ 1421451 w 1475973"/>
              <a:gd name="connsiteY6" fmla="*/ 985050 h 1491707"/>
              <a:gd name="connsiteX7" fmla="*/ 1111747 w 1475973"/>
              <a:gd name="connsiteY7" fmla="*/ 130606 h 1491707"/>
              <a:gd name="connsiteX8" fmla="*/ 835170 w 1475973"/>
              <a:gd name="connsiteY8" fmla="*/ 784 h 1491707"/>
              <a:gd name="connsiteX9" fmla="*/ 530370 w 1475973"/>
              <a:gd name="connsiteY9" fmla="*/ 153184 h 1491707"/>
              <a:gd name="connsiteX0" fmla="*/ 530370 w 1463400"/>
              <a:gd name="connsiteY0" fmla="*/ 153184 h 1559194"/>
              <a:gd name="connsiteX1" fmla="*/ 90103 w 1463400"/>
              <a:gd name="connsiteY1" fmla="*/ 401540 h 1559194"/>
              <a:gd name="connsiteX2" fmla="*/ 28014 w 1463400"/>
              <a:gd name="connsiteY2" fmla="*/ 864384 h 1559194"/>
              <a:gd name="connsiteX3" fmla="*/ 434414 w 1463400"/>
              <a:gd name="connsiteY3" fmla="*/ 1163540 h 1559194"/>
              <a:gd name="connsiteX4" fmla="*/ 870207 w 1463400"/>
              <a:gd name="connsiteY4" fmla="*/ 1554180 h 1559194"/>
              <a:gd name="connsiteX5" fmla="*/ 1400363 w 1463400"/>
              <a:gd name="connsiteY5" fmla="*/ 1358863 h 1559194"/>
              <a:gd name="connsiteX6" fmla="*/ 1421451 w 1463400"/>
              <a:gd name="connsiteY6" fmla="*/ 985050 h 1559194"/>
              <a:gd name="connsiteX7" fmla="*/ 1111747 w 1463400"/>
              <a:gd name="connsiteY7" fmla="*/ 130606 h 1559194"/>
              <a:gd name="connsiteX8" fmla="*/ 835170 w 1463400"/>
              <a:gd name="connsiteY8" fmla="*/ 784 h 1559194"/>
              <a:gd name="connsiteX9" fmla="*/ 530370 w 1463400"/>
              <a:gd name="connsiteY9" fmla="*/ 153184 h 1559194"/>
              <a:gd name="connsiteX0" fmla="*/ 530370 w 1421456"/>
              <a:gd name="connsiteY0" fmla="*/ 153184 h 1594931"/>
              <a:gd name="connsiteX1" fmla="*/ 90103 w 1421456"/>
              <a:gd name="connsiteY1" fmla="*/ 401540 h 1594931"/>
              <a:gd name="connsiteX2" fmla="*/ 28014 w 1421456"/>
              <a:gd name="connsiteY2" fmla="*/ 864384 h 1594931"/>
              <a:gd name="connsiteX3" fmla="*/ 434414 w 1421456"/>
              <a:gd name="connsiteY3" fmla="*/ 1163540 h 1594931"/>
              <a:gd name="connsiteX4" fmla="*/ 870207 w 1421456"/>
              <a:gd name="connsiteY4" fmla="*/ 1554180 h 1594931"/>
              <a:gd name="connsiteX5" fmla="*/ 1119203 w 1421456"/>
              <a:gd name="connsiteY5" fmla="*/ 1518612 h 1594931"/>
              <a:gd name="connsiteX6" fmla="*/ 1421451 w 1421456"/>
              <a:gd name="connsiteY6" fmla="*/ 985050 h 1594931"/>
              <a:gd name="connsiteX7" fmla="*/ 1111747 w 1421456"/>
              <a:gd name="connsiteY7" fmla="*/ 130606 h 1594931"/>
              <a:gd name="connsiteX8" fmla="*/ 835170 w 1421456"/>
              <a:gd name="connsiteY8" fmla="*/ 784 h 1594931"/>
              <a:gd name="connsiteX9" fmla="*/ 530370 w 1421456"/>
              <a:gd name="connsiteY9" fmla="*/ 153184 h 1594931"/>
              <a:gd name="connsiteX0" fmla="*/ 530370 w 1510914"/>
              <a:gd name="connsiteY0" fmla="*/ 153184 h 1583403"/>
              <a:gd name="connsiteX1" fmla="*/ 90103 w 1510914"/>
              <a:gd name="connsiteY1" fmla="*/ 401540 h 1583403"/>
              <a:gd name="connsiteX2" fmla="*/ 28014 w 1510914"/>
              <a:gd name="connsiteY2" fmla="*/ 864384 h 1583403"/>
              <a:gd name="connsiteX3" fmla="*/ 434414 w 1510914"/>
              <a:gd name="connsiteY3" fmla="*/ 1163540 h 1583403"/>
              <a:gd name="connsiteX4" fmla="*/ 870207 w 1510914"/>
              <a:gd name="connsiteY4" fmla="*/ 1554180 h 1583403"/>
              <a:gd name="connsiteX5" fmla="*/ 1119203 w 1510914"/>
              <a:gd name="connsiteY5" fmla="*/ 1518612 h 1583403"/>
              <a:gd name="connsiteX6" fmla="*/ 1510910 w 1510914"/>
              <a:gd name="connsiteY6" fmla="*/ 1227871 h 1583403"/>
              <a:gd name="connsiteX7" fmla="*/ 1111747 w 1510914"/>
              <a:gd name="connsiteY7" fmla="*/ 130606 h 1583403"/>
              <a:gd name="connsiteX8" fmla="*/ 835170 w 1510914"/>
              <a:gd name="connsiteY8" fmla="*/ 784 h 1583403"/>
              <a:gd name="connsiteX9" fmla="*/ 530370 w 1510914"/>
              <a:gd name="connsiteY9" fmla="*/ 153184 h 1583403"/>
              <a:gd name="connsiteX0" fmla="*/ 530370 w 1510914"/>
              <a:gd name="connsiteY0" fmla="*/ 153184 h 2007244"/>
              <a:gd name="connsiteX1" fmla="*/ 90103 w 1510914"/>
              <a:gd name="connsiteY1" fmla="*/ 401540 h 2007244"/>
              <a:gd name="connsiteX2" fmla="*/ 28014 w 1510914"/>
              <a:gd name="connsiteY2" fmla="*/ 864384 h 2007244"/>
              <a:gd name="connsiteX3" fmla="*/ 434414 w 1510914"/>
              <a:gd name="connsiteY3" fmla="*/ 1163540 h 2007244"/>
              <a:gd name="connsiteX4" fmla="*/ 729628 w 1510914"/>
              <a:gd name="connsiteY4" fmla="*/ 2001481 h 2007244"/>
              <a:gd name="connsiteX5" fmla="*/ 1119203 w 1510914"/>
              <a:gd name="connsiteY5" fmla="*/ 1518612 h 2007244"/>
              <a:gd name="connsiteX6" fmla="*/ 1510910 w 1510914"/>
              <a:gd name="connsiteY6" fmla="*/ 1227871 h 2007244"/>
              <a:gd name="connsiteX7" fmla="*/ 1111747 w 1510914"/>
              <a:gd name="connsiteY7" fmla="*/ 130606 h 2007244"/>
              <a:gd name="connsiteX8" fmla="*/ 835170 w 1510914"/>
              <a:gd name="connsiteY8" fmla="*/ 784 h 2007244"/>
              <a:gd name="connsiteX9" fmla="*/ 530370 w 1510914"/>
              <a:gd name="connsiteY9" fmla="*/ 153184 h 20072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510914" h="2007244">
                <a:moveTo>
                  <a:pt x="530370" y="153184"/>
                </a:moveTo>
                <a:cubicBezTo>
                  <a:pt x="406192" y="219977"/>
                  <a:pt x="173829" y="283007"/>
                  <a:pt x="90103" y="401540"/>
                </a:cubicBezTo>
                <a:cubicBezTo>
                  <a:pt x="6377" y="520073"/>
                  <a:pt x="-29371" y="737384"/>
                  <a:pt x="28014" y="864384"/>
                </a:cubicBezTo>
                <a:cubicBezTo>
                  <a:pt x="85399" y="991384"/>
                  <a:pt x="317478" y="974024"/>
                  <a:pt x="434414" y="1163540"/>
                </a:cubicBezTo>
                <a:cubicBezTo>
                  <a:pt x="551350" y="1353056"/>
                  <a:pt x="615497" y="1942302"/>
                  <a:pt x="729628" y="2001481"/>
                </a:cubicBezTo>
                <a:cubicBezTo>
                  <a:pt x="843759" y="2060660"/>
                  <a:pt x="988989" y="1647547"/>
                  <a:pt x="1119203" y="1518612"/>
                </a:cubicBezTo>
                <a:cubicBezTo>
                  <a:pt x="1249417" y="1389677"/>
                  <a:pt x="1512153" y="1459205"/>
                  <a:pt x="1510910" y="1227871"/>
                </a:cubicBezTo>
                <a:cubicBezTo>
                  <a:pt x="1509667" y="996537"/>
                  <a:pt x="1154080" y="275480"/>
                  <a:pt x="1111747" y="130606"/>
                </a:cubicBezTo>
                <a:cubicBezTo>
                  <a:pt x="1069414" y="-14268"/>
                  <a:pt x="931125" y="-157"/>
                  <a:pt x="835170" y="784"/>
                </a:cubicBezTo>
                <a:cubicBezTo>
                  <a:pt x="739215" y="1725"/>
                  <a:pt x="654548" y="86391"/>
                  <a:pt x="530370" y="15318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fr-FR"/>
          </a:p>
        </p:txBody>
      </p:sp>
      <p:sp>
        <p:nvSpPr>
          <p:cNvPr id="28" name="Forme libre 27"/>
          <p:cNvSpPr/>
          <p:nvPr/>
        </p:nvSpPr>
        <p:spPr>
          <a:xfrm>
            <a:off x="5675313" y="5381625"/>
            <a:ext cx="1127125" cy="1258888"/>
          </a:xfrm>
          <a:custGeom>
            <a:avLst/>
            <a:gdLst>
              <a:gd name="connsiteX0" fmla="*/ 530370 w 1127473"/>
              <a:gd name="connsiteY0" fmla="*/ 153184 h 1258855"/>
              <a:gd name="connsiteX1" fmla="*/ 90103 w 1127473"/>
              <a:gd name="connsiteY1" fmla="*/ 401540 h 1258855"/>
              <a:gd name="connsiteX2" fmla="*/ 28014 w 1127473"/>
              <a:gd name="connsiteY2" fmla="*/ 864384 h 1258855"/>
              <a:gd name="connsiteX3" fmla="*/ 434414 w 1127473"/>
              <a:gd name="connsiteY3" fmla="*/ 1163540 h 1258855"/>
              <a:gd name="connsiteX4" fmla="*/ 908547 w 1127473"/>
              <a:gd name="connsiteY4" fmla="*/ 1253851 h 1258855"/>
              <a:gd name="connsiteX5" fmla="*/ 1055303 w 1127473"/>
              <a:gd name="connsiteY5" fmla="*/ 1039362 h 1258855"/>
              <a:gd name="connsiteX6" fmla="*/ 1089170 w 1127473"/>
              <a:gd name="connsiteY6" fmla="*/ 870029 h 1258855"/>
              <a:gd name="connsiteX7" fmla="*/ 1111747 w 1127473"/>
              <a:gd name="connsiteY7" fmla="*/ 130606 h 1258855"/>
              <a:gd name="connsiteX8" fmla="*/ 835170 w 1127473"/>
              <a:gd name="connsiteY8" fmla="*/ 784 h 1258855"/>
              <a:gd name="connsiteX9" fmla="*/ 530370 w 1127473"/>
              <a:gd name="connsiteY9" fmla="*/ 153184 h 12588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127473" h="1258855">
                <a:moveTo>
                  <a:pt x="530370" y="153184"/>
                </a:moveTo>
                <a:cubicBezTo>
                  <a:pt x="406192" y="219977"/>
                  <a:pt x="173829" y="283007"/>
                  <a:pt x="90103" y="401540"/>
                </a:cubicBezTo>
                <a:cubicBezTo>
                  <a:pt x="6377" y="520073"/>
                  <a:pt x="-29371" y="737384"/>
                  <a:pt x="28014" y="864384"/>
                </a:cubicBezTo>
                <a:cubicBezTo>
                  <a:pt x="85399" y="991384"/>
                  <a:pt x="287659" y="1098629"/>
                  <a:pt x="434414" y="1163540"/>
                </a:cubicBezTo>
                <a:cubicBezTo>
                  <a:pt x="581169" y="1228451"/>
                  <a:pt x="805066" y="1274547"/>
                  <a:pt x="908547" y="1253851"/>
                </a:cubicBezTo>
                <a:cubicBezTo>
                  <a:pt x="1012028" y="1233155"/>
                  <a:pt x="1025199" y="1103332"/>
                  <a:pt x="1055303" y="1039362"/>
                </a:cubicBezTo>
                <a:cubicBezTo>
                  <a:pt x="1085407" y="975392"/>
                  <a:pt x="1079763" y="1021488"/>
                  <a:pt x="1089170" y="870029"/>
                </a:cubicBezTo>
                <a:cubicBezTo>
                  <a:pt x="1098577" y="718570"/>
                  <a:pt x="1154080" y="275480"/>
                  <a:pt x="1111747" y="130606"/>
                </a:cubicBezTo>
                <a:cubicBezTo>
                  <a:pt x="1069414" y="-14268"/>
                  <a:pt x="931125" y="-157"/>
                  <a:pt x="835170" y="784"/>
                </a:cubicBezTo>
                <a:cubicBezTo>
                  <a:pt x="739215" y="1725"/>
                  <a:pt x="654548" y="86391"/>
                  <a:pt x="530370" y="15318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fr-FR"/>
          </a:p>
        </p:txBody>
      </p:sp>
      <p:sp>
        <p:nvSpPr>
          <p:cNvPr id="18" name="Forme libre 17"/>
          <p:cNvSpPr/>
          <p:nvPr/>
        </p:nvSpPr>
        <p:spPr>
          <a:xfrm>
            <a:off x="7404100" y="4332288"/>
            <a:ext cx="446088" cy="395287"/>
          </a:xfrm>
          <a:custGeom>
            <a:avLst/>
            <a:gdLst>
              <a:gd name="connsiteX0" fmla="*/ 228885 w 446544"/>
              <a:gd name="connsiteY0" fmla="*/ 561 h 395181"/>
              <a:gd name="connsiteX1" fmla="*/ 3598 w 446544"/>
              <a:gd name="connsiteY1" fmla="*/ 106578 h 395181"/>
              <a:gd name="connsiteX2" fmla="*/ 109616 w 446544"/>
              <a:gd name="connsiteY2" fmla="*/ 358370 h 395181"/>
              <a:gd name="connsiteX3" fmla="*/ 361407 w 446544"/>
              <a:gd name="connsiteY3" fmla="*/ 371622 h 395181"/>
              <a:gd name="connsiteX4" fmla="*/ 440920 w 446544"/>
              <a:gd name="connsiteY4" fmla="*/ 146335 h 395181"/>
              <a:gd name="connsiteX5" fmla="*/ 228885 w 446544"/>
              <a:gd name="connsiteY5" fmla="*/ 561 h 3951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46544" h="395181">
                <a:moveTo>
                  <a:pt x="228885" y="561"/>
                </a:moveTo>
                <a:cubicBezTo>
                  <a:pt x="155998" y="-6065"/>
                  <a:pt x="23476" y="46943"/>
                  <a:pt x="3598" y="106578"/>
                </a:cubicBezTo>
                <a:cubicBezTo>
                  <a:pt x="-16280" y="166213"/>
                  <a:pt x="49981" y="314196"/>
                  <a:pt x="109616" y="358370"/>
                </a:cubicBezTo>
                <a:cubicBezTo>
                  <a:pt x="169251" y="402544"/>
                  <a:pt x="306190" y="406961"/>
                  <a:pt x="361407" y="371622"/>
                </a:cubicBezTo>
                <a:cubicBezTo>
                  <a:pt x="416624" y="336283"/>
                  <a:pt x="463007" y="210387"/>
                  <a:pt x="440920" y="146335"/>
                </a:cubicBezTo>
                <a:cubicBezTo>
                  <a:pt x="418833" y="82283"/>
                  <a:pt x="301772" y="7187"/>
                  <a:pt x="228885" y="561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fr-FR"/>
          </a:p>
        </p:txBody>
      </p:sp>
      <p:pic>
        <p:nvPicPr>
          <p:cNvPr id="2" name="Image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47116" t="13490" r="1492" b="6937"/>
          <a:stretch>
            <a:fillRect/>
          </a:stretch>
        </p:blipFill>
        <p:spPr bwMode="auto">
          <a:xfrm>
            <a:off x="-33110" y="1284288"/>
            <a:ext cx="3783957" cy="3455987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" name="Image 2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50569" t="14285" r="3613"/>
          <a:stretch>
            <a:fillRect/>
          </a:stretch>
        </p:blipFill>
        <p:spPr bwMode="auto">
          <a:xfrm>
            <a:off x="5538655" y="2920066"/>
            <a:ext cx="3553890" cy="3924871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" name="Image 2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50722" t="14803"/>
          <a:stretch>
            <a:fillRect/>
          </a:stretch>
        </p:blipFill>
        <p:spPr bwMode="auto">
          <a:xfrm>
            <a:off x="2174583" y="2920066"/>
            <a:ext cx="3849434" cy="3925913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Image 2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381" t="14734" r="-381" b="1163"/>
          <a:stretch>
            <a:fillRect/>
          </a:stretch>
        </p:blipFill>
        <p:spPr bwMode="auto">
          <a:xfrm>
            <a:off x="3014029" y="2250404"/>
            <a:ext cx="4586287" cy="4648872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31" name="Grouper 30"/>
          <p:cNvGrpSpPr>
            <a:grpSpLocks/>
          </p:cNvGrpSpPr>
          <p:nvPr/>
        </p:nvGrpSpPr>
        <p:grpSpPr bwMode="auto">
          <a:xfrm>
            <a:off x="3649663" y="4640263"/>
            <a:ext cx="2493962" cy="1117600"/>
            <a:chOff x="3648891" y="4639654"/>
            <a:chExt cx="2494644" cy="1117931"/>
          </a:xfrm>
        </p:grpSpPr>
        <p:sp>
          <p:nvSpPr>
            <p:cNvPr id="32" name="Rectangle 31"/>
            <p:cNvSpPr/>
            <p:nvPr/>
          </p:nvSpPr>
          <p:spPr>
            <a:xfrm>
              <a:off x="3648891" y="5042998"/>
              <a:ext cx="2494644" cy="487506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/>
              <a:endParaRPr lang="fr-FR">
                <a:solidFill>
                  <a:srgbClr val="000000"/>
                </a:solidFill>
                <a:latin typeface="Calibri" charset="0"/>
                <a:ea typeface="ＭＳ Ｐゴシック" charset="0"/>
                <a:cs typeface="ＭＳ Ｐゴシック" charset="0"/>
              </a:endParaRPr>
            </a:p>
          </p:txBody>
        </p:sp>
        <p:pic>
          <p:nvPicPr>
            <p:cNvPr id="9239" name="Image 20" descr="TYFA_R-15.pdf"/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85806" t="22623" r="7919" b="73199"/>
            <a:stretch>
              <a:fillRect/>
            </a:stretch>
          </p:blipFill>
          <p:spPr bwMode="auto">
            <a:xfrm>
              <a:off x="4337723" y="4639654"/>
              <a:ext cx="1112859" cy="111793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4" name="Rectangle 3"/>
          <p:cNvSpPr/>
          <p:nvPr/>
        </p:nvSpPr>
        <p:spPr>
          <a:xfrm>
            <a:off x="0" y="-17463"/>
            <a:ext cx="9144000" cy="123983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/>
            <a:endParaRPr lang="fr-FR">
              <a:solidFill>
                <a:srgbClr val="000000"/>
              </a:solidFill>
              <a:latin typeface="Calibri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9237" name="Titre 1"/>
          <p:cNvSpPr txBox="1">
            <a:spLocks/>
          </p:cNvSpPr>
          <p:nvPr/>
        </p:nvSpPr>
        <p:spPr bwMode="auto">
          <a:xfrm>
            <a:off x="122238" y="44450"/>
            <a:ext cx="8916987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 sz="2800">
                <a:solidFill>
                  <a:schemeClr val="tx1"/>
                </a:solidFill>
                <a:latin typeface="Helvetica" charset="0"/>
                <a:ea typeface="ＭＳ Ｐゴシック" charset="0"/>
                <a:cs typeface="Helvetica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Helvetica" charset="0"/>
                <a:ea typeface="ＭＳ Ｐゴシック" charset="0"/>
                <a:cs typeface="Helvetica" charset="0"/>
              </a:defRPr>
            </a:lvl2pPr>
            <a:lvl3pPr>
              <a:defRPr sz="2000">
                <a:solidFill>
                  <a:schemeClr val="tx1"/>
                </a:solidFill>
                <a:latin typeface="Helvetica" charset="0"/>
                <a:ea typeface="ＭＳ Ｐゴシック" charset="0"/>
                <a:cs typeface="Helvetica" charset="0"/>
              </a:defRPr>
            </a:lvl3pPr>
            <a:lvl4pPr>
              <a:defRPr>
                <a:solidFill>
                  <a:schemeClr val="tx1"/>
                </a:solidFill>
                <a:latin typeface="Helvetica" charset="0"/>
                <a:ea typeface="ＭＳ Ｐゴシック" charset="0"/>
                <a:cs typeface="Helvetica" charset="0"/>
              </a:defRPr>
            </a:lvl4pPr>
            <a:lvl5pPr>
              <a:defRPr>
                <a:solidFill>
                  <a:schemeClr val="tx1"/>
                </a:solidFill>
                <a:latin typeface="Helvetica" charset="0"/>
                <a:ea typeface="ＭＳ Ｐゴシック" charset="0"/>
                <a:cs typeface="Helvetica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>
                <a:solidFill>
                  <a:schemeClr val="tx1"/>
                </a:solidFill>
                <a:latin typeface="Helvetica" charset="0"/>
                <a:ea typeface="ＭＳ Ｐゴシック" charset="0"/>
                <a:cs typeface="Helvetica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>
                <a:solidFill>
                  <a:schemeClr val="tx1"/>
                </a:solidFill>
                <a:latin typeface="Helvetica" charset="0"/>
                <a:ea typeface="ＭＳ Ｐゴシック" charset="0"/>
                <a:cs typeface="Helvetica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>
                <a:solidFill>
                  <a:schemeClr val="tx1"/>
                </a:solidFill>
                <a:latin typeface="Helvetica" charset="0"/>
                <a:ea typeface="ＭＳ Ｐゴシック" charset="0"/>
                <a:cs typeface="Helvetica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>
                <a:solidFill>
                  <a:schemeClr val="tx1"/>
                </a:solidFill>
                <a:latin typeface="Helvetica" charset="0"/>
                <a:ea typeface="ＭＳ Ｐゴシック" charset="0"/>
                <a:cs typeface="Helvetica" charset="0"/>
              </a:defRPr>
            </a:lvl9pPr>
          </a:lstStyle>
          <a:p>
            <a:pPr algn="ctr" eaLnBrk="1" hangingPunct="1"/>
            <a:r>
              <a:rPr lang="fr-FR" sz="4000" b="1">
                <a:solidFill>
                  <a:schemeClr val="bg1"/>
                </a:solidFill>
              </a:rPr>
              <a:t>Main features of an agroecological Europe by 2050</a:t>
            </a:r>
            <a:endParaRPr lang="en-GB" sz="4000" b="1">
              <a:solidFill>
                <a:schemeClr val="bg1"/>
              </a:solidFill>
            </a:endParaRPr>
          </a:p>
        </p:txBody>
      </p:sp>
      <p:sp>
        <p:nvSpPr>
          <p:cNvPr id="5" name="Titr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902087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1" grpId="0" animBg="1"/>
      <p:bldP spid="12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 5">
            <a:extLst>
              <a:ext uri="{FF2B5EF4-FFF2-40B4-BE49-F238E27FC236}">
                <a16:creationId xmlns:a16="http://schemas.microsoft.com/office/drawing/2014/main" id="{FE418B63-8559-F946-A23E-B4EFC7DBDA9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6626"/>
            <a:ext cx="9081653" cy="6758608"/>
          </a:xfrm>
          <a:prstGeom prst="rect">
            <a:avLst/>
          </a:prstGeom>
          <a:solidFill>
            <a:schemeClr val="bg1"/>
          </a:solidFill>
          <a:ln>
            <a:noFill/>
          </a:ln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EC5FD1AB-1035-E640-A7F8-32BDAD823E13}"/>
              </a:ext>
            </a:extLst>
          </p:cNvPr>
          <p:cNvSpPr/>
          <p:nvPr/>
        </p:nvSpPr>
        <p:spPr>
          <a:xfrm>
            <a:off x="159026" y="39756"/>
            <a:ext cx="3074504" cy="131196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9C5FFF5A-7809-9248-AA74-1ECC9F966AC3}"/>
              </a:ext>
            </a:extLst>
          </p:cNvPr>
          <p:cNvSpPr/>
          <p:nvPr/>
        </p:nvSpPr>
        <p:spPr>
          <a:xfrm>
            <a:off x="7315200" y="2663686"/>
            <a:ext cx="1709531" cy="1444488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9547B433-9096-E446-9DE2-C2508A0D39A2}"/>
              </a:ext>
            </a:extLst>
          </p:cNvPr>
          <p:cNvSpPr/>
          <p:nvPr/>
        </p:nvSpPr>
        <p:spPr>
          <a:xfrm>
            <a:off x="2767841" y="5678350"/>
            <a:ext cx="3504372" cy="1148591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CEB4E727-E7A7-2143-810F-8D1CA6D31A23}"/>
              </a:ext>
            </a:extLst>
          </p:cNvPr>
          <p:cNvSpPr/>
          <p:nvPr/>
        </p:nvSpPr>
        <p:spPr>
          <a:xfrm>
            <a:off x="5513938" y="3537708"/>
            <a:ext cx="1201185" cy="1783452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409D898F-770D-254F-9FB6-D688CE9E054C}"/>
              </a:ext>
            </a:extLst>
          </p:cNvPr>
          <p:cNvSpPr/>
          <p:nvPr/>
        </p:nvSpPr>
        <p:spPr>
          <a:xfrm>
            <a:off x="3702326" y="54043"/>
            <a:ext cx="1626912" cy="131196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66F1FCF5-150D-F742-B503-34173F3CEE21}"/>
              </a:ext>
            </a:extLst>
          </p:cNvPr>
          <p:cNvSpPr/>
          <p:nvPr/>
        </p:nvSpPr>
        <p:spPr>
          <a:xfrm>
            <a:off x="5502551" y="54043"/>
            <a:ext cx="1626912" cy="131196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BDC32BDE-8DA9-FE46-A1BE-35B8C26CE304}"/>
              </a:ext>
            </a:extLst>
          </p:cNvPr>
          <p:cNvSpPr/>
          <p:nvPr/>
        </p:nvSpPr>
        <p:spPr>
          <a:xfrm>
            <a:off x="7345638" y="39756"/>
            <a:ext cx="1626912" cy="131196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pSp>
        <p:nvGrpSpPr>
          <p:cNvPr id="4" name="Groupe 3">
            <a:extLst>
              <a:ext uri="{FF2B5EF4-FFF2-40B4-BE49-F238E27FC236}">
                <a16:creationId xmlns:a16="http://schemas.microsoft.com/office/drawing/2014/main" id="{DF942C5D-4042-6D4C-9401-5230EC244D7D}"/>
              </a:ext>
            </a:extLst>
          </p:cNvPr>
          <p:cNvGrpSpPr/>
          <p:nvPr/>
        </p:nvGrpSpPr>
        <p:grpSpPr>
          <a:xfrm>
            <a:off x="1871663" y="4152069"/>
            <a:ext cx="7100887" cy="1783452"/>
            <a:chOff x="1871663" y="4152069"/>
            <a:chExt cx="7100887" cy="1783452"/>
          </a:xfrm>
          <a:solidFill>
            <a:schemeClr val="bg1"/>
          </a:solidFill>
        </p:grpSpPr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129E5125-8070-8F40-BC38-2DCCB97A9642}"/>
                </a:ext>
              </a:extLst>
            </p:cNvPr>
            <p:cNvSpPr/>
            <p:nvPr/>
          </p:nvSpPr>
          <p:spPr>
            <a:xfrm>
              <a:off x="2767841" y="5321160"/>
              <a:ext cx="3504372" cy="328613"/>
            </a:xfrm>
            <a:prstGeom prst="rect">
              <a:avLst/>
            </a:prstGeom>
            <a:grpFill/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DFD8953B-9C63-224E-8EDC-2D19A2065B5E}"/>
                </a:ext>
              </a:extLst>
            </p:cNvPr>
            <p:cNvSpPr/>
            <p:nvPr/>
          </p:nvSpPr>
          <p:spPr>
            <a:xfrm>
              <a:off x="6699801" y="4152069"/>
              <a:ext cx="2272749" cy="1783452"/>
            </a:xfrm>
            <a:prstGeom prst="rect">
              <a:avLst/>
            </a:prstGeom>
            <a:grpFill/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29E2FE7C-6E51-F844-8034-185591A6AB13}"/>
                </a:ext>
              </a:extLst>
            </p:cNvPr>
            <p:cNvSpPr/>
            <p:nvPr/>
          </p:nvSpPr>
          <p:spPr>
            <a:xfrm>
              <a:off x="1871663" y="4786312"/>
              <a:ext cx="500062" cy="464861"/>
            </a:xfrm>
            <a:prstGeom prst="rect">
              <a:avLst/>
            </a:prstGeom>
            <a:grpFill/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sp>
        <p:nvSpPr>
          <p:cNvPr id="22" name="Rectangle 21">
            <a:extLst>
              <a:ext uri="{FF2B5EF4-FFF2-40B4-BE49-F238E27FC236}">
                <a16:creationId xmlns:a16="http://schemas.microsoft.com/office/drawing/2014/main" id="{CCCC14CC-2111-6546-9913-883A843D94FC}"/>
              </a:ext>
            </a:extLst>
          </p:cNvPr>
          <p:cNvSpPr/>
          <p:nvPr/>
        </p:nvSpPr>
        <p:spPr>
          <a:xfrm>
            <a:off x="714375" y="2686049"/>
            <a:ext cx="1657349" cy="142212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9AAC41E8-75D6-2A4C-ADDE-8B3586F96307}"/>
              </a:ext>
            </a:extLst>
          </p:cNvPr>
          <p:cNvGrpSpPr/>
          <p:nvPr/>
        </p:nvGrpSpPr>
        <p:grpSpPr>
          <a:xfrm>
            <a:off x="2371725" y="3537708"/>
            <a:ext cx="3085291" cy="1686546"/>
            <a:chOff x="2371725" y="3537708"/>
            <a:chExt cx="3085291" cy="1686546"/>
          </a:xfrm>
          <a:solidFill>
            <a:schemeClr val="bg1"/>
          </a:solidFill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06CC6B92-415D-2A44-94B7-5022A13BAE03}"/>
                </a:ext>
              </a:extLst>
            </p:cNvPr>
            <p:cNvSpPr/>
            <p:nvPr/>
          </p:nvSpPr>
          <p:spPr>
            <a:xfrm>
              <a:off x="2371725" y="4400550"/>
              <a:ext cx="3085291" cy="823704"/>
            </a:xfrm>
            <a:prstGeom prst="rect">
              <a:avLst/>
            </a:prstGeom>
            <a:grpFill/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EF78978C-B0A6-DA4E-B58F-EEE5EE303406}"/>
                </a:ext>
              </a:extLst>
            </p:cNvPr>
            <p:cNvSpPr/>
            <p:nvPr/>
          </p:nvSpPr>
          <p:spPr>
            <a:xfrm>
              <a:off x="2428645" y="3537708"/>
              <a:ext cx="1097469" cy="813353"/>
            </a:xfrm>
            <a:prstGeom prst="rect">
              <a:avLst/>
            </a:prstGeom>
            <a:grpFill/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grpSp>
        <p:nvGrpSpPr>
          <p:cNvPr id="3" name="Groupe 2">
            <a:extLst>
              <a:ext uri="{FF2B5EF4-FFF2-40B4-BE49-F238E27FC236}">
                <a16:creationId xmlns:a16="http://schemas.microsoft.com/office/drawing/2014/main" id="{8A730050-D8BC-ED45-9F12-60C0C3C32F3D}"/>
              </a:ext>
            </a:extLst>
          </p:cNvPr>
          <p:cNvGrpSpPr/>
          <p:nvPr/>
        </p:nvGrpSpPr>
        <p:grpSpPr>
          <a:xfrm>
            <a:off x="353254" y="1628775"/>
            <a:ext cx="5160686" cy="4157663"/>
            <a:chOff x="353254" y="1628775"/>
            <a:chExt cx="5160686" cy="4157663"/>
          </a:xfrm>
          <a:solidFill>
            <a:schemeClr val="bg1"/>
          </a:solidFill>
        </p:grpSpPr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E733E686-F6DA-334C-9BC1-A19DE415E5E1}"/>
                </a:ext>
              </a:extLst>
            </p:cNvPr>
            <p:cNvSpPr/>
            <p:nvPr/>
          </p:nvSpPr>
          <p:spPr>
            <a:xfrm>
              <a:off x="4240697" y="2650434"/>
              <a:ext cx="583097" cy="583097"/>
            </a:xfrm>
            <a:prstGeom prst="ellipse">
              <a:avLst/>
            </a:prstGeom>
            <a:grpFill/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CFF9689B-AFBA-0745-A5E9-1379DD07B81F}"/>
                </a:ext>
              </a:extLst>
            </p:cNvPr>
            <p:cNvSpPr/>
            <p:nvPr/>
          </p:nvSpPr>
          <p:spPr>
            <a:xfrm>
              <a:off x="353254" y="5264010"/>
              <a:ext cx="2414587" cy="522428"/>
            </a:xfrm>
            <a:prstGeom prst="rect">
              <a:avLst/>
            </a:prstGeom>
            <a:grpFill/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89F08058-0B90-9F45-91C9-747703E2BC89}"/>
                </a:ext>
              </a:extLst>
            </p:cNvPr>
            <p:cNvSpPr/>
            <p:nvPr/>
          </p:nvSpPr>
          <p:spPr>
            <a:xfrm>
              <a:off x="3526114" y="1628775"/>
              <a:ext cx="1987826" cy="600075"/>
            </a:xfrm>
            <a:prstGeom prst="rect">
              <a:avLst/>
            </a:prstGeom>
            <a:grpFill/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pic>
        <p:nvPicPr>
          <p:cNvPr id="29" name="Image 28">
            <a:extLst>
              <a:ext uri="{FF2B5EF4-FFF2-40B4-BE49-F238E27FC236}">
                <a16:creationId xmlns:a16="http://schemas.microsoft.com/office/drawing/2014/main" id="{075E79B3-6542-844D-8317-22245BA24B15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3648" t="14750" r="8557"/>
          <a:stretch/>
        </p:blipFill>
        <p:spPr>
          <a:xfrm>
            <a:off x="1859" y="1774494"/>
            <a:ext cx="3456881" cy="4011944"/>
          </a:xfrm>
          <a:prstGeom prst="rect">
            <a:avLst/>
          </a:prstGeom>
          <a:solidFill>
            <a:schemeClr val="bg1"/>
          </a:solidFill>
          <a:ln>
            <a:noFill/>
          </a:ln>
        </p:spPr>
      </p:pic>
      <p:pic>
        <p:nvPicPr>
          <p:cNvPr id="28" name="Image 27">
            <a:extLst>
              <a:ext uri="{FF2B5EF4-FFF2-40B4-BE49-F238E27FC236}">
                <a16:creationId xmlns:a16="http://schemas.microsoft.com/office/drawing/2014/main" id="{507C44E5-97A1-8341-8729-4E59DC14B40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77" y="1650143"/>
            <a:ext cx="8493270" cy="4130290"/>
          </a:xfrm>
          <a:prstGeom prst="rect">
            <a:avLst/>
          </a:prstGeom>
          <a:solidFill>
            <a:schemeClr val="bg1"/>
          </a:solidFill>
          <a:ln>
            <a:noFill/>
          </a:ln>
        </p:spPr>
      </p:pic>
      <p:pic>
        <p:nvPicPr>
          <p:cNvPr id="26" name="Image 25">
            <a:extLst>
              <a:ext uri="{FF2B5EF4-FFF2-40B4-BE49-F238E27FC236}">
                <a16:creationId xmlns:a16="http://schemas.microsoft.com/office/drawing/2014/main" id="{3D0D9520-04C1-2C46-9388-4C655C1FC9EB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510378" y="1439255"/>
            <a:ext cx="5247221" cy="5425627"/>
          </a:xfrm>
          <a:prstGeom prst="rect">
            <a:avLst/>
          </a:prstGeom>
          <a:solidFill>
            <a:schemeClr val="bg1"/>
          </a:solidFill>
          <a:ln>
            <a:noFill/>
          </a:ln>
        </p:spPr>
      </p:pic>
      <p:pic>
        <p:nvPicPr>
          <p:cNvPr id="33" name="Image 32">
            <a:extLst>
              <a:ext uri="{FF2B5EF4-FFF2-40B4-BE49-F238E27FC236}">
                <a16:creationId xmlns:a16="http://schemas.microsoft.com/office/drawing/2014/main" id="{D7490A25-4B37-4C44-875D-DDE88DFBCB78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593221" y="2029583"/>
            <a:ext cx="4065714" cy="4157181"/>
          </a:xfrm>
          <a:prstGeom prst="rect">
            <a:avLst/>
          </a:prstGeom>
          <a:solidFill>
            <a:schemeClr val="bg1"/>
          </a:solidFill>
          <a:ln>
            <a:noFill/>
          </a:ln>
        </p:spPr>
      </p:pic>
      <p:sp>
        <p:nvSpPr>
          <p:cNvPr id="34" name="Rectangle 33">
            <a:extLst>
              <a:ext uri="{FF2B5EF4-FFF2-40B4-BE49-F238E27FC236}">
                <a16:creationId xmlns:a16="http://schemas.microsoft.com/office/drawing/2014/main" id="{707564AB-7620-3F45-A955-F1557A3042B7}"/>
              </a:ext>
            </a:extLst>
          </p:cNvPr>
          <p:cNvSpPr/>
          <p:nvPr/>
        </p:nvSpPr>
        <p:spPr>
          <a:xfrm>
            <a:off x="3483480" y="2325758"/>
            <a:ext cx="1860046" cy="131196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057587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0" grpId="0" animBg="1"/>
      <p:bldP spid="9" grpId="0" animBg="1"/>
      <p:bldP spid="11" grpId="0" animBg="1"/>
      <p:bldP spid="16" grpId="0" animBg="1"/>
      <p:bldP spid="17" grpId="0" animBg="1"/>
      <p:bldP spid="18" grpId="0" animBg="1"/>
      <p:bldP spid="22" grpId="0" animBg="1"/>
      <p:bldP spid="34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Espace réservé du contenu 6"/>
          <p:cNvSpPr>
            <a:spLocks noGrp="1"/>
          </p:cNvSpPr>
          <p:nvPr>
            <p:ph type="body" sz="quarter" idx="10"/>
          </p:nvPr>
        </p:nvSpPr>
        <p:spPr>
          <a:xfrm>
            <a:off x="308319" y="1621196"/>
            <a:ext cx="8591842" cy="4544653"/>
          </a:xfrm>
        </p:spPr>
        <p:txBody>
          <a:bodyPr/>
          <a:lstStyle/>
          <a:p>
            <a:r>
              <a:rPr lang="en-GB" sz="2400" dirty="0"/>
              <a:t>An ambitious scenario for the EU which makes explicit numerous questions any scenarios for our food system must address</a:t>
            </a:r>
          </a:p>
          <a:p>
            <a:r>
              <a:rPr lang="en-GB" sz="2400" dirty="0"/>
              <a:t>Crop protection is one of them, in relationship to yields, food availability and the economic viability of farms</a:t>
            </a:r>
          </a:p>
          <a:p>
            <a:r>
              <a:rPr lang="en-GB" sz="2400" dirty="0"/>
              <a:t>But the need for high yield cropping systems in the EU depends first and foremost on the relative importance of animal systems</a:t>
            </a:r>
          </a:p>
          <a:p>
            <a:endParaRPr lang="en-GB" sz="2200" dirty="0"/>
          </a:p>
        </p:txBody>
      </p:sp>
      <p:sp>
        <p:nvSpPr>
          <p:cNvPr id="2" name="Espace réservé du texte 1">
            <a:extLst>
              <a:ext uri="{FF2B5EF4-FFF2-40B4-BE49-F238E27FC236}">
                <a16:creationId xmlns:a16="http://schemas.microsoft.com/office/drawing/2014/main" id="{69AE57B4-6DA3-2F45-9A2C-D9E00D674843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Titr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Conclusion</a:t>
            </a:r>
          </a:p>
        </p:txBody>
      </p:sp>
    </p:spTree>
    <p:extLst>
      <p:ext uri="{BB962C8B-B14F-4D97-AF65-F5344CB8AC3E}">
        <p14:creationId xmlns:p14="http://schemas.microsoft.com/office/powerpoint/2010/main" val="13957353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Image 2" descr="TYFA_R-1-1.pdf">
            <a:extLst>
              <a:ext uri="{FF2B5EF4-FFF2-40B4-BE49-F238E27FC236}">
                <a16:creationId xmlns:a16="http://schemas.microsoft.com/office/drawing/2014/main" id="{258897A2-6EAD-3644-AA87-DEDA3337E987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8817" b="9273"/>
          <a:stretch/>
        </p:blipFill>
        <p:spPr bwMode="auto">
          <a:xfrm>
            <a:off x="739829" y="1210015"/>
            <a:ext cx="7681803" cy="56479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243" name="Titre 1"/>
          <p:cNvSpPr txBox="1">
            <a:spLocks/>
          </p:cNvSpPr>
          <p:nvPr/>
        </p:nvSpPr>
        <p:spPr bwMode="auto">
          <a:xfrm>
            <a:off x="122238" y="44450"/>
            <a:ext cx="8916987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 sz="2800">
                <a:solidFill>
                  <a:schemeClr val="tx1"/>
                </a:solidFill>
                <a:latin typeface="Helvetica" charset="0"/>
                <a:ea typeface="ＭＳ Ｐゴシック" charset="0"/>
                <a:cs typeface="Helvetica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Helvetica" charset="0"/>
                <a:ea typeface="ＭＳ Ｐゴシック" charset="0"/>
                <a:cs typeface="Helvetica" charset="0"/>
              </a:defRPr>
            </a:lvl2pPr>
            <a:lvl3pPr>
              <a:defRPr sz="2000">
                <a:solidFill>
                  <a:schemeClr val="tx1"/>
                </a:solidFill>
                <a:latin typeface="Helvetica" charset="0"/>
                <a:ea typeface="ＭＳ Ｐゴシック" charset="0"/>
                <a:cs typeface="Helvetica" charset="0"/>
              </a:defRPr>
            </a:lvl3pPr>
            <a:lvl4pPr>
              <a:defRPr>
                <a:solidFill>
                  <a:schemeClr val="tx1"/>
                </a:solidFill>
                <a:latin typeface="Helvetica" charset="0"/>
                <a:ea typeface="ＭＳ Ｐゴシック" charset="0"/>
                <a:cs typeface="Helvetica" charset="0"/>
              </a:defRPr>
            </a:lvl4pPr>
            <a:lvl5pPr>
              <a:defRPr>
                <a:solidFill>
                  <a:schemeClr val="tx1"/>
                </a:solidFill>
                <a:latin typeface="Helvetica" charset="0"/>
                <a:ea typeface="ＭＳ Ｐゴシック" charset="0"/>
                <a:cs typeface="Helvetica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>
                <a:solidFill>
                  <a:schemeClr val="tx1"/>
                </a:solidFill>
                <a:latin typeface="Helvetica" charset="0"/>
                <a:ea typeface="ＭＳ Ｐゴシック" charset="0"/>
                <a:cs typeface="Helvetica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>
                <a:solidFill>
                  <a:schemeClr val="tx1"/>
                </a:solidFill>
                <a:latin typeface="Helvetica" charset="0"/>
                <a:ea typeface="ＭＳ Ｐゴシック" charset="0"/>
                <a:cs typeface="Helvetica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>
                <a:solidFill>
                  <a:schemeClr val="tx1"/>
                </a:solidFill>
                <a:latin typeface="Helvetica" charset="0"/>
                <a:ea typeface="ＭＳ Ｐゴシック" charset="0"/>
                <a:cs typeface="Helvetica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>
                <a:solidFill>
                  <a:schemeClr val="tx1"/>
                </a:solidFill>
                <a:latin typeface="Helvetica" charset="0"/>
                <a:ea typeface="ＭＳ Ｐゴシック" charset="0"/>
                <a:cs typeface="Helvetica" charset="0"/>
              </a:defRPr>
            </a:lvl9pPr>
          </a:lstStyle>
          <a:p>
            <a:pPr algn="ctr" eaLnBrk="1" hangingPunct="1"/>
            <a:r>
              <a:rPr lang="fr-FR" sz="3600" b="1" dirty="0">
                <a:solidFill>
                  <a:schemeClr val="bg1"/>
                </a:solidFill>
              </a:rPr>
              <a:t>How to get there? </a:t>
            </a:r>
            <a:endParaRPr lang="en-GB" sz="3600" b="1" dirty="0">
              <a:solidFill>
                <a:schemeClr val="bg1"/>
              </a:solidFill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39ABFF90-048B-3247-8570-6B0A62473B13}"/>
              </a:ext>
            </a:extLst>
          </p:cNvPr>
          <p:cNvSpPr txBox="1"/>
          <p:nvPr/>
        </p:nvSpPr>
        <p:spPr>
          <a:xfrm>
            <a:off x="6355080" y="1798320"/>
            <a:ext cx="2196465" cy="369332"/>
          </a:xfrm>
          <a:prstGeom prst="rect">
            <a:avLst/>
          </a:prstGeom>
          <a:noFill/>
          <a:ln w="38100">
            <a:solidFill>
              <a:srgbClr val="FFC000"/>
            </a:solidFill>
          </a:ln>
          <a:effectLst/>
        </p:spPr>
        <p:txBody>
          <a:bodyPr wrap="square" rtlCol="0">
            <a:spAutoFit/>
          </a:bodyPr>
          <a:lstStyle/>
          <a:p>
            <a:pPr algn="ctr"/>
            <a:r>
              <a:rPr lang="fr-FR" dirty="0"/>
              <a:t>Changing diets</a:t>
            </a:r>
          </a:p>
        </p:txBody>
      </p:sp>
      <p:cxnSp>
        <p:nvCxnSpPr>
          <p:cNvPr id="4" name="Connecteur droit avec flèche 3">
            <a:extLst>
              <a:ext uri="{FF2B5EF4-FFF2-40B4-BE49-F238E27FC236}">
                <a16:creationId xmlns:a16="http://schemas.microsoft.com/office/drawing/2014/main" id="{EE8CC4E3-8F0E-3443-9F4B-5610B0E492EA}"/>
              </a:ext>
            </a:extLst>
          </p:cNvPr>
          <p:cNvCxnSpPr/>
          <p:nvPr/>
        </p:nvCxnSpPr>
        <p:spPr>
          <a:xfrm flipH="1">
            <a:off x="5318760" y="2118360"/>
            <a:ext cx="990600" cy="594360"/>
          </a:xfrm>
          <a:prstGeom prst="straightConnector1">
            <a:avLst/>
          </a:prstGeom>
          <a:ln w="38100">
            <a:solidFill>
              <a:srgbClr val="FFC000"/>
            </a:solidFill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8" name="ZoneTexte 37">
            <a:extLst>
              <a:ext uri="{FF2B5EF4-FFF2-40B4-BE49-F238E27FC236}">
                <a16:creationId xmlns:a16="http://schemas.microsoft.com/office/drawing/2014/main" id="{B92A3C1C-77D6-544C-8E85-EA792B504F16}"/>
              </a:ext>
            </a:extLst>
          </p:cNvPr>
          <p:cNvSpPr txBox="1"/>
          <p:nvPr/>
        </p:nvSpPr>
        <p:spPr>
          <a:xfrm>
            <a:off x="6452390" y="2548711"/>
            <a:ext cx="2452623" cy="1200329"/>
          </a:xfrm>
          <a:prstGeom prst="rect">
            <a:avLst/>
          </a:prstGeom>
          <a:noFill/>
          <a:ln w="38100">
            <a:solidFill>
              <a:srgbClr val="FF0000"/>
            </a:solidFill>
          </a:ln>
          <a:effectLst/>
        </p:spPr>
        <p:txBody>
          <a:bodyPr wrap="square" rtlCol="0">
            <a:spAutoFit/>
          </a:bodyPr>
          <a:lstStyle/>
          <a:p>
            <a:pPr algn="ctr"/>
            <a:r>
              <a:rPr lang="fr-FR" dirty="0"/>
              <a:t>Moving away from large scale animal </a:t>
            </a:r>
            <a:r>
              <a:rPr lang="fr-FR" dirty="0" err="1"/>
              <a:t>farming</a:t>
            </a:r>
            <a:r>
              <a:rPr lang="fr-FR" dirty="0"/>
              <a:t> and </a:t>
            </a:r>
            <a:r>
              <a:rPr lang="fr-FR" dirty="0" err="1"/>
              <a:t>replacing</a:t>
            </a:r>
            <a:r>
              <a:rPr lang="fr-FR" dirty="0"/>
              <a:t> </a:t>
            </a:r>
            <a:r>
              <a:rPr lang="fr-FR" dirty="0" err="1"/>
              <a:t>it</a:t>
            </a:r>
            <a:r>
              <a:rPr lang="fr-FR" dirty="0"/>
              <a:t> </a:t>
            </a:r>
            <a:r>
              <a:rPr lang="fr-FR" dirty="0" err="1"/>
              <a:t>with</a:t>
            </a:r>
            <a:r>
              <a:rPr lang="fr-FR" dirty="0"/>
              <a:t> </a:t>
            </a:r>
            <a:r>
              <a:rPr lang="fr-FR" dirty="0" err="1"/>
              <a:t>agroecological</a:t>
            </a:r>
            <a:r>
              <a:rPr lang="fr-FR" dirty="0"/>
              <a:t> </a:t>
            </a:r>
            <a:r>
              <a:rPr lang="fr-FR" dirty="0" err="1"/>
              <a:t>livestock</a:t>
            </a:r>
            <a:endParaRPr lang="fr-FR" dirty="0"/>
          </a:p>
        </p:txBody>
      </p:sp>
      <p:cxnSp>
        <p:nvCxnSpPr>
          <p:cNvPr id="44" name="Connecteur droit avec flèche 43">
            <a:extLst>
              <a:ext uri="{FF2B5EF4-FFF2-40B4-BE49-F238E27FC236}">
                <a16:creationId xmlns:a16="http://schemas.microsoft.com/office/drawing/2014/main" id="{41F5F078-FA08-5B4C-8E0F-258DF51FEBF1}"/>
              </a:ext>
            </a:extLst>
          </p:cNvPr>
          <p:cNvCxnSpPr>
            <a:cxnSpLocks/>
            <a:stCxn id="38" idx="2"/>
          </p:cNvCxnSpPr>
          <p:nvPr/>
        </p:nvCxnSpPr>
        <p:spPr>
          <a:xfrm flipH="1">
            <a:off x="7502934" y="3749040"/>
            <a:ext cx="175768" cy="262711"/>
          </a:xfrm>
          <a:prstGeom prst="straightConnector1">
            <a:avLst/>
          </a:prstGeom>
          <a:ln w="38100"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8" name="ZoneTexte 47">
            <a:extLst>
              <a:ext uri="{FF2B5EF4-FFF2-40B4-BE49-F238E27FC236}">
                <a16:creationId xmlns:a16="http://schemas.microsoft.com/office/drawing/2014/main" id="{A7135CA3-7CA3-4345-9E00-02AF1EBC187D}"/>
              </a:ext>
            </a:extLst>
          </p:cNvPr>
          <p:cNvSpPr txBox="1"/>
          <p:nvPr/>
        </p:nvSpPr>
        <p:spPr>
          <a:xfrm>
            <a:off x="243840" y="1889760"/>
            <a:ext cx="2133600" cy="923330"/>
          </a:xfrm>
          <a:prstGeom prst="rect">
            <a:avLst/>
          </a:prstGeom>
          <a:noFill/>
          <a:ln w="38100">
            <a:solidFill>
              <a:srgbClr val="00B050"/>
            </a:solidFill>
          </a:ln>
          <a:effectLst/>
        </p:spPr>
        <p:txBody>
          <a:bodyPr wrap="square" rtlCol="0">
            <a:spAutoFit/>
          </a:bodyPr>
          <a:lstStyle/>
          <a:p>
            <a:pPr algn="ctr"/>
            <a:r>
              <a:rPr lang="fr-FR" dirty="0"/>
              <a:t>Towards diversified and agroecological vegetal production</a:t>
            </a:r>
          </a:p>
        </p:txBody>
      </p:sp>
      <p:cxnSp>
        <p:nvCxnSpPr>
          <p:cNvPr id="49" name="Connecteur droit avec flèche 48">
            <a:extLst>
              <a:ext uri="{FF2B5EF4-FFF2-40B4-BE49-F238E27FC236}">
                <a16:creationId xmlns:a16="http://schemas.microsoft.com/office/drawing/2014/main" id="{FB59ABCC-6E1F-EB48-99D9-C4DFD232F19E}"/>
              </a:ext>
            </a:extLst>
          </p:cNvPr>
          <p:cNvCxnSpPr>
            <a:cxnSpLocks/>
          </p:cNvCxnSpPr>
          <p:nvPr/>
        </p:nvCxnSpPr>
        <p:spPr>
          <a:xfrm>
            <a:off x="572505" y="2848035"/>
            <a:ext cx="418095" cy="520005"/>
          </a:xfrm>
          <a:prstGeom prst="straightConnector1">
            <a:avLst/>
          </a:prstGeom>
          <a:ln w="38100">
            <a:solidFill>
              <a:srgbClr val="00B050"/>
            </a:solidFill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7" name="ZoneTexte 46">
            <a:extLst>
              <a:ext uri="{FF2B5EF4-FFF2-40B4-BE49-F238E27FC236}">
                <a16:creationId xmlns:a16="http://schemas.microsoft.com/office/drawing/2014/main" id="{6E2CA2CA-02C2-9848-9B8C-0E18D7E76B93}"/>
              </a:ext>
            </a:extLst>
          </p:cNvPr>
          <p:cNvSpPr txBox="1"/>
          <p:nvPr/>
        </p:nvSpPr>
        <p:spPr>
          <a:xfrm>
            <a:off x="7360920" y="5059680"/>
            <a:ext cx="1724025" cy="369332"/>
          </a:xfrm>
          <a:prstGeom prst="rect">
            <a:avLst/>
          </a:prstGeom>
          <a:noFill/>
          <a:ln w="38100">
            <a:solidFill>
              <a:schemeClr val="accent5"/>
            </a:solidFill>
          </a:ln>
          <a:effectLst/>
        </p:spPr>
        <p:txBody>
          <a:bodyPr wrap="square" rtlCol="0">
            <a:spAutoFit/>
          </a:bodyPr>
          <a:lstStyle/>
          <a:p>
            <a:pPr algn="ctr"/>
            <a:r>
              <a:rPr lang="fr-FR" dirty="0"/>
              <a:t>Trade policies</a:t>
            </a:r>
          </a:p>
        </p:txBody>
      </p:sp>
      <p:cxnSp>
        <p:nvCxnSpPr>
          <p:cNvPr id="51" name="Connecteur droit avec flèche 50">
            <a:extLst>
              <a:ext uri="{FF2B5EF4-FFF2-40B4-BE49-F238E27FC236}">
                <a16:creationId xmlns:a16="http://schemas.microsoft.com/office/drawing/2014/main" id="{307027F8-A258-6646-940E-ECA0DD11F383}"/>
              </a:ext>
            </a:extLst>
          </p:cNvPr>
          <p:cNvCxnSpPr/>
          <p:nvPr/>
        </p:nvCxnSpPr>
        <p:spPr>
          <a:xfrm flipH="1">
            <a:off x="5814060" y="5394960"/>
            <a:ext cx="1531620" cy="701040"/>
          </a:xfrm>
          <a:prstGeom prst="straightConnector1">
            <a:avLst/>
          </a:prstGeom>
          <a:ln w="38100">
            <a:solidFill>
              <a:schemeClr val="accent5"/>
            </a:solidFill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2" name="Ellipse 51">
            <a:extLst>
              <a:ext uri="{FF2B5EF4-FFF2-40B4-BE49-F238E27FC236}">
                <a16:creationId xmlns:a16="http://schemas.microsoft.com/office/drawing/2014/main" id="{0DD78AEC-93A1-0142-9A4B-183D68272A40}"/>
              </a:ext>
            </a:extLst>
          </p:cNvPr>
          <p:cNvSpPr/>
          <p:nvPr/>
        </p:nvSpPr>
        <p:spPr>
          <a:xfrm>
            <a:off x="3810000" y="3749040"/>
            <a:ext cx="1508760" cy="563880"/>
          </a:xfrm>
          <a:prstGeom prst="ellipse">
            <a:avLst/>
          </a:prstGeom>
          <a:noFill/>
          <a:ln w="5715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42959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8" grpId="0" animBg="1"/>
      <p:bldP spid="48" grpId="0" animBg="1"/>
      <p:bldP spid="47" grpId="0" animBg="1"/>
      <p:bldP spid="52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9" name="Text Placeholder 1"/>
          <p:cNvSpPr>
            <a:spLocks noGrp="1"/>
          </p:cNvSpPr>
          <p:nvPr>
            <p:ph type="body" sz="quarter" idx="10"/>
          </p:nvPr>
        </p:nvSpPr>
        <p:spPr bwMode="auto">
          <a:xfrm>
            <a:off x="0" y="3114675"/>
            <a:ext cx="9144000" cy="900113"/>
          </a:xfr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n-GB" dirty="0">
                <a:latin typeface="Helvetica" charset="0"/>
                <a:cs typeface="Helvetica" charset="0"/>
              </a:rPr>
              <a:t>Pierre-Marie Aubert (IDDRI) – </a:t>
            </a:r>
            <a:r>
              <a:rPr lang="en-GB" dirty="0" err="1">
                <a:latin typeface="Helvetica" charset="0"/>
                <a:cs typeface="Helvetica" charset="0"/>
              </a:rPr>
              <a:t>pierremarie.aubert@iddri.org</a:t>
            </a:r>
            <a:r>
              <a:rPr lang="en-GB" dirty="0">
                <a:latin typeface="Helvetica" charset="0"/>
                <a:cs typeface="Helvetica" charset="0"/>
              </a:rPr>
              <a:t> </a:t>
            </a:r>
          </a:p>
          <a:p>
            <a:pPr eaLnBrk="1" hangingPunct="1"/>
            <a:r>
              <a:rPr lang="en-GB" dirty="0">
                <a:latin typeface="Helvetica" charset="0"/>
                <a:cs typeface="Helvetica" charset="0"/>
              </a:rPr>
              <a:t>Xavier </a:t>
            </a:r>
            <a:r>
              <a:rPr lang="en-GB" dirty="0" err="1">
                <a:latin typeface="Helvetica" charset="0"/>
                <a:cs typeface="Helvetica" charset="0"/>
              </a:rPr>
              <a:t>Poux</a:t>
            </a:r>
            <a:r>
              <a:rPr lang="en-GB" dirty="0">
                <a:latin typeface="Helvetica" charset="0"/>
                <a:cs typeface="Helvetica" charset="0"/>
              </a:rPr>
              <a:t> (</a:t>
            </a:r>
            <a:r>
              <a:rPr lang="en-GB" dirty="0" err="1">
                <a:latin typeface="Helvetica" charset="0"/>
                <a:cs typeface="Helvetica" charset="0"/>
              </a:rPr>
              <a:t>AScA</a:t>
            </a:r>
            <a:r>
              <a:rPr lang="en-GB" dirty="0">
                <a:latin typeface="Helvetica" charset="0"/>
                <a:cs typeface="Helvetica" charset="0"/>
              </a:rPr>
              <a:t>, IDDRI) – </a:t>
            </a:r>
            <a:r>
              <a:rPr lang="en-GB" dirty="0" err="1">
                <a:latin typeface="Helvetica" charset="0"/>
                <a:cs typeface="Helvetica" charset="0"/>
              </a:rPr>
              <a:t>xavier.poux@asca-net.com</a:t>
            </a:r>
            <a:endParaRPr lang="en-GB" dirty="0">
              <a:latin typeface="Helvetica" charset="0"/>
              <a:cs typeface="Helvetica" charset="0"/>
            </a:endParaRPr>
          </a:p>
          <a:p>
            <a:pPr eaLnBrk="1" hangingPunct="1"/>
            <a:r>
              <a:rPr lang="fr-FR" dirty="0">
                <a:hlinkClick r:id="rId2"/>
              </a:rPr>
              <a:t>https://</a:t>
            </a:r>
            <a:r>
              <a:rPr lang="fr-FR" dirty="0">
                <a:solidFill>
                  <a:schemeClr val="bg1">
                    <a:lumMod val="95000"/>
                  </a:schemeClr>
                </a:solidFill>
                <a:hlinkClick r:id="rId2"/>
              </a:rPr>
              <a:t>www.iddri.org/en/project/ten-years-agroecology-europe</a:t>
            </a:r>
            <a:endParaRPr lang="en-GB" dirty="0">
              <a:solidFill>
                <a:schemeClr val="bg1">
                  <a:lumMod val="95000"/>
                </a:schemeClr>
              </a:solidFill>
              <a:latin typeface="Helvetica" charset="0"/>
              <a:cs typeface="Helvetica" charset="0"/>
            </a:endParaRPr>
          </a:p>
          <a:p>
            <a:pPr eaLnBrk="1" hangingPunct="1"/>
            <a:r>
              <a:rPr lang="en-GB" dirty="0">
                <a:solidFill>
                  <a:schemeClr val="bg1"/>
                </a:solidFill>
                <a:latin typeface="Helvetica" charset="0"/>
                <a:cs typeface="Helvetica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www.iddri.org/tyfa</a:t>
            </a:r>
            <a:r>
              <a:rPr lang="en-GB" dirty="0">
                <a:latin typeface="Helvetica" charset="0"/>
                <a:cs typeface="Helvetica" charset="0"/>
              </a:rPr>
              <a:t> </a:t>
            </a:r>
          </a:p>
        </p:txBody>
      </p:sp>
      <p:sp>
        <p:nvSpPr>
          <p:cNvPr id="2" name="Rectangle 1"/>
          <p:cNvSpPr/>
          <p:nvPr/>
        </p:nvSpPr>
        <p:spPr>
          <a:xfrm>
            <a:off x="457200" y="4937164"/>
            <a:ext cx="82296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400" dirty="0">
                <a:solidFill>
                  <a:schemeClr val="bg1">
                    <a:lumMod val="95000"/>
                  </a:schemeClr>
                </a:solidFill>
              </a:rPr>
              <a:t>https://</a:t>
            </a:r>
            <a:r>
              <a:rPr lang="fr-FR" sz="2400" dirty="0" err="1">
                <a:solidFill>
                  <a:schemeClr val="bg1">
                    <a:lumMod val="95000"/>
                  </a:schemeClr>
                </a:solidFill>
              </a:rPr>
              <a:t>www.iddri.org</a:t>
            </a:r>
            <a:r>
              <a:rPr lang="fr-FR" sz="2400" dirty="0">
                <a:solidFill>
                  <a:schemeClr val="bg1">
                    <a:lumMod val="95000"/>
                  </a:schemeClr>
                </a:solidFill>
              </a:rPr>
              <a:t>/en/</a:t>
            </a:r>
            <a:r>
              <a:rPr lang="fr-FR" sz="2400" dirty="0" err="1">
                <a:solidFill>
                  <a:schemeClr val="bg1">
                    <a:lumMod val="95000"/>
                  </a:schemeClr>
                </a:solidFill>
              </a:rPr>
              <a:t>project</a:t>
            </a:r>
            <a:r>
              <a:rPr lang="fr-FR" sz="2400" dirty="0">
                <a:solidFill>
                  <a:schemeClr val="bg1">
                    <a:lumMod val="95000"/>
                  </a:schemeClr>
                </a:solidFill>
              </a:rPr>
              <a:t>/</a:t>
            </a:r>
            <a:r>
              <a:rPr lang="fr-FR" sz="2400" dirty="0" err="1">
                <a:solidFill>
                  <a:schemeClr val="bg1">
                    <a:lumMod val="95000"/>
                  </a:schemeClr>
                </a:solidFill>
              </a:rPr>
              <a:t>ten-years-agroecology-europe</a:t>
            </a:r>
            <a:endParaRPr lang="fr-FR" sz="2400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457200" y="1315135"/>
            <a:ext cx="82296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sz="3600" b="1">
                <a:solidFill>
                  <a:schemeClr val="bg1">
                    <a:lumMod val="95000"/>
                  </a:schemeClr>
                </a:solidFill>
              </a:rPr>
              <a:t>THANK YOU FOR YOUR ATTENTION!</a:t>
            </a:r>
            <a:endParaRPr lang="fr-FR" sz="3600" b="1" dirty="0">
              <a:solidFill>
                <a:schemeClr val="bg1">
                  <a:lumMod val="9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9683083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Espace réservé du contenu 6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GB" sz="2400" i="1" dirty="0"/>
              <a:t>Ten Years For Agroecology </a:t>
            </a:r>
            <a:r>
              <a:rPr lang="en-GB" sz="2400" dirty="0"/>
              <a:t>: </a:t>
            </a:r>
          </a:p>
          <a:p>
            <a:pPr lvl="1"/>
            <a:r>
              <a:rPr lang="en-GB" sz="2000" dirty="0"/>
              <a:t>A future study</a:t>
            </a:r>
          </a:p>
          <a:p>
            <a:pPr lvl="1"/>
            <a:r>
              <a:rPr lang="en-GB" sz="2000" dirty="0"/>
              <a:t>Making agroecology a credible option for Europe</a:t>
            </a:r>
          </a:p>
          <a:p>
            <a:pPr lvl="1"/>
            <a:r>
              <a:rPr lang="en-GB" sz="2000" dirty="0"/>
              <a:t>A joint IDDRI and </a:t>
            </a:r>
            <a:r>
              <a:rPr lang="en-GB" sz="2000" dirty="0" err="1"/>
              <a:t>AScA</a:t>
            </a:r>
            <a:r>
              <a:rPr lang="en-GB" sz="2000" dirty="0"/>
              <a:t> initiative, with different funders</a:t>
            </a:r>
          </a:p>
          <a:p>
            <a:r>
              <a:rPr lang="en-GB" sz="2400" dirty="0"/>
              <a:t>First step: a biotechnical modelling</a:t>
            </a:r>
          </a:p>
          <a:p>
            <a:pPr lvl="1"/>
            <a:r>
              <a:rPr lang="en-GB" sz="2000" dirty="0"/>
              <a:t>What is agroecology? What are the explicit assumptions?</a:t>
            </a:r>
          </a:p>
          <a:p>
            <a:pPr lvl="1"/>
            <a:r>
              <a:rPr lang="en-GB" sz="2000" dirty="0"/>
              <a:t>Modelling at the EU scale</a:t>
            </a:r>
          </a:p>
          <a:p>
            <a:pPr lvl="1"/>
            <a:r>
              <a:rPr lang="en-GB" sz="2000" dirty="0"/>
              <a:t>An unprecedent scientific project</a:t>
            </a:r>
          </a:p>
          <a:p>
            <a:r>
              <a:rPr lang="en-GB" sz="2400" dirty="0"/>
              <a:t>Work in progress: regionalization, socio-economic and policy aspects</a:t>
            </a:r>
          </a:p>
          <a:p>
            <a:endParaRPr lang="en-GB" sz="2400" dirty="0"/>
          </a:p>
        </p:txBody>
      </p:sp>
      <p:sp>
        <p:nvSpPr>
          <p:cNvPr id="2" name="Espace réservé du texte 1">
            <a:extLst>
              <a:ext uri="{FF2B5EF4-FFF2-40B4-BE49-F238E27FC236}">
                <a16:creationId xmlns:a16="http://schemas.microsoft.com/office/drawing/2014/main" id="{058A83A0-1186-8B41-91AE-98B8B90CC534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Titr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err="1"/>
              <a:t>TYFA’s</a:t>
            </a:r>
            <a:r>
              <a:rPr lang="fr-FR" dirty="0"/>
              <a:t> ID</a:t>
            </a:r>
          </a:p>
        </p:txBody>
      </p:sp>
    </p:spTree>
    <p:extLst>
      <p:ext uri="{BB962C8B-B14F-4D97-AF65-F5344CB8AC3E}">
        <p14:creationId xmlns:p14="http://schemas.microsoft.com/office/powerpoint/2010/main" val="3010877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Espace réservé du contenu 6"/>
          <p:cNvSpPr>
            <a:spLocks noGrp="1"/>
          </p:cNvSpPr>
          <p:nvPr>
            <p:ph type="body" sz="quarter" idx="10"/>
          </p:nvPr>
        </p:nvSpPr>
        <p:spPr>
          <a:xfrm>
            <a:off x="308319" y="1621196"/>
            <a:ext cx="8591842" cy="4544653"/>
          </a:xfrm>
        </p:spPr>
        <p:txBody>
          <a:bodyPr/>
          <a:lstStyle/>
          <a:p>
            <a:r>
              <a:rPr lang="en-GB" sz="2400" dirty="0"/>
              <a:t>Contribute to a debate structured by a </a:t>
            </a:r>
            <a:r>
              <a:rPr lang="en-GB" sz="2400" i="1" dirty="0"/>
              <a:t>climat smart</a:t>
            </a:r>
            <a:r>
              <a:rPr lang="en-GB" sz="2400" dirty="0"/>
              <a:t> narrative</a:t>
            </a:r>
          </a:p>
        </p:txBody>
      </p:sp>
      <p:sp>
        <p:nvSpPr>
          <p:cNvPr id="2" name="Espace réservé du texte 1">
            <a:extLst>
              <a:ext uri="{FF2B5EF4-FFF2-40B4-BE49-F238E27FC236}">
                <a16:creationId xmlns:a16="http://schemas.microsoft.com/office/drawing/2014/main" id="{69AE57B4-6DA3-2F45-9A2C-D9E00D674843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Titr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TYFA: </a:t>
            </a:r>
            <a:r>
              <a:rPr lang="fr-FR" dirty="0" err="1"/>
              <a:t>why</a:t>
            </a:r>
            <a:r>
              <a:rPr lang="fr-FR" dirty="0"/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91071167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 5">
            <a:extLst>
              <a:ext uri="{FF2B5EF4-FFF2-40B4-BE49-F238E27FC236}">
                <a16:creationId xmlns:a16="http://schemas.microsoft.com/office/drawing/2014/main" id="{CCD626BF-68D7-0544-8E96-D13840D1A8B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739" t="2017" r="5104" b="5915"/>
          <a:stretch/>
        </p:blipFill>
        <p:spPr>
          <a:xfrm>
            <a:off x="0" y="0"/>
            <a:ext cx="9144000" cy="6380618"/>
          </a:xfrm>
          <a:prstGeom prst="rect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8AADCB58-82D8-6E44-A3D3-465A08F4962D}"/>
              </a:ext>
            </a:extLst>
          </p:cNvPr>
          <p:cNvSpPr txBox="1"/>
          <p:nvPr/>
        </p:nvSpPr>
        <p:spPr>
          <a:xfrm>
            <a:off x="159657" y="6479177"/>
            <a:ext cx="37011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/>
              <a:t>European Commission, 2017</a:t>
            </a:r>
          </a:p>
        </p:txBody>
      </p:sp>
    </p:spTree>
    <p:extLst>
      <p:ext uri="{BB962C8B-B14F-4D97-AF65-F5344CB8AC3E}">
        <p14:creationId xmlns:p14="http://schemas.microsoft.com/office/powerpoint/2010/main" val="254469226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Espace réservé du contenu 6"/>
          <p:cNvSpPr>
            <a:spLocks noGrp="1"/>
          </p:cNvSpPr>
          <p:nvPr>
            <p:ph type="body" sz="quarter" idx="10"/>
          </p:nvPr>
        </p:nvSpPr>
        <p:spPr>
          <a:xfrm>
            <a:off x="308319" y="1621196"/>
            <a:ext cx="8591842" cy="4544653"/>
          </a:xfrm>
        </p:spPr>
        <p:txBody>
          <a:bodyPr/>
          <a:lstStyle/>
          <a:p>
            <a:r>
              <a:rPr lang="en-GB" sz="2400" dirty="0"/>
              <a:t>Contribute to a debate structured by a </a:t>
            </a:r>
            <a:r>
              <a:rPr lang="en-GB" sz="2400" i="1" dirty="0"/>
              <a:t>climat smart</a:t>
            </a:r>
            <a:r>
              <a:rPr lang="en-GB" sz="2400" dirty="0"/>
              <a:t> narrative</a:t>
            </a:r>
          </a:p>
          <a:p>
            <a:pPr lvl="1"/>
            <a:r>
              <a:rPr lang="en-GB" sz="2000" dirty="0"/>
              <a:t>Producing more with less: </a:t>
            </a:r>
            <a:r>
              <a:rPr lang="en-GB" sz="2000" i="1" dirty="0"/>
              <a:t>yields increase </a:t>
            </a:r>
            <a:r>
              <a:rPr lang="en-GB" sz="2000" dirty="0"/>
              <a:t>and </a:t>
            </a:r>
            <a:r>
              <a:rPr lang="en-GB" sz="2000" i="1" dirty="0"/>
              <a:t>efficiency </a:t>
            </a:r>
            <a:r>
              <a:rPr lang="en-GB" sz="2000" dirty="0"/>
              <a:t>(e.g. +30% to +70% in yields by 2050)…</a:t>
            </a:r>
          </a:p>
          <a:p>
            <a:pPr lvl="1"/>
            <a:r>
              <a:rPr lang="en-GB" sz="2000" dirty="0"/>
              <a:t>… to spare land for climate mitigation and “pristine nature” conservation =&gt; major land use changes</a:t>
            </a:r>
          </a:p>
        </p:txBody>
      </p:sp>
      <p:sp>
        <p:nvSpPr>
          <p:cNvPr id="2" name="Espace réservé du texte 1">
            <a:extLst>
              <a:ext uri="{FF2B5EF4-FFF2-40B4-BE49-F238E27FC236}">
                <a16:creationId xmlns:a16="http://schemas.microsoft.com/office/drawing/2014/main" id="{69AE57B4-6DA3-2F45-9A2C-D9E00D674843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Titr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TYFA : </a:t>
            </a:r>
            <a:r>
              <a:rPr lang="fr-FR" dirty="0" err="1"/>
              <a:t>why</a:t>
            </a:r>
            <a:r>
              <a:rPr lang="fr-FR" dirty="0"/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85558702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8DD36478-304A-5548-869A-C1B7BA33B1FE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fr-FR"/>
          </a:p>
        </p:txBody>
      </p:sp>
      <p:grpSp>
        <p:nvGrpSpPr>
          <p:cNvPr id="15" name="Groupe 14">
            <a:extLst>
              <a:ext uri="{FF2B5EF4-FFF2-40B4-BE49-F238E27FC236}">
                <a16:creationId xmlns:a16="http://schemas.microsoft.com/office/drawing/2014/main" id="{16E0EBDA-A4C8-1A45-819E-A71E29D41D99}"/>
              </a:ext>
            </a:extLst>
          </p:cNvPr>
          <p:cNvGrpSpPr/>
          <p:nvPr/>
        </p:nvGrpSpPr>
        <p:grpSpPr>
          <a:xfrm>
            <a:off x="0" y="3681295"/>
            <a:ext cx="6677980" cy="3189691"/>
            <a:chOff x="0" y="3681295"/>
            <a:chExt cx="6677980" cy="3189691"/>
          </a:xfrm>
        </p:grpSpPr>
        <p:pic>
          <p:nvPicPr>
            <p:cNvPr id="6" name="Image 5">
              <a:extLst>
                <a:ext uri="{FF2B5EF4-FFF2-40B4-BE49-F238E27FC236}">
                  <a16:creationId xmlns:a16="http://schemas.microsoft.com/office/drawing/2014/main" id="{6F44D713-55D6-E34C-AFF4-41397A3CC22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0" y="3681295"/>
              <a:ext cx="6429830" cy="3176705"/>
            </a:xfrm>
            <a:prstGeom prst="rect">
              <a:avLst/>
            </a:prstGeom>
          </p:spPr>
        </p:pic>
        <p:sp>
          <p:nvSpPr>
            <p:cNvPr id="8" name="ZoneTexte 7">
              <a:extLst>
                <a:ext uri="{FF2B5EF4-FFF2-40B4-BE49-F238E27FC236}">
                  <a16:creationId xmlns:a16="http://schemas.microsoft.com/office/drawing/2014/main" id="{B41DF6C7-C84D-C543-924D-ED272548B884}"/>
                </a:ext>
              </a:extLst>
            </p:cNvPr>
            <p:cNvSpPr txBox="1"/>
            <p:nvPr/>
          </p:nvSpPr>
          <p:spPr>
            <a:xfrm rot="16200000">
              <a:off x="5376559" y="5569565"/>
              <a:ext cx="2264288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1600"/>
                <a:t>ECF &amp; Climact, 2018</a:t>
              </a:r>
            </a:p>
          </p:txBody>
        </p:sp>
      </p:grpSp>
      <p:grpSp>
        <p:nvGrpSpPr>
          <p:cNvPr id="14" name="Groupe 13">
            <a:extLst>
              <a:ext uri="{FF2B5EF4-FFF2-40B4-BE49-F238E27FC236}">
                <a16:creationId xmlns:a16="http://schemas.microsoft.com/office/drawing/2014/main" id="{EE6984D3-26DE-FB47-AC02-CC08C3070FA3}"/>
              </a:ext>
            </a:extLst>
          </p:cNvPr>
          <p:cNvGrpSpPr/>
          <p:nvPr/>
        </p:nvGrpSpPr>
        <p:grpSpPr>
          <a:xfrm>
            <a:off x="16830" y="0"/>
            <a:ext cx="6047721" cy="3883713"/>
            <a:chOff x="16830" y="0"/>
            <a:chExt cx="6047721" cy="3883713"/>
          </a:xfrm>
        </p:grpSpPr>
        <p:pic>
          <p:nvPicPr>
            <p:cNvPr id="9" name="Image 8">
              <a:extLst>
                <a:ext uri="{FF2B5EF4-FFF2-40B4-BE49-F238E27FC236}">
                  <a16:creationId xmlns:a16="http://schemas.microsoft.com/office/drawing/2014/main" id="{0438E73E-0FD6-634C-AA61-DA4D83EE323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6830" y="0"/>
              <a:ext cx="5743999" cy="3883713"/>
            </a:xfrm>
            <a:prstGeom prst="rect">
              <a:avLst/>
            </a:prstGeom>
          </p:spPr>
        </p:pic>
        <p:sp>
          <p:nvSpPr>
            <p:cNvPr id="10" name="ZoneTexte 9">
              <a:extLst>
                <a:ext uri="{FF2B5EF4-FFF2-40B4-BE49-F238E27FC236}">
                  <a16:creationId xmlns:a16="http://schemas.microsoft.com/office/drawing/2014/main" id="{4B8DB0F4-424A-FD43-BC1D-1C979567421F}"/>
                </a:ext>
              </a:extLst>
            </p:cNvPr>
            <p:cNvSpPr txBox="1"/>
            <p:nvPr/>
          </p:nvSpPr>
          <p:spPr>
            <a:xfrm rot="16200000">
              <a:off x="4778519" y="2564605"/>
              <a:ext cx="226428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1400"/>
                <a:t>CCC UK, 2018</a:t>
              </a:r>
            </a:p>
          </p:txBody>
        </p:sp>
      </p:grpSp>
      <p:sp>
        <p:nvSpPr>
          <p:cNvPr id="11" name="ZoneTexte 10">
            <a:extLst>
              <a:ext uri="{FF2B5EF4-FFF2-40B4-BE49-F238E27FC236}">
                <a16:creationId xmlns:a16="http://schemas.microsoft.com/office/drawing/2014/main" id="{F0FA227A-DA97-464C-AF59-FEBDFA2287E3}"/>
              </a:ext>
            </a:extLst>
          </p:cNvPr>
          <p:cNvSpPr txBox="1"/>
          <p:nvPr/>
        </p:nvSpPr>
        <p:spPr>
          <a:xfrm>
            <a:off x="5957170" y="278364"/>
            <a:ext cx="3100332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/>
              <a:t>Cumultative measures could lead to the conversion of up to </a:t>
            </a:r>
          </a:p>
          <a:p>
            <a:r>
              <a:rPr lang="fr-FR"/>
              <a:t>–72% grasslands</a:t>
            </a:r>
          </a:p>
          <a:p>
            <a:r>
              <a:rPr lang="fr-FR"/>
              <a:t>–70% croplands </a:t>
            </a:r>
          </a:p>
          <a:p>
            <a:r>
              <a:rPr lang="fr-FR"/>
              <a:t>at the UK level in the CCC scenarios</a:t>
            </a: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0AB667BC-FC7B-3E46-8A23-7EDCF5794A56}"/>
              </a:ext>
            </a:extLst>
          </p:cNvPr>
          <p:cNvSpPr txBox="1"/>
          <p:nvPr/>
        </p:nvSpPr>
        <p:spPr>
          <a:xfrm>
            <a:off x="6562390" y="3681295"/>
            <a:ext cx="261783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/>
              <a:t>or to the conversion of: </a:t>
            </a:r>
          </a:p>
          <a:p>
            <a:r>
              <a:rPr lang="fr-FR"/>
              <a:t>–30% of both grasslands and croplands at the EU level in ECF scenarios</a:t>
            </a:r>
          </a:p>
        </p:txBody>
      </p:sp>
    </p:spTree>
    <p:extLst>
      <p:ext uri="{BB962C8B-B14F-4D97-AF65-F5344CB8AC3E}">
        <p14:creationId xmlns:p14="http://schemas.microsoft.com/office/powerpoint/2010/main" val="41590760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Espace réservé du contenu 6"/>
          <p:cNvSpPr>
            <a:spLocks noGrp="1"/>
          </p:cNvSpPr>
          <p:nvPr>
            <p:ph type="body" sz="quarter" idx="10"/>
          </p:nvPr>
        </p:nvSpPr>
        <p:spPr>
          <a:xfrm>
            <a:off x="308319" y="1621196"/>
            <a:ext cx="8591842" cy="4544653"/>
          </a:xfrm>
        </p:spPr>
        <p:txBody>
          <a:bodyPr/>
          <a:lstStyle/>
          <a:p>
            <a:r>
              <a:rPr lang="en-GB" sz="2400" dirty="0"/>
              <a:t>Contribute to a debate structured by a </a:t>
            </a:r>
            <a:r>
              <a:rPr lang="en-GB" sz="2400" i="1" dirty="0"/>
              <a:t>climat smart</a:t>
            </a:r>
            <a:r>
              <a:rPr lang="en-GB" sz="2400" dirty="0"/>
              <a:t> narrative</a:t>
            </a:r>
          </a:p>
          <a:p>
            <a:pPr lvl="1"/>
            <a:r>
              <a:rPr lang="en-GB" sz="2000" dirty="0"/>
              <a:t>Producing more with less: </a:t>
            </a:r>
            <a:r>
              <a:rPr lang="en-GB" sz="2000" i="1" dirty="0"/>
              <a:t>yields increase </a:t>
            </a:r>
            <a:r>
              <a:rPr lang="en-GB" sz="2000" dirty="0"/>
              <a:t>and </a:t>
            </a:r>
            <a:r>
              <a:rPr lang="en-GB" sz="2000" i="1" dirty="0"/>
              <a:t>efficiency </a:t>
            </a:r>
            <a:r>
              <a:rPr lang="en-GB" sz="2000" dirty="0"/>
              <a:t>(e.g. +30% to +70% in yields by 2050)…</a:t>
            </a:r>
          </a:p>
          <a:p>
            <a:pPr lvl="1"/>
            <a:r>
              <a:rPr lang="en-GB" sz="2000" dirty="0"/>
              <a:t>… to spare land for climate mitigation and “pristine nature” conservation =&gt; major land use changes</a:t>
            </a:r>
          </a:p>
          <a:p>
            <a:r>
              <a:rPr lang="en-GB" sz="2400" dirty="0"/>
              <a:t>Different shortcomings in such scenarios</a:t>
            </a:r>
          </a:p>
          <a:p>
            <a:pPr lvl="1"/>
            <a:r>
              <a:rPr lang="en-GB" sz="2000" dirty="0"/>
              <a:t>Biodiversity: is efficiency enough to alt its erosion considering its role as a </a:t>
            </a:r>
            <a:r>
              <a:rPr lang="en-GB" sz="2000" i="1" dirty="0"/>
              <a:t>production factor</a:t>
            </a:r>
            <a:r>
              <a:rPr lang="en-GB" sz="2000" dirty="0"/>
              <a:t>, its links to landscapes &amp; CC </a:t>
            </a:r>
            <a:r>
              <a:rPr lang="en-GB" sz="2000" i="1" dirty="0"/>
              <a:t>adaptation</a:t>
            </a:r>
            <a:endParaRPr lang="en-GB" sz="2000" dirty="0"/>
          </a:p>
        </p:txBody>
      </p:sp>
      <p:sp>
        <p:nvSpPr>
          <p:cNvPr id="2" name="Espace réservé du texte 1">
            <a:extLst>
              <a:ext uri="{FF2B5EF4-FFF2-40B4-BE49-F238E27FC236}">
                <a16:creationId xmlns:a16="http://schemas.microsoft.com/office/drawing/2014/main" id="{69AE57B4-6DA3-2F45-9A2C-D9E00D674843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Titr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TYFA : </a:t>
            </a:r>
            <a:r>
              <a:rPr lang="fr-FR" dirty="0" err="1"/>
              <a:t>why</a:t>
            </a:r>
            <a:r>
              <a:rPr lang="fr-FR" dirty="0"/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419639312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 5">
            <a:extLst>
              <a:ext uri="{FF2B5EF4-FFF2-40B4-BE49-F238E27FC236}">
                <a16:creationId xmlns:a16="http://schemas.microsoft.com/office/drawing/2014/main" id="{5D5728B7-3D6D-CF44-9F56-F427D35DD44B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953" t="46427" r="6712"/>
          <a:stretch/>
        </p:blipFill>
        <p:spPr>
          <a:xfrm>
            <a:off x="37071" y="0"/>
            <a:ext cx="9096026" cy="6623222"/>
          </a:xfrm>
          <a:prstGeom prst="rect">
            <a:avLst/>
          </a:prstGeom>
        </p:spPr>
      </p:pic>
      <p:sp>
        <p:nvSpPr>
          <p:cNvPr id="8" name="ZoneTexte 7">
            <a:extLst>
              <a:ext uri="{FF2B5EF4-FFF2-40B4-BE49-F238E27FC236}">
                <a16:creationId xmlns:a16="http://schemas.microsoft.com/office/drawing/2014/main" id="{264B747C-A335-C140-83E9-C483E667D635}"/>
              </a:ext>
            </a:extLst>
          </p:cNvPr>
          <p:cNvSpPr txBox="1"/>
          <p:nvPr/>
        </p:nvSpPr>
        <p:spPr>
          <a:xfrm rot="5400000">
            <a:off x="5956657" y="4499563"/>
            <a:ext cx="461665" cy="4247317"/>
          </a:xfrm>
          <a:prstGeom prst="rect">
            <a:avLst/>
          </a:prstGeom>
          <a:noFill/>
        </p:spPr>
        <p:txBody>
          <a:bodyPr vert="vert270" wrap="square" rtlCol="0">
            <a:spAutoFit/>
          </a:bodyPr>
          <a:lstStyle/>
          <a:p>
            <a:r>
              <a:rPr lang="fr-FR" dirty="0" err="1"/>
              <a:t>Dainese</a:t>
            </a:r>
            <a:r>
              <a:rPr lang="fr-FR" dirty="0"/>
              <a:t> et al, 2019</a:t>
            </a:r>
          </a:p>
        </p:txBody>
      </p:sp>
    </p:spTree>
    <p:extLst>
      <p:ext uri="{BB962C8B-B14F-4D97-AF65-F5344CB8AC3E}">
        <p14:creationId xmlns:p14="http://schemas.microsoft.com/office/powerpoint/2010/main" val="858861121"/>
      </p:ext>
    </p:extLst>
  </p:cSld>
  <p:clrMapOvr>
    <a:masterClrMapping/>
  </p:clrMapOvr>
</p:sld>
</file>

<file path=ppt/theme/theme1.xml><?xml version="1.0" encoding="utf-8"?>
<a:theme xmlns:a="http://schemas.openxmlformats.org/drawingml/2006/main" name="IDDRI_modèle_UTILISER CELUI CI">
  <a:themeElements>
    <a:clrScheme name="IDDRI 2">
      <a:dk1>
        <a:sysClr val="windowText" lastClr="000000"/>
      </a:dk1>
      <a:lt1>
        <a:sysClr val="window" lastClr="FFFFFF"/>
      </a:lt1>
      <a:dk2>
        <a:srgbClr val="4B504D"/>
      </a:dk2>
      <a:lt2>
        <a:srgbClr val="C0C1BF"/>
      </a:lt2>
      <a:accent1>
        <a:srgbClr val="E51E31"/>
      </a:accent1>
      <a:accent2>
        <a:srgbClr val="112E3A"/>
      </a:accent2>
      <a:accent3>
        <a:srgbClr val="534C4C"/>
      </a:accent3>
      <a:accent4>
        <a:srgbClr val="4B504D"/>
      </a:accent4>
      <a:accent5>
        <a:srgbClr val="DDDEDD"/>
      </a:accent5>
      <a:accent6>
        <a:srgbClr val="7B7F7A"/>
      </a:accent6>
      <a:hlink>
        <a:srgbClr val="E51E2F"/>
      </a:hlink>
      <a:folHlink>
        <a:srgbClr val="49504D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Contenus">
  <a:themeElements>
    <a:clrScheme name="IDDRI 2">
      <a:dk1>
        <a:sysClr val="windowText" lastClr="000000"/>
      </a:dk1>
      <a:lt1>
        <a:sysClr val="window" lastClr="FFFFFF"/>
      </a:lt1>
      <a:dk2>
        <a:srgbClr val="4B504D"/>
      </a:dk2>
      <a:lt2>
        <a:srgbClr val="C0C1BF"/>
      </a:lt2>
      <a:accent1>
        <a:srgbClr val="E51E31"/>
      </a:accent1>
      <a:accent2>
        <a:srgbClr val="112E3A"/>
      </a:accent2>
      <a:accent3>
        <a:srgbClr val="534C4C"/>
      </a:accent3>
      <a:accent4>
        <a:srgbClr val="4B504D"/>
      </a:accent4>
      <a:accent5>
        <a:srgbClr val="DDDEDD"/>
      </a:accent5>
      <a:accent6>
        <a:srgbClr val="7B7F7A"/>
      </a:accent6>
      <a:hlink>
        <a:srgbClr val="E51E2F"/>
      </a:hlink>
      <a:folHlink>
        <a:srgbClr val="49504D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Fin">
  <a:themeElements>
    <a:clrScheme name="IDDRI">
      <a:dk1>
        <a:sysClr val="windowText" lastClr="000000"/>
      </a:dk1>
      <a:lt1>
        <a:sysClr val="window" lastClr="FFFFFF"/>
      </a:lt1>
      <a:dk2>
        <a:srgbClr val="4B504D"/>
      </a:dk2>
      <a:lt2>
        <a:srgbClr val="C0C1BF"/>
      </a:lt2>
      <a:accent1>
        <a:srgbClr val="CF172F"/>
      </a:accent1>
      <a:accent2>
        <a:srgbClr val="0E1B20"/>
      </a:accent2>
      <a:accent3>
        <a:srgbClr val="343231"/>
      </a:accent3>
      <a:accent4>
        <a:srgbClr val="4B504D"/>
      </a:accent4>
      <a:accent5>
        <a:srgbClr val="DDDEDD"/>
      </a:accent5>
      <a:accent6>
        <a:srgbClr val="7B7F7A"/>
      </a:accent6>
      <a:hlink>
        <a:srgbClr val="CF172F"/>
      </a:hlink>
      <a:folHlink>
        <a:srgbClr val="49504D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Thème Office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IDDRI_modèle_UTILISER CELUI CI.potx</Template>
  <TotalTime>4330</TotalTime>
  <Words>1015</Words>
  <Application>Microsoft Macintosh PowerPoint</Application>
  <PresentationFormat>Affichage à l'écran (4:3)</PresentationFormat>
  <Paragraphs>121</Paragraphs>
  <Slides>26</Slides>
  <Notes>2</Notes>
  <HiddenSlides>2</HiddenSlides>
  <MMClips>0</MMClips>
  <ScaleCrop>false</ScaleCrop>
  <HeadingPairs>
    <vt:vector size="6" baseType="variant">
      <vt:variant>
        <vt:lpstr>Polices utilisées</vt:lpstr>
      </vt:variant>
      <vt:variant>
        <vt:i4>10</vt:i4>
      </vt:variant>
      <vt:variant>
        <vt:lpstr>Thème</vt:lpstr>
      </vt:variant>
      <vt:variant>
        <vt:i4>3</vt:i4>
      </vt:variant>
      <vt:variant>
        <vt:lpstr>Titres des diapositives</vt:lpstr>
      </vt:variant>
      <vt:variant>
        <vt:i4>26</vt:i4>
      </vt:variant>
    </vt:vector>
  </HeadingPairs>
  <TitlesOfParts>
    <vt:vector size="39" baseType="lpstr">
      <vt:lpstr>ＭＳ Ｐゴシック</vt:lpstr>
      <vt:lpstr>Abadi MT Condensed Light</vt:lpstr>
      <vt:lpstr>Arial</vt:lpstr>
      <vt:lpstr>Calibri</vt:lpstr>
      <vt:lpstr>Courier New</vt:lpstr>
      <vt:lpstr>DIN Alternate</vt:lpstr>
      <vt:lpstr>Georgia</vt:lpstr>
      <vt:lpstr>Helvetica</vt:lpstr>
      <vt:lpstr>Helvetica Light</vt:lpstr>
      <vt:lpstr>Wingdings</vt:lpstr>
      <vt:lpstr>IDDRI_modèle_UTILISER CELUI CI</vt:lpstr>
      <vt:lpstr>Contenus</vt:lpstr>
      <vt:lpstr>Fin</vt:lpstr>
      <vt:lpstr>Towards a pesticide-free Europe? Insights from the TYFA scenario</vt:lpstr>
      <vt:lpstr>The Institute for Sustainable Development and International Relations (IDDRI)</vt:lpstr>
      <vt:lpstr>TYFA’s ID</vt:lpstr>
      <vt:lpstr>TYFA: why?</vt:lpstr>
      <vt:lpstr>Présentation PowerPoint</vt:lpstr>
      <vt:lpstr>TYFA : why?</vt:lpstr>
      <vt:lpstr>Présentation PowerPoint</vt:lpstr>
      <vt:lpstr>TYFA : why?</vt:lpstr>
      <vt:lpstr>Présentation PowerPoint</vt:lpstr>
      <vt:lpstr>Présentation PowerPoint</vt:lpstr>
      <vt:lpstr>TYFA : why?</vt:lpstr>
      <vt:lpstr>TYFA’s model - TYFAm</vt:lpstr>
      <vt:lpstr>An agroecological Europe: main hypotheses</vt:lpstr>
      <vt:lpstr>An agroecological Europe: main hypotheses</vt:lpstr>
      <vt:lpstr>Pesticide free cropping systems</vt:lpstr>
      <vt:lpstr>Crop rotations</vt:lpstr>
      <vt:lpstr>Pesticide free cropping systems</vt:lpstr>
      <vt:lpstr>An agroecological Europe: main hypotheses</vt:lpstr>
      <vt:lpstr>An agroecological Europe: main hypotheses</vt:lpstr>
      <vt:lpstr>An agroecological Europe: main hypotheses</vt:lpstr>
      <vt:lpstr>An agroecological Europe: main hypotheses</vt:lpstr>
      <vt:lpstr>Présentation PowerPoint</vt:lpstr>
      <vt:lpstr>Présentation PowerPoint</vt:lpstr>
      <vt:lpstr>Conclusion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Anne Jacquinot</dc:creator>
  <cp:lastModifiedBy>Pierre-Marie Aubert</cp:lastModifiedBy>
  <cp:revision>338</cp:revision>
  <dcterms:created xsi:type="dcterms:W3CDTF">2018-01-25T10:04:35Z</dcterms:created>
  <dcterms:modified xsi:type="dcterms:W3CDTF">2020-09-24T06:57:11Z</dcterms:modified>
</cp:coreProperties>
</file>