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71_BBE642D1.xml" ContentType="application/vnd.ms-powerpoint.comment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8" r:id="rId5"/>
    <p:sldId id="265" r:id="rId6"/>
    <p:sldId id="307" r:id="rId7"/>
    <p:sldId id="302" r:id="rId8"/>
    <p:sldId id="309" r:id="rId9"/>
    <p:sldId id="311" r:id="rId10"/>
    <p:sldId id="310" r:id="rId11"/>
    <p:sldId id="303" r:id="rId12"/>
    <p:sldId id="308" r:id="rId13"/>
    <p:sldId id="277" r:id="rId14"/>
    <p:sldId id="313" r:id="rId15"/>
    <p:sldId id="366" r:id="rId16"/>
    <p:sldId id="318" r:id="rId17"/>
    <p:sldId id="349" r:id="rId18"/>
    <p:sldId id="336" r:id="rId19"/>
    <p:sldId id="335" r:id="rId20"/>
    <p:sldId id="344" r:id="rId21"/>
    <p:sldId id="345" r:id="rId22"/>
    <p:sldId id="352" r:id="rId23"/>
    <p:sldId id="353" r:id="rId24"/>
    <p:sldId id="350" r:id="rId25"/>
    <p:sldId id="355" r:id="rId26"/>
    <p:sldId id="354" r:id="rId27"/>
    <p:sldId id="364" r:id="rId28"/>
    <p:sldId id="365" r:id="rId29"/>
    <p:sldId id="357" r:id="rId30"/>
    <p:sldId id="356" r:id="rId31"/>
    <p:sldId id="359" r:id="rId32"/>
    <p:sldId id="363" r:id="rId33"/>
    <p:sldId id="358" r:id="rId34"/>
    <p:sldId id="332" r:id="rId35"/>
    <p:sldId id="333" r:id="rId36"/>
    <p:sldId id="334" r:id="rId37"/>
    <p:sldId id="339" r:id="rId38"/>
    <p:sldId id="337" r:id="rId39"/>
    <p:sldId id="343" r:id="rId40"/>
    <p:sldId id="374" r:id="rId41"/>
    <p:sldId id="340" r:id="rId42"/>
    <p:sldId id="300" r:id="rId43"/>
    <p:sldId id="367" r:id="rId44"/>
    <p:sldId id="368" r:id="rId45"/>
    <p:sldId id="369" r:id="rId46"/>
    <p:sldId id="338" r:id="rId47"/>
    <p:sldId id="370" r:id="rId48"/>
    <p:sldId id="373" r:id="rId49"/>
    <p:sldId id="371" r:id="rId50"/>
    <p:sldId id="299" r:id="rId51"/>
  </p:sldIdLst>
  <p:sldSz cx="12192000" cy="6858000"/>
  <p:notesSz cx="6858000" cy="9144000"/>
  <p:embeddedFontLst>
    <p:embeddedFont>
      <p:font typeface="Tahoma" panose="020B0604030504040204" pitchFamily="34" charset="0"/>
      <p:regular r:id="rId54"/>
      <p:bold r:id="rId55"/>
    </p:embeddedFont>
    <p:embeddedFont>
      <p:font typeface="Avenir Next LT Pro" panose="020B0604020202020204" charset="0"/>
      <p:regular r:id="rId56"/>
      <p:bold r:id="rId57"/>
      <p:italic r:id="rId58"/>
      <p:boldItalic r:id="rId59"/>
    </p:embeddedFont>
    <p:embeddedFont>
      <p:font typeface="Speak Pro" panose="020B0604020202020204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985"/>
    <a:srgbClr val="0067B4"/>
    <a:srgbClr val="EBE3CF"/>
    <a:srgbClr val="FAF5DA"/>
    <a:srgbClr val="D5822F"/>
    <a:srgbClr val="F4F2E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051FC7-C912-4339-9BC3-3654A6EA195A}" v="185" dt="2023-05-24T08:24:31.426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2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19" y="34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elaB\Nela\Congressos\Africa%20do%20Sul%20TPCC%20meeting\Graph%20-%20spec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64181430446196"/>
          <c:y val="6.3726361880380153E-2"/>
          <c:w val="0.82477985564304457"/>
          <c:h val="0.7736595750975088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Date of first record in Europe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9"/>
            <c:spPr>
              <a:solidFill>
                <a:srgbClr val="1F1F26">
                  <a:alpha val="99000"/>
                </a:srgbClr>
              </a:solidFill>
              <a:ln w="6350" cap="rnd">
                <a:solidFill>
                  <a:schemeClr val="tx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Pt>
            <c:idx val="0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3A7-47EB-9668-CEAE8BCBA28E}"/>
              </c:ext>
            </c:extLst>
          </c:dPt>
          <c:dPt>
            <c:idx val="3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3A7-47EB-9668-CEAE8BCBA28E}"/>
              </c:ext>
            </c:extLst>
          </c:dPt>
          <c:dPt>
            <c:idx val="4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3A7-47EB-9668-CEAE8BCBA28E}"/>
              </c:ext>
            </c:extLst>
          </c:dPt>
          <c:dPt>
            <c:idx val="5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3A7-47EB-9668-CEAE8BCBA28E}"/>
              </c:ext>
            </c:extLst>
          </c:dPt>
          <c:dPt>
            <c:idx val="7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3A7-47EB-9668-CEAE8BCBA28E}"/>
              </c:ext>
            </c:extLst>
          </c:dPt>
          <c:dPt>
            <c:idx val="12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3A7-47EB-9668-CEAE8BCBA28E}"/>
              </c:ext>
            </c:extLst>
          </c:dPt>
          <c:dPt>
            <c:idx val="13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F3A7-47EB-9668-CEAE8BCBA28E}"/>
              </c:ext>
            </c:extLst>
          </c:dPt>
          <c:dPt>
            <c:idx val="15"/>
            <c:marker>
              <c:spPr>
                <a:solidFill>
                  <a:srgbClr val="FF0000">
                    <a:alpha val="99000"/>
                  </a:srgbClr>
                </a:solidFill>
                <a:ln w="6350" cap="rnd">
                  <a:solidFill>
                    <a:schemeClr val="tx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F3A7-47EB-9668-CEAE8BCBA28E}"/>
              </c:ext>
            </c:extLst>
          </c:dPt>
          <c:dLbls>
            <c:dLbl>
              <c:idx val="0"/>
              <c:layout>
                <c:manualLayout>
                  <c:x val="-3.5676697468918932E-2"/>
                  <c:y val="-5.706935192297876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AF6D6D-165E-46D8-BD51-D02798519035}" type="CELLRANGE">
                      <a:rPr lang="en-US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941114997292253"/>
                      <c:h val="6.560351673161667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3A7-47EB-9668-CEAE8BCBA28E}"/>
                </c:ext>
              </c:extLst>
            </c:dLbl>
            <c:dLbl>
              <c:idx val="1"/>
              <c:layout>
                <c:manualLayout>
                  <c:x val="-0.13849644234218389"/>
                  <c:y val="-5.3030236490986073E-2"/>
                </c:manualLayout>
              </c:layout>
              <c:tx>
                <c:rich>
                  <a:bodyPr/>
                  <a:lstStyle/>
                  <a:p>
                    <a:fld id="{42B398D6-5F25-451F-943B-D6AF75EF9E61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16562865876324"/>
                      <c:h val="5.568801533746526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3A7-47EB-9668-CEAE8BCBA28E}"/>
                </c:ext>
              </c:extLst>
            </c:dLbl>
            <c:dLbl>
              <c:idx val="2"/>
              <c:layout>
                <c:manualLayout>
                  <c:x val="-0.18711753380273788"/>
                  <c:y val="-5.4858939811391727E-2"/>
                </c:manualLayout>
              </c:layout>
              <c:tx>
                <c:rich>
                  <a:bodyPr/>
                  <a:lstStyle/>
                  <a:p>
                    <a:fld id="{5951388F-643E-46CF-9430-481F5B67CFFA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69557558508888"/>
                      <c:h val="0.1249711126645678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F3A7-47EB-9668-CEAE8BCBA28E}"/>
                </c:ext>
              </c:extLst>
            </c:dLbl>
            <c:dLbl>
              <c:idx val="3"/>
              <c:layout>
                <c:manualLayout>
                  <c:x val="-0.16785034276497748"/>
                  <c:y val="-6.2173442725816215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0A9C30-2C22-4AE1-A42D-A7D5657EC3E7}" type="CELLRANGE">
                      <a:rPr lang="en-US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0242620867398406"/>
                      <c:h val="6.684055141919062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3A7-47EB-9668-CEAE8BCBA28E}"/>
                </c:ext>
              </c:extLst>
            </c:dLbl>
            <c:dLbl>
              <c:idx val="4"/>
              <c:layout>
                <c:manualLayout>
                  <c:x val="-0.23183773445141695"/>
                  <c:y val="-3.9620247526596264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718830-B5D2-40BE-A4E1-CAAD74FD0C09}" type="CELLRANGE">
                      <a:rPr lang="en-US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189053162128651"/>
                      <c:h val="6.714580324810982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3A7-47EB-9668-CEAE8BCBA28E}"/>
                </c:ext>
              </c:extLst>
            </c:dLbl>
            <c:dLbl>
              <c:idx val="5"/>
              <c:layout>
                <c:manualLayout>
                  <c:x val="-0.16354367127640876"/>
                  <c:y val="-4.9373045830252621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950E299-3FE4-4BE8-B4B5-BF4F72BB65C0}" type="CELLRANGE">
                      <a:rPr lang="en-US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5924735803360573"/>
                      <c:h val="9.353550028545366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3A7-47EB-9668-CEAE8BCBA28E}"/>
                </c:ext>
              </c:extLst>
            </c:dLbl>
            <c:dLbl>
              <c:idx val="6"/>
              <c:layout>
                <c:manualLayout>
                  <c:x val="-0.18602961551757813"/>
                  <c:y val="-4.9328887535627114E-2"/>
                </c:manualLayout>
              </c:layout>
              <c:tx>
                <c:rich>
                  <a:bodyPr/>
                  <a:lstStyle/>
                  <a:p>
                    <a:fld id="{458FEE55-F2E5-4558-B7C2-27257CE0FE43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71057715538545"/>
                      <c:h val="6.040895297854751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F3A7-47EB-9668-CEAE8BCBA28E}"/>
                </c:ext>
              </c:extLst>
            </c:dLbl>
            <c:dLbl>
              <c:idx val="7"/>
              <c:layout>
                <c:manualLayout>
                  <c:x val="-0.19660612402641309"/>
                  <c:y val="-4.3887053751583374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BAB273-6EF0-46E1-999B-13E3B6BFAB23}" type="CELLRANGE">
                      <a:rPr lang="en-US" sz="1600" b="1" dirty="0">
                        <a:solidFill>
                          <a:srgbClr val="FF0000"/>
                        </a:solidFill>
                      </a:rPr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949431997166978"/>
                      <c:h val="5.016669821575505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3A7-47EB-9668-CEAE8BCBA28E}"/>
                </c:ext>
              </c:extLst>
            </c:dLbl>
            <c:dLbl>
              <c:idx val="8"/>
              <c:layout>
                <c:manualLayout>
                  <c:x val="-0.20531714557101605"/>
                  <c:y val="-3.0477187321336578E-2"/>
                </c:manualLayout>
              </c:layout>
              <c:tx>
                <c:rich>
                  <a:bodyPr/>
                  <a:lstStyle/>
                  <a:p>
                    <a:fld id="{C3255F04-CD00-4BE1-A75F-A2363132F35A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08224480039042"/>
                      <c:h val="0.1137258884652053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F3A7-47EB-9668-CEAE8BCBA28E}"/>
                </c:ext>
              </c:extLst>
            </c:dLbl>
            <c:dLbl>
              <c:idx val="9"/>
              <c:layout>
                <c:manualLayout>
                  <c:x val="-0.16354367127640876"/>
                  <c:y val="-3.6572554547568602E-2"/>
                </c:manualLayout>
              </c:layout>
              <c:tx>
                <c:rich>
                  <a:bodyPr/>
                  <a:lstStyle/>
                  <a:p>
                    <a:fld id="{FD4EB591-1834-4A77-9614-AD558344AEFD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4950158450696"/>
                      <c:h val="6.29532971878673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F3A7-47EB-9668-CEAE8BCBA28E}"/>
                </c:ext>
              </c:extLst>
            </c:dLbl>
            <c:dLbl>
              <c:idx val="10"/>
              <c:layout>
                <c:manualLayout>
                  <c:x val="-0.15765020564482646"/>
                  <c:y val="-4.6630098839683061E-2"/>
                </c:manualLayout>
              </c:layout>
              <c:tx>
                <c:rich>
                  <a:bodyPr/>
                  <a:lstStyle/>
                  <a:p>
                    <a:fld id="{5FE71DAC-4A7B-4C07-A5BA-128E89E928E7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03092770109828"/>
                      <c:h val="6.53171271481918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F3A7-47EB-9668-CEAE8BCBA28E}"/>
                </c:ext>
              </c:extLst>
            </c:dLbl>
            <c:dLbl>
              <c:idx val="11"/>
              <c:layout>
                <c:manualLayout>
                  <c:x val="-0.10811379163568006"/>
                  <c:y val="-4.3887177680835762E-2"/>
                </c:manualLayout>
              </c:layout>
              <c:tx>
                <c:rich>
                  <a:bodyPr/>
                  <a:lstStyle/>
                  <a:p>
                    <a:fld id="{E9E98727-E319-4387-B8A9-593C9D95F2B7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82617070382884"/>
                      <c:h val="7.642104325476009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F3A7-47EB-9668-CEAE8BCBA28E}"/>
                </c:ext>
              </c:extLst>
            </c:dLbl>
            <c:dLbl>
              <c:idx val="12"/>
              <c:layout>
                <c:manualLayout>
                  <c:x val="-7.2615271092993178E-2"/>
                  <c:y val="-3.3829489159367086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51DA62-B110-4742-B3E0-91332EB69FF0}" type="CELLRANGE">
                      <a:rPr lang="en-US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8018544599738299"/>
                      <c:h val="6.63102963553699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3A7-47EB-9668-CEAE8BCBA28E}"/>
                </c:ext>
              </c:extLst>
            </c:dLbl>
            <c:dLbl>
              <c:idx val="13"/>
              <c:layout>
                <c:manualLayout>
                  <c:x val="-0.11418589661190694"/>
                  <c:y val="-4.6630026846323697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70C5FC-FBFA-41A2-9E39-C8A2979D846E}" type="CELLRANGE">
                      <a:rPr lang="en-US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8528580291972496"/>
                      <c:h val="5.900575730894581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3A7-47EB-9668-CEAE8BCBA28E}"/>
                </c:ext>
              </c:extLst>
            </c:dLbl>
            <c:dLbl>
              <c:idx val="14"/>
              <c:layout>
                <c:manualLayout>
                  <c:x val="-7.8460496747113057E-2"/>
                  <c:y val="-3.7182168532030518E-2"/>
                </c:manualLayout>
              </c:layout>
              <c:tx>
                <c:rich>
                  <a:bodyPr/>
                  <a:lstStyle/>
                  <a:p>
                    <a:fld id="{DE0003EF-B559-4D4B-8C22-408EE81B73B6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20491668379131"/>
                      <c:h val="7.506065680210505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F3A7-47EB-9668-CEAE8BCBA28E}"/>
                </c:ext>
              </c:extLst>
            </c:dLbl>
            <c:dLbl>
              <c:idx val="15"/>
              <c:layout>
                <c:manualLayout>
                  <c:x val="-7.3684064840508795E-2"/>
                  <c:y val="-2.7429468589202859E-2"/>
                </c:manualLayout>
              </c:layout>
              <c:tx>
                <c:rich>
                  <a:bodyPr rot="960000" spcFirstLastPara="1" vertOverflow="ellipsis" wrap="square" anchor="ctr" anchorCtr="1"/>
                  <a:lstStyle/>
                  <a:p>
                    <a:pPr>
                      <a:defRPr sz="16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5EE093-747E-4711-83C7-9E0266FF52CD}" type="CELLRANGE">
                      <a:rPr lang="en-US" sz="1600" b="1" dirty="0"/>
                      <a:pPr>
                        <a:defRPr sz="1600" b="1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9699891354809437"/>
                      <c:h val="7.977094209929552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3A7-47EB-9668-CEAE8BCBA28E}"/>
                </c:ext>
              </c:extLst>
            </c:dLbl>
            <c:dLbl>
              <c:idx val="16"/>
              <c:layout>
                <c:manualLayout>
                  <c:x val="-3.8404199703460359E-2"/>
                  <c:y val="-3.6572625487733434E-2"/>
                </c:manualLayout>
              </c:layout>
              <c:tx>
                <c:rich>
                  <a:bodyPr/>
                  <a:lstStyle/>
                  <a:p>
                    <a:fld id="{2DABEEF0-97CF-4C18-9F97-DAB226032CFD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13029028514619"/>
                      <c:h val="7.453635318903688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F3A7-47EB-9668-CEAE8BCBA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960000" spcFirstLastPara="1" vertOverflow="ellipsis" wrap="square" anchor="ctr" anchorCtr="1"/>
              <a:lstStyle/>
              <a:p>
                <a:pPr>
                  <a:defRPr sz="16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0"/>
              </c:ext>
            </c:extLst>
          </c:dLbls>
          <c:xVal>
            <c:numRef>
              <c:f>Sheet1!$H$4:$H$20</c:f>
              <c:numCache>
                <c:formatCode>General</c:formatCode>
                <c:ptCount val="17"/>
                <c:pt idx="0">
                  <c:v>1920</c:v>
                </c:pt>
                <c:pt idx="1">
                  <c:v>1974</c:v>
                </c:pt>
                <c:pt idx="2">
                  <c:v>1976</c:v>
                </c:pt>
                <c:pt idx="3">
                  <c:v>1980</c:v>
                </c:pt>
                <c:pt idx="4">
                  <c:v>1990</c:v>
                </c:pt>
                <c:pt idx="5">
                  <c:v>1990</c:v>
                </c:pt>
                <c:pt idx="6">
                  <c:v>1998</c:v>
                </c:pt>
                <c:pt idx="7">
                  <c:v>1998</c:v>
                </c:pt>
                <c:pt idx="8">
                  <c:v>2002</c:v>
                </c:pt>
                <c:pt idx="9">
                  <c:v>2002</c:v>
                </c:pt>
                <c:pt idx="10">
                  <c:v>2005</c:v>
                </c:pt>
                <c:pt idx="11">
                  <c:v>2007</c:v>
                </c:pt>
                <c:pt idx="12">
                  <c:v>2010</c:v>
                </c:pt>
                <c:pt idx="13">
                  <c:v>2011</c:v>
                </c:pt>
                <c:pt idx="14">
                  <c:v>2014</c:v>
                </c:pt>
                <c:pt idx="15">
                  <c:v>2014</c:v>
                </c:pt>
                <c:pt idx="16">
                  <c:v>2015</c:v>
                </c:pt>
              </c:numCache>
            </c:numRef>
          </c:xVal>
          <c:yVal>
            <c:numRef>
              <c:f>Sheet1!$I$4:$I$20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Sheet1!$C$4:$C$20</c15:f>
                <c15:dlblRangeCache>
                  <c:ptCount val="17"/>
                  <c:pt idx="0">
                    <c:v>C. eucalypti </c:v>
                  </c:pt>
                  <c:pt idx="1">
                    <c:v>G. sp.2</c:v>
                  </c:pt>
                  <c:pt idx="2">
                    <c:v>B. occidentalis </c:v>
                  </c:pt>
                  <c:pt idx="3">
                    <c:v>P. semipunctata </c:v>
                  </c:pt>
                  <c:pt idx="4">
                    <c:v>G. platensis </c:v>
                  </c:pt>
                  <c:pt idx="5">
                    <c:v>C. spatulata </c:v>
                  </c:pt>
                  <c:pt idx="6">
                    <c:v>G. brimblecombei </c:v>
                  </c:pt>
                  <c:pt idx="7">
                    <c:v>P. recurva </c:v>
                  </c:pt>
                  <c:pt idx="8">
                    <c:v>L. invasa </c:v>
                  </c:pt>
                  <c:pt idx="9">
                    <c:v>O. maskelli </c:v>
                  </c:pt>
                  <c:pt idx="10">
                    <c:v>R. eucalypti </c:v>
                  </c:pt>
                  <c:pt idx="11">
                    <c:v>C. peregrina </c:v>
                  </c:pt>
                  <c:pt idx="12">
                    <c:v>O. mediterraneus</c:v>
                  </c:pt>
                  <c:pt idx="13">
                    <c:v>T. peregrinus </c:v>
                  </c:pt>
                  <c:pt idx="14">
                    <c:v>P. selmani</c:v>
                  </c:pt>
                  <c:pt idx="15">
                    <c:v>T. sloanei</c:v>
                  </c:pt>
                  <c:pt idx="16">
                    <c:v>E. burwelli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F3A7-47EB-9668-CEAE8BCBA2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47823807"/>
        <c:axId val="47808831"/>
      </c:scatterChart>
      <c:valAx>
        <c:axId val="47823807"/>
        <c:scaling>
          <c:orientation val="minMax"/>
          <c:max val="2019"/>
          <c:min val="1919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Year</a:t>
                </a:r>
              </a:p>
            </c:rich>
          </c:tx>
          <c:layout>
            <c:manualLayout>
              <c:xMode val="edge"/>
              <c:yMode val="edge"/>
              <c:x val="0.47580902781789186"/>
              <c:y val="0.9173278306697397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808831"/>
        <c:crosses val="autoZero"/>
        <c:crossBetween val="midCat"/>
      </c:valAx>
      <c:valAx>
        <c:axId val="4780883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Accumulated number of species</a:t>
                </a:r>
              </a:p>
            </c:rich>
          </c:tx>
          <c:layout>
            <c:manualLayout>
              <c:xMode val="edge"/>
              <c:yMode val="edge"/>
              <c:x val="3.8223856078785166E-2"/>
              <c:y val="4.375363128800746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8238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omments/modernComment_171_BBE642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871842-5E13-48D3-A49F-26F300A3CC20}" authorId="{00000000-0000-0000-0000-000000000000}" created="2023-05-23T16:32:21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52429777" sldId="369"/>
      <ac:picMk id="9" creationId="{00000000-0000-0000-0000-000000000000}"/>
    </ac:deMkLst>
    <p188:txBody>
      <a:bodyPr/>
      <a:lstStyle/>
      <a:p>
        <a:r>
          <a:rPr lang="pt-PT"/>
          <a:t>Sugiro retirar o Calypso, que já não é usado há vários anos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microsoft.com/office/2007/relationships/hdphoto" Target="../media/hdphoto6.wdp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emf"/><Relationship Id="rId5" Type="http://schemas.microsoft.com/office/2007/relationships/hdphoto" Target="../media/hdphoto12.wdp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15.wdp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Relationship Id="rId4" Type="http://schemas.microsoft.com/office/2018/10/relationships/comments" Target="../comments/modernComment_171_BBE642D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7.wdp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13" Type="http://schemas.openxmlformats.org/officeDocument/2006/relationships/image" Target="../media/image106.jpeg"/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12" Type="http://schemas.openxmlformats.org/officeDocument/2006/relationships/image" Target="../media/image105.gif"/><Relationship Id="rId2" Type="http://schemas.openxmlformats.org/officeDocument/2006/relationships/image" Target="../media/image2.pn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4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758" y="1066800"/>
            <a:ext cx="8807116" cy="1639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Establishment biocontrol in Eucalyptus plantations in Portugal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6578" y="3075616"/>
            <a:ext cx="9144000" cy="1648784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Manuela Branco</a:t>
            </a:r>
            <a:r>
              <a:rPr lang="en-US" sz="1900" u="sng" baseline="30000" dirty="0"/>
              <a:t>1</a:t>
            </a:r>
            <a:r>
              <a:rPr lang="en-US" dirty="0"/>
              <a:t>, Carlos Valente</a:t>
            </a:r>
            <a:r>
              <a:rPr lang="en-US" sz="1900" baseline="30000" dirty="0"/>
              <a:t>2</a:t>
            </a:r>
            <a:r>
              <a:rPr lang="en-US" dirty="0"/>
              <a:t>, Ana Reis</a:t>
            </a:r>
            <a:r>
              <a:rPr lang="en-US" sz="1900" baseline="30000" dirty="0"/>
              <a:t>3</a:t>
            </a:r>
            <a:r>
              <a:rPr lang="en-US" dirty="0"/>
              <a:t>, André Garcia</a:t>
            </a:r>
            <a:r>
              <a:rPr lang="en-US" sz="1900" baseline="30000" dirty="0"/>
              <a:t>1</a:t>
            </a:r>
            <a:r>
              <a:rPr lang="en-US" dirty="0"/>
              <a:t>, Catarina Afonso</a:t>
            </a:r>
            <a:r>
              <a:rPr lang="en-US" sz="1900" baseline="30000" dirty="0"/>
              <a:t>1</a:t>
            </a:r>
            <a:r>
              <a:rPr lang="en-US" dirty="0"/>
              <a:t>, </a:t>
            </a:r>
            <a:r>
              <a:rPr lang="en-US" dirty="0" err="1"/>
              <a:t>Cátia</a:t>
            </a:r>
            <a:r>
              <a:rPr lang="en-US" dirty="0"/>
              <a:t> Martins</a:t>
            </a:r>
            <a:r>
              <a:rPr lang="en-US" sz="1900" baseline="30000" dirty="0"/>
              <a:t>2</a:t>
            </a:r>
            <a:r>
              <a:rPr lang="en-US" dirty="0"/>
              <a:t>, Catarina Gonçalves</a:t>
            </a:r>
            <a:r>
              <a:rPr lang="en-US" sz="1900" baseline="30000" dirty="0"/>
              <a:t>2</a:t>
            </a:r>
          </a:p>
          <a:p>
            <a:r>
              <a:rPr lang="en-US" sz="1900" dirty="0"/>
              <a:t>1 – Centro de </a:t>
            </a:r>
            <a:r>
              <a:rPr lang="en-US" sz="1900" dirty="0" err="1"/>
              <a:t>Estudos</a:t>
            </a:r>
            <a:r>
              <a:rPr lang="en-US" sz="1900" dirty="0"/>
              <a:t> </a:t>
            </a:r>
            <a:r>
              <a:rPr lang="en-US" sz="1900" dirty="0" err="1"/>
              <a:t>Florestais</a:t>
            </a:r>
            <a:r>
              <a:rPr lang="en-US" sz="1900" dirty="0"/>
              <a:t> CEF, ISA, </a:t>
            </a:r>
            <a:r>
              <a:rPr lang="en-US" sz="1900" dirty="0" err="1"/>
              <a:t>Ulisboa</a:t>
            </a:r>
            <a:endParaRPr lang="en-US" sz="1900" dirty="0"/>
          </a:p>
          <a:p>
            <a:r>
              <a:rPr lang="en-US" sz="1900" dirty="0"/>
              <a:t>2- RAIZ – Forest and Paper Research Institute, The Navigator Company</a:t>
            </a:r>
          </a:p>
          <a:p>
            <a:r>
              <a:rPr lang="en-US" sz="1900" dirty="0"/>
              <a:t>3- ALTRI </a:t>
            </a:r>
            <a:r>
              <a:rPr lang="en-US" sz="1900" dirty="0" err="1"/>
              <a:t>Florestal</a:t>
            </a:r>
            <a:endParaRPr lang="en-US" sz="1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84CCC-9AB9-41BA-BF31-C9CA5A1218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2680" y="5396630"/>
            <a:ext cx="8483868" cy="14004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International Scientific Workshop "Diversifying Business Models for Biocontrol Deployment"</a:t>
            </a:r>
          </a:p>
          <a:p>
            <a:r>
              <a:rPr lang="en-US" dirty="0"/>
              <a:t>Paris, 2023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increasing number of Eucalyptus pest species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338127" cy="43424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2209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graphicFrame>
        <p:nvGraphicFramePr>
          <p:cNvPr id="8" name="Chart Placeholder 6"/>
          <p:cNvGraphicFramePr>
            <a:graphicFrameLocks noGrp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2287138071"/>
              </p:ext>
            </p:extLst>
          </p:nvPr>
        </p:nvGraphicFramePr>
        <p:xfrm>
          <a:off x="0" y="1658938"/>
          <a:ext cx="9387840" cy="451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C3E0A7-1C3E-0A40-AC21-1EAD4086CBB7}"/>
              </a:ext>
            </a:extLst>
          </p:cNvPr>
          <p:cNvSpPr txBox="1">
            <a:spLocks/>
          </p:cNvSpPr>
          <p:nvPr/>
        </p:nvSpPr>
        <p:spPr>
          <a:xfrm>
            <a:off x="9540241" y="1658939"/>
            <a:ext cx="2651760" cy="348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0" dirty="0"/>
              <a:t>Currently, there are at least 17 invasive Eucalyptus pests in Europe, 15 of which are in Portugal</a:t>
            </a:r>
          </a:p>
          <a:p>
            <a:endParaRPr lang="en-US" sz="2200" b="1" i="0" dirty="0"/>
          </a:p>
          <a:p>
            <a:r>
              <a:rPr lang="en-US" sz="2200" b="1" i="0" dirty="0"/>
              <a:t>Pests of </a:t>
            </a:r>
            <a:r>
              <a:rPr lang="en-US" sz="2200" b="1" dirty="0"/>
              <a:t>E. </a:t>
            </a:r>
            <a:r>
              <a:rPr lang="en-US" sz="2200" b="1" dirty="0" err="1"/>
              <a:t>globulus</a:t>
            </a:r>
            <a:r>
              <a:rPr lang="en-US" sz="2200" b="1" dirty="0"/>
              <a:t> </a:t>
            </a:r>
            <a:r>
              <a:rPr lang="en-US" sz="2200" b="1" i="0" dirty="0"/>
              <a:t>(in red).</a:t>
            </a:r>
          </a:p>
        </p:txBody>
      </p:sp>
    </p:spTree>
    <p:extLst>
      <p:ext uri="{BB962C8B-B14F-4D97-AF65-F5344CB8AC3E}">
        <p14:creationId xmlns:p14="http://schemas.microsoft.com/office/powerpoint/2010/main" val="33243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470056"/>
            <a:ext cx="10515600" cy="942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Economic impacts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E8062-5491-4788-A35F-8BEF6FC4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073" y="6282202"/>
            <a:ext cx="4231447" cy="54092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52AA4-2DB7-4C7A-99AA-093B615C3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881" y="2201409"/>
            <a:ext cx="3826080" cy="823912"/>
          </a:xfrm>
        </p:spPr>
        <p:txBody>
          <a:bodyPr/>
          <a:lstStyle/>
          <a:p>
            <a:r>
              <a:rPr lang="en-US" dirty="0"/>
              <a:t>Damage and impacts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881" y="3414280"/>
            <a:ext cx="4413816" cy="177494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Heavy defoliation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Tree mortality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Wood production loss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Changes in land use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27383" y="834640"/>
            <a:ext cx="1131136" cy="2523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4" r="27964"/>
          <a:stretch>
            <a:fillRect/>
          </a:stretch>
        </p:blipFill>
        <p:spPr>
          <a:xfrm>
            <a:off x="5825098" y="1591396"/>
            <a:ext cx="2957621" cy="5031634"/>
          </a:xfrm>
          <a:prstGeom prst="rect">
            <a:avLst/>
          </a:prstGeom>
        </p:spPr>
      </p:pic>
      <p:pic>
        <p:nvPicPr>
          <p:cNvPr id="18" name="Picture 10" descr="Estragos extremos - Gonipterus">
            <a:extLst>
              <a:ext uri="{FF2B5EF4-FFF2-40B4-BE49-F238E27FC236}">
                <a16:creationId xmlns:a16="http://schemas.microsoft.com/office/drawing/2014/main" id="{6D3ADAC9-77B8-45FF-AECB-2169B3BAA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161" r="23161"/>
          <a:stretch/>
        </p:blipFill>
        <p:spPr bwMode="auto">
          <a:xfrm>
            <a:off x="8889865" y="3777901"/>
            <a:ext cx="3031559" cy="2845129"/>
          </a:xfrm>
          <a:prstGeom prst="rect">
            <a:avLst/>
          </a:prstGeom>
          <a:ln>
            <a:noFill/>
          </a:ln>
          <a:effectLst>
            <a:outerShdw blurRad="292100" dist="139700" dir="2700000" sx="37000" sy="37000" algn="tl" rotWithShape="0">
              <a:srgbClr val="333333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845630" y="1591396"/>
            <a:ext cx="3075794" cy="2291804"/>
            <a:chOff x="2870200" y="2828493"/>
            <a:chExt cx="4933610" cy="3747774"/>
          </a:xfrm>
        </p:grpSpPr>
        <p:pic>
          <p:nvPicPr>
            <p:cNvPr id="20" name="Picture 2" descr="C:\Users\cvalente\Desktop\RAIZ_6jul2014\FOTOS\PRAGAS\Gonipterus-Anaphes\2014_Edelegatensis S. Pedro do Sul\P125065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>
              <a:off x="2870200" y="2828493"/>
              <a:ext cx="4933610" cy="3747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5892434" y="3172526"/>
              <a:ext cx="1781067" cy="452975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  <a:effectLst>
              <a:softEdge rad="50800"/>
            </a:effectLst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r>
                <a:rPr lang="pt-PT" altLang="pt-PT" sz="1200" b="1" i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globulus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073399" y="5883802"/>
              <a:ext cx="2916053" cy="4529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50800"/>
            </a:effectLst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r>
                <a:rPr lang="pt-PT" altLang="pt-PT" sz="1200" b="1" i="1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delegatensis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80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51" y="86814"/>
            <a:ext cx="10515600" cy="11312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Establishment biocontrol </a:t>
            </a:r>
            <a:r>
              <a:rPr lang="en-US" dirty="0">
                <a:solidFill>
                  <a:schemeClr val="tx1"/>
                </a:solidFill>
              </a:rPr>
              <a:t>part of the solution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2663"/>
            <a:ext cx="4640580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37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515794"/>
              </p:ext>
            </p:extLst>
          </p:nvPr>
        </p:nvGraphicFramePr>
        <p:xfrm>
          <a:off x="3406140" y="1236993"/>
          <a:ext cx="8054340" cy="49141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08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241">
                  <a:extLst>
                    <a:ext uri="{9D8B030D-6E8A-4147-A177-3AD203B41FA5}">
                      <a16:colId xmlns:a16="http://schemas.microsoft.com/office/drawing/2014/main" val="1579432290"/>
                    </a:ext>
                  </a:extLst>
                </a:gridCol>
              </a:tblGrid>
              <a:tr h="832439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/>
                        <a:t>Pest species on </a:t>
                      </a:r>
                      <a:r>
                        <a:rPr lang="en-US" sz="2200" b="1" i="1" dirty="0"/>
                        <a:t>E. </a:t>
                      </a:r>
                      <a:r>
                        <a:rPr lang="en-US" sz="2200" b="1" i="1" dirty="0" err="1"/>
                        <a:t>globulus</a:t>
                      </a:r>
                      <a:endParaRPr lang="en-US" sz="2200" b="1" i="1" dirty="0"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EB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0" dirty="0"/>
                        <a:t>BC agents arrived by chance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EB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0" dirty="0"/>
                        <a:t>Establishment biocontrol programs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EB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2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1" u="none" strike="noStrike" dirty="0" err="1">
                          <a:effectLst/>
                        </a:rPr>
                        <a:t>Phoracantha</a:t>
                      </a:r>
                      <a:r>
                        <a:rPr lang="pt-PT" sz="1800" b="1" i="1" u="none" strike="noStrike" dirty="0">
                          <a:effectLst/>
                        </a:rPr>
                        <a:t> recurva / P.</a:t>
                      </a:r>
                      <a:r>
                        <a:rPr lang="pt-PT" sz="1800" b="1" i="1" u="none" strike="noStrike" baseline="0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semipunctata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/>
                        <a:t>Avetianela</a:t>
                      </a:r>
                      <a:r>
                        <a:rPr lang="en-US" sz="1800" b="1" i="1" baseline="0" dirty="0"/>
                        <a:t> </a:t>
                      </a:r>
                      <a:r>
                        <a:rPr lang="en-US" sz="1800" b="1" i="1" baseline="0" dirty="0" err="1"/>
                        <a:t>longoi</a:t>
                      </a:r>
                      <a:endParaRPr lang="en-US" sz="1800" b="1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389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i="1" u="none" strike="noStrike" dirty="0" err="1">
                          <a:effectLst/>
                        </a:rPr>
                        <a:t>Gonipterus</a:t>
                      </a:r>
                      <a:r>
                        <a:rPr lang="pt-PT" sz="1800" b="1" i="1" u="none" strike="noStrike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platensis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</a:p>
                    <a:p>
                      <a:pPr algn="ctr"/>
                      <a:endParaRPr lang="en-US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err="1"/>
                        <a:t>Anaphes</a:t>
                      </a:r>
                      <a:r>
                        <a:rPr lang="en-US" sz="1800" b="1" i="1" kern="1200" dirty="0"/>
                        <a:t> </a:t>
                      </a:r>
                      <a:r>
                        <a:rPr lang="en-US" sz="1800" b="1" i="1" kern="1200" dirty="0" err="1"/>
                        <a:t>nitens</a:t>
                      </a:r>
                      <a:endParaRPr lang="en-US" sz="1800" b="1" i="1" kern="1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err="1"/>
                        <a:t>Anaphes</a:t>
                      </a:r>
                      <a:r>
                        <a:rPr lang="en-US" sz="1800" b="1" i="1" kern="1200" dirty="0"/>
                        <a:t> </a:t>
                      </a:r>
                      <a:r>
                        <a:rPr lang="en-US" sz="1800" b="1" i="1" kern="1200" dirty="0" err="1"/>
                        <a:t>inexpectatus</a:t>
                      </a:r>
                      <a:r>
                        <a:rPr lang="en-US" sz="1800" b="1" i="1" kern="1200" dirty="0"/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/>
                        <a:t>Anagonia </a:t>
                      </a:r>
                      <a:r>
                        <a:rPr lang="en-US" sz="1800" b="1" i="1" kern="1200" dirty="0" err="1"/>
                        <a:t>lasiophthalmia</a:t>
                      </a:r>
                      <a:r>
                        <a:rPr lang="en-US" sz="1800" b="1" i="1" kern="1200" dirty="0"/>
                        <a:t> </a:t>
                      </a:r>
                      <a:r>
                        <a:rPr lang="en-US" sz="1800" b="1" i="1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800" b="1" i="1" kern="1200" dirty="0"/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26032201"/>
                  </a:ext>
                </a:extLst>
              </a:tr>
              <a:tr h="34238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i="1" u="none" strike="noStrike" dirty="0" err="1">
                          <a:effectLst/>
                        </a:rPr>
                        <a:t>Ctenarytaina</a:t>
                      </a:r>
                      <a:r>
                        <a:rPr lang="pt-PT" sz="1800" b="1" i="1" u="none" strike="noStrike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eucalypti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Psyllaephagous</a:t>
                      </a:r>
                      <a:r>
                        <a:rPr lang="en-US" sz="1800" b="1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pillosus</a:t>
                      </a:r>
                      <a:endParaRPr lang="en-US" sz="1800" b="1" i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83241319"/>
                  </a:ext>
                </a:extLst>
              </a:tr>
              <a:tr h="616295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i="1" u="none" strike="noStrike" dirty="0" err="1">
                          <a:effectLst/>
                        </a:rPr>
                        <a:t>Ctenarytaina</a:t>
                      </a:r>
                      <a:r>
                        <a:rPr lang="pt-PT" sz="1800" b="1" i="1" u="none" strike="noStrike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spatulata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38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i="1" u="none" strike="noStrike" dirty="0" err="1">
                          <a:effectLst/>
                        </a:rPr>
                        <a:t>Thaumastocoris</a:t>
                      </a:r>
                      <a:r>
                        <a:rPr lang="pt-PT" sz="1800" b="1" i="1" u="none" strike="noStrike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peregrinus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err="1"/>
                        <a:t>Cleruchoides</a:t>
                      </a:r>
                      <a:r>
                        <a:rPr lang="en-US" sz="1800" b="1" i="1" kern="1200" dirty="0"/>
                        <a:t> </a:t>
                      </a:r>
                      <a:r>
                        <a:rPr lang="en-US" sz="1800" b="1" i="1" kern="1200" dirty="0" err="1"/>
                        <a:t>noackae</a:t>
                      </a:r>
                      <a:endParaRPr lang="en-US" sz="1800" b="1" i="1" kern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29101853"/>
                  </a:ext>
                </a:extLst>
              </a:tr>
              <a:tr h="867483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i="1" u="none" strike="noStrike" dirty="0" err="1">
                          <a:effectLst/>
                        </a:rPr>
                        <a:t>Trachymela</a:t>
                      </a:r>
                      <a:r>
                        <a:rPr lang="pt-PT" sz="1800" b="1" i="1" u="none" strike="noStrike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sloanei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(importation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for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lab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</a:rPr>
                        <a:t> studies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applied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>
                          <a:solidFill>
                            <a:srgbClr val="FF0000"/>
                          </a:solidFill>
                        </a:rPr>
                        <a:t>Enoggera</a:t>
                      </a:r>
                      <a:r>
                        <a:rPr lang="en-US" sz="1800" b="1" i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FF0000"/>
                          </a:solidFill>
                        </a:rPr>
                        <a:t>nassaui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8437293"/>
                  </a:ext>
                </a:extLst>
              </a:tr>
              <a:tr h="34238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1" i="1" u="none" strike="noStrike" dirty="0" err="1">
                          <a:effectLst/>
                        </a:rPr>
                        <a:t>Ophelimus</a:t>
                      </a:r>
                      <a:r>
                        <a:rPr lang="pt-PT" sz="1800" b="1" i="1" u="none" strike="noStrike" dirty="0">
                          <a:effectLst/>
                        </a:rPr>
                        <a:t> </a:t>
                      </a:r>
                      <a:r>
                        <a:rPr lang="pt-PT" sz="1800" b="1" i="1" u="none" strike="noStrike" dirty="0" err="1">
                          <a:effectLst/>
                        </a:rPr>
                        <a:t>mediterraneus</a:t>
                      </a:r>
                      <a:endParaRPr lang="pt-PT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_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68465131"/>
                  </a:ext>
                </a:extLst>
              </a:tr>
            </a:tbl>
          </a:graphicData>
        </a:graphic>
      </p:graphicFrame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 txBox="1">
            <a:spLocks/>
          </p:cNvSpPr>
          <p:nvPr/>
        </p:nvSpPr>
        <p:spPr>
          <a:xfrm>
            <a:off x="53725" y="2588514"/>
            <a:ext cx="3064079" cy="23545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Biocontrol programs were carried out for two pest species; 4 BC agents were imported;</a:t>
            </a:r>
          </a:p>
          <a:p>
            <a:pPr marL="0" indent="0">
              <a:buNone/>
            </a:pPr>
            <a:r>
              <a:rPr lang="en-US" sz="2400" b="1" dirty="0"/>
              <a:t>2 BC agents were first imported from Australia </a:t>
            </a:r>
            <a:r>
              <a:rPr lang="en-US" sz="2400" b="1" i="1" dirty="0">
                <a:solidFill>
                  <a:srgbClr val="FF0000"/>
                </a:solidFill>
              </a:rPr>
              <a:t>*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35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19" y="1363980"/>
            <a:ext cx="4143555" cy="1915819"/>
          </a:xfrm>
        </p:spPr>
        <p:txBody>
          <a:bodyPr>
            <a:normAutofit/>
          </a:bodyPr>
          <a:lstStyle/>
          <a:p>
            <a:r>
              <a:rPr lang="en-US" dirty="0"/>
              <a:t>Technical description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341" y="2138879"/>
            <a:ext cx="4745746" cy="23721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Targeted pests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Biocontrol agents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313" y="6370100"/>
            <a:ext cx="4399087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z="1400" smtClean="0">
                <a:solidFill>
                  <a:schemeClr val="tx1"/>
                </a:solidFill>
              </a:rPr>
              <a:t>13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994117" cy="28280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Targeted pests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230" y="6256118"/>
            <a:ext cx="4444807" cy="41900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38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 fontAlgn="ctr"/>
            <a:r>
              <a:rPr lang="pt-PT" i="1" dirty="0" err="1">
                <a:solidFill>
                  <a:schemeClr val="tx1"/>
                </a:solidFill>
              </a:rPr>
              <a:t>Gonipterus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i="1" dirty="0" err="1">
                <a:solidFill>
                  <a:schemeClr val="tx1"/>
                </a:solidFill>
              </a:rPr>
              <a:t>platensis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(Col: </a:t>
            </a:r>
            <a:r>
              <a:rPr lang="pt-PT" dirty="0" err="1">
                <a:solidFill>
                  <a:schemeClr val="tx1"/>
                </a:solidFill>
              </a:rPr>
              <a:t>Curculionidae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917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7" t="34277" r="45738" b="24801"/>
          <a:stretch/>
        </p:blipFill>
        <p:spPr bwMode="auto">
          <a:xfrm rot="5400000">
            <a:off x="569446" y="1321502"/>
            <a:ext cx="2304000" cy="294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t="40562" r="26384" b="29330"/>
          <a:stretch/>
        </p:blipFill>
        <p:spPr bwMode="auto">
          <a:xfrm>
            <a:off x="247846" y="3986069"/>
            <a:ext cx="2773962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/>
          <a:stretch/>
        </p:blipFill>
        <p:spPr bwMode="auto">
          <a:xfrm>
            <a:off x="3064920" y="3986069"/>
            <a:ext cx="3290035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" r="8544" b="41906"/>
          <a:stretch/>
        </p:blipFill>
        <p:spPr bwMode="auto">
          <a:xfrm>
            <a:off x="6612452" y="1643101"/>
            <a:ext cx="5341090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6507"/>
          <a:stretch/>
        </p:blipFill>
        <p:spPr bwMode="auto">
          <a:xfrm>
            <a:off x="9436859" y="3986069"/>
            <a:ext cx="2516683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26522" r="29563" b="2878"/>
          <a:stretch/>
        </p:blipFill>
        <p:spPr bwMode="auto">
          <a:xfrm>
            <a:off x="6402136" y="3986069"/>
            <a:ext cx="2963248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29146" r="19223" b="16183"/>
          <a:stretch/>
        </p:blipFill>
        <p:spPr bwMode="auto">
          <a:xfrm>
            <a:off x="3230323" y="1643101"/>
            <a:ext cx="3341067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E28EA2-D717-1644-78B4-2895CB332C22}"/>
              </a:ext>
            </a:extLst>
          </p:cNvPr>
          <p:cNvSpPr txBox="1">
            <a:spLocks/>
          </p:cNvSpPr>
          <p:nvPr/>
        </p:nvSpPr>
        <p:spPr>
          <a:xfrm>
            <a:off x="416230" y="6256118"/>
            <a:ext cx="4444807" cy="419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Establishment of biocontrol in Eucalyptus plantations in Portugal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 fontAlgn="ctr"/>
            <a:r>
              <a:rPr lang="pt-PT" i="1" dirty="0" err="1">
                <a:solidFill>
                  <a:schemeClr val="tx1"/>
                </a:solidFill>
              </a:rPr>
              <a:t>Gonipterus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i="1" dirty="0" err="1">
                <a:solidFill>
                  <a:schemeClr val="tx1"/>
                </a:solidFill>
              </a:rPr>
              <a:t>platensis</a:t>
            </a:r>
            <a:endParaRPr lang="pt-PT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155" y="6241078"/>
            <a:ext cx="4627687" cy="396420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37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35899" r="60542" b="41821"/>
          <a:stretch/>
        </p:blipFill>
        <p:spPr bwMode="auto">
          <a:xfrm>
            <a:off x="423259" y="1706896"/>
            <a:ext cx="4344193" cy="447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" b="1"/>
          <a:stretch/>
        </p:blipFill>
        <p:spPr bwMode="auto">
          <a:xfrm>
            <a:off x="4839792" y="3872988"/>
            <a:ext cx="3420000" cy="23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27946" r="12741" b="417"/>
          <a:stretch/>
        </p:blipFill>
        <p:spPr bwMode="auto">
          <a:xfrm>
            <a:off x="4839792" y="1706895"/>
            <a:ext cx="3420000" cy="211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cigoncalves\Documents\RAIZ\Fotos\Gonipterus\Figueiredo_jun2014\P12506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2450" r="4012" b="32806"/>
          <a:stretch/>
        </p:blipFill>
        <p:spPr bwMode="auto">
          <a:xfrm>
            <a:off x="8332132" y="4394475"/>
            <a:ext cx="3481437" cy="178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P70500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8463" y="1706895"/>
            <a:ext cx="3495106" cy="262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43210" y="1176815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Damage</a:t>
            </a:r>
          </a:p>
        </p:txBody>
      </p:sp>
    </p:spTree>
    <p:extLst>
      <p:ext uri="{BB962C8B-B14F-4D97-AF65-F5344CB8AC3E}">
        <p14:creationId xmlns:p14="http://schemas.microsoft.com/office/powerpoint/2010/main" val="19787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 fontAlgn="ctr"/>
            <a:r>
              <a:rPr lang="pt-PT" i="1" dirty="0" err="1">
                <a:solidFill>
                  <a:schemeClr val="tx1"/>
                </a:solidFill>
              </a:rPr>
              <a:t>Thaumastocoris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i="1" dirty="0" err="1">
                <a:solidFill>
                  <a:schemeClr val="tx1"/>
                </a:solidFill>
              </a:rPr>
              <a:t>peregrinus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(Hem: </a:t>
            </a:r>
            <a:r>
              <a:rPr lang="pt-PT" dirty="0" err="1">
                <a:solidFill>
                  <a:schemeClr val="tx1"/>
                </a:solidFill>
              </a:rPr>
              <a:t>Thaumastocoridae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289" y="6532060"/>
            <a:ext cx="4404360" cy="396460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2655" y="6195966"/>
            <a:ext cx="2743200" cy="365125"/>
          </a:xfrm>
        </p:spPr>
        <p:txBody>
          <a:bodyPr/>
          <a:lstStyle/>
          <a:p>
            <a:fld id="{95CBEC59-7FF9-4688-98DF-89832A0C902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78540" y="8917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36744" r="31300" b="44081"/>
          <a:stretch/>
        </p:blipFill>
        <p:spPr bwMode="auto">
          <a:xfrm>
            <a:off x="593289" y="1712215"/>
            <a:ext cx="5065672" cy="224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32243" r="9117" b="43932"/>
          <a:stretch/>
        </p:blipFill>
        <p:spPr bwMode="auto">
          <a:xfrm>
            <a:off x="5825783" y="1714751"/>
            <a:ext cx="3175861" cy="223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C:\Users\cigoncalves\AppData\Local\Microsoft\Windows\Temporary Internet Files\Content.Outlook\SKWCE9AL\P91700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77" b="23593"/>
          <a:stretch/>
        </p:blipFill>
        <p:spPr bwMode="auto">
          <a:xfrm>
            <a:off x="545958" y="4101521"/>
            <a:ext cx="3800623" cy="21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t="5415" b="24237"/>
          <a:stretch/>
        </p:blipFill>
        <p:spPr bwMode="auto">
          <a:xfrm>
            <a:off x="8251560" y="4075190"/>
            <a:ext cx="3344295" cy="214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15552" b="9288"/>
          <a:stretch/>
        </p:blipFill>
        <p:spPr bwMode="auto">
          <a:xfrm>
            <a:off x="4480175" y="4046499"/>
            <a:ext cx="3637790" cy="214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17" y="1728357"/>
            <a:ext cx="2544238" cy="221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7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3"/>
            <a:ext cx="10515600" cy="738172"/>
          </a:xfrm>
        </p:spPr>
        <p:txBody>
          <a:bodyPr/>
          <a:lstStyle/>
          <a:p>
            <a:pPr algn="ctr" fontAlgn="ctr"/>
            <a:r>
              <a:rPr lang="pt-PT" i="1" dirty="0" err="1">
                <a:solidFill>
                  <a:schemeClr val="tx1"/>
                </a:solidFill>
              </a:rPr>
              <a:t>Thaumastocoris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i="1" dirty="0" err="1">
                <a:solidFill>
                  <a:schemeClr val="tx1"/>
                </a:solidFill>
              </a:rPr>
              <a:t>peregrinus</a:t>
            </a:r>
            <a:endParaRPr lang="pt-PT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741987" cy="47234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5518" y="857354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9307" y="1650420"/>
            <a:ext cx="11592951" cy="4517136"/>
          </a:xfrm>
        </p:spPr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27483"/>
          <a:stretch/>
        </p:blipFill>
        <p:spPr bwMode="auto">
          <a:xfrm>
            <a:off x="1294296" y="1582134"/>
            <a:ext cx="4282372" cy="465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23816" r="10099"/>
          <a:stretch/>
        </p:blipFill>
        <p:spPr bwMode="auto">
          <a:xfrm>
            <a:off x="5814645" y="1582134"/>
            <a:ext cx="3630343" cy="470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27590" y="1031249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Damage</a:t>
            </a:r>
          </a:p>
        </p:txBody>
      </p:sp>
    </p:spTree>
    <p:extLst>
      <p:ext uri="{BB962C8B-B14F-4D97-AF65-F5344CB8AC3E}">
        <p14:creationId xmlns:p14="http://schemas.microsoft.com/office/powerpoint/2010/main" val="22033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 fontAlgn="ctr"/>
            <a:r>
              <a:rPr lang="pt-PT" i="1" dirty="0" err="1">
                <a:solidFill>
                  <a:schemeClr val="tx1"/>
                </a:solidFill>
              </a:rPr>
              <a:t>Trachymela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i="1" dirty="0" err="1">
                <a:solidFill>
                  <a:schemeClr val="tx1"/>
                </a:solidFill>
              </a:rPr>
              <a:t>sloanei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(Col: </a:t>
            </a:r>
            <a:r>
              <a:rPr lang="pt-PT" dirty="0" err="1">
                <a:solidFill>
                  <a:schemeClr val="tx1"/>
                </a:solidFill>
              </a:rPr>
              <a:t>Chrysomelidae</a:t>
            </a:r>
            <a:r>
              <a:rPr lang="pt-PT" dirty="0">
                <a:solidFill>
                  <a:schemeClr val="tx1"/>
                </a:solidFill>
              </a:rPr>
              <a:t>)</a:t>
            </a:r>
            <a:endParaRPr lang="pt-PT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9"/>
            <a:ext cx="4604827" cy="236121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7383" y="8917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r="15433"/>
          <a:stretch/>
        </p:blipFill>
        <p:spPr bwMode="auto">
          <a:xfrm rot="5400000">
            <a:off x="319941" y="1471246"/>
            <a:ext cx="2951521" cy="294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09" y="3193397"/>
            <a:ext cx="258853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\\EIXFS1\Usr\Groups\DIF\Proteccao\Projetos &amp; Ensaios\Trachymela\Fotos Trachimela 2019 ENCE\DSCN5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5"/>
          <a:stretch/>
        </p:blipFill>
        <p:spPr bwMode="auto">
          <a:xfrm>
            <a:off x="4671803" y="1857772"/>
            <a:ext cx="5549548" cy="38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434991" y="1312173"/>
            <a:ext cx="2427093" cy="259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5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19" y="1363980"/>
            <a:ext cx="4143555" cy="19158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biocontrol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341" y="2138879"/>
            <a:ext cx="4745746" cy="23721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Organizations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Biocontrol method </a:t>
            </a:r>
            <a:r>
              <a:rPr lang="en-US" sz="2800" b="1" dirty="0" smtClean="0">
                <a:solidFill>
                  <a:schemeClr val="tx1"/>
                </a:solidFill>
              </a:rPr>
              <a:t>background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Technical </a:t>
            </a:r>
            <a:r>
              <a:rPr lang="en-US" sz="2800" b="1" dirty="0" smtClean="0">
                <a:solidFill>
                  <a:schemeClr val="tx1"/>
                </a:solidFill>
              </a:rPr>
              <a:t>description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Value proposition and </a:t>
            </a:r>
            <a:r>
              <a:rPr lang="en-US" sz="2800" b="1" dirty="0" smtClean="0">
                <a:solidFill>
                  <a:schemeClr val="tx1"/>
                </a:solidFill>
              </a:rPr>
              <a:t>network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453" y="6309458"/>
            <a:ext cx="4330507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z="1400" smtClean="0">
                <a:solidFill>
                  <a:schemeClr val="tx1"/>
                </a:solidFill>
              </a:rPr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009357" cy="2370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902295"/>
          </a:xfrm>
        </p:spPr>
        <p:txBody>
          <a:bodyPr/>
          <a:lstStyle/>
          <a:p>
            <a:pPr algn="ctr" fontAlgn="ctr"/>
            <a:r>
              <a:rPr lang="pt-PT" i="1" dirty="0" err="1">
                <a:solidFill>
                  <a:schemeClr val="tx1"/>
                </a:solidFill>
              </a:rPr>
              <a:t>Trachymela</a:t>
            </a:r>
            <a:r>
              <a:rPr lang="pt-PT" i="1" dirty="0">
                <a:solidFill>
                  <a:schemeClr val="tx1"/>
                </a:solidFill>
              </a:rPr>
              <a:t> </a:t>
            </a:r>
            <a:r>
              <a:rPr lang="pt-PT" i="1" dirty="0" err="1">
                <a:solidFill>
                  <a:schemeClr val="tx1"/>
                </a:solidFill>
              </a:rPr>
              <a:t>sloanei</a:t>
            </a:r>
            <a:endParaRPr lang="pt-PT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95306" y="857354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5" name="Picture 4" descr="\\EIXFS1\Usr\Groups\DIF\Proteccao\Projetos &amp; Ensaios\Trachymela\Fotos Trachimela 2019 ENCE\DSCN5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4" y="1634236"/>
            <a:ext cx="3170349" cy="42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\\EIXFS1\Usr\Groups\DIF\Proteccao\Projetos &amp; Ensaios\Trachymela\Fotos Trachimela 2019 ENCE\DSCN57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6473" y="4173651"/>
            <a:ext cx="4250219" cy="18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\\EIXFS1\Usr\Groups\DIF\Proteccao\Projetos &amp; Ensaios\Trachymela\Fotos Trachimela 2019 ENCE\DSCN5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663" y="1634236"/>
            <a:ext cx="3969518" cy="297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27590" y="1031249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Damage</a:t>
            </a:r>
          </a:p>
        </p:txBody>
      </p:sp>
    </p:spTree>
    <p:extLst>
      <p:ext uri="{BB962C8B-B14F-4D97-AF65-F5344CB8AC3E}">
        <p14:creationId xmlns:p14="http://schemas.microsoft.com/office/powerpoint/2010/main" val="31051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Biocontrol agents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52" y="6370100"/>
            <a:ext cx="4246164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986497" cy="2904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3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73" y="198389"/>
            <a:ext cx="10515600" cy="1325563"/>
          </a:xfrm>
        </p:spPr>
        <p:txBody>
          <a:bodyPr/>
          <a:lstStyle/>
          <a:p>
            <a:pPr algn="ctr"/>
            <a:r>
              <a:rPr lang="en-US" i="1" dirty="0" err="1">
                <a:solidFill>
                  <a:schemeClr val="tx1"/>
                </a:solidFill>
              </a:rPr>
              <a:t>Anaphes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nitens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Hym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Mymaridae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33050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0986" y="884181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9" name="Picture 8" descr="http://www.bugsinthenews.com/Anaphes%20iole.jpg"/>
          <p:cNvPicPr>
            <a:picLocks noChangeAspect="1" noChangeArrowheads="1"/>
          </p:cNvPicPr>
          <p:nvPr/>
        </p:nvPicPr>
        <p:blipFill>
          <a:blip r:embed="rId2" cstate="print"/>
          <a:srcRect t="19048" r="9776" b="9525"/>
          <a:stretch>
            <a:fillRect/>
          </a:stretch>
        </p:blipFill>
        <p:spPr bwMode="auto">
          <a:xfrm>
            <a:off x="703354" y="2232661"/>
            <a:ext cx="4317411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A\Desktop\A. nitens_3.tif">
            <a:extLst>
              <a:ext uri="{FF2B5EF4-FFF2-40B4-BE49-F238E27FC236}">
                <a16:creationId xmlns:a16="http://schemas.microsoft.com/office/drawing/2014/main" id="{D69F69DC-461F-469D-AF57-FB136E965CB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4" b="11414"/>
          <a:stretch/>
        </p:blipFill>
        <p:spPr bwMode="auto">
          <a:xfrm>
            <a:off x="5020765" y="2167299"/>
            <a:ext cx="6846713" cy="26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3354" y="1447419"/>
            <a:ext cx="3512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Egg </a:t>
            </a:r>
            <a:r>
              <a:rPr lang="en-GB" sz="2200" b="1" dirty="0" err="1"/>
              <a:t>parasitoid</a:t>
            </a:r>
            <a:r>
              <a:rPr lang="en-GB" sz="2200" b="1" dirty="0"/>
              <a:t> of </a:t>
            </a:r>
            <a:r>
              <a:rPr lang="en-GB" sz="2200" b="1" i="1" dirty="0"/>
              <a:t>G. platensis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843" y="5124476"/>
            <a:ext cx="826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dirty="0"/>
              <a:t>First released in South Africa in 1926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dirty="0"/>
              <a:t>Released in Portugal since 1996</a:t>
            </a:r>
          </a:p>
        </p:txBody>
      </p:sp>
    </p:spTree>
    <p:extLst>
      <p:ext uri="{BB962C8B-B14F-4D97-AF65-F5344CB8AC3E}">
        <p14:creationId xmlns:p14="http://schemas.microsoft.com/office/powerpoint/2010/main" val="12173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Constraints with </a:t>
            </a:r>
            <a:r>
              <a:rPr lang="en-US" i="1" dirty="0">
                <a:solidFill>
                  <a:schemeClr val="tx1"/>
                </a:solidFill>
              </a:rPr>
              <a:t>A. </a:t>
            </a:r>
            <a:r>
              <a:rPr lang="en-US" i="1" dirty="0" err="1">
                <a:solidFill>
                  <a:schemeClr val="tx1"/>
                </a:solidFill>
              </a:rPr>
              <a:t>nitens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475287" cy="44948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19074" y="8594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709661" y="1256748"/>
            <a:ext cx="3573845" cy="2676990"/>
            <a:chOff x="6727802" y="2604135"/>
            <a:chExt cx="5464198" cy="30795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7802" y="2604135"/>
              <a:ext cx="5464198" cy="307958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H="1" flipV="1">
              <a:off x="9402751" y="3206876"/>
              <a:ext cx="57150" cy="1874104"/>
            </a:xfrm>
            <a:prstGeom prst="line">
              <a:avLst/>
            </a:prstGeom>
            <a:ln w="1905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61" y="3926296"/>
            <a:ext cx="3596073" cy="229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ângulo 17"/>
          <p:cNvSpPr/>
          <p:nvPr/>
        </p:nvSpPr>
        <p:spPr>
          <a:xfrm>
            <a:off x="567983" y="1617036"/>
            <a:ext cx="63838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200" b="1" dirty="0"/>
              <a:t>Spring parasitism rates: </a:t>
            </a:r>
          </a:p>
          <a:p>
            <a:pPr>
              <a:spcAft>
                <a:spcPts val="900"/>
              </a:spcAft>
            </a:pPr>
            <a:r>
              <a:rPr lang="en-US" sz="2200" b="1" dirty="0"/>
              <a:t>&gt;</a:t>
            </a:r>
            <a:r>
              <a:rPr lang="en-US" sz="2200" b="1" dirty="0" smtClean="0"/>
              <a:t>75% </a:t>
            </a:r>
            <a:r>
              <a:rPr lang="en-US" sz="2200" b="1" dirty="0"/>
              <a:t>at low elevations (&lt; 400 m altitude)</a:t>
            </a:r>
          </a:p>
          <a:p>
            <a:pPr>
              <a:spcAft>
                <a:spcPts val="900"/>
              </a:spcAft>
            </a:pPr>
            <a:r>
              <a:rPr lang="en-US" sz="2200" b="1" dirty="0"/>
              <a:t>But, parasitism rates decrease with</a:t>
            </a:r>
          </a:p>
          <a:p>
            <a:pPr>
              <a:spcAft>
                <a:spcPts val="900"/>
              </a:spcAft>
            </a:pPr>
            <a:r>
              <a:rPr lang="en-US" sz="2200" b="1" dirty="0"/>
              <a:t>- increasing elevation </a:t>
            </a:r>
          </a:p>
          <a:p>
            <a:pPr>
              <a:spcAft>
                <a:spcPts val="900"/>
              </a:spcAft>
            </a:pPr>
            <a:r>
              <a:rPr lang="en-US" sz="2200" b="1" dirty="0"/>
              <a:t>- lower average winter temperature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16752" y="4404435"/>
            <a:ext cx="606845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/>
              <a:t>Wood volume in 10 years of rotation decreased by half, from 141 m</a:t>
            </a:r>
            <a:r>
              <a:rPr lang="en-US" sz="2200" b="1" baseline="30000" dirty="0"/>
              <a:t>3</a:t>
            </a:r>
            <a:r>
              <a:rPr lang="en-US" sz="2200" b="1" dirty="0"/>
              <a:t> to 70 m</a:t>
            </a:r>
            <a:r>
              <a:rPr lang="en-US" sz="2200" b="1" baseline="30000" dirty="0"/>
              <a:t>3</a:t>
            </a:r>
            <a:r>
              <a:rPr lang="en-US" sz="2200" b="1" dirty="0"/>
              <a:t> ha, in the areas where parasitism rates are low</a:t>
            </a:r>
          </a:p>
        </p:txBody>
      </p:sp>
    </p:spTree>
    <p:extLst>
      <p:ext uri="{BB962C8B-B14F-4D97-AF65-F5344CB8AC3E}">
        <p14:creationId xmlns:p14="http://schemas.microsoft.com/office/powerpoint/2010/main" val="15678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51" y="125963"/>
            <a:ext cx="10515600" cy="73303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Searching for new biocontrol agents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E8062-5491-4788-A35F-8BEF6FC4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3926" y="6370100"/>
            <a:ext cx="446766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73" y="1403757"/>
            <a:ext cx="4236720" cy="1678143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2008-2018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Several incursions were made in Tasmania, Australia, looking for other parasitoids of </a:t>
            </a:r>
            <a:r>
              <a:rPr lang="en-US" sz="2200" b="1" i="1" dirty="0">
                <a:solidFill>
                  <a:schemeClr val="tx1"/>
                </a:solidFill>
              </a:rPr>
              <a:t>G. platensis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108417" cy="259073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703" y="1164531"/>
            <a:ext cx="5056993" cy="234104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C:\Users\cvalente\OneDrive - The Navigator Company\Desktop\RAIZ\Fotos\Pragas\Gonipterus-Anaphes\2012_Tasmania_nov\P120089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224" y="3451874"/>
            <a:ext cx="3219939" cy="2414954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cvalente\OneDrive - The Navigator Company\Desktop\RAIZ\Fotos\Pragas\Gonipterus-Anaphes\2012_Tasmania_nov\P12100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199" y="3461204"/>
            <a:ext cx="3259409" cy="2444556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8383324" y="2864088"/>
            <a:ext cx="1087022" cy="132591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0">
            <a:extLst>
              <a:ext uri="{FF2B5EF4-FFF2-40B4-BE49-F238E27FC236}">
                <a16:creationId xmlns:a16="http://schemas.microsoft.com/office/drawing/2014/main" id="{95E64D64-975B-4C02-BD0F-D63AAAA22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12" y="3370042"/>
            <a:ext cx="4827662" cy="2798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67" y="1155201"/>
            <a:ext cx="3062230" cy="229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55" y="488849"/>
            <a:ext cx="10515600" cy="89729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Searching for new biocontrol agents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241" y="2057999"/>
            <a:ext cx="5157787" cy="823912"/>
          </a:xfrm>
        </p:spPr>
        <p:txBody>
          <a:bodyPr/>
          <a:lstStyle/>
          <a:p>
            <a:r>
              <a:rPr lang="en-US" dirty="0"/>
              <a:t>Egg parasitoids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4048" y="3353320"/>
            <a:ext cx="3986099" cy="2773258"/>
          </a:xfrm>
        </p:spPr>
        <p:txBody>
          <a:bodyPr>
            <a:noAutofit/>
          </a:bodyPr>
          <a:lstStyle/>
          <a:p>
            <a:pPr marL="285750" indent="-285750">
              <a:spcBef>
                <a:spcPts val="1800"/>
              </a:spcBef>
            </a:pPr>
            <a:r>
              <a:rPr lang="en-GB" sz="2200" b="1" i="1" dirty="0" err="1">
                <a:solidFill>
                  <a:schemeClr val="tx1"/>
                </a:solidFill>
              </a:rPr>
              <a:t>Anaphes</a:t>
            </a:r>
            <a:r>
              <a:rPr lang="en-GB" sz="2200" b="1" i="1" dirty="0">
                <a:solidFill>
                  <a:schemeClr val="tx1"/>
                </a:solidFill>
              </a:rPr>
              <a:t> </a:t>
            </a:r>
            <a:r>
              <a:rPr lang="en-GB" sz="2200" b="1" i="1" dirty="0" err="1">
                <a:solidFill>
                  <a:schemeClr val="tx1"/>
                </a:solidFill>
              </a:rPr>
              <a:t>tasmaniae</a:t>
            </a:r>
            <a:endParaRPr lang="en-GB" sz="2200" b="1" i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800"/>
              </a:spcBef>
            </a:pPr>
            <a:r>
              <a:rPr lang="en-GB" sz="2200" b="1" i="1" dirty="0" err="1">
                <a:solidFill>
                  <a:schemeClr val="tx1"/>
                </a:solidFill>
              </a:rPr>
              <a:t>Anaphes</a:t>
            </a:r>
            <a:r>
              <a:rPr lang="en-GB" sz="2200" b="1" i="1" dirty="0">
                <a:solidFill>
                  <a:schemeClr val="tx1"/>
                </a:solidFill>
              </a:rPr>
              <a:t> </a:t>
            </a:r>
            <a:r>
              <a:rPr lang="en-GB" sz="2200" b="1" i="1" dirty="0" err="1">
                <a:solidFill>
                  <a:schemeClr val="tx1"/>
                </a:solidFill>
              </a:rPr>
              <a:t>inexpectatus</a:t>
            </a:r>
            <a:endParaRPr lang="en-GB" sz="2200" b="1" i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800"/>
              </a:spcBef>
            </a:pPr>
            <a:r>
              <a:rPr lang="en-GB" sz="2200" b="1" i="1" dirty="0" err="1">
                <a:solidFill>
                  <a:schemeClr val="tx1"/>
                </a:solidFill>
              </a:rPr>
              <a:t>Centrodora</a:t>
            </a:r>
            <a:r>
              <a:rPr lang="en-GB" sz="2200" b="1" i="1" dirty="0">
                <a:solidFill>
                  <a:schemeClr val="tx1"/>
                </a:solidFill>
              </a:rPr>
              <a:t> </a:t>
            </a:r>
            <a:r>
              <a:rPr lang="en-GB" sz="2200" b="1" i="1" dirty="0" err="1">
                <a:solidFill>
                  <a:schemeClr val="tx1"/>
                </a:solidFill>
              </a:rPr>
              <a:t>damoni</a:t>
            </a:r>
            <a:endParaRPr lang="en-GB" sz="2200" b="1" i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800"/>
              </a:spcBef>
            </a:pPr>
            <a:r>
              <a:rPr lang="en-GB" sz="2200" b="1" i="1" dirty="0" err="1">
                <a:solidFill>
                  <a:schemeClr val="tx1"/>
                </a:solidFill>
              </a:rPr>
              <a:t>Cirrospilus</a:t>
            </a:r>
            <a:r>
              <a:rPr lang="en-GB" sz="2200" b="1" i="1" dirty="0">
                <a:solidFill>
                  <a:schemeClr val="tx1"/>
                </a:solidFill>
              </a:rPr>
              <a:t> sp.</a:t>
            </a:r>
          </a:p>
          <a:p>
            <a:pPr marL="285750" indent="-285750">
              <a:spcBef>
                <a:spcPts val="1800"/>
              </a:spcBef>
            </a:pPr>
            <a:r>
              <a:rPr lang="en-GB" sz="2200" b="1" i="1" dirty="0" err="1">
                <a:solidFill>
                  <a:schemeClr val="tx1"/>
                </a:solidFill>
              </a:rPr>
              <a:t>Euderus</a:t>
            </a:r>
            <a:r>
              <a:rPr lang="en-GB" sz="2200" b="1" i="1" dirty="0">
                <a:solidFill>
                  <a:schemeClr val="tx1"/>
                </a:solidFill>
              </a:rPr>
              <a:t> sp</a:t>
            </a:r>
            <a:r>
              <a:rPr lang="en-GB" sz="2400" b="1" i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800"/>
              </a:spcBef>
              <a:spcAft>
                <a:spcPts val="600"/>
              </a:spcAft>
            </a:pPr>
            <a:endParaRPr lang="en-GB" sz="2400" b="1" i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800"/>
              </a:spcBef>
              <a:spcAft>
                <a:spcPts val="1200"/>
              </a:spcAft>
            </a:pPr>
            <a:endParaRPr lang="en-GB" sz="2400" b="1" dirty="0" err="1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81" y="6365533"/>
            <a:ext cx="4941478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219" y="6126578"/>
            <a:ext cx="2743200" cy="365125"/>
          </a:xfrm>
        </p:spPr>
        <p:txBody>
          <a:bodyPr/>
          <a:lstStyle/>
          <a:p>
            <a:fld id="{95CBEC59-7FF9-4688-98DF-89832A0C902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359877" cy="32090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6613" y="3353320"/>
            <a:ext cx="5157787" cy="2136298"/>
          </a:xfrm>
        </p:spPr>
        <p:txBody>
          <a:bodyPr>
            <a:noAutofit/>
          </a:bodyPr>
          <a:lstStyle/>
          <a:p>
            <a:pPr marL="285750" indent="-285750">
              <a:spcBef>
                <a:spcPts val="1800"/>
              </a:spcBef>
              <a:spcAft>
                <a:spcPts val="600"/>
              </a:spcAft>
            </a:pPr>
            <a:r>
              <a:rPr lang="en-GB" sz="2200" b="1" i="1" dirty="0" err="1">
                <a:solidFill>
                  <a:schemeClr val="tx1"/>
                </a:solidFill>
              </a:rPr>
              <a:t>Entedon</a:t>
            </a:r>
            <a:r>
              <a:rPr lang="en-GB" sz="2200" b="1" i="1" dirty="0">
                <a:solidFill>
                  <a:schemeClr val="tx1"/>
                </a:solidFill>
              </a:rPr>
              <a:t> </a:t>
            </a:r>
            <a:r>
              <a:rPr lang="en-GB" sz="2200" b="1" i="1" dirty="0" err="1">
                <a:solidFill>
                  <a:schemeClr val="tx1"/>
                </a:solidFill>
              </a:rPr>
              <a:t>magnificus</a:t>
            </a:r>
            <a:endParaRPr lang="en-GB" sz="2200" b="1" i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800"/>
              </a:spcBef>
              <a:spcAft>
                <a:spcPts val="600"/>
              </a:spcAft>
            </a:pPr>
            <a:r>
              <a:rPr lang="en-GB" sz="2200" b="1" i="1" dirty="0" err="1">
                <a:solidFill>
                  <a:schemeClr val="tx1"/>
                </a:solidFill>
              </a:rPr>
              <a:t>Oxyserphus</a:t>
            </a:r>
            <a:r>
              <a:rPr lang="en-GB" sz="2200" b="1" i="1" dirty="0">
                <a:solidFill>
                  <a:schemeClr val="tx1"/>
                </a:solidFill>
              </a:rPr>
              <a:t> </a:t>
            </a:r>
            <a:r>
              <a:rPr lang="en-GB" sz="2200" b="1" dirty="0">
                <a:solidFill>
                  <a:schemeClr val="tx1"/>
                </a:solidFill>
              </a:rPr>
              <a:t>sp.</a:t>
            </a:r>
          </a:p>
          <a:p>
            <a:pPr marL="285750" indent="-285750">
              <a:spcBef>
                <a:spcPts val="1800"/>
              </a:spcBef>
              <a:spcAft>
                <a:spcPts val="600"/>
              </a:spcAft>
            </a:pPr>
            <a:r>
              <a:rPr lang="en-GB" sz="2200" b="1" i="1" dirty="0">
                <a:solidFill>
                  <a:schemeClr val="tx1"/>
                </a:solidFill>
              </a:rPr>
              <a:t>Anagonia </a:t>
            </a:r>
            <a:r>
              <a:rPr lang="en-GB" sz="2200" b="1" i="1" dirty="0" err="1">
                <a:solidFill>
                  <a:schemeClr val="tx1"/>
                </a:solidFill>
              </a:rPr>
              <a:t>lasiophthalma</a:t>
            </a:r>
            <a:r>
              <a:rPr lang="en-GB" sz="2200" b="1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92632" y="2023102"/>
            <a:ext cx="5183188" cy="823912"/>
          </a:xfrm>
        </p:spPr>
        <p:txBody>
          <a:bodyPr/>
          <a:lstStyle/>
          <a:p>
            <a:r>
              <a:rPr lang="en-GB" dirty="0"/>
              <a:t>Larval </a:t>
            </a:r>
            <a:r>
              <a:rPr lang="en-GB" dirty="0" err="1"/>
              <a:t>parasitoids</a:t>
            </a:r>
            <a:endParaRPr lang="en-GB" dirty="0"/>
          </a:p>
        </p:txBody>
      </p:sp>
      <p:pic>
        <p:nvPicPr>
          <p:cNvPr id="20" name="Picture 3" descr="C:\Users\cafonso\Desktop\Entedon_11jan\P11001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098586">
            <a:off x="10548968" y="3025311"/>
            <a:ext cx="925970" cy="79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cafonso\Desktop\CA_docs\IMPORTAÇÃO PARASITOIDES 2016\Fotos_Tasmania_2016_17\2017_01_09\P109094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9473" y="4702536"/>
            <a:ext cx="864892" cy="78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3" descr="Larvar 2 - himenóptero solitári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07387" y="3939484"/>
            <a:ext cx="846978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2082" y="3763949"/>
            <a:ext cx="83963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1832" y="3138502"/>
            <a:ext cx="92988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59750" y="4369948"/>
            <a:ext cx="491924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\\EIXFS1\Usr\Groups\DIF\Proteccao\Proteccao_Geral\Projetos &amp; Ensaios\Gonipterus platensis\Anaphes\Fotos\Desconhecidos - Tasmania 2009\Unknown Hymenopteran 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05782" y="4783688"/>
            <a:ext cx="504000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621" y="5581193"/>
            <a:ext cx="567091" cy="51809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08226" y="3831484"/>
            <a:ext cx="3168000" cy="72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6156231" y="4551484"/>
            <a:ext cx="4313310" cy="7793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560798" y="5795869"/>
            <a:ext cx="3980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Two selected for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194957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160780"/>
            <a:ext cx="10515600" cy="1325563"/>
          </a:xfrm>
        </p:spPr>
        <p:txBody>
          <a:bodyPr/>
          <a:lstStyle/>
          <a:p>
            <a:pPr algn="ctr"/>
            <a:r>
              <a:rPr lang="en-US" i="1" dirty="0" err="1">
                <a:solidFill>
                  <a:schemeClr val="tx1"/>
                </a:solidFill>
              </a:rPr>
              <a:t>Anaphes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inexpectatus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Hym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Mymaridae</a:t>
            </a:r>
            <a:r>
              <a:rPr lang="en-US" dirty="0">
                <a:solidFill>
                  <a:schemeClr val="tx1"/>
                </a:solidFill>
              </a:rPr>
              <a:t>) biology and risk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313887"/>
            <a:ext cx="4932487" cy="47755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6211" y="89829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0" name="Picture 4" descr="Screen Clipping">
            <a:extLst>
              <a:ext uri="{FF2B5EF4-FFF2-40B4-BE49-F238E27FC236}">
                <a16:creationId xmlns:a16="http://schemas.microsoft.com/office/drawing/2014/main" id="{B6EBA82D-4495-4E73-9D9C-8DC7518F5C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72" y="1975167"/>
            <a:ext cx="4890205" cy="1440000"/>
          </a:xfrm>
          <a:prstGeom prst="rect">
            <a:avLst/>
          </a:prstGeom>
        </p:spPr>
      </p:pic>
      <p:pic>
        <p:nvPicPr>
          <p:cNvPr id="11" name="Picture 5" descr="Screen Clipping">
            <a:extLst>
              <a:ext uri="{FF2B5EF4-FFF2-40B4-BE49-F238E27FC236}">
                <a16:creationId xmlns:a16="http://schemas.microsoft.com/office/drawing/2014/main" id="{DCC08B2B-99CF-426A-90AB-C3D5E68716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72" y="3424527"/>
            <a:ext cx="4753608" cy="1440000"/>
          </a:xfrm>
          <a:prstGeom prst="rect">
            <a:avLst/>
          </a:prstGeom>
        </p:spPr>
      </p:pic>
      <p:sp>
        <p:nvSpPr>
          <p:cNvPr id="12" name="Retângulo 4">
            <a:extLst>
              <a:ext uri="{FF2B5EF4-FFF2-40B4-BE49-F238E27FC236}">
                <a16:creationId xmlns:a16="http://schemas.microsoft.com/office/drawing/2014/main" id="{339BC47D-7A82-4C0B-9A66-C89CF35CD851}"/>
              </a:ext>
            </a:extLst>
          </p:cNvPr>
          <p:cNvSpPr/>
          <p:nvPr/>
        </p:nvSpPr>
        <p:spPr>
          <a:xfrm>
            <a:off x="5767541" y="2075270"/>
            <a:ext cx="4453809" cy="1323439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 smtClean="0"/>
              <a:t>Higher R</a:t>
            </a:r>
            <a:r>
              <a:rPr lang="en-GB" sz="1400" b="1" dirty="0" smtClean="0"/>
              <a:t>0</a:t>
            </a:r>
            <a:r>
              <a:rPr lang="en-GB" sz="2000" b="1" dirty="0" smtClean="0"/>
              <a:t> at 10 °C and </a:t>
            </a:r>
            <a:r>
              <a:rPr lang="en-GB" sz="2000" b="1" dirty="0"/>
              <a:t>higher tolerance </a:t>
            </a:r>
            <a:r>
              <a:rPr lang="en-GB" sz="2000" b="1" dirty="0" smtClean="0"/>
              <a:t>at 30 </a:t>
            </a:r>
            <a:r>
              <a:rPr lang="en-GB" sz="2000" b="1" dirty="0"/>
              <a:t>°C than </a:t>
            </a:r>
            <a:r>
              <a:rPr lang="en-GB" sz="2000" b="1" i="1" dirty="0"/>
              <a:t>A. </a:t>
            </a:r>
            <a:r>
              <a:rPr lang="en-GB" sz="2000" b="1" i="1" dirty="0" err="1"/>
              <a:t>nitens</a:t>
            </a:r>
            <a:r>
              <a:rPr lang="en-GB" sz="2000" b="1" i="1" dirty="0"/>
              <a:t> </a:t>
            </a:r>
            <a:r>
              <a:rPr lang="en-GB" sz="2000" b="1" dirty="0" smtClean="0"/>
              <a:t>  </a:t>
            </a:r>
            <a:r>
              <a:rPr lang="en-GB" sz="2000" b="1" dirty="0"/>
              <a:t>But lower R</a:t>
            </a:r>
            <a:r>
              <a:rPr lang="en-GB" sz="1400" b="1" dirty="0"/>
              <a:t>0</a:t>
            </a:r>
            <a:r>
              <a:rPr lang="en-GB" sz="2000" b="1" dirty="0"/>
              <a:t> </a:t>
            </a:r>
            <a:r>
              <a:rPr lang="en-GB" sz="2000" b="1" dirty="0" smtClean="0"/>
              <a:t>for </a:t>
            </a:r>
            <a:r>
              <a:rPr lang="en-GB" sz="2000" b="1" dirty="0"/>
              <a:t>temperatures in the range </a:t>
            </a:r>
            <a:r>
              <a:rPr lang="en-GB" sz="2000" b="1" dirty="0" smtClean="0"/>
              <a:t>of 15-25 </a:t>
            </a:r>
            <a:r>
              <a:rPr lang="en-GB" sz="2000" b="1" dirty="0"/>
              <a:t>°</a:t>
            </a:r>
            <a:r>
              <a:rPr lang="en-GB" sz="2000" b="1" dirty="0" smtClean="0"/>
              <a:t>C</a:t>
            </a:r>
            <a:endParaRPr lang="en-GB" sz="2000" b="1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54446" y="5269514"/>
            <a:ext cx="5253340" cy="757414"/>
            <a:chOff x="514201" y="5319042"/>
            <a:chExt cx="5253340" cy="757414"/>
          </a:xfrm>
        </p:grpSpPr>
        <p:pic>
          <p:nvPicPr>
            <p:cNvPr id="16" name="Imagem 19">
              <a:extLst>
                <a:ext uri="{FF2B5EF4-FFF2-40B4-BE49-F238E27FC236}">
                  <a16:creationId xmlns:a16="http://schemas.microsoft.com/office/drawing/2014/main" id="{D4A89D7A-C366-406E-B2BE-9DE40DA34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141" y="5319042"/>
              <a:ext cx="4724400" cy="757414"/>
            </a:xfrm>
            <a:prstGeom prst="rect">
              <a:avLst/>
            </a:prstGeom>
          </p:spPr>
        </p:pic>
        <p:pic>
          <p:nvPicPr>
            <p:cNvPr id="17" name="Imagem 20">
              <a:extLst>
                <a:ext uri="{FF2B5EF4-FFF2-40B4-BE49-F238E27FC236}">
                  <a16:creationId xmlns:a16="http://schemas.microsoft.com/office/drawing/2014/main" id="{F5F71C3B-72BA-4462-A0E5-3B7073516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01" y="5335500"/>
              <a:ext cx="546451" cy="728601"/>
            </a:xfrm>
            <a:prstGeom prst="rect">
              <a:avLst/>
            </a:prstGeom>
          </p:spPr>
        </p:pic>
      </p:grpSp>
      <p:sp>
        <p:nvSpPr>
          <p:cNvPr id="18" name="Retângulo 24">
            <a:extLst>
              <a:ext uri="{FF2B5EF4-FFF2-40B4-BE49-F238E27FC236}">
                <a16:creationId xmlns:a16="http://schemas.microsoft.com/office/drawing/2014/main" id="{AD13F4B2-C4E7-4708-A19F-67EDD5623821}"/>
              </a:ext>
            </a:extLst>
          </p:cNvPr>
          <p:cNvSpPr/>
          <p:nvPr/>
        </p:nvSpPr>
        <p:spPr>
          <a:xfrm>
            <a:off x="5954495" y="3782288"/>
            <a:ext cx="4266856" cy="70788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 smtClean="0"/>
              <a:t>Highly </a:t>
            </a:r>
            <a:r>
              <a:rPr lang="en-GB" sz="2000" b="1" dirty="0"/>
              <a:t>host specific and no non-target effects are expected in the field</a:t>
            </a:r>
          </a:p>
        </p:txBody>
      </p:sp>
      <p:sp>
        <p:nvSpPr>
          <p:cNvPr id="19" name="Retângulo 26">
            <a:extLst>
              <a:ext uri="{FF2B5EF4-FFF2-40B4-BE49-F238E27FC236}">
                <a16:creationId xmlns:a16="http://schemas.microsoft.com/office/drawing/2014/main" id="{59E5D67F-3858-48E7-8C46-D21F6AC4E702}"/>
              </a:ext>
            </a:extLst>
          </p:cNvPr>
          <p:cNvSpPr/>
          <p:nvPr/>
        </p:nvSpPr>
        <p:spPr>
          <a:xfrm>
            <a:off x="5954495" y="5319042"/>
            <a:ext cx="4266856" cy="70788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The two species may coexist, although competition interference is expected</a:t>
            </a:r>
            <a:endParaRPr lang="en-GB" sz="2000" b="1" dirty="0"/>
          </a:p>
        </p:txBody>
      </p:sp>
      <p:pic>
        <p:nvPicPr>
          <p:cNvPr id="20" name="Picture 3" descr="\\EIXFS1\Usr\Groups\DIF\Proteccao\Proteccao_Geral\Projetos &amp; Ensaios\Gonipterus platensis\Anaphes\Fotos\A. inexpectatus\Macho AInex2.jpg">
            <a:extLst>
              <a:ext uri="{FF2B5EF4-FFF2-40B4-BE49-F238E27FC236}">
                <a16:creationId xmlns:a16="http://schemas.microsoft.com/office/drawing/2014/main" id="{E2D0C8B1-1005-4CB6-84A7-FEFFE823D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8237" y="1368466"/>
            <a:ext cx="1675948" cy="125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67541" y="1577171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A. </a:t>
            </a:r>
            <a:r>
              <a:rPr lang="en-GB" b="1" i="1" dirty="0" err="1"/>
              <a:t>inexpectatus</a:t>
            </a:r>
            <a:r>
              <a:rPr lang="en-GB" b="1" i="1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i="1" dirty="0" err="1">
                <a:solidFill>
                  <a:schemeClr val="tx1"/>
                </a:solidFill>
              </a:rPr>
              <a:t>Anaphes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inexpectatus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22382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91900" y="8917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3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 r="5906" b="2638"/>
          <a:stretch>
            <a:fillRect/>
          </a:stretch>
        </p:blipFill>
        <p:spPr>
          <a:xfrm>
            <a:off x="8553587" y="1455259"/>
            <a:ext cx="3335528" cy="4519080"/>
          </a:xfrm>
          <a:prstGeom prst="rect">
            <a:avLst/>
          </a:prstGeom>
        </p:spPr>
      </p:pic>
      <p:sp>
        <p:nvSpPr>
          <p:cNvPr id="14" name="Retângulo 17"/>
          <p:cNvSpPr/>
          <p:nvPr/>
        </p:nvSpPr>
        <p:spPr>
          <a:xfrm>
            <a:off x="656491" y="4025310"/>
            <a:ext cx="567184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200" b="1" dirty="0"/>
              <a:t>Post-release surveys revealed very low field parasitism &lt; 5%</a:t>
            </a:r>
          </a:p>
          <a:p>
            <a:pPr marL="449263" indent="92075">
              <a:spcAft>
                <a:spcPts val="900"/>
              </a:spcAft>
            </a:pPr>
            <a:r>
              <a:rPr lang="en-US" sz="2200" b="1" dirty="0"/>
              <a:t>Dilution on the landscape?</a:t>
            </a:r>
          </a:p>
          <a:p>
            <a:pPr marL="449263" indent="92075">
              <a:spcAft>
                <a:spcPts val="900"/>
              </a:spcAft>
            </a:pPr>
            <a:r>
              <a:rPr lang="en-US" sz="2200" b="1" dirty="0"/>
              <a:t>Interspecific competition with </a:t>
            </a:r>
            <a:r>
              <a:rPr lang="en-US" sz="2200" b="1" i="1" dirty="0"/>
              <a:t>A. </a:t>
            </a:r>
            <a:r>
              <a:rPr lang="en-US" sz="2200" b="1" i="1" dirty="0" err="1"/>
              <a:t>nitens</a:t>
            </a:r>
            <a:r>
              <a:rPr lang="en-US" sz="2200" b="1" i="1" dirty="0"/>
              <a:t>?</a:t>
            </a:r>
            <a:endParaRPr lang="en-US" sz="2200" b="1" dirty="0"/>
          </a:p>
        </p:txBody>
      </p:sp>
      <p:pic>
        <p:nvPicPr>
          <p:cNvPr id="16" name="Imagem 22">
            <a:extLst>
              <a:ext uri="{FF2B5EF4-FFF2-40B4-BE49-F238E27FC236}">
                <a16:creationId xmlns:a16="http://schemas.microsoft.com/office/drawing/2014/main" id="{6DEBEC9A-16C0-4E1B-AEC7-6990310AD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71" y="1479267"/>
            <a:ext cx="2020782" cy="2061198"/>
          </a:xfrm>
          <a:prstGeom prst="rect">
            <a:avLst/>
          </a:prstGeom>
        </p:spPr>
      </p:pic>
      <p:sp>
        <p:nvSpPr>
          <p:cNvPr id="10" name="Marcador de Posição de Conteúdo 4">
            <a:extLst>
              <a:ext uri="{FF2B5EF4-FFF2-40B4-BE49-F238E27FC236}">
                <a16:creationId xmlns:a16="http://schemas.microsoft.com/office/drawing/2014/main" id="{D7E0D9CC-32F1-4FC9-88E5-884AECADC44B}"/>
              </a:ext>
            </a:extLst>
          </p:cNvPr>
          <p:cNvSpPr txBox="1">
            <a:spLocks/>
          </p:cNvSpPr>
          <p:nvPr/>
        </p:nvSpPr>
        <p:spPr>
          <a:xfrm>
            <a:off x="604806" y="1554545"/>
            <a:ext cx="5477609" cy="2368833"/>
          </a:xfrm>
          <a:prstGeom prst="rect">
            <a:avLst/>
          </a:prstGeom>
        </p:spPr>
        <p:txBody>
          <a:bodyPr/>
          <a:lstStyle>
            <a:lvl1pPr marL="0" indent="0" algn="l" defTabSz="685804" rtl="0" eaLnBrk="1" latinLnBrk="0" hangingPunct="1">
              <a:lnSpc>
                <a:spcPct val="100000"/>
              </a:lnSpc>
              <a:spcBef>
                <a:spcPts val="1225"/>
              </a:spcBef>
              <a:buClr>
                <a:schemeClr val="tx2"/>
              </a:buClr>
              <a:buSzPct val="100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5679" indent="-246271" algn="l" defTabSz="685804" rtl="0" eaLnBrk="1" latinLnBrk="0" hangingPunct="1">
              <a:lnSpc>
                <a:spcPct val="100000"/>
              </a:lnSpc>
              <a:spcBef>
                <a:spcPts val="408"/>
              </a:spcBef>
              <a:buClr>
                <a:schemeClr val="tx2"/>
              </a:buClr>
              <a:buSzPct val="100000"/>
              <a:buFont typeface="Verdana" panose="020B0604030504040204" pitchFamily="34" charset="0"/>
              <a:buChar char="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400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919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919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2009-2012: Biological and risk assessment s</a:t>
            </a:r>
            <a:r>
              <a:rPr lang="en-GB" sz="2200" dirty="0"/>
              <a:t>tudies performed - permission for field release  </a:t>
            </a:r>
          </a:p>
          <a:p>
            <a:pPr algn="just">
              <a:spcBef>
                <a:spcPts val="0"/>
              </a:spcBef>
            </a:pPr>
            <a:endParaRPr lang="en-GB" sz="2200" dirty="0"/>
          </a:p>
          <a:p>
            <a:pPr algn="just">
              <a:spcBef>
                <a:spcPts val="0"/>
              </a:spcBef>
            </a:pPr>
            <a:r>
              <a:rPr lang="en-GB" sz="2200" dirty="0"/>
              <a:t>2012-2019: Release of </a:t>
            </a:r>
            <a:r>
              <a:rPr lang="en-GB" sz="2200" i="1" dirty="0"/>
              <a:t>A. inexpectatus </a:t>
            </a:r>
            <a:r>
              <a:rPr lang="en-GB" sz="2200" dirty="0"/>
              <a:t>in several localities in Portugal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5099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3"/>
            <a:ext cx="10515600" cy="1104442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err="1">
                <a:solidFill>
                  <a:schemeClr val="tx1"/>
                </a:solidFill>
              </a:rPr>
              <a:t>Anagonia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lasiophthalma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(Dip: </a:t>
            </a:r>
            <a:r>
              <a:rPr lang="en-US" dirty="0" err="1">
                <a:solidFill>
                  <a:schemeClr val="tx1"/>
                </a:solidFill>
              </a:rPr>
              <a:t>Tachinidae</a:t>
            </a:r>
            <a:r>
              <a:rPr lang="en-US" dirty="0">
                <a:solidFill>
                  <a:schemeClr val="tx1"/>
                </a:solidFill>
              </a:rPr>
              <a:t>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biology and risk assessment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11702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3" name="Imagem 20">
            <a:extLst>
              <a:ext uri="{FF2B5EF4-FFF2-40B4-BE49-F238E27FC236}">
                <a16:creationId xmlns:a16="http://schemas.microsoft.com/office/drawing/2014/main" id="{1ECBE1E7-E446-4CC3-A218-3B94634C6A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929" y="3707700"/>
            <a:ext cx="2164496" cy="1623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 descr="C:\Users\cafonso\Desktop\anagoniaaaafotos\20180904_143648.jpg">
            <a:extLst>
              <a:ext uri="{FF2B5EF4-FFF2-40B4-BE49-F238E27FC236}">
                <a16:creationId xmlns:a16="http://schemas.microsoft.com/office/drawing/2014/main" id="{96FEB12E-B17B-4B36-9B90-288BE4D2F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4452" y="2506805"/>
            <a:ext cx="1382155" cy="1200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26">
            <a:extLst>
              <a:ext uri="{FF2B5EF4-FFF2-40B4-BE49-F238E27FC236}">
                <a16:creationId xmlns:a16="http://schemas.microsoft.com/office/drawing/2014/main" id="{E7B617CC-303E-492A-9EDC-28A5448B9D77}"/>
              </a:ext>
            </a:extLst>
          </p:cNvPr>
          <p:cNvSpPr txBox="1"/>
          <p:nvPr/>
        </p:nvSpPr>
        <p:spPr>
          <a:xfrm>
            <a:off x="7724397" y="1504160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Longevity</a:t>
            </a:r>
            <a:r>
              <a:rPr lang="en-GB" sz="2400" dirty="0"/>
              <a:t>:</a:t>
            </a:r>
          </a:p>
          <a:p>
            <a:r>
              <a:rPr lang="en-GB" sz="2400" dirty="0"/>
              <a:t> &gt;2 months</a:t>
            </a:r>
          </a:p>
        </p:txBody>
      </p:sp>
      <p:pic>
        <p:nvPicPr>
          <p:cNvPr id="17" name="Imagem 27">
            <a:extLst>
              <a:ext uri="{FF2B5EF4-FFF2-40B4-BE49-F238E27FC236}">
                <a16:creationId xmlns:a16="http://schemas.microsoft.com/office/drawing/2014/main" id="{6FAC394B-7787-483C-A72D-E27A3A3EE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735" y="2047346"/>
            <a:ext cx="1745015" cy="1441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28">
            <a:extLst>
              <a:ext uri="{FF2B5EF4-FFF2-40B4-BE49-F238E27FC236}">
                <a16:creationId xmlns:a16="http://schemas.microsoft.com/office/drawing/2014/main" id="{6029E3CF-56E5-4C9B-B6F7-6686B3DEA4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7"/>
          <a:stretch/>
        </p:blipFill>
        <p:spPr>
          <a:xfrm rot="12063417">
            <a:off x="4867452" y="5146481"/>
            <a:ext cx="1932764" cy="14061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Imagem 29">
            <a:extLst>
              <a:ext uri="{FF2B5EF4-FFF2-40B4-BE49-F238E27FC236}">
                <a16:creationId xmlns:a16="http://schemas.microsoft.com/office/drawing/2014/main" id="{EF1712DF-7321-423B-A503-B3467C5A14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53919" y="2553186"/>
            <a:ext cx="1484664" cy="1390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eta: Para a Direita 30">
            <a:extLst>
              <a:ext uri="{FF2B5EF4-FFF2-40B4-BE49-F238E27FC236}">
                <a16:creationId xmlns:a16="http://schemas.microsoft.com/office/drawing/2014/main" id="{EA195D42-47AF-4DD1-9FB9-196A0AA51DE7}"/>
              </a:ext>
            </a:extLst>
          </p:cNvPr>
          <p:cNvSpPr/>
          <p:nvPr/>
        </p:nvSpPr>
        <p:spPr>
          <a:xfrm>
            <a:off x="3619943" y="2898326"/>
            <a:ext cx="2958107" cy="22800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Seta: Para a Direita 31">
            <a:extLst>
              <a:ext uri="{FF2B5EF4-FFF2-40B4-BE49-F238E27FC236}">
                <a16:creationId xmlns:a16="http://schemas.microsoft.com/office/drawing/2014/main" id="{61A06F39-9AA0-424B-8698-502C5E77E99F}"/>
              </a:ext>
            </a:extLst>
          </p:cNvPr>
          <p:cNvSpPr/>
          <p:nvPr/>
        </p:nvSpPr>
        <p:spPr>
          <a:xfrm rot="21171696" flipV="1">
            <a:off x="3660681" y="2148527"/>
            <a:ext cx="4000995" cy="16269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Seta: Para a Direita 32">
            <a:extLst>
              <a:ext uri="{FF2B5EF4-FFF2-40B4-BE49-F238E27FC236}">
                <a16:creationId xmlns:a16="http://schemas.microsoft.com/office/drawing/2014/main" id="{9C898765-EFEE-45B0-88C7-C1079949BD43}"/>
              </a:ext>
            </a:extLst>
          </p:cNvPr>
          <p:cNvSpPr/>
          <p:nvPr/>
        </p:nvSpPr>
        <p:spPr>
          <a:xfrm rot="16200000">
            <a:off x="2145205" y="4291468"/>
            <a:ext cx="1200895" cy="19321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Seta: Para a Direita 33">
            <a:extLst>
              <a:ext uri="{FF2B5EF4-FFF2-40B4-BE49-F238E27FC236}">
                <a16:creationId xmlns:a16="http://schemas.microsoft.com/office/drawing/2014/main" id="{3C0CD949-631B-4B89-80E4-73D0BAB394F9}"/>
              </a:ext>
            </a:extLst>
          </p:cNvPr>
          <p:cNvSpPr/>
          <p:nvPr/>
        </p:nvSpPr>
        <p:spPr>
          <a:xfrm rot="10979139" flipV="1">
            <a:off x="3273823" y="5413591"/>
            <a:ext cx="1577536" cy="26707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Seta: Para a Direita 34">
            <a:extLst>
              <a:ext uri="{FF2B5EF4-FFF2-40B4-BE49-F238E27FC236}">
                <a16:creationId xmlns:a16="http://schemas.microsoft.com/office/drawing/2014/main" id="{4EAF7E4B-E7A8-4A6B-8A31-41CA1945D88A}"/>
              </a:ext>
            </a:extLst>
          </p:cNvPr>
          <p:cNvSpPr/>
          <p:nvPr/>
        </p:nvSpPr>
        <p:spPr>
          <a:xfrm rot="9458941">
            <a:off x="6140541" y="5160293"/>
            <a:ext cx="1601497" cy="22360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CaixaDeTexto 35">
            <a:extLst>
              <a:ext uri="{FF2B5EF4-FFF2-40B4-BE49-F238E27FC236}">
                <a16:creationId xmlns:a16="http://schemas.microsoft.com/office/drawing/2014/main" id="{516BCCB2-867D-411F-B02F-E9E1C4E0FC23}"/>
              </a:ext>
            </a:extLst>
          </p:cNvPr>
          <p:cNvSpPr txBox="1"/>
          <p:nvPr/>
        </p:nvSpPr>
        <p:spPr>
          <a:xfrm>
            <a:off x="3666078" y="5705357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1-2 days</a:t>
            </a:r>
          </a:p>
        </p:txBody>
      </p:sp>
      <p:sp>
        <p:nvSpPr>
          <p:cNvPr id="26" name="CaixaDeTexto 36">
            <a:extLst>
              <a:ext uri="{FF2B5EF4-FFF2-40B4-BE49-F238E27FC236}">
                <a16:creationId xmlns:a16="http://schemas.microsoft.com/office/drawing/2014/main" id="{0453EA79-84C2-44DB-B721-705DFB9AE78C}"/>
              </a:ext>
            </a:extLst>
          </p:cNvPr>
          <p:cNvSpPr txBox="1"/>
          <p:nvPr/>
        </p:nvSpPr>
        <p:spPr>
          <a:xfrm>
            <a:off x="5382649" y="3047650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2 weeks</a:t>
            </a:r>
          </a:p>
        </p:txBody>
      </p:sp>
      <p:sp>
        <p:nvSpPr>
          <p:cNvPr id="27" name="CaixaDeTexto 37">
            <a:extLst>
              <a:ext uri="{FF2B5EF4-FFF2-40B4-BE49-F238E27FC236}">
                <a16:creationId xmlns:a16="http://schemas.microsoft.com/office/drawing/2014/main" id="{212F8FA3-D212-4268-B22E-72D6A77A0FFB}"/>
              </a:ext>
            </a:extLst>
          </p:cNvPr>
          <p:cNvSpPr txBox="1"/>
          <p:nvPr/>
        </p:nvSpPr>
        <p:spPr>
          <a:xfrm>
            <a:off x="1532082" y="4057721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1 week</a:t>
            </a:r>
          </a:p>
        </p:txBody>
      </p:sp>
      <p:sp>
        <p:nvSpPr>
          <p:cNvPr id="28" name="CaixaDeTexto 39">
            <a:extLst>
              <a:ext uri="{FF2B5EF4-FFF2-40B4-BE49-F238E27FC236}">
                <a16:creationId xmlns:a16="http://schemas.microsoft.com/office/drawing/2014/main" id="{F3E553B0-7FB8-40DB-9B9B-D5BFE4C6A9F9}"/>
              </a:ext>
            </a:extLst>
          </p:cNvPr>
          <p:cNvSpPr txBox="1"/>
          <p:nvPr/>
        </p:nvSpPr>
        <p:spPr>
          <a:xfrm>
            <a:off x="6910346" y="5340789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2 weeks</a:t>
            </a:r>
          </a:p>
        </p:txBody>
      </p:sp>
      <p:pic>
        <p:nvPicPr>
          <p:cNvPr id="29" name="Imagem 5">
            <a:extLst>
              <a:ext uri="{FF2B5EF4-FFF2-40B4-BE49-F238E27FC236}">
                <a16:creationId xmlns:a16="http://schemas.microsoft.com/office/drawing/2014/main" id="{156E4D98-E6B5-4112-B0E0-C467C243BD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490" y="4923790"/>
            <a:ext cx="1108293" cy="10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9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A. </a:t>
            </a:r>
            <a:r>
              <a:rPr lang="en-US" i="1" dirty="0" err="1">
                <a:solidFill>
                  <a:schemeClr val="tx1"/>
                </a:solidFill>
              </a:rPr>
              <a:t>lasiophthalma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biology and risk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23906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2840" y="845820"/>
            <a:ext cx="1097280" cy="266700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5FCFE7-74DF-4513-A72A-AC10A54FF1BC}"/>
              </a:ext>
            </a:extLst>
          </p:cNvPr>
          <p:cNvSpPr txBox="1"/>
          <p:nvPr/>
        </p:nvSpPr>
        <p:spPr>
          <a:xfrm>
            <a:off x="7471689" y="641730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CG</a:t>
            </a:r>
          </a:p>
        </p:txBody>
      </p:sp>
      <p:pic>
        <p:nvPicPr>
          <p:cNvPr id="18" name="Imagem 3">
            <a:extLst>
              <a:ext uri="{FF2B5EF4-FFF2-40B4-BE49-F238E27FC236}">
                <a16:creationId xmlns:a16="http://schemas.microsoft.com/office/drawing/2014/main" id="{883D2B37-7D91-4515-93EC-12EFCA79E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749"/>
          <a:stretch/>
        </p:blipFill>
        <p:spPr>
          <a:xfrm>
            <a:off x="8982232" y="1837234"/>
            <a:ext cx="2610719" cy="232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8EC5D306-FEC5-4F03-AD98-D86768EE4ADE}"/>
              </a:ext>
            </a:extLst>
          </p:cNvPr>
          <p:cNvSpPr txBox="1"/>
          <p:nvPr/>
        </p:nvSpPr>
        <p:spPr>
          <a:xfrm>
            <a:off x="543665" y="2511673"/>
            <a:ext cx="52726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GB" sz="2200" b="1" dirty="0"/>
              <a:t>Direct </a:t>
            </a:r>
            <a:r>
              <a:rPr lang="en-GB" sz="2200" b="1" dirty="0" err="1"/>
              <a:t>larviposition</a:t>
            </a:r>
            <a:endParaRPr lang="en-GB" sz="2200" b="1" dirty="0"/>
          </a:p>
          <a:p>
            <a:pPr algn="just"/>
            <a:endParaRPr lang="en-GB" sz="2200" b="1" dirty="0"/>
          </a:p>
          <a:p>
            <a:pPr algn="just"/>
            <a:r>
              <a:rPr lang="en-GB" sz="2200" dirty="0" smtClean="0"/>
              <a:t>First </a:t>
            </a:r>
            <a:r>
              <a:rPr lang="en-GB" sz="2200" dirty="0"/>
              <a:t>instar larvae are put inside the host by the female ovipositor</a:t>
            </a:r>
          </a:p>
          <a:p>
            <a:pPr marL="285750" indent="-285750" algn="just">
              <a:buFontTx/>
              <a:buChar char="-"/>
            </a:pPr>
            <a:endParaRPr lang="en-GB" sz="2400" dirty="0"/>
          </a:p>
          <a:p>
            <a:pPr marL="285750" indent="-285750" algn="just">
              <a:buFontTx/>
              <a:buChar char="-"/>
            </a:pPr>
            <a:r>
              <a:rPr lang="en-GB" sz="2200" b="1" dirty="0"/>
              <a:t>Female fecundity</a:t>
            </a:r>
          </a:p>
          <a:p>
            <a:pPr algn="just"/>
            <a:r>
              <a:rPr lang="en-GB" sz="2200" b="1" dirty="0"/>
              <a:t>    </a:t>
            </a:r>
            <a:r>
              <a:rPr lang="en-GB" sz="2200" dirty="0"/>
              <a:t>more than 50 eggs </a:t>
            </a:r>
          </a:p>
          <a:p>
            <a:pPr algn="just"/>
            <a:endParaRPr lang="en-GB" sz="2200" dirty="0"/>
          </a:p>
          <a:p>
            <a:pPr algn="just"/>
            <a:r>
              <a:rPr lang="en-GB" sz="2200" dirty="0"/>
              <a:t>   </a:t>
            </a:r>
            <a:endParaRPr lang="en-GB" b="1" dirty="0"/>
          </a:p>
        </p:txBody>
      </p:sp>
      <p:pic>
        <p:nvPicPr>
          <p:cNvPr id="20" name="Imagem 5">
            <a:extLst>
              <a:ext uri="{FF2B5EF4-FFF2-40B4-BE49-F238E27FC236}">
                <a16:creationId xmlns:a16="http://schemas.microsoft.com/office/drawing/2014/main" id="{C2F9DBE7-A720-4006-ACA5-6EA628D385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840" y="1903066"/>
            <a:ext cx="2924876" cy="219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63" b="14819"/>
          <a:stretch/>
        </p:blipFill>
        <p:spPr bwMode="auto">
          <a:xfrm>
            <a:off x="9028465" y="4199565"/>
            <a:ext cx="2719461" cy="2055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 descr="C:\Users\cafonso\Desktop\anagoniaaaafotos\20180905_124522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1" b="8723"/>
          <a:stretch/>
        </p:blipFill>
        <p:spPr bwMode="auto">
          <a:xfrm>
            <a:off x="6110287" y="4193943"/>
            <a:ext cx="2722804" cy="20497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Organizations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009357" cy="33614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139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A. </a:t>
            </a:r>
            <a:r>
              <a:rPr lang="en-US" i="1" dirty="0" err="1">
                <a:solidFill>
                  <a:schemeClr val="tx1"/>
                </a:solidFill>
              </a:rPr>
              <a:t>lasiophthalma</a:t>
            </a:r>
            <a:r>
              <a:rPr lang="en-US" i="1" dirty="0">
                <a:solidFill>
                  <a:schemeClr val="tx1"/>
                </a:solidFill>
              </a:rPr>
              <a:t> biology and risk assessment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21592" y="789138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14" name="Retângulo 17"/>
          <p:cNvSpPr/>
          <p:nvPr/>
        </p:nvSpPr>
        <p:spPr>
          <a:xfrm>
            <a:off x="740949" y="5273691"/>
            <a:ext cx="66850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200" b="1" dirty="0"/>
              <a:t>Post-release surveys: To be conducted in 2024</a:t>
            </a:r>
          </a:p>
        </p:txBody>
      </p:sp>
      <p:sp>
        <p:nvSpPr>
          <p:cNvPr id="10" name="Marcador de Posição de Conteúdo 4">
            <a:extLst>
              <a:ext uri="{FF2B5EF4-FFF2-40B4-BE49-F238E27FC236}">
                <a16:creationId xmlns:a16="http://schemas.microsoft.com/office/drawing/2014/main" id="{D7E0D9CC-32F1-4FC9-88E5-884AECADC44B}"/>
              </a:ext>
            </a:extLst>
          </p:cNvPr>
          <p:cNvSpPr txBox="1">
            <a:spLocks/>
          </p:cNvSpPr>
          <p:nvPr/>
        </p:nvSpPr>
        <p:spPr>
          <a:xfrm>
            <a:off x="660594" y="1778448"/>
            <a:ext cx="7223395" cy="2116433"/>
          </a:xfrm>
          <a:prstGeom prst="rect">
            <a:avLst/>
          </a:prstGeom>
        </p:spPr>
        <p:txBody>
          <a:bodyPr/>
          <a:lstStyle>
            <a:lvl1pPr marL="0" indent="0" algn="l" defTabSz="685804" rtl="0" eaLnBrk="1" latinLnBrk="0" hangingPunct="1">
              <a:lnSpc>
                <a:spcPct val="100000"/>
              </a:lnSpc>
              <a:spcBef>
                <a:spcPts val="1225"/>
              </a:spcBef>
              <a:buClr>
                <a:schemeClr val="tx2"/>
              </a:buClr>
              <a:buSzPct val="100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5679" indent="-246271" algn="l" defTabSz="685804" rtl="0" eaLnBrk="1" latinLnBrk="0" hangingPunct="1">
              <a:lnSpc>
                <a:spcPct val="100000"/>
              </a:lnSpc>
              <a:spcBef>
                <a:spcPts val="408"/>
              </a:spcBef>
              <a:buClr>
                <a:schemeClr val="tx2"/>
              </a:buClr>
              <a:buSzPct val="100000"/>
              <a:buFont typeface="Verdana" panose="020B0604030504040204" pitchFamily="34" charset="0"/>
              <a:buChar char="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400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919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919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2017-2022: Biological and risk assessment studies were </a:t>
            </a:r>
            <a:r>
              <a:rPr lang="en-GB" sz="2200" dirty="0"/>
              <a:t>required to obtain permission for field release.</a:t>
            </a:r>
          </a:p>
          <a:p>
            <a:pPr algn="just">
              <a:spcBef>
                <a:spcPts val="0"/>
              </a:spcBef>
            </a:pPr>
            <a:endParaRPr lang="en-GB" sz="2200" dirty="0"/>
          </a:p>
          <a:p>
            <a:pPr algn="just">
              <a:spcBef>
                <a:spcPts val="0"/>
              </a:spcBef>
            </a:pPr>
            <a:r>
              <a:rPr lang="en-GB" sz="2200" dirty="0"/>
              <a:t>Non-target tests</a:t>
            </a:r>
          </a:p>
          <a:p>
            <a:pPr algn="just">
              <a:spcBef>
                <a:spcPts val="0"/>
              </a:spcBef>
            </a:pPr>
            <a:endParaRPr lang="en-GB" sz="2200" dirty="0"/>
          </a:p>
          <a:p>
            <a:pPr algn="just">
              <a:spcBef>
                <a:spcPts val="0"/>
              </a:spcBef>
            </a:pPr>
            <a:r>
              <a:rPr lang="en-GB" sz="2200" dirty="0"/>
              <a:t>14 non-target pest species were tested – none parasitized</a:t>
            </a:r>
          </a:p>
          <a:p>
            <a:pPr algn="just">
              <a:spcBef>
                <a:spcPts val="0"/>
              </a:spcBef>
            </a:pPr>
            <a:endParaRPr lang="en-GB" sz="2200" dirty="0"/>
          </a:p>
          <a:p>
            <a:pPr algn="just">
              <a:spcBef>
                <a:spcPts val="0"/>
              </a:spcBef>
            </a:pPr>
            <a:r>
              <a:rPr lang="en-GB" sz="2200" dirty="0"/>
              <a:t>2023: First release of </a:t>
            </a:r>
            <a:r>
              <a:rPr lang="en-GB" sz="2200" i="1" dirty="0"/>
              <a:t>A. </a:t>
            </a:r>
            <a:r>
              <a:rPr lang="en-GB" sz="2200" i="1" dirty="0" err="1"/>
              <a:t>lasiophthalma</a:t>
            </a:r>
            <a:r>
              <a:rPr lang="en-GB" sz="2200" i="1" dirty="0"/>
              <a:t> </a:t>
            </a:r>
            <a:r>
              <a:rPr lang="en-GB" sz="2200" dirty="0"/>
              <a:t>in  Portugal</a:t>
            </a:r>
            <a:endParaRPr lang="en-GB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GB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GB" sz="2400" dirty="0"/>
          </a:p>
        </p:txBody>
      </p:sp>
      <p:pic>
        <p:nvPicPr>
          <p:cNvPr id="21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91" y="1193865"/>
            <a:ext cx="2943601" cy="5176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3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i="1" dirty="0" err="1">
                <a:solidFill>
                  <a:schemeClr val="tx1"/>
                </a:solidFill>
              </a:rPr>
              <a:t>Cleruchoides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noackae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Hym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Mymaridae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493" y="6370100"/>
            <a:ext cx="452100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89765" y="8917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63C64-41AD-4C0D-A73D-762120D919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1151" r="35825" b="23750"/>
          <a:stretch/>
        </p:blipFill>
        <p:spPr>
          <a:xfrm>
            <a:off x="6964225" y="1341119"/>
            <a:ext cx="3909515" cy="4179137"/>
          </a:xfrm>
          <a:prstGeom prst="rect">
            <a:avLst/>
          </a:prstGeom>
        </p:spPr>
      </p:pic>
      <p:pic>
        <p:nvPicPr>
          <p:cNvPr id="8" name="Picture 7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2332BBA4-D911-4F91-9963-0023D4F61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6951"/>
          <a:stretch/>
        </p:blipFill>
        <p:spPr>
          <a:xfrm>
            <a:off x="950953" y="1572090"/>
            <a:ext cx="4591708" cy="2752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4226" y="5520256"/>
            <a:ext cx="4212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Egg </a:t>
            </a:r>
            <a:r>
              <a:rPr lang="en-GB" sz="2200" b="1" dirty="0" err="1"/>
              <a:t>parasitoid</a:t>
            </a:r>
            <a:r>
              <a:rPr lang="en-GB" sz="2200" b="1" dirty="0"/>
              <a:t> of </a:t>
            </a:r>
            <a:r>
              <a:rPr lang="en-GB" sz="2200" b="1" i="1" dirty="0"/>
              <a:t>T. </a:t>
            </a:r>
            <a:r>
              <a:rPr lang="en-GB" sz="2200" b="1" i="1" dirty="0" err="1"/>
              <a:t>peregrinus</a:t>
            </a:r>
            <a:endParaRPr lang="en-GB" sz="2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50953" y="4240243"/>
            <a:ext cx="5110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+mj-lt"/>
              </a:rPr>
              <a:t>First released in South Africa, Brazil, and Uruguay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+mj-lt"/>
              </a:rPr>
              <a:t>2017-2019 Risk assessment studies  in Portugal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+mj-lt"/>
              </a:rPr>
              <a:t>Released authorized in Portugal in 2021</a:t>
            </a:r>
          </a:p>
        </p:txBody>
      </p:sp>
    </p:spTree>
    <p:extLst>
      <p:ext uri="{BB962C8B-B14F-4D97-AF65-F5344CB8AC3E}">
        <p14:creationId xmlns:p14="http://schemas.microsoft.com/office/powerpoint/2010/main" val="16408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Laboratory rearing 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28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-1" y="1670402"/>
            <a:ext cx="11592951" cy="4517136"/>
          </a:xfrm>
        </p:spPr>
      </p:sp>
      <p:pic>
        <p:nvPicPr>
          <p:cNvPr id="7" name="Picture 6" descr="A picture containing indoor, floor, open&#10;&#10;Description automatically generated">
            <a:extLst>
              <a:ext uri="{FF2B5EF4-FFF2-40B4-BE49-F238E27FC236}">
                <a16:creationId xmlns:a16="http://schemas.microsoft.com/office/drawing/2014/main" id="{185192CF-B92C-4300-9C09-DCC030F04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07"/>
          <a:stretch/>
        </p:blipFill>
        <p:spPr>
          <a:xfrm>
            <a:off x="5025480" y="1685902"/>
            <a:ext cx="4715833" cy="4287465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45115EC5-3EDC-47BD-8228-E2F71C6C19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6" r="12986"/>
          <a:stretch/>
        </p:blipFill>
        <p:spPr>
          <a:xfrm>
            <a:off x="1307359" y="1731624"/>
            <a:ext cx="3459561" cy="42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Laboratory rearing cages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54386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4740" y="89176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7" name="Picture 6" descr="A picture containing dirty&#10;&#10;Description automatically generated">
            <a:extLst>
              <a:ext uri="{FF2B5EF4-FFF2-40B4-BE49-F238E27FC236}">
                <a16:creationId xmlns:a16="http://schemas.microsoft.com/office/drawing/2014/main" id="{53CA11F2-5C3E-420E-98D1-A11C7EBEF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41" y="3182150"/>
            <a:ext cx="3804474" cy="2853356"/>
          </a:xfrm>
          <a:prstGeom prst="rect">
            <a:avLst/>
          </a:prstGeom>
        </p:spPr>
      </p:pic>
      <p:pic>
        <p:nvPicPr>
          <p:cNvPr id="8" name="Picture 7" descr="A picture containing indoor, wall, toilet, several&#10;&#10;Description automatically generated">
            <a:extLst>
              <a:ext uri="{FF2B5EF4-FFF2-40B4-BE49-F238E27FC236}">
                <a16:creationId xmlns:a16="http://schemas.microsoft.com/office/drawing/2014/main" id="{492E1010-6D32-4665-8387-3E5161A7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9838"/>
          <a:stretch/>
        </p:blipFill>
        <p:spPr>
          <a:xfrm>
            <a:off x="7298302" y="1670402"/>
            <a:ext cx="4354131" cy="4365104"/>
          </a:xfrm>
          <a:prstGeom prst="rect">
            <a:avLst/>
          </a:prstGeom>
        </p:spPr>
      </p:pic>
      <p:pic>
        <p:nvPicPr>
          <p:cNvPr id="9" name="Picture 8" descr="A picture containing plant, green, palm, furniture&#10;&#10;Description automatically generated">
            <a:extLst>
              <a:ext uri="{FF2B5EF4-FFF2-40B4-BE49-F238E27FC236}">
                <a16:creationId xmlns:a16="http://schemas.microsoft.com/office/drawing/2014/main" id="{586616E2-0D17-42F7-B801-617C84494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5"/>
          <a:stretch/>
        </p:blipFill>
        <p:spPr>
          <a:xfrm>
            <a:off x="442804" y="1792322"/>
            <a:ext cx="3928261" cy="26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Following </a:t>
            </a:r>
            <a:r>
              <a:rPr lang="en-US" dirty="0" smtClean="0">
                <a:solidFill>
                  <a:schemeClr val="tx1"/>
                </a:solidFill>
              </a:rPr>
              <a:t>National regulations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EPPO </a:t>
            </a:r>
            <a:r>
              <a:rPr lang="en-US" dirty="0" smtClean="0">
                <a:solidFill>
                  <a:schemeClr val="tx1"/>
                </a:solidFill>
              </a:rPr>
              <a:t>guidelines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696267" cy="50282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09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7" name="Marcador de Posição de Conteúdo 4">
            <a:extLst>
              <a:ext uri="{FF2B5EF4-FFF2-40B4-BE49-F238E27FC236}">
                <a16:creationId xmlns:a16="http://schemas.microsoft.com/office/drawing/2014/main" id="{D7E0D9CC-32F1-4FC9-88E5-884AECADC44B}"/>
              </a:ext>
            </a:extLst>
          </p:cNvPr>
          <p:cNvSpPr txBox="1">
            <a:spLocks/>
          </p:cNvSpPr>
          <p:nvPr/>
        </p:nvSpPr>
        <p:spPr>
          <a:xfrm>
            <a:off x="811742" y="1607022"/>
            <a:ext cx="7365377" cy="2264019"/>
          </a:xfrm>
          <a:prstGeom prst="rect">
            <a:avLst/>
          </a:prstGeom>
        </p:spPr>
        <p:txBody>
          <a:bodyPr/>
          <a:lstStyle>
            <a:lvl1pPr marL="0" indent="0" algn="l" defTabSz="685804" rtl="0" eaLnBrk="1" latinLnBrk="0" hangingPunct="1">
              <a:lnSpc>
                <a:spcPct val="100000"/>
              </a:lnSpc>
              <a:spcBef>
                <a:spcPts val="1225"/>
              </a:spcBef>
              <a:buClr>
                <a:schemeClr val="tx2"/>
              </a:buClr>
              <a:buSzPct val="100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5679" indent="-246271" algn="l" defTabSz="685804" rtl="0" eaLnBrk="1" latinLnBrk="0" hangingPunct="1">
              <a:lnSpc>
                <a:spcPct val="100000"/>
              </a:lnSpc>
              <a:spcBef>
                <a:spcPts val="408"/>
              </a:spcBef>
              <a:buClr>
                <a:schemeClr val="tx2"/>
              </a:buClr>
              <a:buSzPct val="100000"/>
              <a:buFont typeface="Verdana" panose="020B0604030504040204" pitchFamily="34" charset="0"/>
              <a:buChar char="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400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919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9196" indent="0" algn="l" defTabSz="685804" rtl="0" eaLnBrk="1" latinLnBrk="0" hangingPunct="1">
              <a:lnSpc>
                <a:spcPct val="90000"/>
              </a:lnSpc>
              <a:spcBef>
                <a:spcPts val="408"/>
              </a:spcBef>
              <a:buFontTx/>
              <a:buNone/>
              <a:defRPr sz="12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For all </a:t>
            </a: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species,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application requests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for import in quarantine </a:t>
            </a: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conditions for laboratory studies,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and field </a:t>
            </a: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releases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were performed according to National and EU </a:t>
            </a: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regulations and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</a:rPr>
              <a:t>EPPO guidelines</a:t>
            </a: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GB" sz="2200" dirty="0" smtClean="0">
                <a:solidFill>
                  <a:schemeClr val="accent3">
                    <a:lumMod val="75000"/>
                  </a:schemeClr>
                </a:solidFill>
              </a:rPr>
              <a:t>It took several years between first application and authorization.</a:t>
            </a:r>
            <a:endParaRPr lang="en-GB" sz="2200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en-GB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GB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645" y="1460194"/>
            <a:ext cx="3031295" cy="4509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545" y="3528563"/>
            <a:ext cx="4350619" cy="24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19" y="1363980"/>
            <a:ext cx="4143555" cy="1915819"/>
          </a:xfrm>
        </p:spPr>
        <p:txBody>
          <a:bodyPr>
            <a:normAutofit/>
          </a:bodyPr>
          <a:lstStyle/>
          <a:p>
            <a:r>
              <a:rPr lang="en-US" dirty="0"/>
              <a:t>Value proposition and value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341" y="2138878"/>
            <a:ext cx="4745746" cy="248646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Advantages of the method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Network of actors and their motivation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73" y="6271358"/>
            <a:ext cx="4322887" cy="4494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z="1400" smtClean="0">
                <a:solidFill>
                  <a:schemeClr val="tx1"/>
                </a:solidFill>
              </a:rPr>
              <a:t>35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108417" cy="2370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83" y="228982"/>
            <a:ext cx="10515600" cy="6434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Advantages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597207" cy="523307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72471"/>
            <a:ext cx="963637" cy="369590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28890" y="1184496"/>
            <a:ext cx="11592951" cy="4517136"/>
          </a:xfrm>
        </p:spPr>
      </p:sp>
      <p:grpSp>
        <p:nvGrpSpPr>
          <p:cNvPr id="7" name="Agrupar 4">
            <a:extLst>
              <a:ext uri="{FF2B5EF4-FFF2-40B4-BE49-F238E27FC236}">
                <a16:creationId xmlns:a16="http://schemas.microsoft.com/office/drawing/2014/main" id="{87E9041A-933C-47AD-BD38-7F859217DA4D}"/>
              </a:ext>
            </a:extLst>
          </p:cNvPr>
          <p:cNvGrpSpPr/>
          <p:nvPr/>
        </p:nvGrpSpPr>
        <p:grpSpPr>
          <a:xfrm>
            <a:off x="515908" y="1719726"/>
            <a:ext cx="7248871" cy="4299116"/>
            <a:chOff x="3655" y="1614918"/>
            <a:chExt cx="7274977" cy="4843694"/>
          </a:xfrm>
        </p:grpSpPr>
        <p:pic>
          <p:nvPicPr>
            <p:cNvPr id="8" name="Picture 2" descr="Theoretical invasion curve (black line), stages of the invasion process...  | Download Scientific Diagr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1614918"/>
              <a:ext cx="6576388" cy="444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2">
              <a:extLst>
                <a:ext uri="{FF2B5EF4-FFF2-40B4-BE49-F238E27FC236}">
                  <a16:creationId xmlns:a16="http://schemas.microsoft.com/office/drawing/2014/main" id="{95EF9FD0-EA98-4067-A918-323299AA3F7B}"/>
                </a:ext>
              </a:extLst>
            </p:cNvPr>
            <p:cNvSpPr/>
            <p:nvPr/>
          </p:nvSpPr>
          <p:spPr>
            <a:xfrm>
              <a:off x="3912729" y="6146525"/>
              <a:ext cx="3365903" cy="312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2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Adapted</a:t>
              </a:r>
              <a:r>
                <a:rPr lang="pt-PT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from</a:t>
              </a:r>
              <a:r>
                <a:rPr lang="pt-PT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Geburzi</a:t>
              </a:r>
              <a:r>
                <a:rPr lang="pt-PT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and</a:t>
              </a:r>
              <a:r>
                <a:rPr lang="pt-PT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 McCarthy 2018</a:t>
              </a:r>
              <a:endParaRPr lang="pt-P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Down Arrow 9"/>
          <p:cNvSpPr/>
          <p:nvPr/>
        </p:nvSpPr>
        <p:spPr>
          <a:xfrm>
            <a:off x="7501671" y="3232013"/>
            <a:ext cx="180019" cy="6645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69165" y="3980166"/>
            <a:ext cx="3122515" cy="56846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318F20D0-F484-451D-846C-9C591EDA1528}"/>
              </a:ext>
            </a:extLst>
          </p:cNvPr>
          <p:cNvCxnSpPr/>
          <p:nvPr/>
        </p:nvCxnSpPr>
        <p:spPr>
          <a:xfrm flipV="1">
            <a:off x="4532688" y="2910160"/>
            <a:ext cx="2985353" cy="490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45433" y="1916643"/>
            <a:ext cx="32323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Non-native invasive </a:t>
            </a:r>
            <a:r>
              <a:rPr lang="en-GB" sz="2200" b="1" dirty="0"/>
              <a:t>organisms have no or limited regulation by native control agents</a:t>
            </a:r>
          </a:p>
          <a:p>
            <a:endParaRPr lang="en-GB" sz="2200" b="1" dirty="0"/>
          </a:p>
          <a:p>
            <a:r>
              <a:rPr lang="en-GB" sz="2200" b="1" dirty="0"/>
              <a:t>The establishment of efficient biological control agents will allow a natural, </a:t>
            </a:r>
            <a:r>
              <a:rPr lang="en-GB" sz="2200" b="1" dirty="0" smtClean="0"/>
              <a:t>sustainable, </a:t>
            </a:r>
            <a:r>
              <a:rPr lang="en-GB" sz="2200" b="1" dirty="0"/>
              <a:t>long-lasting </a:t>
            </a:r>
            <a:r>
              <a:rPr lang="en-GB" sz="2200" b="1" dirty="0" smtClean="0"/>
              <a:t>control.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2418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Network of </a:t>
            </a:r>
            <a:r>
              <a:rPr lang="en-US" dirty="0" smtClean="0">
                <a:solidFill>
                  <a:schemeClr val="tx1"/>
                </a:solidFill>
              </a:rPr>
              <a:t>actors and motivation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Forestry enterprises R&amp;D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267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Forestry enterprises R&amp;D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ea typeface="Arial"/>
                <a:cs typeface="Arial"/>
              </a:rPr>
              <a:t>Academy</a:t>
            </a:r>
            <a:endParaRPr lang="en-US" sz="2400" b="1" dirty="0">
              <a:solidFill>
                <a:srgbClr val="000000"/>
              </a:solidFill>
              <a:ea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Forest Associations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ea typeface="Arial"/>
                <a:cs typeface="Arial"/>
              </a:rPr>
              <a:t>DGAV- NPPO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ea typeface="Arial"/>
                <a:cs typeface="Arial"/>
              </a:rPr>
              <a:t>ICNF – National Forest Services</a:t>
            </a:r>
            <a:endParaRPr lang="en-US" sz="2400" b="1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0145" y="2305994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Motivation</a:t>
            </a:r>
            <a:endParaRPr lang="en-US" sz="2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20" y="6370101"/>
            <a:ext cx="4328600" cy="266920"/>
          </a:xfrm>
        </p:spPr>
        <p:txBody>
          <a:bodyPr/>
          <a:lstStyle/>
          <a:p>
            <a:r>
              <a:rPr lang="en-US" dirty="0"/>
              <a:t>Establishment biocontrol in Eucalyptus plantations in Portugal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933157" cy="2218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10145" y="3386142"/>
            <a:ext cx="5157787" cy="2267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ea typeface="Arial"/>
                <a:cs typeface="Arial"/>
              </a:rPr>
              <a:t>Increase productivity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ea typeface="Arial"/>
                <a:cs typeface="Arial"/>
              </a:rPr>
              <a:t>Reduce the use of pesticides and negative impacts</a:t>
            </a:r>
            <a:endParaRPr lang="en-US" sz="2400" b="1" dirty="0">
              <a:solidFill>
                <a:srgbClr val="000000"/>
              </a:solidFill>
              <a:ea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ea typeface="Arial"/>
                <a:cs typeface="Arial"/>
              </a:rPr>
              <a:t>Develop environmentally sustainable solutions</a:t>
            </a:r>
            <a:endParaRPr lang="en-US" sz="2400" b="1" dirty="0">
              <a:solidFill>
                <a:srgbClr val="000000"/>
              </a:solidFill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3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19" y="1363980"/>
            <a:ext cx="4143555" cy="1915819"/>
          </a:xfrm>
        </p:spPr>
        <p:txBody>
          <a:bodyPr>
            <a:normAutofit/>
          </a:bodyPr>
          <a:lstStyle/>
          <a:p>
            <a:r>
              <a:rPr lang="en-US" dirty="0"/>
              <a:t>Contributions, gains and levers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140" y="2431955"/>
            <a:ext cx="5585459" cy="2022813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Contributions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Direct and indirect gains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Factors </a:t>
            </a:r>
            <a:r>
              <a:rPr lang="en-US" sz="2800" b="1" dirty="0">
                <a:solidFill>
                  <a:schemeClr val="tx1"/>
                </a:solidFill>
              </a:rPr>
              <a:t>and turning point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Risks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200967" cy="4418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Establishment of biocontrol in Eucalyptus plantations in Portugal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z="1400" smtClean="0">
                <a:solidFill>
                  <a:schemeClr val="tx1"/>
                </a:solidFill>
              </a:rPr>
              <a:t>38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108417" cy="2447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Contributions of the participants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Forestry enterprises R&amp;D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267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Human resources,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Technical resources,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Skills,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Money,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Laboratory facilities</a:t>
            </a:r>
          </a:p>
          <a:p>
            <a:pPr marL="0" indent="0">
              <a:buNone/>
            </a:pPr>
            <a:r>
              <a:rPr lang="en-US" sz="2400" b="1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0145" y="2305994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 dirty="0"/>
              <a:t>Academy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20" y="6370101"/>
            <a:ext cx="4328600" cy="266920"/>
          </a:xfrm>
        </p:spPr>
        <p:txBody>
          <a:bodyPr/>
          <a:lstStyle/>
          <a:p>
            <a:r>
              <a:rPr lang="en-US" dirty="0"/>
              <a:t>Establishment biocontrol in Eucalyptus plantations in Portugal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933157" cy="2218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10145" y="3386142"/>
            <a:ext cx="5157787" cy="2024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Human resources,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Knowledge,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Arial"/>
                <a:cs typeface="Arial"/>
              </a:rPr>
              <a:t>Laboratory facilities</a:t>
            </a:r>
          </a:p>
        </p:txBody>
      </p:sp>
    </p:spTree>
    <p:extLst>
      <p:ext uri="{BB962C8B-B14F-4D97-AF65-F5344CB8AC3E}">
        <p14:creationId xmlns:p14="http://schemas.microsoft.com/office/powerpoint/2010/main" val="40346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>
            <a:alpha val="7686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Organizations involved in the biocontrol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260" y="3237754"/>
            <a:ext cx="3986099" cy="277325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RAIZ – Forest and Paper Research Institute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The Navigator Company</a:t>
            </a:r>
          </a:p>
          <a:p>
            <a:r>
              <a:rPr lang="en-US" sz="2400" b="1" dirty="0" err="1">
                <a:solidFill>
                  <a:schemeClr val="tx1"/>
                </a:solidFill>
              </a:rPr>
              <a:t>Altri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Florestal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Forest Research Center -CEF, School of Agriculture - ISA, University of Lisbon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2978" y="6311694"/>
            <a:ext cx="4248806" cy="45253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222717" cy="35138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7075" y="3269981"/>
            <a:ext cx="5672305" cy="277325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R&amp;D unit from The Navigator </a:t>
            </a:r>
            <a:r>
              <a:rPr lang="en-US" sz="2400" b="1" dirty="0" smtClean="0">
                <a:solidFill>
                  <a:schemeClr val="tx1"/>
                </a:solidFill>
              </a:rPr>
              <a:t>Company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Forest Company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Forest Industry Enterprise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Academy, R&amp;D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Type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94" y="3432158"/>
            <a:ext cx="1194640" cy="25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780" y="4081792"/>
            <a:ext cx="1310754" cy="5425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90" y="4510774"/>
            <a:ext cx="1582960" cy="379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534" y="4835741"/>
            <a:ext cx="1027000" cy="8746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289" y="5759607"/>
            <a:ext cx="1395245" cy="5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13" y="240646"/>
            <a:ext cx="10515600" cy="694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Direct and indirect gains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543867" cy="58664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3113" y="817764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8" y="1141542"/>
            <a:ext cx="8054731" cy="469761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 flipH="1">
            <a:off x="8504316" y="3153437"/>
            <a:ext cx="34340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If no BC program had been conducted, the yield lost would be 2 to 12 x higher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72100" y="3707435"/>
            <a:ext cx="4998152" cy="17380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3272100" y="3121485"/>
            <a:ext cx="4998152" cy="379474"/>
          </a:xfrm>
          <a:prstGeom prst="rect">
            <a:avLst/>
          </a:prstGeom>
          <a:noFill/>
          <a:ln w="28575">
            <a:solidFill>
              <a:srgbClr val="77A9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154" y="1111823"/>
            <a:ext cx="4110886" cy="1616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04316" y="4539781"/>
            <a:ext cx="3511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 program costs include the expenses involved in the acquisition, mass rearing, releasing, and </a:t>
            </a:r>
            <a:r>
              <a:rPr lang="en-US" dirty="0" smtClean="0"/>
              <a:t>post-releasing </a:t>
            </a:r>
            <a:r>
              <a:rPr lang="en-US" dirty="0"/>
              <a:t>monitoring of </a:t>
            </a:r>
            <a:r>
              <a:rPr lang="en-US" i="1" dirty="0"/>
              <a:t>A. </a:t>
            </a:r>
            <a:r>
              <a:rPr lang="en-US" i="1" dirty="0" err="1"/>
              <a:t>nitens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2900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13" y="240646"/>
            <a:ext cx="10515600" cy="694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Direct and indirect gains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9"/>
            <a:ext cx="4597207" cy="19040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41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3113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651" y="5665285"/>
            <a:ext cx="4776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j-lt"/>
              </a:rPr>
              <a:t>Valente et al., 2018. Ecological Economics 149: 40–47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18"/>
          <a:stretch/>
        </p:blipFill>
        <p:spPr>
          <a:xfrm>
            <a:off x="289658" y="1242060"/>
            <a:ext cx="11317442" cy="43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13" y="240646"/>
            <a:ext cx="10515600" cy="694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Direct and indirect gains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406707" cy="41900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4533" y="835356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4" y="1541704"/>
            <a:ext cx="7064384" cy="3497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429" y="3293300"/>
            <a:ext cx="2184309" cy="16779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92144" y="5038758"/>
            <a:ext cx="1260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 smtClean="0"/>
              <a:t>thiacloprid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7710499" y="1949828"/>
            <a:ext cx="24850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Alternatives have been spraying with insecticides!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5583" y="5038758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/>
              <a:t>acetamiprid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524297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4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74" y="281570"/>
            <a:ext cx="10515600" cy="694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Turning points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258610" cy="410291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46659" y="826027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7018" r="1726" b="10863"/>
          <a:stretch/>
        </p:blipFill>
        <p:spPr bwMode="auto">
          <a:xfrm>
            <a:off x="9693584" y="1012141"/>
            <a:ext cx="789145" cy="88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B9D3B52E-4D6B-4A81-B5C6-0792B6583CE7}"/>
              </a:ext>
            </a:extLst>
          </p:cNvPr>
          <p:cNvSpPr>
            <a:spLocks/>
          </p:cNvSpPr>
          <p:nvPr/>
        </p:nvSpPr>
        <p:spPr bwMode="auto">
          <a:xfrm>
            <a:off x="5841194" y="3156908"/>
            <a:ext cx="1339816" cy="1302640"/>
          </a:xfrm>
          <a:custGeom>
            <a:avLst/>
            <a:gdLst>
              <a:gd name="T0" fmla="*/ 2009 w 3380"/>
              <a:gd name="T1" fmla="*/ 1204 h 2594"/>
              <a:gd name="T2" fmla="*/ 3380 w 3380"/>
              <a:gd name="T3" fmla="*/ 1204 h 2594"/>
              <a:gd name="T4" fmla="*/ 892 w 3380"/>
              <a:gd name="T5" fmla="*/ 0 h 2594"/>
              <a:gd name="T6" fmla="*/ 0 w 3380"/>
              <a:gd name="T7" fmla="*/ 0 h 2594"/>
              <a:gd name="T8" fmla="*/ 187 w 3380"/>
              <a:gd name="T9" fmla="*/ 845 h 2594"/>
              <a:gd name="T10" fmla="*/ 2319 w 3380"/>
              <a:gd name="T11" fmla="*/ 2594 h 2594"/>
              <a:gd name="T12" fmla="*/ 2009 w 3380"/>
              <a:gd name="T13" fmla="*/ 1204 h 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0" h="2594">
                <a:moveTo>
                  <a:pt x="2009" y="1204"/>
                </a:moveTo>
                <a:lnTo>
                  <a:pt x="3380" y="1204"/>
                </a:lnTo>
                <a:lnTo>
                  <a:pt x="892" y="0"/>
                </a:lnTo>
                <a:lnTo>
                  <a:pt x="0" y="0"/>
                </a:lnTo>
                <a:lnTo>
                  <a:pt x="187" y="845"/>
                </a:lnTo>
                <a:lnTo>
                  <a:pt x="2319" y="2594"/>
                </a:lnTo>
                <a:lnTo>
                  <a:pt x="2009" y="1204"/>
                </a:lnTo>
                <a:close/>
              </a:path>
            </a:pathLst>
          </a:custGeom>
          <a:solidFill>
            <a:srgbClr val="4CC1E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D58C189E-BD90-4AD6-8220-FE4E144F079A}"/>
              </a:ext>
            </a:extLst>
          </p:cNvPr>
          <p:cNvSpPr>
            <a:spLocks/>
          </p:cNvSpPr>
          <p:nvPr/>
        </p:nvSpPr>
        <p:spPr bwMode="auto">
          <a:xfrm>
            <a:off x="5114817" y="2599065"/>
            <a:ext cx="934424" cy="889535"/>
          </a:xfrm>
          <a:custGeom>
            <a:avLst/>
            <a:gdLst>
              <a:gd name="T0" fmla="*/ 1611 w 2358"/>
              <a:gd name="T1" fmla="*/ 930 h 1769"/>
              <a:gd name="T2" fmla="*/ 2358 w 2358"/>
              <a:gd name="T3" fmla="*/ 930 h 1769"/>
              <a:gd name="T4" fmla="*/ 482 w 2358"/>
              <a:gd name="T5" fmla="*/ 22 h 1769"/>
              <a:gd name="T6" fmla="*/ 0 w 2358"/>
              <a:gd name="T7" fmla="*/ 0 h 1769"/>
              <a:gd name="T8" fmla="*/ 187 w 2358"/>
              <a:gd name="T9" fmla="*/ 448 h 1769"/>
              <a:gd name="T10" fmla="*/ 1798 w 2358"/>
              <a:gd name="T11" fmla="*/ 1769 h 1769"/>
              <a:gd name="T12" fmla="*/ 1611 w 2358"/>
              <a:gd name="T13" fmla="*/ 930 h 1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8" h="1769">
                <a:moveTo>
                  <a:pt x="1611" y="930"/>
                </a:moveTo>
                <a:lnTo>
                  <a:pt x="2358" y="930"/>
                </a:lnTo>
                <a:lnTo>
                  <a:pt x="482" y="22"/>
                </a:lnTo>
                <a:lnTo>
                  <a:pt x="0" y="0"/>
                </a:lnTo>
                <a:lnTo>
                  <a:pt x="187" y="448"/>
                </a:lnTo>
                <a:lnTo>
                  <a:pt x="1798" y="1769"/>
                </a:lnTo>
                <a:lnTo>
                  <a:pt x="1611" y="930"/>
                </a:lnTo>
                <a:close/>
              </a:path>
            </a:pathLst>
          </a:custGeom>
          <a:solidFill>
            <a:srgbClr val="F793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3EB25EA5-22A5-499F-86D4-4730C1CE05A8}"/>
              </a:ext>
            </a:extLst>
          </p:cNvPr>
          <p:cNvSpPr>
            <a:spLocks/>
          </p:cNvSpPr>
          <p:nvPr/>
        </p:nvSpPr>
        <p:spPr bwMode="auto">
          <a:xfrm>
            <a:off x="4519212" y="2127159"/>
            <a:ext cx="625327" cy="575936"/>
          </a:xfrm>
          <a:custGeom>
            <a:avLst/>
            <a:gdLst>
              <a:gd name="T0" fmla="*/ 1231 w 1578"/>
              <a:gd name="T1" fmla="*/ 748 h 1145"/>
              <a:gd name="T2" fmla="*/ 1578 w 1578"/>
              <a:gd name="T3" fmla="*/ 764 h 1145"/>
              <a:gd name="T4" fmla="*/ 0 w 1578"/>
              <a:gd name="T5" fmla="*/ 0 h 1145"/>
              <a:gd name="T6" fmla="*/ 1396 w 1578"/>
              <a:gd name="T7" fmla="*/ 1145 h 1145"/>
              <a:gd name="T8" fmla="*/ 1231 w 1578"/>
              <a:gd name="T9" fmla="*/ 748 h 1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8" h="1145">
                <a:moveTo>
                  <a:pt x="1231" y="748"/>
                </a:moveTo>
                <a:lnTo>
                  <a:pt x="1578" y="764"/>
                </a:lnTo>
                <a:lnTo>
                  <a:pt x="0" y="0"/>
                </a:lnTo>
                <a:lnTo>
                  <a:pt x="1396" y="1145"/>
                </a:lnTo>
                <a:lnTo>
                  <a:pt x="1231" y="748"/>
                </a:lnTo>
                <a:close/>
              </a:path>
            </a:pathLst>
          </a:custGeom>
          <a:solidFill>
            <a:srgbClr val="C1301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BC656291-EB6B-4CCA-A6B7-5AC666FC1A11}"/>
              </a:ext>
            </a:extLst>
          </p:cNvPr>
          <p:cNvSpPr>
            <a:spLocks/>
          </p:cNvSpPr>
          <p:nvPr/>
        </p:nvSpPr>
        <p:spPr bwMode="auto">
          <a:xfrm>
            <a:off x="6725686" y="3851952"/>
            <a:ext cx="1569261" cy="1551409"/>
          </a:xfrm>
          <a:custGeom>
            <a:avLst/>
            <a:gdLst>
              <a:gd name="T0" fmla="*/ 1950 w 3959"/>
              <a:gd name="T1" fmla="*/ 1182 h 3087"/>
              <a:gd name="T2" fmla="*/ 3959 w 3959"/>
              <a:gd name="T3" fmla="*/ 1182 h 3087"/>
              <a:gd name="T4" fmla="*/ 1518 w 3959"/>
              <a:gd name="T5" fmla="*/ 0 h 3087"/>
              <a:gd name="T6" fmla="*/ 0 w 3959"/>
              <a:gd name="T7" fmla="*/ 0 h 3087"/>
              <a:gd name="T8" fmla="*/ 311 w 3959"/>
              <a:gd name="T9" fmla="*/ 1395 h 3087"/>
              <a:gd name="T10" fmla="*/ 2374 w 3959"/>
              <a:gd name="T11" fmla="*/ 3087 h 3087"/>
              <a:gd name="T12" fmla="*/ 1950 w 3959"/>
              <a:gd name="T13" fmla="*/ 1182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9" h="3087">
                <a:moveTo>
                  <a:pt x="1950" y="1182"/>
                </a:moveTo>
                <a:lnTo>
                  <a:pt x="3959" y="1182"/>
                </a:lnTo>
                <a:lnTo>
                  <a:pt x="1518" y="0"/>
                </a:lnTo>
                <a:lnTo>
                  <a:pt x="0" y="0"/>
                </a:lnTo>
                <a:lnTo>
                  <a:pt x="311" y="1395"/>
                </a:lnTo>
                <a:lnTo>
                  <a:pt x="2374" y="3087"/>
                </a:lnTo>
                <a:lnTo>
                  <a:pt x="1950" y="1182"/>
                </a:lnTo>
                <a:close/>
              </a:path>
            </a:pathLst>
          </a:custGeom>
          <a:solidFill>
            <a:srgbClr val="3A5C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Freeform 154">
            <a:extLst>
              <a:ext uri="{FF2B5EF4-FFF2-40B4-BE49-F238E27FC236}">
                <a16:creationId xmlns:a16="http://schemas.microsoft.com/office/drawing/2014/main" id="{1C126BF3-9543-4BD7-8652-66C7958F22AB}"/>
              </a:ext>
            </a:extLst>
          </p:cNvPr>
          <p:cNvSpPr>
            <a:spLocks/>
          </p:cNvSpPr>
          <p:nvPr/>
        </p:nvSpPr>
        <p:spPr bwMode="auto">
          <a:xfrm>
            <a:off x="7020518" y="4082627"/>
            <a:ext cx="573019" cy="239722"/>
          </a:xfrm>
          <a:custGeom>
            <a:avLst/>
            <a:gdLst>
              <a:gd name="T0" fmla="*/ 1444 w 1444"/>
              <a:gd name="T1" fmla="*/ 239 h 479"/>
              <a:gd name="T2" fmla="*/ 1444 w 1444"/>
              <a:gd name="T3" fmla="*/ 252 h 479"/>
              <a:gd name="T4" fmla="*/ 1436 w 1444"/>
              <a:gd name="T5" fmla="*/ 276 h 479"/>
              <a:gd name="T6" fmla="*/ 1412 w 1444"/>
              <a:gd name="T7" fmla="*/ 311 h 479"/>
              <a:gd name="T8" fmla="*/ 1357 w 1444"/>
              <a:gd name="T9" fmla="*/ 354 h 479"/>
              <a:gd name="T10" fmla="*/ 1279 w 1444"/>
              <a:gd name="T11" fmla="*/ 391 h 479"/>
              <a:gd name="T12" fmla="*/ 1182 w 1444"/>
              <a:gd name="T13" fmla="*/ 424 h 479"/>
              <a:gd name="T14" fmla="*/ 1066 w 1444"/>
              <a:gd name="T15" fmla="*/ 450 h 479"/>
              <a:gd name="T16" fmla="*/ 937 w 1444"/>
              <a:gd name="T17" fmla="*/ 467 h 479"/>
              <a:gd name="T18" fmla="*/ 796 w 1444"/>
              <a:gd name="T19" fmla="*/ 477 h 479"/>
              <a:gd name="T20" fmla="*/ 722 w 1444"/>
              <a:gd name="T21" fmla="*/ 479 h 479"/>
              <a:gd name="T22" fmla="*/ 647 w 1444"/>
              <a:gd name="T23" fmla="*/ 477 h 479"/>
              <a:gd name="T24" fmla="*/ 506 w 1444"/>
              <a:gd name="T25" fmla="*/ 467 h 479"/>
              <a:gd name="T26" fmla="*/ 377 w 1444"/>
              <a:gd name="T27" fmla="*/ 450 h 479"/>
              <a:gd name="T28" fmla="*/ 262 w 1444"/>
              <a:gd name="T29" fmla="*/ 424 h 479"/>
              <a:gd name="T30" fmla="*/ 164 w 1444"/>
              <a:gd name="T31" fmla="*/ 391 h 479"/>
              <a:gd name="T32" fmla="*/ 86 w 1444"/>
              <a:gd name="T33" fmla="*/ 354 h 479"/>
              <a:gd name="T34" fmla="*/ 31 w 1444"/>
              <a:gd name="T35" fmla="*/ 311 h 479"/>
              <a:gd name="T36" fmla="*/ 8 w 1444"/>
              <a:gd name="T37" fmla="*/ 276 h 479"/>
              <a:gd name="T38" fmla="*/ 0 w 1444"/>
              <a:gd name="T39" fmla="*/ 252 h 479"/>
              <a:gd name="T40" fmla="*/ 0 w 1444"/>
              <a:gd name="T41" fmla="*/ 239 h 479"/>
              <a:gd name="T42" fmla="*/ 0 w 1444"/>
              <a:gd name="T43" fmla="*/ 227 h 479"/>
              <a:gd name="T44" fmla="*/ 8 w 1444"/>
              <a:gd name="T45" fmla="*/ 203 h 479"/>
              <a:gd name="T46" fmla="*/ 31 w 1444"/>
              <a:gd name="T47" fmla="*/ 168 h 479"/>
              <a:gd name="T48" fmla="*/ 86 w 1444"/>
              <a:gd name="T49" fmla="*/ 125 h 479"/>
              <a:gd name="T50" fmla="*/ 164 w 1444"/>
              <a:gd name="T51" fmla="*/ 86 h 479"/>
              <a:gd name="T52" fmla="*/ 262 w 1444"/>
              <a:gd name="T53" fmla="*/ 54 h 479"/>
              <a:gd name="T54" fmla="*/ 377 w 1444"/>
              <a:gd name="T55" fmla="*/ 29 h 479"/>
              <a:gd name="T56" fmla="*/ 506 w 1444"/>
              <a:gd name="T57" fmla="*/ 10 h 479"/>
              <a:gd name="T58" fmla="*/ 647 w 1444"/>
              <a:gd name="T59" fmla="*/ 0 h 479"/>
              <a:gd name="T60" fmla="*/ 722 w 1444"/>
              <a:gd name="T61" fmla="*/ 0 h 479"/>
              <a:gd name="T62" fmla="*/ 796 w 1444"/>
              <a:gd name="T63" fmla="*/ 0 h 479"/>
              <a:gd name="T64" fmla="*/ 937 w 1444"/>
              <a:gd name="T65" fmla="*/ 10 h 479"/>
              <a:gd name="T66" fmla="*/ 1066 w 1444"/>
              <a:gd name="T67" fmla="*/ 29 h 479"/>
              <a:gd name="T68" fmla="*/ 1182 w 1444"/>
              <a:gd name="T69" fmla="*/ 54 h 479"/>
              <a:gd name="T70" fmla="*/ 1279 w 1444"/>
              <a:gd name="T71" fmla="*/ 86 h 479"/>
              <a:gd name="T72" fmla="*/ 1357 w 1444"/>
              <a:gd name="T73" fmla="*/ 125 h 479"/>
              <a:gd name="T74" fmla="*/ 1412 w 1444"/>
              <a:gd name="T75" fmla="*/ 168 h 479"/>
              <a:gd name="T76" fmla="*/ 1436 w 1444"/>
              <a:gd name="T77" fmla="*/ 203 h 479"/>
              <a:gd name="T78" fmla="*/ 1444 w 1444"/>
              <a:gd name="T79" fmla="*/ 227 h 479"/>
              <a:gd name="T80" fmla="*/ 1444 w 1444"/>
              <a:gd name="T81" fmla="*/ 23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4" h="479">
                <a:moveTo>
                  <a:pt x="1444" y="239"/>
                </a:moveTo>
                <a:lnTo>
                  <a:pt x="1444" y="252"/>
                </a:lnTo>
                <a:lnTo>
                  <a:pt x="1436" y="276"/>
                </a:lnTo>
                <a:lnTo>
                  <a:pt x="1412" y="311"/>
                </a:lnTo>
                <a:lnTo>
                  <a:pt x="1357" y="354"/>
                </a:lnTo>
                <a:lnTo>
                  <a:pt x="1279" y="391"/>
                </a:lnTo>
                <a:lnTo>
                  <a:pt x="1182" y="424"/>
                </a:lnTo>
                <a:lnTo>
                  <a:pt x="1066" y="450"/>
                </a:lnTo>
                <a:lnTo>
                  <a:pt x="937" y="467"/>
                </a:lnTo>
                <a:lnTo>
                  <a:pt x="796" y="477"/>
                </a:lnTo>
                <a:lnTo>
                  <a:pt x="722" y="479"/>
                </a:lnTo>
                <a:lnTo>
                  <a:pt x="647" y="477"/>
                </a:lnTo>
                <a:lnTo>
                  <a:pt x="506" y="467"/>
                </a:lnTo>
                <a:lnTo>
                  <a:pt x="377" y="450"/>
                </a:lnTo>
                <a:lnTo>
                  <a:pt x="262" y="424"/>
                </a:lnTo>
                <a:lnTo>
                  <a:pt x="164" y="391"/>
                </a:lnTo>
                <a:lnTo>
                  <a:pt x="86" y="354"/>
                </a:lnTo>
                <a:lnTo>
                  <a:pt x="31" y="311"/>
                </a:lnTo>
                <a:lnTo>
                  <a:pt x="8" y="276"/>
                </a:lnTo>
                <a:lnTo>
                  <a:pt x="0" y="252"/>
                </a:lnTo>
                <a:lnTo>
                  <a:pt x="0" y="239"/>
                </a:lnTo>
                <a:lnTo>
                  <a:pt x="0" y="227"/>
                </a:lnTo>
                <a:lnTo>
                  <a:pt x="8" y="203"/>
                </a:lnTo>
                <a:lnTo>
                  <a:pt x="31" y="168"/>
                </a:lnTo>
                <a:lnTo>
                  <a:pt x="86" y="125"/>
                </a:lnTo>
                <a:lnTo>
                  <a:pt x="164" y="86"/>
                </a:lnTo>
                <a:lnTo>
                  <a:pt x="262" y="54"/>
                </a:lnTo>
                <a:lnTo>
                  <a:pt x="377" y="29"/>
                </a:lnTo>
                <a:lnTo>
                  <a:pt x="506" y="10"/>
                </a:lnTo>
                <a:lnTo>
                  <a:pt x="647" y="0"/>
                </a:lnTo>
                <a:lnTo>
                  <a:pt x="722" y="0"/>
                </a:lnTo>
                <a:lnTo>
                  <a:pt x="796" y="0"/>
                </a:lnTo>
                <a:lnTo>
                  <a:pt x="937" y="10"/>
                </a:lnTo>
                <a:lnTo>
                  <a:pt x="1066" y="29"/>
                </a:lnTo>
                <a:lnTo>
                  <a:pt x="1182" y="54"/>
                </a:lnTo>
                <a:lnTo>
                  <a:pt x="1279" y="86"/>
                </a:lnTo>
                <a:lnTo>
                  <a:pt x="1357" y="125"/>
                </a:lnTo>
                <a:lnTo>
                  <a:pt x="1412" y="168"/>
                </a:lnTo>
                <a:lnTo>
                  <a:pt x="1436" y="203"/>
                </a:lnTo>
                <a:lnTo>
                  <a:pt x="1444" y="227"/>
                </a:lnTo>
                <a:lnTo>
                  <a:pt x="1444" y="2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Freeform 155">
            <a:extLst>
              <a:ext uri="{FF2B5EF4-FFF2-40B4-BE49-F238E27FC236}">
                <a16:creationId xmlns:a16="http://schemas.microsoft.com/office/drawing/2014/main" id="{2E72384F-6486-4368-8926-716F75FC01C4}"/>
              </a:ext>
            </a:extLst>
          </p:cNvPr>
          <p:cNvSpPr>
            <a:spLocks/>
          </p:cNvSpPr>
          <p:nvPr/>
        </p:nvSpPr>
        <p:spPr bwMode="auto">
          <a:xfrm>
            <a:off x="7102547" y="4129366"/>
            <a:ext cx="408959" cy="146245"/>
          </a:xfrm>
          <a:custGeom>
            <a:avLst/>
            <a:gdLst>
              <a:gd name="T0" fmla="*/ 1032 w 1032"/>
              <a:gd name="T1" fmla="*/ 146 h 292"/>
              <a:gd name="T2" fmla="*/ 1029 w 1032"/>
              <a:gd name="T3" fmla="*/ 161 h 292"/>
              <a:gd name="T4" fmla="*/ 1009 w 1032"/>
              <a:gd name="T5" fmla="*/ 189 h 292"/>
              <a:gd name="T6" fmla="*/ 970 w 1032"/>
              <a:gd name="T7" fmla="*/ 216 h 292"/>
              <a:gd name="T8" fmla="*/ 914 w 1032"/>
              <a:gd name="T9" fmla="*/ 239 h 292"/>
              <a:gd name="T10" fmla="*/ 806 w 1032"/>
              <a:gd name="T11" fmla="*/ 268 h 292"/>
              <a:gd name="T12" fmla="*/ 621 w 1032"/>
              <a:gd name="T13" fmla="*/ 289 h 292"/>
              <a:gd name="T14" fmla="*/ 516 w 1032"/>
              <a:gd name="T15" fmla="*/ 292 h 292"/>
              <a:gd name="T16" fmla="*/ 411 w 1032"/>
              <a:gd name="T17" fmla="*/ 289 h 292"/>
              <a:gd name="T18" fmla="*/ 226 w 1032"/>
              <a:gd name="T19" fmla="*/ 268 h 292"/>
              <a:gd name="T20" fmla="*/ 118 w 1032"/>
              <a:gd name="T21" fmla="*/ 239 h 292"/>
              <a:gd name="T22" fmla="*/ 61 w 1032"/>
              <a:gd name="T23" fmla="*/ 216 h 292"/>
              <a:gd name="T24" fmla="*/ 23 w 1032"/>
              <a:gd name="T25" fmla="*/ 189 h 292"/>
              <a:gd name="T26" fmla="*/ 2 w 1032"/>
              <a:gd name="T27" fmla="*/ 161 h 292"/>
              <a:gd name="T28" fmla="*/ 0 w 1032"/>
              <a:gd name="T29" fmla="*/ 146 h 292"/>
              <a:gd name="T30" fmla="*/ 2 w 1032"/>
              <a:gd name="T31" fmla="*/ 131 h 292"/>
              <a:gd name="T32" fmla="*/ 23 w 1032"/>
              <a:gd name="T33" fmla="*/ 102 h 292"/>
              <a:gd name="T34" fmla="*/ 61 w 1032"/>
              <a:gd name="T35" fmla="*/ 77 h 292"/>
              <a:gd name="T36" fmla="*/ 118 w 1032"/>
              <a:gd name="T37" fmla="*/ 54 h 292"/>
              <a:gd name="T38" fmla="*/ 226 w 1032"/>
              <a:gd name="T39" fmla="*/ 25 h 292"/>
              <a:gd name="T40" fmla="*/ 411 w 1032"/>
              <a:gd name="T41" fmla="*/ 2 h 292"/>
              <a:gd name="T42" fmla="*/ 516 w 1032"/>
              <a:gd name="T43" fmla="*/ 0 h 292"/>
              <a:gd name="T44" fmla="*/ 621 w 1032"/>
              <a:gd name="T45" fmla="*/ 2 h 292"/>
              <a:gd name="T46" fmla="*/ 806 w 1032"/>
              <a:gd name="T47" fmla="*/ 25 h 292"/>
              <a:gd name="T48" fmla="*/ 914 w 1032"/>
              <a:gd name="T49" fmla="*/ 54 h 292"/>
              <a:gd name="T50" fmla="*/ 970 w 1032"/>
              <a:gd name="T51" fmla="*/ 77 h 292"/>
              <a:gd name="T52" fmla="*/ 1009 w 1032"/>
              <a:gd name="T53" fmla="*/ 102 h 292"/>
              <a:gd name="T54" fmla="*/ 1029 w 1032"/>
              <a:gd name="T55" fmla="*/ 131 h 292"/>
              <a:gd name="T56" fmla="*/ 1032 w 1032"/>
              <a:gd name="T57" fmla="*/ 146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32" h="292">
                <a:moveTo>
                  <a:pt x="1032" y="146"/>
                </a:moveTo>
                <a:lnTo>
                  <a:pt x="1029" y="161"/>
                </a:lnTo>
                <a:lnTo>
                  <a:pt x="1009" y="189"/>
                </a:lnTo>
                <a:lnTo>
                  <a:pt x="970" y="216"/>
                </a:lnTo>
                <a:lnTo>
                  <a:pt x="914" y="239"/>
                </a:lnTo>
                <a:lnTo>
                  <a:pt x="806" y="268"/>
                </a:lnTo>
                <a:lnTo>
                  <a:pt x="621" y="289"/>
                </a:lnTo>
                <a:lnTo>
                  <a:pt x="516" y="292"/>
                </a:lnTo>
                <a:lnTo>
                  <a:pt x="411" y="289"/>
                </a:lnTo>
                <a:lnTo>
                  <a:pt x="226" y="268"/>
                </a:lnTo>
                <a:lnTo>
                  <a:pt x="118" y="239"/>
                </a:lnTo>
                <a:lnTo>
                  <a:pt x="61" y="216"/>
                </a:lnTo>
                <a:lnTo>
                  <a:pt x="23" y="189"/>
                </a:lnTo>
                <a:lnTo>
                  <a:pt x="2" y="161"/>
                </a:lnTo>
                <a:lnTo>
                  <a:pt x="0" y="146"/>
                </a:lnTo>
                <a:lnTo>
                  <a:pt x="2" y="131"/>
                </a:lnTo>
                <a:lnTo>
                  <a:pt x="23" y="102"/>
                </a:lnTo>
                <a:lnTo>
                  <a:pt x="61" y="77"/>
                </a:lnTo>
                <a:lnTo>
                  <a:pt x="118" y="54"/>
                </a:lnTo>
                <a:lnTo>
                  <a:pt x="226" y="25"/>
                </a:lnTo>
                <a:lnTo>
                  <a:pt x="411" y="2"/>
                </a:lnTo>
                <a:lnTo>
                  <a:pt x="516" y="0"/>
                </a:lnTo>
                <a:lnTo>
                  <a:pt x="621" y="2"/>
                </a:lnTo>
                <a:lnTo>
                  <a:pt x="806" y="25"/>
                </a:lnTo>
                <a:lnTo>
                  <a:pt x="914" y="54"/>
                </a:lnTo>
                <a:lnTo>
                  <a:pt x="970" y="77"/>
                </a:lnTo>
                <a:lnTo>
                  <a:pt x="1009" y="102"/>
                </a:lnTo>
                <a:lnTo>
                  <a:pt x="1029" y="131"/>
                </a:lnTo>
                <a:lnTo>
                  <a:pt x="1032" y="146"/>
                </a:lnTo>
                <a:close/>
              </a:path>
            </a:pathLst>
          </a:custGeom>
          <a:solidFill>
            <a:srgbClr val="3A5C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Freeform 266">
            <a:extLst>
              <a:ext uri="{FF2B5EF4-FFF2-40B4-BE49-F238E27FC236}">
                <a16:creationId xmlns:a16="http://schemas.microsoft.com/office/drawing/2014/main" id="{74FB388F-0AA0-45F4-92CD-1AEA41AC4747}"/>
              </a:ext>
            </a:extLst>
          </p:cNvPr>
          <p:cNvSpPr>
            <a:spLocks/>
          </p:cNvSpPr>
          <p:nvPr/>
        </p:nvSpPr>
        <p:spPr bwMode="auto">
          <a:xfrm>
            <a:off x="6119382" y="3453923"/>
            <a:ext cx="455324" cy="191476"/>
          </a:xfrm>
          <a:custGeom>
            <a:avLst/>
            <a:gdLst>
              <a:gd name="T0" fmla="*/ 1148 w 1148"/>
              <a:gd name="T1" fmla="*/ 190 h 381"/>
              <a:gd name="T2" fmla="*/ 1146 w 1148"/>
              <a:gd name="T3" fmla="*/ 210 h 381"/>
              <a:gd name="T4" fmla="*/ 1123 w 1148"/>
              <a:gd name="T5" fmla="*/ 247 h 381"/>
              <a:gd name="T6" fmla="*/ 1078 w 1148"/>
              <a:gd name="T7" fmla="*/ 282 h 381"/>
              <a:gd name="T8" fmla="*/ 1017 w 1148"/>
              <a:gd name="T9" fmla="*/ 312 h 381"/>
              <a:gd name="T10" fmla="*/ 939 w 1148"/>
              <a:gd name="T11" fmla="*/ 338 h 381"/>
              <a:gd name="T12" fmla="*/ 848 w 1148"/>
              <a:gd name="T13" fmla="*/ 358 h 381"/>
              <a:gd name="T14" fmla="*/ 745 w 1148"/>
              <a:gd name="T15" fmla="*/ 373 h 381"/>
              <a:gd name="T16" fmla="*/ 632 w 1148"/>
              <a:gd name="T17" fmla="*/ 380 h 381"/>
              <a:gd name="T18" fmla="*/ 573 w 1148"/>
              <a:gd name="T19" fmla="*/ 381 h 381"/>
              <a:gd name="T20" fmla="*/ 516 w 1148"/>
              <a:gd name="T21" fmla="*/ 380 h 381"/>
              <a:gd name="T22" fmla="*/ 403 w 1148"/>
              <a:gd name="T23" fmla="*/ 373 h 381"/>
              <a:gd name="T24" fmla="*/ 300 w 1148"/>
              <a:gd name="T25" fmla="*/ 358 h 381"/>
              <a:gd name="T26" fmla="*/ 209 w 1148"/>
              <a:gd name="T27" fmla="*/ 338 h 381"/>
              <a:gd name="T28" fmla="*/ 131 w 1148"/>
              <a:gd name="T29" fmla="*/ 312 h 381"/>
              <a:gd name="T30" fmla="*/ 69 w 1148"/>
              <a:gd name="T31" fmla="*/ 282 h 381"/>
              <a:gd name="T32" fmla="*/ 25 w 1148"/>
              <a:gd name="T33" fmla="*/ 247 h 381"/>
              <a:gd name="T34" fmla="*/ 2 w 1148"/>
              <a:gd name="T35" fmla="*/ 210 h 381"/>
              <a:gd name="T36" fmla="*/ 0 w 1148"/>
              <a:gd name="T37" fmla="*/ 190 h 381"/>
              <a:gd name="T38" fmla="*/ 2 w 1148"/>
              <a:gd name="T39" fmla="*/ 171 h 381"/>
              <a:gd name="T40" fmla="*/ 25 w 1148"/>
              <a:gd name="T41" fmla="*/ 134 h 381"/>
              <a:gd name="T42" fmla="*/ 69 w 1148"/>
              <a:gd name="T43" fmla="*/ 99 h 381"/>
              <a:gd name="T44" fmla="*/ 131 w 1148"/>
              <a:gd name="T45" fmla="*/ 69 h 381"/>
              <a:gd name="T46" fmla="*/ 209 w 1148"/>
              <a:gd name="T47" fmla="*/ 43 h 381"/>
              <a:gd name="T48" fmla="*/ 300 w 1148"/>
              <a:gd name="T49" fmla="*/ 23 h 381"/>
              <a:gd name="T50" fmla="*/ 403 w 1148"/>
              <a:gd name="T51" fmla="*/ 9 h 381"/>
              <a:gd name="T52" fmla="*/ 516 w 1148"/>
              <a:gd name="T53" fmla="*/ 1 h 381"/>
              <a:gd name="T54" fmla="*/ 573 w 1148"/>
              <a:gd name="T55" fmla="*/ 0 h 381"/>
              <a:gd name="T56" fmla="*/ 632 w 1148"/>
              <a:gd name="T57" fmla="*/ 1 h 381"/>
              <a:gd name="T58" fmla="*/ 745 w 1148"/>
              <a:gd name="T59" fmla="*/ 9 h 381"/>
              <a:gd name="T60" fmla="*/ 848 w 1148"/>
              <a:gd name="T61" fmla="*/ 23 h 381"/>
              <a:gd name="T62" fmla="*/ 939 w 1148"/>
              <a:gd name="T63" fmla="*/ 43 h 381"/>
              <a:gd name="T64" fmla="*/ 1017 w 1148"/>
              <a:gd name="T65" fmla="*/ 69 h 381"/>
              <a:gd name="T66" fmla="*/ 1078 w 1148"/>
              <a:gd name="T67" fmla="*/ 99 h 381"/>
              <a:gd name="T68" fmla="*/ 1123 w 1148"/>
              <a:gd name="T69" fmla="*/ 134 h 381"/>
              <a:gd name="T70" fmla="*/ 1146 w 1148"/>
              <a:gd name="T71" fmla="*/ 171 h 381"/>
              <a:gd name="T72" fmla="*/ 1148 w 1148"/>
              <a:gd name="T73" fmla="*/ 190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48" h="381">
                <a:moveTo>
                  <a:pt x="1148" y="190"/>
                </a:moveTo>
                <a:lnTo>
                  <a:pt x="1146" y="210"/>
                </a:lnTo>
                <a:lnTo>
                  <a:pt x="1123" y="247"/>
                </a:lnTo>
                <a:lnTo>
                  <a:pt x="1078" y="282"/>
                </a:lnTo>
                <a:lnTo>
                  <a:pt x="1017" y="312"/>
                </a:lnTo>
                <a:lnTo>
                  <a:pt x="939" y="338"/>
                </a:lnTo>
                <a:lnTo>
                  <a:pt x="848" y="358"/>
                </a:lnTo>
                <a:lnTo>
                  <a:pt x="745" y="373"/>
                </a:lnTo>
                <a:lnTo>
                  <a:pt x="632" y="380"/>
                </a:lnTo>
                <a:lnTo>
                  <a:pt x="573" y="381"/>
                </a:lnTo>
                <a:lnTo>
                  <a:pt x="516" y="380"/>
                </a:lnTo>
                <a:lnTo>
                  <a:pt x="403" y="373"/>
                </a:lnTo>
                <a:lnTo>
                  <a:pt x="300" y="358"/>
                </a:lnTo>
                <a:lnTo>
                  <a:pt x="209" y="338"/>
                </a:lnTo>
                <a:lnTo>
                  <a:pt x="131" y="312"/>
                </a:lnTo>
                <a:lnTo>
                  <a:pt x="69" y="282"/>
                </a:lnTo>
                <a:lnTo>
                  <a:pt x="25" y="247"/>
                </a:lnTo>
                <a:lnTo>
                  <a:pt x="2" y="210"/>
                </a:lnTo>
                <a:lnTo>
                  <a:pt x="0" y="190"/>
                </a:lnTo>
                <a:lnTo>
                  <a:pt x="2" y="171"/>
                </a:lnTo>
                <a:lnTo>
                  <a:pt x="25" y="134"/>
                </a:lnTo>
                <a:lnTo>
                  <a:pt x="69" y="99"/>
                </a:lnTo>
                <a:lnTo>
                  <a:pt x="131" y="69"/>
                </a:lnTo>
                <a:lnTo>
                  <a:pt x="209" y="43"/>
                </a:lnTo>
                <a:lnTo>
                  <a:pt x="300" y="23"/>
                </a:lnTo>
                <a:lnTo>
                  <a:pt x="403" y="9"/>
                </a:lnTo>
                <a:lnTo>
                  <a:pt x="516" y="1"/>
                </a:lnTo>
                <a:lnTo>
                  <a:pt x="573" y="0"/>
                </a:lnTo>
                <a:lnTo>
                  <a:pt x="632" y="1"/>
                </a:lnTo>
                <a:lnTo>
                  <a:pt x="745" y="9"/>
                </a:lnTo>
                <a:lnTo>
                  <a:pt x="848" y="23"/>
                </a:lnTo>
                <a:lnTo>
                  <a:pt x="939" y="43"/>
                </a:lnTo>
                <a:lnTo>
                  <a:pt x="1017" y="69"/>
                </a:lnTo>
                <a:lnTo>
                  <a:pt x="1078" y="99"/>
                </a:lnTo>
                <a:lnTo>
                  <a:pt x="1123" y="134"/>
                </a:lnTo>
                <a:lnTo>
                  <a:pt x="1146" y="171"/>
                </a:lnTo>
                <a:lnTo>
                  <a:pt x="1148" y="1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Freeform 267">
            <a:extLst>
              <a:ext uri="{FF2B5EF4-FFF2-40B4-BE49-F238E27FC236}">
                <a16:creationId xmlns:a16="http://schemas.microsoft.com/office/drawing/2014/main" id="{3F07648E-BDDE-47A3-AE5B-65ECC0717C22}"/>
              </a:ext>
            </a:extLst>
          </p:cNvPr>
          <p:cNvSpPr>
            <a:spLocks/>
          </p:cNvSpPr>
          <p:nvPr/>
        </p:nvSpPr>
        <p:spPr bwMode="auto">
          <a:xfrm>
            <a:off x="6205419" y="3508226"/>
            <a:ext cx="324552" cy="116092"/>
          </a:xfrm>
          <a:custGeom>
            <a:avLst/>
            <a:gdLst>
              <a:gd name="T0" fmla="*/ 819 w 819"/>
              <a:gd name="T1" fmla="*/ 115 h 231"/>
              <a:gd name="T2" fmla="*/ 818 w 819"/>
              <a:gd name="T3" fmla="*/ 128 h 231"/>
              <a:gd name="T4" fmla="*/ 802 w 819"/>
              <a:gd name="T5" fmla="*/ 149 h 231"/>
              <a:gd name="T6" fmla="*/ 771 w 819"/>
              <a:gd name="T7" fmla="*/ 171 h 231"/>
              <a:gd name="T8" fmla="*/ 726 w 819"/>
              <a:gd name="T9" fmla="*/ 190 h 231"/>
              <a:gd name="T10" fmla="*/ 641 w 819"/>
              <a:gd name="T11" fmla="*/ 213 h 231"/>
              <a:gd name="T12" fmla="*/ 493 w 819"/>
              <a:gd name="T13" fmla="*/ 230 h 231"/>
              <a:gd name="T14" fmla="*/ 409 w 819"/>
              <a:gd name="T15" fmla="*/ 231 h 231"/>
              <a:gd name="T16" fmla="*/ 326 w 819"/>
              <a:gd name="T17" fmla="*/ 230 h 231"/>
              <a:gd name="T18" fmla="*/ 179 w 819"/>
              <a:gd name="T19" fmla="*/ 213 h 231"/>
              <a:gd name="T20" fmla="*/ 94 w 819"/>
              <a:gd name="T21" fmla="*/ 190 h 231"/>
              <a:gd name="T22" fmla="*/ 49 w 819"/>
              <a:gd name="T23" fmla="*/ 171 h 231"/>
              <a:gd name="T24" fmla="*/ 18 w 819"/>
              <a:gd name="T25" fmla="*/ 149 h 231"/>
              <a:gd name="T26" fmla="*/ 2 w 819"/>
              <a:gd name="T27" fmla="*/ 128 h 231"/>
              <a:gd name="T28" fmla="*/ 0 w 819"/>
              <a:gd name="T29" fmla="*/ 115 h 231"/>
              <a:gd name="T30" fmla="*/ 2 w 819"/>
              <a:gd name="T31" fmla="*/ 103 h 231"/>
              <a:gd name="T32" fmla="*/ 18 w 819"/>
              <a:gd name="T33" fmla="*/ 80 h 231"/>
              <a:gd name="T34" fmla="*/ 49 w 819"/>
              <a:gd name="T35" fmla="*/ 60 h 231"/>
              <a:gd name="T36" fmla="*/ 94 w 819"/>
              <a:gd name="T37" fmla="*/ 41 h 231"/>
              <a:gd name="T38" fmla="*/ 179 w 819"/>
              <a:gd name="T39" fmla="*/ 18 h 231"/>
              <a:gd name="T40" fmla="*/ 326 w 819"/>
              <a:gd name="T41" fmla="*/ 1 h 231"/>
              <a:gd name="T42" fmla="*/ 409 w 819"/>
              <a:gd name="T43" fmla="*/ 0 h 231"/>
              <a:gd name="T44" fmla="*/ 493 w 819"/>
              <a:gd name="T45" fmla="*/ 1 h 231"/>
              <a:gd name="T46" fmla="*/ 641 w 819"/>
              <a:gd name="T47" fmla="*/ 18 h 231"/>
              <a:gd name="T48" fmla="*/ 726 w 819"/>
              <a:gd name="T49" fmla="*/ 41 h 231"/>
              <a:gd name="T50" fmla="*/ 771 w 819"/>
              <a:gd name="T51" fmla="*/ 60 h 231"/>
              <a:gd name="T52" fmla="*/ 802 w 819"/>
              <a:gd name="T53" fmla="*/ 80 h 231"/>
              <a:gd name="T54" fmla="*/ 818 w 819"/>
              <a:gd name="T55" fmla="*/ 103 h 231"/>
              <a:gd name="T56" fmla="*/ 819 w 819"/>
              <a:gd name="T57" fmla="*/ 11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19" h="231">
                <a:moveTo>
                  <a:pt x="819" y="115"/>
                </a:moveTo>
                <a:lnTo>
                  <a:pt x="818" y="128"/>
                </a:lnTo>
                <a:lnTo>
                  <a:pt x="802" y="149"/>
                </a:lnTo>
                <a:lnTo>
                  <a:pt x="771" y="171"/>
                </a:lnTo>
                <a:lnTo>
                  <a:pt x="726" y="190"/>
                </a:lnTo>
                <a:lnTo>
                  <a:pt x="641" y="213"/>
                </a:lnTo>
                <a:lnTo>
                  <a:pt x="493" y="230"/>
                </a:lnTo>
                <a:lnTo>
                  <a:pt x="409" y="231"/>
                </a:lnTo>
                <a:lnTo>
                  <a:pt x="326" y="230"/>
                </a:lnTo>
                <a:lnTo>
                  <a:pt x="179" y="213"/>
                </a:lnTo>
                <a:lnTo>
                  <a:pt x="94" y="190"/>
                </a:lnTo>
                <a:lnTo>
                  <a:pt x="49" y="171"/>
                </a:lnTo>
                <a:lnTo>
                  <a:pt x="18" y="149"/>
                </a:lnTo>
                <a:lnTo>
                  <a:pt x="2" y="128"/>
                </a:lnTo>
                <a:lnTo>
                  <a:pt x="0" y="115"/>
                </a:lnTo>
                <a:lnTo>
                  <a:pt x="2" y="103"/>
                </a:lnTo>
                <a:lnTo>
                  <a:pt x="18" y="80"/>
                </a:lnTo>
                <a:lnTo>
                  <a:pt x="49" y="60"/>
                </a:lnTo>
                <a:lnTo>
                  <a:pt x="94" y="41"/>
                </a:lnTo>
                <a:lnTo>
                  <a:pt x="179" y="18"/>
                </a:lnTo>
                <a:lnTo>
                  <a:pt x="326" y="1"/>
                </a:lnTo>
                <a:lnTo>
                  <a:pt x="409" y="0"/>
                </a:lnTo>
                <a:lnTo>
                  <a:pt x="493" y="1"/>
                </a:lnTo>
                <a:lnTo>
                  <a:pt x="641" y="18"/>
                </a:lnTo>
                <a:lnTo>
                  <a:pt x="726" y="41"/>
                </a:lnTo>
                <a:lnTo>
                  <a:pt x="771" y="60"/>
                </a:lnTo>
                <a:lnTo>
                  <a:pt x="802" y="80"/>
                </a:lnTo>
                <a:lnTo>
                  <a:pt x="818" y="103"/>
                </a:lnTo>
                <a:lnTo>
                  <a:pt x="819" y="115"/>
                </a:lnTo>
                <a:close/>
              </a:path>
            </a:pathLst>
          </a:custGeom>
          <a:solidFill>
            <a:srgbClr val="4CC1E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Freeform 377">
            <a:extLst>
              <a:ext uri="{FF2B5EF4-FFF2-40B4-BE49-F238E27FC236}">
                <a16:creationId xmlns:a16="http://schemas.microsoft.com/office/drawing/2014/main" id="{E9E8C44E-49D1-44FB-ADE2-F1BBA3AF09EB}"/>
              </a:ext>
            </a:extLst>
          </p:cNvPr>
          <p:cNvSpPr>
            <a:spLocks/>
          </p:cNvSpPr>
          <p:nvPr/>
        </p:nvSpPr>
        <p:spPr bwMode="auto">
          <a:xfrm>
            <a:off x="5400138" y="2858387"/>
            <a:ext cx="316229" cy="131169"/>
          </a:xfrm>
          <a:custGeom>
            <a:avLst/>
            <a:gdLst>
              <a:gd name="T0" fmla="*/ 798 w 798"/>
              <a:gd name="T1" fmla="*/ 132 h 263"/>
              <a:gd name="T2" fmla="*/ 796 w 798"/>
              <a:gd name="T3" fmla="*/ 145 h 263"/>
              <a:gd name="T4" fmla="*/ 780 w 798"/>
              <a:gd name="T5" fmla="*/ 171 h 263"/>
              <a:gd name="T6" fmla="*/ 750 w 798"/>
              <a:gd name="T7" fmla="*/ 196 h 263"/>
              <a:gd name="T8" fmla="*/ 707 w 798"/>
              <a:gd name="T9" fmla="*/ 216 h 263"/>
              <a:gd name="T10" fmla="*/ 623 w 798"/>
              <a:gd name="T11" fmla="*/ 242 h 263"/>
              <a:gd name="T12" fmla="*/ 481 w 798"/>
              <a:gd name="T13" fmla="*/ 262 h 263"/>
              <a:gd name="T14" fmla="*/ 399 w 798"/>
              <a:gd name="T15" fmla="*/ 263 h 263"/>
              <a:gd name="T16" fmla="*/ 318 w 798"/>
              <a:gd name="T17" fmla="*/ 262 h 263"/>
              <a:gd name="T18" fmla="*/ 174 w 798"/>
              <a:gd name="T19" fmla="*/ 242 h 263"/>
              <a:gd name="T20" fmla="*/ 91 w 798"/>
              <a:gd name="T21" fmla="*/ 216 h 263"/>
              <a:gd name="T22" fmla="*/ 48 w 798"/>
              <a:gd name="T23" fmla="*/ 196 h 263"/>
              <a:gd name="T24" fmla="*/ 17 w 798"/>
              <a:gd name="T25" fmla="*/ 171 h 263"/>
              <a:gd name="T26" fmla="*/ 2 w 798"/>
              <a:gd name="T27" fmla="*/ 145 h 263"/>
              <a:gd name="T28" fmla="*/ 0 w 798"/>
              <a:gd name="T29" fmla="*/ 132 h 263"/>
              <a:gd name="T30" fmla="*/ 2 w 798"/>
              <a:gd name="T31" fmla="*/ 118 h 263"/>
              <a:gd name="T32" fmla="*/ 17 w 798"/>
              <a:gd name="T33" fmla="*/ 92 h 263"/>
              <a:gd name="T34" fmla="*/ 48 w 798"/>
              <a:gd name="T35" fmla="*/ 69 h 263"/>
              <a:gd name="T36" fmla="*/ 91 w 798"/>
              <a:gd name="T37" fmla="*/ 47 h 263"/>
              <a:gd name="T38" fmla="*/ 174 w 798"/>
              <a:gd name="T39" fmla="*/ 21 h 263"/>
              <a:gd name="T40" fmla="*/ 318 w 798"/>
              <a:gd name="T41" fmla="*/ 1 h 263"/>
              <a:gd name="T42" fmla="*/ 399 w 798"/>
              <a:gd name="T43" fmla="*/ 0 h 263"/>
              <a:gd name="T44" fmla="*/ 481 w 798"/>
              <a:gd name="T45" fmla="*/ 1 h 263"/>
              <a:gd name="T46" fmla="*/ 623 w 798"/>
              <a:gd name="T47" fmla="*/ 21 h 263"/>
              <a:gd name="T48" fmla="*/ 707 w 798"/>
              <a:gd name="T49" fmla="*/ 47 h 263"/>
              <a:gd name="T50" fmla="*/ 750 w 798"/>
              <a:gd name="T51" fmla="*/ 69 h 263"/>
              <a:gd name="T52" fmla="*/ 780 w 798"/>
              <a:gd name="T53" fmla="*/ 92 h 263"/>
              <a:gd name="T54" fmla="*/ 796 w 798"/>
              <a:gd name="T55" fmla="*/ 118 h 263"/>
              <a:gd name="T56" fmla="*/ 798 w 798"/>
              <a:gd name="T57" fmla="*/ 132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98" h="263">
                <a:moveTo>
                  <a:pt x="798" y="132"/>
                </a:moveTo>
                <a:lnTo>
                  <a:pt x="796" y="145"/>
                </a:lnTo>
                <a:lnTo>
                  <a:pt x="780" y="171"/>
                </a:lnTo>
                <a:lnTo>
                  <a:pt x="750" y="196"/>
                </a:lnTo>
                <a:lnTo>
                  <a:pt x="707" y="216"/>
                </a:lnTo>
                <a:lnTo>
                  <a:pt x="623" y="242"/>
                </a:lnTo>
                <a:lnTo>
                  <a:pt x="481" y="262"/>
                </a:lnTo>
                <a:lnTo>
                  <a:pt x="399" y="263"/>
                </a:lnTo>
                <a:lnTo>
                  <a:pt x="318" y="262"/>
                </a:lnTo>
                <a:lnTo>
                  <a:pt x="174" y="242"/>
                </a:lnTo>
                <a:lnTo>
                  <a:pt x="91" y="216"/>
                </a:lnTo>
                <a:lnTo>
                  <a:pt x="48" y="196"/>
                </a:lnTo>
                <a:lnTo>
                  <a:pt x="17" y="171"/>
                </a:lnTo>
                <a:lnTo>
                  <a:pt x="2" y="145"/>
                </a:lnTo>
                <a:lnTo>
                  <a:pt x="0" y="132"/>
                </a:lnTo>
                <a:lnTo>
                  <a:pt x="2" y="118"/>
                </a:lnTo>
                <a:lnTo>
                  <a:pt x="17" y="92"/>
                </a:lnTo>
                <a:lnTo>
                  <a:pt x="48" y="69"/>
                </a:lnTo>
                <a:lnTo>
                  <a:pt x="91" y="47"/>
                </a:lnTo>
                <a:lnTo>
                  <a:pt x="174" y="21"/>
                </a:lnTo>
                <a:lnTo>
                  <a:pt x="318" y="1"/>
                </a:lnTo>
                <a:lnTo>
                  <a:pt x="399" y="0"/>
                </a:lnTo>
                <a:lnTo>
                  <a:pt x="481" y="1"/>
                </a:lnTo>
                <a:lnTo>
                  <a:pt x="623" y="21"/>
                </a:lnTo>
                <a:lnTo>
                  <a:pt x="707" y="47"/>
                </a:lnTo>
                <a:lnTo>
                  <a:pt x="750" y="69"/>
                </a:lnTo>
                <a:lnTo>
                  <a:pt x="780" y="92"/>
                </a:lnTo>
                <a:lnTo>
                  <a:pt x="796" y="118"/>
                </a:lnTo>
                <a:lnTo>
                  <a:pt x="798" y="1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1" name="Freeform 378">
            <a:extLst>
              <a:ext uri="{FF2B5EF4-FFF2-40B4-BE49-F238E27FC236}">
                <a16:creationId xmlns:a16="http://schemas.microsoft.com/office/drawing/2014/main" id="{7BA0028C-DD84-4B67-982C-D47180A89888}"/>
              </a:ext>
            </a:extLst>
          </p:cNvPr>
          <p:cNvSpPr>
            <a:spLocks/>
          </p:cNvSpPr>
          <p:nvPr/>
        </p:nvSpPr>
        <p:spPr bwMode="auto">
          <a:xfrm>
            <a:off x="5445314" y="2884018"/>
            <a:ext cx="225878" cy="81415"/>
          </a:xfrm>
          <a:custGeom>
            <a:avLst/>
            <a:gdLst>
              <a:gd name="T0" fmla="*/ 569 w 569"/>
              <a:gd name="T1" fmla="*/ 80 h 161"/>
              <a:gd name="T2" fmla="*/ 567 w 569"/>
              <a:gd name="T3" fmla="*/ 87 h 161"/>
              <a:gd name="T4" fmla="*/ 556 w 569"/>
              <a:gd name="T5" fmla="*/ 103 h 161"/>
              <a:gd name="T6" fmla="*/ 521 w 569"/>
              <a:gd name="T7" fmla="*/ 125 h 161"/>
              <a:gd name="T8" fmla="*/ 444 w 569"/>
              <a:gd name="T9" fmla="*/ 146 h 161"/>
              <a:gd name="T10" fmla="*/ 343 w 569"/>
              <a:gd name="T11" fmla="*/ 159 h 161"/>
              <a:gd name="T12" fmla="*/ 284 w 569"/>
              <a:gd name="T13" fmla="*/ 161 h 161"/>
              <a:gd name="T14" fmla="*/ 226 w 569"/>
              <a:gd name="T15" fmla="*/ 159 h 161"/>
              <a:gd name="T16" fmla="*/ 124 w 569"/>
              <a:gd name="T17" fmla="*/ 146 h 161"/>
              <a:gd name="T18" fmla="*/ 46 w 569"/>
              <a:gd name="T19" fmla="*/ 125 h 161"/>
              <a:gd name="T20" fmla="*/ 12 w 569"/>
              <a:gd name="T21" fmla="*/ 103 h 161"/>
              <a:gd name="T22" fmla="*/ 0 w 569"/>
              <a:gd name="T23" fmla="*/ 87 h 161"/>
              <a:gd name="T24" fmla="*/ 0 w 569"/>
              <a:gd name="T25" fmla="*/ 80 h 161"/>
              <a:gd name="T26" fmla="*/ 0 w 569"/>
              <a:gd name="T27" fmla="*/ 72 h 161"/>
              <a:gd name="T28" fmla="*/ 12 w 569"/>
              <a:gd name="T29" fmla="*/ 56 h 161"/>
              <a:gd name="T30" fmla="*/ 46 w 569"/>
              <a:gd name="T31" fmla="*/ 34 h 161"/>
              <a:gd name="T32" fmla="*/ 124 w 569"/>
              <a:gd name="T33" fmla="*/ 13 h 161"/>
              <a:gd name="T34" fmla="*/ 226 w 569"/>
              <a:gd name="T35" fmla="*/ 1 h 161"/>
              <a:gd name="T36" fmla="*/ 284 w 569"/>
              <a:gd name="T37" fmla="*/ 0 h 161"/>
              <a:gd name="T38" fmla="*/ 343 w 569"/>
              <a:gd name="T39" fmla="*/ 1 h 161"/>
              <a:gd name="T40" fmla="*/ 444 w 569"/>
              <a:gd name="T41" fmla="*/ 13 h 161"/>
              <a:gd name="T42" fmla="*/ 521 w 569"/>
              <a:gd name="T43" fmla="*/ 34 h 161"/>
              <a:gd name="T44" fmla="*/ 556 w 569"/>
              <a:gd name="T45" fmla="*/ 56 h 161"/>
              <a:gd name="T46" fmla="*/ 567 w 569"/>
              <a:gd name="T47" fmla="*/ 72 h 161"/>
              <a:gd name="T48" fmla="*/ 569 w 569"/>
              <a:gd name="T49" fmla="*/ 8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69" h="161">
                <a:moveTo>
                  <a:pt x="569" y="80"/>
                </a:moveTo>
                <a:lnTo>
                  <a:pt x="567" y="87"/>
                </a:lnTo>
                <a:lnTo>
                  <a:pt x="556" y="103"/>
                </a:lnTo>
                <a:lnTo>
                  <a:pt x="521" y="125"/>
                </a:lnTo>
                <a:lnTo>
                  <a:pt x="444" y="146"/>
                </a:lnTo>
                <a:lnTo>
                  <a:pt x="343" y="159"/>
                </a:lnTo>
                <a:lnTo>
                  <a:pt x="284" y="161"/>
                </a:lnTo>
                <a:lnTo>
                  <a:pt x="226" y="159"/>
                </a:lnTo>
                <a:lnTo>
                  <a:pt x="124" y="146"/>
                </a:lnTo>
                <a:lnTo>
                  <a:pt x="46" y="125"/>
                </a:lnTo>
                <a:lnTo>
                  <a:pt x="12" y="103"/>
                </a:lnTo>
                <a:lnTo>
                  <a:pt x="0" y="87"/>
                </a:lnTo>
                <a:lnTo>
                  <a:pt x="0" y="80"/>
                </a:lnTo>
                <a:lnTo>
                  <a:pt x="0" y="72"/>
                </a:lnTo>
                <a:lnTo>
                  <a:pt x="12" y="56"/>
                </a:lnTo>
                <a:lnTo>
                  <a:pt x="46" y="34"/>
                </a:lnTo>
                <a:lnTo>
                  <a:pt x="124" y="13"/>
                </a:lnTo>
                <a:lnTo>
                  <a:pt x="226" y="1"/>
                </a:lnTo>
                <a:lnTo>
                  <a:pt x="284" y="0"/>
                </a:lnTo>
                <a:lnTo>
                  <a:pt x="343" y="1"/>
                </a:lnTo>
                <a:lnTo>
                  <a:pt x="444" y="13"/>
                </a:lnTo>
                <a:lnTo>
                  <a:pt x="521" y="34"/>
                </a:lnTo>
                <a:lnTo>
                  <a:pt x="556" y="56"/>
                </a:lnTo>
                <a:lnTo>
                  <a:pt x="567" y="72"/>
                </a:lnTo>
                <a:lnTo>
                  <a:pt x="569" y="80"/>
                </a:lnTo>
                <a:close/>
              </a:path>
            </a:pathLst>
          </a:custGeom>
          <a:solidFill>
            <a:srgbClr val="F793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Freeform 489">
            <a:extLst>
              <a:ext uri="{FF2B5EF4-FFF2-40B4-BE49-F238E27FC236}">
                <a16:creationId xmlns:a16="http://schemas.microsoft.com/office/drawing/2014/main" id="{5D7521A9-136B-4122-96CA-38665A139813}"/>
              </a:ext>
            </a:extLst>
          </p:cNvPr>
          <p:cNvSpPr>
            <a:spLocks/>
          </p:cNvSpPr>
          <p:nvPr/>
        </p:nvSpPr>
        <p:spPr bwMode="auto">
          <a:xfrm>
            <a:off x="4765300" y="2344267"/>
            <a:ext cx="126016" cy="52769"/>
          </a:xfrm>
          <a:custGeom>
            <a:avLst/>
            <a:gdLst>
              <a:gd name="T0" fmla="*/ 317 w 317"/>
              <a:gd name="T1" fmla="*/ 53 h 106"/>
              <a:gd name="T2" fmla="*/ 315 w 317"/>
              <a:gd name="T3" fmla="*/ 65 h 106"/>
              <a:gd name="T4" fmla="*/ 291 w 317"/>
              <a:gd name="T5" fmla="*/ 83 h 106"/>
              <a:gd name="T6" fmla="*/ 247 w 317"/>
              <a:gd name="T7" fmla="*/ 98 h 106"/>
              <a:gd name="T8" fmla="*/ 191 w 317"/>
              <a:gd name="T9" fmla="*/ 105 h 106"/>
              <a:gd name="T10" fmla="*/ 158 w 317"/>
              <a:gd name="T11" fmla="*/ 106 h 106"/>
              <a:gd name="T12" fmla="*/ 127 w 317"/>
              <a:gd name="T13" fmla="*/ 105 h 106"/>
              <a:gd name="T14" fmla="*/ 69 w 317"/>
              <a:gd name="T15" fmla="*/ 98 h 106"/>
              <a:gd name="T16" fmla="*/ 26 w 317"/>
              <a:gd name="T17" fmla="*/ 83 h 106"/>
              <a:gd name="T18" fmla="*/ 1 w 317"/>
              <a:gd name="T19" fmla="*/ 65 h 106"/>
              <a:gd name="T20" fmla="*/ 0 w 317"/>
              <a:gd name="T21" fmla="*/ 53 h 106"/>
              <a:gd name="T22" fmla="*/ 1 w 317"/>
              <a:gd name="T23" fmla="*/ 43 h 106"/>
              <a:gd name="T24" fmla="*/ 26 w 317"/>
              <a:gd name="T25" fmla="*/ 23 h 106"/>
              <a:gd name="T26" fmla="*/ 69 w 317"/>
              <a:gd name="T27" fmla="*/ 10 h 106"/>
              <a:gd name="T28" fmla="*/ 127 w 317"/>
              <a:gd name="T29" fmla="*/ 1 h 106"/>
              <a:gd name="T30" fmla="*/ 158 w 317"/>
              <a:gd name="T31" fmla="*/ 0 h 106"/>
              <a:gd name="T32" fmla="*/ 191 w 317"/>
              <a:gd name="T33" fmla="*/ 1 h 106"/>
              <a:gd name="T34" fmla="*/ 247 w 317"/>
              <a:gd name="T35" fmla="*/ 10 h 106"/>
              <a:gd name="T36" fmla="*/ 291 w 317"/>
              <a:gd name="T37" fmla="*/ 23 h 106"/>
              <a:gd name="T38" fmla="*/ 315 w 317"/>
              <a:gd name="T39" fmla="*/ 43 h 106"/>
              <a:gd name="T40" fmla="*/ 317 w 317"/>
              <a:gd name="T41" fmla="*/ 5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7" h="106">
                <a:moveTo>
                  <a:pt x="317" y="53"/>
                </a:moveTo>
                <a:lnTo>
                  <a:pt x="315" y="65"/>
                </a:lnTo>
                <a:lnTo>
                  <a:pt x="291" y="83"/>
                </a:lnTo>
                <a:lnTo>
                  <a:pt x="247" y="98"/>
                </a:lnTo>
                <a:lnTo>
                  <a:pt x="191" y="105"/>
                </a:lnTo>
                <a:lnTo>
                  <a:pt x="158" y="106"/>
                </a:lnTo>
                <a:lnTo>
                  <a:pt x="127" y="105"/>
                </a:lnTo>
                <a:lnTo>
                  <a:pt x="69" y="98"/>
                </a:lnTo>
                <a:lnTo>
                  <a:pt x="26" y="83"/>
                </a:lnTo>
                <a:lnTo>
                  <a:pt x="1" y="65"/>
                </a:lnTo>
                <a:lnTo>
                  <a:pt x="0" y="53"/>
                </a:lnTo>
                <a:lnTo>
                  <a:pt x="1" y="43"/>
                </a:lnTo>
                <a:lnTo>
                  <a:pt x="26" y="23"/>
                </a:lnTo>
                <a:lnTo>
                  <a:pt x="69" y="10"/>
                </a:lnTo>
                <a:lnTo>
                  <a:pt x="127" y="1"/>
                </a:lnTo>
                <a:lnTo>
                  <a:pt x="158" y="0"/>
                </a:lnTo>
                <a:lnTo>
                  <a:pt x="191" y="1"/>
                </a:lnTo>
                <a:lnTo>
                  <a:pt x="247" y="10"/>
                </a:lnTo>
                <a:lnTo>
                  <a:pt x="291" y="23"/>
                </a:lnTo>
                <a:lnTo>
                  <a:pt x="315" y="43"/>
                </a:lnTo>
                <a:lnTo>
                  <a:pt x="317" y="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3" name="Freeform 490">
            <a:extLst>
              <a:ext uri="{FF2B5EF4-FFF2-40B4-BE49-F238E27FC236}">
                <a16:creationId xmlns:a16="http://schemas.microsoft.com/office/drawing/2014/main" id="{AA7D77C6-EE71-4D11-8899-25A50421EE1D}"/>
              </a:ext>
            </a:extLst>
          </p:cNvPr>
          <p:cNvSpPr>
            <a:spLocks/>
          </p:cNvSpPr>
          <p:nvPr/>
        </p:nvSpPr>
        <p:spPr bwMode="auto">
          <a:xfrm>
            <a:off x="4783132" y="2354821"/>
            <a:ext cx="90351" cy="31661"/>
          </a:xfrm>
          <a:custGeom>
            <a:avLst/>
            <a:gdLst>
              <a:gd name="T0" fmla="*/ 227 w 227"/>
              <a:gd name="T1" fmla="*/ 32 h 64"/>
              <a:gd name="T2" fmla="*/ 226 w 227"/>
              <a:gd name="T3" fmla="*/ 39 h 64"/>
              <a:gd name="T4" fmla="*/ 208 w 227"/>
              <a:gd name="T5" fmla="*/ 51 h 64"/>
              <a:gd name="T6" fmla="*/ 159 w 227"/>
              <a:gd name="T7" fmla="*/ 62 h 64"/>
              <a:gd name="T8" fmla="*/ 113 w 227"/>
              <a:gd name="T9" fmla="*/ 64 h 64"/>
              <a:gd name="T10" fmla="*/ 67 w 227"/>
              <a:gd name="T11" fmla="*/ 62 h 64"/>
              <a:gd name="T12" fmla="*/ 18 w 227"/>
              <a:gd name="T13" fmla="*/ 51 h 64"/>
              <a:gd name="T14" fmla="*/ 1 w 227"/>
              <a:gd name="T15" fmla="*/ 39 h 64"/>
              <a:gd name="T16" fmla="*/ 0 w 227"/>
              <a:gd name="T17" fmla="*/ 32 h 64"/>
              <a:gd name="T18" fmla="*/ 1 w 227"/>
              <a:gd name="T19" fmla="*/ 26 h 64"/>
              <a:gd name="T20" fmla="*/ 18 w 227"/>
              <a:gd name="T21" fmla="*/ 15 h 64"/>
              <a:gd name="T22" fmla="*/ 67 w 227"/>
              <a:gd name="T23" fmla="*/ 2 h 64"/>
              <a:gd name="T24" fmla="*/ 113 w 227"/>
              <a:gd name="T25" fmla="*/ 0 h 64"/>
              <a:gd name="T26" fmla="*/ 159 w 227"/>
              <a:gd name="T27" fmla="*/ 2 h 64"/>
              <a:gd name="T28" fmla="*/ 208 w 227"/>
              <a:gd name="T29" fmla="*/ 15 h 64"/>
              <a:gd name="T30" fmla="*/ 226 w 227"/>
              <a:gd name="T31" fmla="*/ 26 h 64"/>
              <a:gd name="T32" fmla="*/ 227 w 227"/>
              <a:gd name="T33" fmla="*/ 3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7" h="64">
                <a:moveTo>
                  <a:pt x="227" y="32"/>
                </a:moveTo>
                <a:lnTo>
                  <a:pt x="226" y="39"/>
                </a:lnTo>
                <a:lnTo>
                  <a:pt x="208" y="51"/>
                </a:lnTo>
                <a:lnTo>
                  <a:pt x="159" y="62"/>
                </a:lnTo>
                <a:lnTo>
                  <a:pt x="113" y="64"/>
                </a:lnTo>
                <a:lnTo>
                  <a:pt x="67" y="62"/>
                </a:lnTo>
                <a:lnTo>
                  <a:pt x="18" y="51"/>
                </a:lnTo>
                <a:lnTo>
                  <a:pt x="1" y="39"/>
                </a:lnTo>
                <a:lnTo>
                  <a:pt x="0" y="32"/>
                </a:lnTo>
                <a:lnTo>
                  <a:pt x="1" y="26"/>
                </a:lnTo>
                <a:lnTo>
                  <a:pt x="18" y="15"/>
                </a:lnTo>
                <a:lnTo>
                  <a:pt x="67" y="2"/>
                </a:lnTo>
                <a:lnTo>
                  <a:pt x="113" y="0"/>
                </a:lnTo>
                <a:lnTo>
                  <a:pt x="159" y="2"/>
                </a:lnTo>
                <a:lnTo>
                  <a:pt x="208" y="15"/>
                </a:lnTo>
                <a:lnTo>
                  <a:pt x="226" y="26"/>
                </a:lnTo>
                <a:lnTo>
                  <a:pt x="227" y="32"/>
                </a:lnTo>
                <a:close/>
              </a:path>
            </a:pathLst>
          </a:custGeom>
          <a:solidFill>
            <a:srgbClr val="C1301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11A644-D648-4D85-844E-C635A6D87B64}"/>
              </a:ext>
            </a:extLst>
          </p:cNvPr>
          <p:cNvSpPr txBox="1"/>
          <p:nvPr/>
        </p:nvSpPr>
        <p:spPr>
          <a:xfrm>
            <a:off x="663376" y="3521717"/>
            <a:ext cx="3604082" cy="9233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/>
              <a:t>Low parasitism and wood loss &gt; 50% </a:t>
            </a:r>
            <a:r>
              <a:rPr lang="en-GB" b="1" dirty="0" smtClean="0"/>
              <a:t>are still found </a:t>
            </a:r>
            <a:r>
              <a:rPr lang="en-GB" b="1" dirty="0"/>
              <a:t>in colder areas</a:t>
            </a:r>
          </a:p>
          <a:p>
            <a:pPr algn="r"/>
            <a:r>
              <a:rPr lang="en-GB" b="1" i="1" dirty="0"/>
              <a:t>A. </a:t>
            </a:r>
            <a:r>
              <a:rPr lang="en-GB" b="1" i="1" dirty="0" err="1"/>
              <a:t>inexpectatus</a:t>
            </a:r>
            <a:r>
              <a:rPr lang="en-GB" b="1" i="1" dirty="0"/>
              <a:t> </a:t>
            </a:r>
            <a:r>
              <a:rPr lang="en-GB" b="1" dirty="0"/>
              <a:t>is field released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4FE50-9CF4-4F9B-AD02-BD82C3C329CD}"/>
              </a:ext>
            </a:extLst>
          </p:cNvPr>
          <p:cNvSpPr txBox="1"/>
          <p:nvPr/>
        </p:nvSpPr>
        <p:spPr>
          <a:xfrm>
            <a:off x="5265498" y="1028391"/>
            <a:ext cx="1661950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1996</a:t>
            </a:r>
          </a:p>
        </p:txBody>
      </p:sp>
      <p:cxnSp>
        <p:nvCxnSpPr>
          <p:cNvPr id="28" name="Connector: Elbow 108">
            <a:extLst>
              <a:ext uri="{FF2B5EF4-FFF2-40B4-BE49-F238E27FC236}">
                <a16:creationId xmlns:a16="http://schemas.microsoft.com/office/drawing/2014/main" id="{E5F742E5-FF7B-48DD-8FD6-BE6AE6EACA90}"/>
              </a:ext>
            </a:extLst>
          </p:cNvPr>
          <p:cNvCxnSpPr>
            <a:cxnSpLocks/>
          </p:cNvCxnSpPr>
          <p:nvPr/>
        </p:nvCxnSpPr>
        <p:spPr>
          <a:xfrm flipV="1">
            <a:off x="6000894" y="2470032"/>
            <a:ext cx="700964" cy="524706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28FBC05-DB12-4941-BCE8-EEA9C232B8E6}"/>
              </a:ext>
            </a:extLst>
          </p:cNvPr>
          <p:cNvSpPr/>
          <p:nvPr/>
        </p:nvSpPr>
        <p:spPr>
          <a:xfrm>
            <a:off x="5213616" y="3504199"/>
            <a:ext cx="31603" cy="316663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30" name="Connector: Elbow 145">
            <a:extLst>
              <a:ext uri="{FF2B5EF4-FFF2-40B4-BE49-F238E27FC236}">
                <a16:creationId xmlns:a16="http://schemas.microsoft.com/office/drawing/2014/main" id="{6C1B8B44-AE00-4E82-A5AB-896C7D2171B2}"/>
              </a:ext>
            </a:extLst>
          </p:cNvPr>
          <p:cNvCxnSpPr>
            <a:cxnSpLocks/>
            <a:endCxn id="31" idx="1"/>
          </p:cNvCxnSpPr>
          <p:nvPr/>
        </p:nvCxnSpPr>
        <p:spPr>
          <a:xfrm rot="5400000" flipH="1" flipV="1">
            <a:off x="4474608" y="1686251"/>
            <a:ext cx="1014065" cy="319740"/>
          </a:xfrm>
          <a:prstGeom prst="bentConnector2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E33DE-23C3-4B21-B029-82A72BEDCFD7}"/>
              </a:ext>
            </a:extLst>
          </p:cNvPr>
          <p:cNvSpPr/>
          <p:nvPr/>
        </p:nvSpPr>
        <p:spPr>
          <a:xfrm>
            <a:off x="5141510" y="1180756"/>
            <a:ext cx="31603" cy="316663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32" name="Connector: Elbow 147">
            <a:extLst>
              <a:ext uri="{FF2B5EF4-FFF2-40B4-BE49-F238E27FC236}">
                <a16:creationId xmlns:a16="http://schemas.microsoft.com/office/drawing/2014/main" id="{E31B3E62-B727-41B2-B01D-6D929656B384}"/>
              </a:ext>
            </a:extLst>
          </p:cNvPr>
          <p:cNvCxnSpPr>
            <a:cxnSpLocks/>
          </p:cNvCxnSpPr>
          <p:nvPr/>
        </p:nvCxnSpPr>
        <p:spPr>
          <a:xfrm rot="5400000">
            <a:off x="5763097" y="3067983"/>
            <a:ext cx="196614" cy="1053552"/>
          </a:xfrm>
          <a:prstGeom prst="bentConnector2">
            <a:avLst/>
          </a:prstGeom>
          <a:noFill/>
          <a:ln w="6350" cap="flat" cmpd="sng" algn="ctr">
            <a:solidFill>
              <a:srgbClr val="D3D3D3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34" name="Connector: Elbow 149">
            <a:extLst>
              <a:ext uri="{FF2B5EF4-FFF2-40B4-BE49-F238E27FC236}">
                <a16:creationId xmlns:a16="http://schemas.microsoft.com/office/drawing/2014/main" id="{F0355D64-258D-40CB-AEB6-9FBE33BFBD2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29761" y="2673973"/>
            <a:ext cx="718769" cy="80117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199BB96-0025-4965-B34B-CD9ED39DDA5B}"/>
              </a:ext>
            </a:extLst>
          </p:cNvPr>
          <p:cNvSpPr/>
          <p:nvPr/>
        </p:nvSpPr>
        <p:spPr>
          <a:xfrm>
            <a:off x="4286376" y="2385955"/>
            <a:ext cx="45719" cy="47160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45299C-9E87-4227-8A6C-F974552335C9}"/>
              </a:ext>
            </a:extLst>
          </p:cNvPr>
          <p:cNvSpPr txBox="1"/>
          <p:nvPr/>
        </p:nvSpPr>
        <p:spPr>
          <a:xfrm>
            <a:off x="2726685" y="5148379"/>
            <a:ext cx="4375862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b="1" i="1" dirty="0"/>
              <a:t>C. </a:t>
            </a:r>
            <a:r>
              <a:rPr lang="en-GB" b="1" i="1" dirty="0" err="1"/>
              <a:t>nockae</a:t>
            </a:r>
            <a:r>
              <a:rPr lang="en-GB" b="1" i="1" dirty="0"/>
              <a:t> </a:t>
            </a:r>
            <a:r>
              <a:rPr lang="en-GB" b="1" dirty="0"/>
              <a:t>is released,</a:t>
            </a:r>
          </a:p>
          <a:p>
            <a:pPr algn="r">
              <a:spcAft>
                <a:spcPts val="600"/>
              </a:spcAft>
            </a:pPr>
            <a:r>
              <a:rPr lang="en-GB" b="1" dirty="0"/>
              <a:t>Authorization to release </a:t>
            </a:r>
            <a:r>
              <a:rPr lang="en-GB" b="1" i="1" dirty="0"/>
              <a:t>A. </a:t>
            </a:r>
            <a:r>
              <a:rPr lang="en-GB" b="1" i="1" dirty="0" err="1"/>
              <a:t>lasiophtalma</a:t>
            </a:r>
            <a:endParaRPr lang="en-GB" b="1" i="1" dirty="0"/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GB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70481" y="2188807"/>
            <a:ext cx="2491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/>
              <a:t>Parasitism rates by </a:t>
            </a:r>
            <a:r>
              <a:rPr lang="en-GB" b="1" i="1" dirty="0"/>
              <a:t>A. </a:t>
            </a:r>
            <a:r>
              <a:rPr lang="en-GB" b="1" i="1" dirty="0" err="1"/>
              <a:t>nitens</a:t>
            </a:r>
            <a:r>
              <a:rPr lang="en-GB" b="1" i="1" dirty="0"/>
              <a:t> &gt; 80</a:t>
            </a:r>
            <a:r>
              <a:rPr lang="en-GB" b="1" i="1" dirty="0" smtClean="0"/>
              <a:t>% </a:t>
            </a:r>
            <a:r>
              <a:rPr lang="en-GB" b="1" dirty="0" smtClean="0"/>
              <a:t>in many surveyed areas</a:t>
            </a:r>
            <a:endParaRPr lang="en-GB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4FE50-9CF4-4F9B-AD02-BD82C3C329CD}"/>
              </a:ext>
            </a:extLst>
          </p:cNvPr>
          <p:cNvSpPr txBox="1"/>
          <p:nvPr/>
        </p:nvSpPr>
        <p:spPr>
          <a:xfrm>
            <a:off x="3510345" y="2366404"/>
            <a:ext cx="1075234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1998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44FE50-9CF4-4F9B-AD02-BD82C3C329CD}"/>
              </a:ext>
            </a:extLst>
          </p:cNvPr>
          <p:cNvSpPr txBox="1"/>
          <p:nvPr/>
        </p:nvSpPr>
        <p:spPr>
          <a:xfrm>
            <a:off x="7020518" y="2134742"/>
            <a:ext cx="1075234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2003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783842" y="2109831"/>
            <a:ext cx="3676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The program comes to an end. &gt; </a:t>
            </a:r>
            <a:r>
              <a:rPr lang="pt-BR" b="1" dirty="0"/>
              <a:t>300.000 A. nitens were released since 1997.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222870" y="1283932"/>
            <a:ext cx="4378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/>
              <a:t>Launched by RAIZ a biocontrol program for rearing and releasing </a:t>
            </a:r>
            <a:r>
              <a:rPr lang="en-GB" b="1" i="1" dirty="0"/>
              <a:t>A. </a:t>
            </a:r>
            <a:r>
              <a:rPr lang="en-GB" b="1" i="1" dirty="0" err="1"/>
              <a:t>nitens</a:t>
            </a:r>
            <a:endParaRPr lang="en-GB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4FE50-9CF4-4F9B-AD02-BD82C3C329CD}"/>
              </a:ext>
            </a:extLst>
          </p:cNvPr>
          <p:cNvSpPr txBox="1"/>
          <p:nvPr/>
        </p:nvSpPr>
        <p:spPr>
          <a:xfrm>
            <a:off x="8067316" y="3290442"/>
            <a:ext cx="1075234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2018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218972" y="3579760"/>
            <a:ext cx="3676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/>
              <a:t>It is estimated that without </a:t>
            </a:r>
            <a:r>
              <a:rPr lang="en-GB" b="1" i="1" dirty="0"/>
              <a:t>A. </a:t>
            </a:r>
            <a:r>
              <a:rPr lang="en-GB" b="1" i="1" dirty="0" err="1"/>
              <a:t>nitens</a:t>
            </a:r>
            <a:r>
              <a:rPr lang="en-GB" b="1" i="1" dirty="0"/>
              <a:t> </a:t>
            </a:r>
            <a:r>
              <a:rPr lang="en-GB" b="1" dirty="0"/>
              <a:t>&gt; 2.5 M€ would be </a:t>
            </a:r>
            <a:r>
              <a:rPr lang="en-GB" b="1" dirty="0" smtClean="0"/>
              <a:t>lost considering only the wood loss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344FE50-9CF4-4F9B-AD02-BD82C3C329CD}"/>
              </a:ext>
            </a:extLst>
          </p:cNvPr>
          <p:cNvSpPr txBox="1"/>
          <p:nvPr/>
        </p:nvSpPr>
        <p:spPr>
          <a:xfrm>
            <a:off x="4483018" y="3451842"/>
            <a:ext cx="1075234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2012</a:t>
            </a:r>
          </a:p>
        </p:txBody>
      </p:sp>
      <p:cxnSp>
        <p:nvCxnSpPr>
          <p:cNvPr id="54" name="Connector: Elbow 147">
            <a:extLst>
              <a:ext uri="{FF2B5EF4-FFF2-40B4-BE49-F238E27FC236}">
                <a16:creationId xmlns:a16="http://schemas.microsoft.com/office/drawing/2014/main" id="{E31B3E62-B727-41B2-B01D-6D929656B384}"/>
              </a:ext>
            </a:extLst>
          </p:cNvPr>
          <p:cNvCxnSpPr>
            <a:cxnSpLocks/>
          </p:cNvCxnSpPr>
          <p:nvPr/>
        </p:nvCxnSpPr>
        <p:spPr>
          <a:xfrm rot="5400000">
            <a:off x="7637994" y="3223428"/>
            <a:ext cx="196614" cy="1053552"/>
          </a:xfrm>
          <a:prstGeom prst="bentConnector2">
            <a:avLst/>
          </a:prstGeom>
          <a:noFill/>
          <a:ln w="6350" cap="flat" cmpd="sng" algn="ctr">
            <a:solidFill>
              <a:srgbClr val="D3D3D3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344FE50-9CF4-4F9B-AD02-BD82C3C329CD}"/>
              </a:ext>
            </a:extLst>
          </p:cNvPr>
          <p:cNvSpPr txBox="1"/>
          <p:nvPr/>
        </p:nvSpPr>
        <p:spPr>
          <a:xfrm>
            <a:off x="4429760" y="4716627"/>
            <a:ext cx="1865127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2022-2023</a:t>
            </a:r>
          </a:p>
        </p:txBody>
      </p:sp>
      <p:cxnSp>
        <p:nvCxnSpPr>
          <p:cNvPr id="56" name="Connector: Elbow 147">
            <a:extLst>
              <a:ext uri="{FF2B5EF4-FFF2-40B4-BE49-F238E27FC236}">
                <a16:creationId xmlns:a16="http://schemas.microsoft.com/office/drawing/2014/main" id="{E31B3E62-B727-41B2-B01D-6D929656B384}"/>
              </a:ext>
            </a:extLst>
          </p:cNvPr>
          <p:cNvCxnSpPr>
            <a:cxnSpLocks/>
          </p:cNvCxnSpPr>
          <p:nvPr/>
        </p:nvCxnSpPr>
        <p:spPr>
          <a:xfrm rot="5400000">
            <a:off x="6775236" y="4243397"/>
            <a:ext cx="196614" cy="1053552"/>
          </a:xfrm>
          <a:prstGeom prst="bentConnector2">
            <a:avLst/>
          </a:prstGeom>
          <a:noFill/>
          <a:ln w="6350" cap="flat" cmpd="sng" algn="ctr">
            <a:solidFill>
              <a:srgbClr val="D3D3D3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5A91592-4C41-453F-94CD-09D85E36790C}"/>
              </a:ext>
            </a:extLst>
          </p:cNvPr>
          <p:cNvSpPr/>
          <p:nvPr/>
        </p:nvSpPr>
        <p:spPr>
          <a:xfrm>
            <a:off x="7969463" y="3360271"/>
            <a:ext cx="31603" cy="316663"/>
          </a:xfrm>
          <a:prstGeom prst="rect">
            <a:avLst/>
          </a:prstGeom>
          <a:solidFill>
            <a:srgbClr val="0067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A91592-4C41-453F-94CD-09D85E36790C}"/>
              </a:ext>
            </a:extLst>
          </p:cNvPr>
          <p:cNvSpPr/>
          <p:nvPr/>
        </p:nvSpPr>
        <p:spPr>
          <a:xfrm>
            <a:off x="5937959" y="4756183"/>
            <a:ext cx="31603" cy="316663"/>
          </a:xfrm>
          <a:prstGeom prst="rect">
            <a:avLst/>
          </a:prstGeom>
          <a:solidFill>
            <a:srgbClr val="3A5C8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199BB96-0025-4965-B34B-CD9ED39DDA5B}"/>
              </a:ext>
            </a:extLst>
          </p:cNvPr>
          <p:cNvSpPr/>
          <p:nvPr/>
        </p:nvSpPr>
        <p:spPr>
          <a:xfrm>
            <a:off x="6882736" y="2245700"/>
            <a:ext cx="45719" cy="47160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Picture 3" descr="\\EIXFS1\Usr\Groups\DIF\Proteccao\Proteccao_Geral\Projetos &amp; Ensaios\Gonipterus platensis\Anaphes\Fotos\A. inexpectatus\Macho AInex2.jpg">
            <a:extLst>
              <a:ext uri="{FF2B5EF4-FFF2-40B4-BE49-F238E27FC236}">
                <a16:creationId xmlns:a16="http://schemas.microsoft.com/office/drawing/2014/main" id="{E2D0C8B1-1005-4CB6-84A7-FEFFE823D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301" y="4026425"/>
            <a:ext cx="804176" cy="60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358285"/>
            <a:ext cx="10515600" cy="69442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Risks and constraints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193" y="6356556"/>
            <a:ext cx="4543867" cy="392214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37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44" name="Text Placeholder 10"/>
          <p:cNvSpPr txBox="1">
            <a:spLocks/>
          </p:cNvSpPr>
          <p:nvPr/>
        </p:nvSpPr>
        <p:spPr>
          <a:xfrm>
            <a:off x="2225623" y="1599972"/>
            <a:ext cx="8363831" cy="7316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Biological control may not be the limiting factor - other factors may be more relevant e.g. tree physiology</a:t>
            </a:r>
            <a:r>
              <a:rPr lang="en-GB" sz="2200" b="1"/>
              <a:t>, host </a:t>
            </a:r>
            <a:r>
              <a:rPr lang="en-GB" sz="2200" b="1" dirty="0"/>
              <a:t>tree susceptibility</a:t>
            </a:r>
          </a:p>
        </p:txBody>
      </p:sp>
      <p:sp>
        <p:nvSpPr>
          <p:cNvPr id="46" name="Text Placeholder 11"/>
          <p:cNvSpPr txBox="1">
            <a:spLocks/>
          </p:cNvSpPr>
          <p:nvPr/>
        </p:nvSpPr>
        <p:spPr>
          <a:xfrm>
            <a:off x="2225622" y="2742214"/>
            <a:ext cx="8363831" cy="761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Imported natural enemies may not be efficient enough </a:t>
            </a:r>
            <a:r>
              <a:rPr lang="en-GB" sz="2200" b="1" dirty="0" smtClean="0"/>
              <a:t>– the target host </a:t>
            </a:r>
            <a:r>
              <a:rPr lang="en-GB" sz="2200" b="1" dirty="0"/>
              <a:t>is not the most appropriate, </a:t>
            </a:r>
            <a:r>
              <a:rPr lang="en-GB" sz="2200" b="1" dirty="0" smtClean="0"/>
              <a:t>a </a:t>
            </a:r>
            <a:r>
              <a:rPr lang="en-GB" sz="2200" b="1" dirty="0" err="1" smtClean="0"/>
              <a:t>phenological</a:t>
            </a:r>
            <a:r>
              <a:rPr lang="en-GB" sz="2200" b="1" dirty="0" smtClean="0"/>
              <a:t> mismatch occurs</a:t>
            </a:r>
            <a:endParaRPr lang="en-GB" sz="2200" b="1" dirty="0"/>
          </a:p>
        </p:txBody>
      </p:sp>
      <p:sp>
        <p:nvSpPr>
          <p:cNvPr id="59" name="Text Placeholder 12"/>
          <p:cNvSpPr txBox="1">
            <a:spLocks/>
          </p:cNvSpPr>
          <p:nvPr/>
        </p:nvSpPr>
        <p:spPr>
          <a:xfrm>
            <a:off x="2225621" y="3914497"/>
            <a:ext cx="8430655" cy="5487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Natural enemies do not get well established – e.g. climate mismatch</a:t>
            </a:r>
          </a:p>
        </p:txBody>
      </p:sp>
      <p:sp>
        <p:nvSpPr>
          <p:cNvPr id="61" name="Text Placeholder 13"/>
          <p:cNvSpPr txBox="1">
            <a:spLocks/>
          </p:cNvSpPr>
          <p:nvPr/>
        </p:nvSpPr>
        <p:spPr>
          <a:xfrm>
            <a:off x="2271059" y="4974911"/>
            <a:ext cx="9039157" cy="10232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Non-target </a:t>
            </a:r>
            <a:r>
              <a:rPr lang="en-GB" sz="2200" b="1" dirty="0" smtClean="0"/>
              <a:t>parasitism </a:t>
            </a:r>
            <a:r>
              <a:rPr lang="en-GB" sz="2200" b="1" dirty="0"/>
              <a:t>is a much-feared risk,  especially for certain </a:t>
            </a:r>
            <a:r>
              <a:rPr lang="en-GB" sz="2200" b="1" dirty="0" smtClean="0"/>
              <a:t>groups, implying </a:t>
            </a:r>
            <a:r>
              <a:rPr lang="en-GB" sz="2200" b="1" dirty="0"/>
              <a:t>intensive and prolonged research on risk </a:t>
            </a:r>
            <a:r>
              <a:rPr lang="en-GB" sz="2200" b="1" dirty="0" smtClean="0"/>
              <a:t>assessment. </a:t>
            </a:r>
            <a:r>
              <a:rPr lang="en-GB" sz="2200" b="1" dirty="0" smtClean="0"/>
              <a:t>The application process is long.</a:t>
            </a:r>
            <a:endParaRPr lang="en-GB" sz="2200" b="1" dirty="0"/>
          </a:p>
        </p:txBody>
      </p:sp>
      <p:pic>
        <p:nvPicPr>
          <p:cNvPr id="62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12592"/>
          <a:stretch/>
        </p:blipFill>
        <p:spPr bwMode="auto">
          <a:xfrm>
            <a:off x="944880" y="1683113"/>
            <a:ext cx="896000" cy="89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 descr="C:\Users\Andre Garcia\Documents\André Garcia\Fotos insectos dos Eucalyptus registados em Portugal\Predadores e prasitoides\Parasitoides\Glycaspis brimbelcombei\Psyllaephagus bliteus\IMG_1788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2600"/>
          <a:stretch/>
        </p:blipFill>
        <p:spPr bwMode="auto">
          <a:xfrm>
            <a:off x="915429" y="2820789"/>
            <a:ext cx="925451" cy="925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4" name="Picture Placeholder 1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2880" r="12880"/>
          <a:stretch>
            <a:fillRect/>
          </a:stretch>
        </p:blipFill>
        <p:spPr>
          <a:xfrm>
            <a:off x="845560" y="3841565"/>
            <a:ext cx="944566" cy="944566"/>
          </a:xfrm>
          <a:prstGeom prst="rect">
            <a:avLst/>
          </a:prstGeom>
        </p:spPr>
      </p:pic>
      <p:pic>
        <p:nvPicPr>
          <p:cNvPr id="65" name="Picture Placeholder 17"/>
          <p:cNvPicPr>
            <a:picLocks noChangeAspect="1"/>
          </p:cNvPicPr>
          <p:nvPr/>
        </p:nvPicPr>
        <p:blipFill>
          <a:blip r:embed="rId5"/>
          <a:srcRect l="7829" r="7829"/>
          <a:stretch>
            <a:fillRect/>
          </a:stretch>
        </p:blipFill>
        <p:spPr>
          <a:xfrm>
            <a:off x="889860" y="4934901"/>
            <a:ext cx="951020" cy="9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6" grpId="0" build="p"/>
      <p:bldP spid="59" grpId="0" build="p"/>
      <p:bldP spid="6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358285"/>
            <a:ext cx="10515600" cy="694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Acknowledgments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193" y="6323185"/>
            <a:ext cx="4543867" cy="392214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37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06" y="1657437"/>
            <a:ext cx="1194640" cy="25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188" y="1625354"/>
            <a:ext cx="1310754" cy="542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24" y="2291880"/>
            <a:ext cx="1582960" cy="37991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045289" y="4090056"/>
            <a:ext cx="1509859" cy="915421"/>
            <a:chOff x="4705204" y="3131284"/>
            <a:chExt cx="1509859" cy="91542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063" y="3131284"/>
              <a:ext cx="1476000" cy="585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705204" y="3738928"/>
              <a:ext cx="1509859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en-US" sz="1400" dirty="0"/>
                <a:t>Simon Lawson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63519" y="3860634"/>
            <a:ext cx="2018120" cy="1032629"/>
            <a:chOff x="9888306" y="4043947"/>
            <a:chExt cx="2018120" cy="1032629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306" y="4043947"/>
              <a:ext cx="2018119" cy="696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9888306" y="4768799"/>
              <a:ext cx="2018120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pt-PT" sz="1400" dirty="0"/>
                <a:t>Gonzalo Martinez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31085" y="1151968"/>
            <a:ext cx="1443512" cy="1540737"/>
            <a:chOff x="10357062" y="1195850"/>
            <a:chExt cx="1443512" cy="1540737"/>
          </a:xfrm>
        </p:grpSpPr>
        <p:pic>
          <p:nvPicPr>
            <p:cNvPr id="25" name="Picture 2" descr="C:\Users\cigoncalves\OneDrive - The Navigator Company\Desktop\csir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8817" y="119585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357062" y="1997923"/>
              <a:ext cx="1443512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en-US" sz="1400" dirty="0"/>
                <a:t>Rolf </a:t>
              </a:r>
              <a:r>
                <a:rPr lang="en-US" sz="1400" dirty="0" err="1"/>
                <a:t>Oberprieler</a:t>
              </a:r>
              <a:endParaRPr lang="en-US" sz="1400" dirty="0"/>
            </a:p>
            <a:p>
              <a:r>
                <a:rPr lang="en-US" sz="1400" dirty="0"/>
                <a:t>John LaSalle</a:t>
              </a:r>
            </a:p>
            <a:p>
              <a:r>
                <a:rPr lang="en-US" sz="1400" dirty="0"/>
                <a:t>James Lumbers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89951" y="5152749"/>
            <a:ext cx="1783300" cy="1099460"/>
            <a:chOff x="8935518" y="5370856"/>
            <a:chExt cx="1783300" cy="1099460"/>
          </a:xfrm>
        </p:grpSpPr>
        <p:sp>
          <p:nvSpPr>
            <p:cNvPr id="28" name="TextBox 27"/>
            <p:cNvSpPr txBox="1"/>
            <p:nvPr/>
          </p:nvSpPr>
          <p:spPr>
            <a:xfrm>
              <a:off x="8935518" y="5947096"/>
              <a:ext cx="1783300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pt-PT" sz="1400" dirty="0"/>
                <a:t>Carlos </a:t>
              </a:r>
              <a:r>
                <a:rPr lang="pt-PT" sz="1400" dirty="0" err="1"/>
                <a:t>Wilcken</a:t>
              </a:r>
              <a:endParaRPr lang="pt-PT" sz="1400" dirty="0"/>
            </a:p>
            <a:p>
              <a:r>
                <a:rPr lang="pt-PT" sz="1400" dirty="0"/>
                <a:t>Leonardo Barbosa</a:t>
              </a:r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7684" y="5370856"/>
              <a:ext cx="1498968" cy="464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9410572" y="5152749"/>
            <a:ext cx="1163781" cy="1100126"/>
            <a:chOff x="10864234" y="5370856"/>
            <a:chExt cx="1163781" cy="1100126"/>
          </a:xfrm>
        </p:grpSpPr>
        <p:pic>
          <p:nvPicPr>
            <p:cNvPr id="31" name="Picture 4" descr="C:\Users\cigoncalves\OneDrive - The Navigator Company\Desktop\LOGO_SAG_Chil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15" y="5370856"/>
              <a:ext cx="875219" cy="79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864234" y="6163205"/>
              <a:ext cx="1163781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pt-PT" sz="1400" dirty="0"/>
                <a:t>Sandra Ide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73273" y="5152749"/>
            <a:ext cx="1679358" cy="1100126"/>
            <a:chOff x="7127758" y="5370856"/>
            <a:chExt cx="1679358" cy="1100126"/>
          </a:xfrm>
        </p:grpSpPr>
        <p:sp>
          <p:nvSpPr>
            <p:cNvPr id="34" name="TextBox 33"/>
            <p:cNvSpPr txBox="1"/>
            <p:nvPr/>
          </p:nvSpPr>
          <p:spPr>
            <a:xfrm>
              <a:off x="7127758" y="6163205"/>
              <a:ext cx="1679358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en-GB" sz="1400" dirty="0"/>
                <a:t>Andrew </a:t>
              </a:r>
              <a:r>
                <a:rPr lang="en-GB" sz="1400" dirty="0" err="1"/>
                <a:t>Polaszek</a:t>
              </a:r>
              <a:endParaRPr lang="pt-PT" sz="1400" dirty="0"/>
            </a:p>
          </p:txBody>
        </p:sp>
        <p:pic>
          <p:nvPicPr>
            <p:cNvPr id="35" name="Picture 5" descr="C:\Users\cigoncalves\OneDrive - The Navigator Company\Desktop\NATURAL-HISTORY-MUSEUM-LOGO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6" t="13191" r="9856" b="15445"/>
            <a:stretch/>
          </p:blipFill>
          <p:spPr bwMode="auto">
            <a:xfrm>
              <a:off x="7280170" y="5370856"/>
              <a:ext cx="1374534" cy="6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017068" y="5152749"/>
            <a:ext cx="1918885" cy="1100126"/>
            <a:chOff x="4931600" y="5370856"/>
            <a:chExt cx="1918885" cy="1100126"/>
          </a:xfrm>
        </p:grpSpPr>
        <p:pic>
          <p:nvPicPr>
            <p:cNvPr id="37" name="Picture 6" descr="C:\Users\cigoncalves\OneDrive - The Navigator Company\Desktop\logo_agri-food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9" t="34366" r="3988" b="37522"/>
            <a:stretch/>
          </p:blipFill>
          <p:spPr bwMode="auto">
            <a:xfrm>
              <a:off x="4931600" y="5370856"/>
              <a:ext cx="1918885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931600" y="5732318"/>
              <a:ext cx="1918885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en-GB" sz="1400" dirty="0"/>
                <a:t>John Huber</a:t>
              </a:r>
            </a:p>
            <a:p>
              <a:r>
                <a:rPr lang="fr-CA" sz="1400" dirty="0"/>
                <a:t>James </a:t>
              </a:r>
              <a:r>
                <a:rPr lang="fr-CA" sz="1400" dirty="0" err="1"/>
                <a:t>O’Hara</a:t>
              </a:r>
              <a:endParaRPr lang="fr-CA" sz="1400" dirty="0"/>
            </a:p>
            <a:p>
              <a:r>
                <a:rPr lang="pt-PT" sz="1400" dirty="0" err="1"/>
                <a:t>Lubomír</a:t>
              </a:r>
              <a:r>
                <a:rPr lang="pt-PT" sz="1400" dirty="0"/>
                <a:t> </a:t>
              </a:r>
              <a:r>
                <a:rPr lang="pt-PT" sz="1400" dirty="0" err="1"/>
                <a:t>Masner</a:t>
              </a:r>
              <a:endParaRPr lang="pt-PT" sz="1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57335" y="2848054"/>
            <a:ext cx="1995429" cy="678346"/>
            <a:chOff x="9888306" y="3131284"/>
            <a:chExt cx="1995429" cy="678346"/>
          </a:xfrm>
        </p:grpSpPr>
        <p:pic>
          <p:nvPicPr>
            <p:cNvPr id="40" name="Picture 7" descr="C:\Users\cigoncalves\OneDrive - The Navigator Company\Desktop\Logo_AlexGumovsky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306" y="3131284"/>
              <a:ext cx="1995428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9888307" y="3501853"/>
              <a:ext cx="1995428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pt-PT" sz="1400" dirty="0"/>
                <a:t>Alex </a:t>
              </a:r>
              <a:r>
                <a:rPr lang="pt-PT" sz="1400" dirty="0" err="1"/>
                <a:t>Gumovsky</a:t>
              </a:r>
              <a:endParaRPr lang="pt-PT" sz="1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871331" y="1366154"/>
            <a:ext cx="14686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500"/>
              </a:spcAft>
            </a:pPr>
            <a:r>
              <a:rPr lang="en-US" sz="1600" b="1" dirty="0"/>
              <a:t>Independent </a:t>
            </a:r>
            <a:br>
              <a:rPr lang="en-US" sz="1600" b="1" dirty="0"/>
            </a:br>
            <a:r>
              <a:rPr lang="en-US" sz="1600" b="1" dirty="0"/>
              <a:t>consultants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David de Little</a:t>
            </a:r>
            <a:br>
              <a:rPr lang="en-US" sz="1400" dirty="0"/>
            </a:br>
            <a:r>
              <a:rPr lang="en-US" sz="1400" dirty="0" err="1"/>
              <a:t>Áine</a:t>
            </a:r>
            <a:r>
              <a:rPr lang="en-US" sz="1400" dirty="0"/>
              <a:t> Nicholson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017068" y="2848054"/>
            <a:ext cx="1316632" cy="1079707"/>
            <a:chOff x="6493933" y="3131284"/>
            <a:chExt cx="1316632" cy="1079707"/>
          </a:xfrm>
        </p:grpSpPr>
        <p:pic>
          <p:nvPicPr>
            <p:cNvPr id="45" name="Picture 9" descr="C:\Users\cigoncalves\OneDrive - The Navigator Company\Desktop\QM_2_logo.jpg"/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232" y="3131284"/>
              <a:ext cx="810034" cy="720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493933" y="3903214"/>
              <a:ext cx="1316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Bryan Cantrell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27530" y="2867304"/>
            <a:ext cx="1266701" cy="1053107"/>
            <a:chOff x="8089435" y="3131284"/>
            <a:chExt cx="1266701" cy="1053107"/>
          </a:xfrm>
        </p:grpSpPr>
        <p:pic>
          <p:nvPicPr>
            <p:cNvPr id="48" name="Picture 8" descr="C:\Users\cigoncalves\OneDrive - The Navigator Company\Desktop\forestry-tasmania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46" b="21214"/>
            <a:stretch/>
          </p:blipFill>
          <p:spPr bwMode="auto">
            <a:xfrm>
              <a:off x="8089435" y="3131284"/>
              <a:ext cx="126670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8089435" y="3876614"/>
              <a:ext cx="126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/>
                <a:t>Jane </a:t>
              </a:r>
              <a:r>
                <a:rPr lang="pt-PT" sz="1400" dirty="0" err="1"/>
                <a:t>Elek</a:t>
              </a:r>
              <a:endParaRPr lang="pt-PT" sz="1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473273" y="4208077"/>
            <a:ext cx="1674828" cy="727504"/>
            <a:chOff x="4577063" y="4436734"/>
            <a:chExt cx="1674828" cy="727504"/>
          </a:xfrm>
        </p:grpSpPr>
        <p:pic>
          <p:nvPicPr>
            <p:cNvPr id="51" name="Picture 10" descr="C:\Users\cigoncalves\OneDrive - The Navigator Company\Desktop\U_TAS_log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063" y="4436734"/>
              <a:ext cx="1674828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4657079" y="4856461"/>
              <a:ext cx="1509859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PT"/>
              </a:defPPr>
              <a:lvl1pPr algn="ctr"/>
            </a:lstStyle>
            <a:p>
              <a:r>
                <a:rPr lang="en-US" sz="1400" dirty="0"/>
                <a:t>Geoff Allen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88061" y="2799929"/>
            <a:ext cx="1675444" cy="1017490"/>
            <a:chOff x="7991897" y="4227039"/>
            <a:chExt cx="1675444" cy="1017490"/>
          </a:xfrm>
        </p:grpSpPr>
        <p:pic>
          <p:nvPicPr>
            <p:cNvPr id="54" name="Picture 11" descr="C:\Users\cigoncalves\OneDrive - The Navigator Company\Desktop\Murdoch_logo.jpg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619" y="4227039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7991897" y="4936752"/>
              <a:ext cx="16754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1400" dirty="0" err="1"/>
                <a:t>Mamoru</a:t>
              </a:r>
              <a:r>
                <a:rPr lang="pt-PT" sz="1400" dirty="0"/>
                <a:t> </a:t>
              </a:r>
              <a:r>
                <a:rPr lang="pt-PT" sz="1400" dirty="0" err="1"/>
                <a:t>Matsuki</a:t>
              </a:r>
              <a:r>
                <a:rPr lang="pt-PT" sz="1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358285"/>
            <a:ext cx="10515600" cy="694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Acknowledgments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193" y="6323185"/>
            <a:ext cx="4543867" cy="392214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t>46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3740" y="837333"/>
            <a:ext cx="1173480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44" name="Text Placeholder 10"/>
          <p:cNvSpPr txBox="1">
            <a:spLocks/>
          </p:cNvSpPr>
          <p:nvPr/>
        </p:nvSpPr>
        <p:spPr>
          <a:xfrm>
            <a:off x="1122239" y="1955438"/>
            <a:ext cx="8760901" cy="38123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M. </a:t>
            </a:r>
            <a:r>
              <a:rPr lang="en-US" sz="2000" b="1" dirty="0" err="1"/>
              <a:t>Branco</a:t>
            </a:r>
            <a:r>
              <a:rPr lang="en-US" sz="2000" b="1" dirty="0"/>
              <a:t> is supported by Forest Research Centre (CEF), (UID/AGR/00239/2019, and (UIDB/00239/2020). and by the Laboratory for Sustainable Land Use and Ecosystem Services—TERRA (LA/P/0092/2020), research units funded by the Foundation for Science and Technology (FCT), Portugal.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 smtClean="0"/>
              <a:t>Thibaut </a:t>
            </a:r>
            <a:r>
              <a:rPr lang="en-US" sz="2000" b="1" dirty="0" err="1"/>
              <a:t>Malausa</a:t>
            </a:r>
            <a:r>
              <a:rPr lang="en-US" sz="2000" b="1" dirty="0"/>
              <a:t>, </a:t>
            </a:r>
            <a:r>
              <a:rPr lang="en-US" sz="2000" b="1" dirty="0" err="1"/>
              <a:t>INRAe</a:t>
            </a:r>
            <a:endParaRPr lang="en-US" sz="2000" b="1" dirty="0"/>
          </a:p>
          <a:p>
            <a:pPr marL="0" indent="0">
              <a:buNone/>
            </a:pPr>
            <a:endParaRPr lang="en-GB" sz="20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503" y="1645274"/>
            <a:ext cx="1257448" cy="10708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330" y="2782268"/>
            <a:ext cx="1787621" cy="707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539" y="3861595"/>
            <a:ext cx="17049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A5BD8C-215E-470E-9A15-CEABC3C16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2783" y="1006893"/>
            <a:ext cx="1533765" cy="6018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Paris, 2023</a:t>
            </a:r>
          </a:p>
        </p:txBody>
      </p:sp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RAIZ and The Navigator Company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027595"/>
            <a:ext cx="5157787" cy="823912"/>
          </a:xfrm>
        </p:spPr>
        <p:txBody>
          <a:bodyPr/>
          <a:lstStyle/>
          <a:p>
            <a:r>
              <a:rPr lang="en-US" dirty="0"/>
              <a:t>Big numbers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268010"/>
            <a:ext cx="451338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055077" cy="2294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602" y="3277532"/>
            <a:ext cx="1902868" cy="2384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107 000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73%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100%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100%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4854779" cy="27732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 txBox="1">
            <a:spLocks/>
          </p:cNvSpPr>
          <p:nvPr/>
        </p:nvSpPr>
        <p:spPr>
          <a:xfrm>
            <a:off x="928800" y="3277532"/>
            <a:ext cx="4854779" cy="2773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Forest production area (ha)</a:t>
            </a:r>
            <a:endParaRPr lang="en-US" sz="26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Eucalyptus area (ha)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Forest certification area FSC, PEFC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R&amp;D </a:t>
            </a:r>
            <a:r>
              <a:rPr lang="en-US" sz="2400" b="1" dirty="0" smtClean="0">
                <a:solidFill>
                  <a:schemeClr val="tx1"/>
                </a:solidFill>
              </a:rPr>
              <a:t>personnel - RAIZ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Altri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Florestal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1951969"/>
            <a:ext cx="5157787" cy="823912"/>
          </a:xfrm>
        </p:spPr>
        <p:txBody>
          <a:bodyPr/>
          <a:lstStyle/>
          <a:p>
            <a:r>
              <a:rPr lang="en-US" dirty="0"/>
              <a:t>Big numbers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1" y="3277532"/>
            <a:ext cx="4938600" cy="246091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Forest </a:t>
            </a:r>
            <a:r>
              <a:rPr lang="en-US" sz="2400" b="1" dirty="0">
                <a:solidFill>
                  <a:schemeClr val="tx1"/>
                </a:solidFill>
              </a:rPr>
              <a:t>production area (ha)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Conservation area (ha)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Eucalyptus area </a:t>
            </a:r>
            <a:r>
              <a:rPr lang="en-US" sz="2400" b="1" dirty="0" smtClean="0">
                <a:solidFill>
                  <a:schemeClr val="tx1"/>
                </a:solidFill>
              </a:rPr>
              <a:t>% total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Forest certification area FSC &amp;PEFC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R&amp;D investments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376227" cy="47996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91203" y="830639"/>
            <a:ext cx="1003495" cy="30566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713785" y="1844603"/>
            <a:ext cx="3949801" cy="402900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 txBox="1">
            <a:spLocks/>
          </p:cNvSpPr>
          <p:nvPr/>
        </p:nvSpPr>
        <p:spPr>
          <a:xfrm>
            <a:off x="6086587" y="3277532"/>
            <a:ext cx="1274333" cy="2773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74 </a:t>
            </a:r>
            <a:r>
              <a:rPr lang="en-US" sz="2400" b="1" dirty="0">
                <a:solidFill>
                  <a:schemeClr val="tx1"/>
                </a:solidFill>
              </a:rPr>
              <a:t>081</a:t>
            </a:r>
          </a:p>
          <a:p>
            <a:pPr marL="0" indent="0" algn="r">
              <a:buNone/>
            </a:pPr>
            <a:r>
              <a:rPr lang="en-US" sz="2400" b="1" dirty="0">
                <a:solidFill>
                  <a:schemeClr val="tx1"/>
                </a:solidFill>
              </a:rPr>
              <a:t>8 976</a:t>
            </a:r>
          </a:p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84%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100%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2400" b="1" dirty="0">
                <a:solidFill>
                  <a:schemeClr val="tx1"/>
                </a:solidFill>
              </a:rPr>
              <a:t>4 M€</a:t>
            </a:r>
          </a:p>
        </p:txBody>
      </p:sp>
    </p:spTree>
    <p:extLst>
      <p:ext uri="{BB962C8B-B14F-4D97-AF65-F5344CB8AC3E}">
        <p14:creationId xmlns:p14="http://schemas.microsoft.com/office/powerpoint/2010/main" val="8142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Biocontrol method background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10" y="6301838"/>
            <a:ext cx="452862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948397" cy="28280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52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Eucalyptus plantations in Portugal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E8062-5491-4788-A35F-8BEF6FC4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373210" cy="424002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1" y="3431112"/>
            <a:ext cx="4413816" cy="2773258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Portugal has about 845 thousand hectares of Eucalyptus plantations</a:t>
            </a:r>
          </a:p>
          <a:p>
            <a:r>
              <a:rPr lang="en-US" sz="2400" b="1" i="1" dirty="0">
                <a:solidFill>
                  <a:schemeClr val="tx1"/>
                </a:solidFill>
              </a:rPr>
              <a:t>Eucalyptus globulus </a:t>
            </a:r>
            <a:r>
              <a:rPr lang="en-US" sz="2400" b="1" dirty="0">
                <a:solidFill>
                  <a:schemeClr val="tx1"/>
                </a:solidFill>
              </a:rPr>
              <a:t>is the most planted species, mainly for the pulp industry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Exploited in short rotation (10-12 years)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024597" cy="404727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" b="5485"/>
          <a:stretch>
            <a:fillRect/>
          </a:stretch>
        </p:blipFill>
        <p:spPr>
          <a:xfrm>
            <a:off x="8560720" y="4607284"/>
            <a:ext cx="3390900" cy="2004256"/>
          </a:xfrm>
          <a:prstGeom prst="rect">
            <a:avLst/>
          </a:prstGeom>
        </p:spPr>
      </p:pic>
      <p:pic>
        <p:nvPicPr>
          <p:cNvPr id="13" name="Picture Placeholder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r="26003"/>
          <a:stretch>
            <a:fillRect/>
          </a:stretch>
        </p:blipFill>
        <p:spPr>
          <a:xfrm>
            <a:off x="5346752" y="2095500"/>
            <a:ext cx="3213968" cy="4507504"/>
          </a:xfrm>
          <a:prstGeom prst="rect">
            <a:avLst/>
          </a:prstGeom>
        </p:spPr>
      </p:pic>
      <p:pic>
        <p:nvPicPr>
          <p:cNvPr id="14" name="Picture 13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A972F0F1-B1B4-48BA-BCF2-6031E07F2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060" y="2167081"/>
            <a:ext cx="3356219" cy="251716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Area and silviculture</a:t>
            </a:r>
          </a:p>
        </p:txBody>
      </p:sp>
    </p:spTree>
    <p:extLst>
      <p:ext uri="{BB962C8B-B14F-4D97-AF65-F5344CB8AC3E}">
        <p14:creationId xmlns:p14="http://schemas.microsoft.com/office/powerpoint/2010/main" val="117304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Eucalyptus plantations in Portugal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E8062-5491-4788-A35F-8BEF6FC4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4231447" cy="365125"/>
          </a:xfrm>
        </p:spPr>
        <p:txBody>
          <a:bodyPr/>
          <a:lstStyle/>
          <a:p>
            <a:r>
              <a:rPr lang="en-US" dirty="0"/>
              <a:t>Establishment of biocontrol in Eucalyptus plantations in Portugal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52AA4-2DB7-4C7A-99AA-093B615C3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881" y="2201409"/>
            <a:ext cx="3826080" cy="823912"/>
          </a:xfrm>
        </p:spPr>
        <p:txBody>
          <a:bodyPr/>
          <a:lstStyle/>
          <a:p>
            <a:r>
              <a:rPr lang="en-US" dirty="0"/>
              <a:t>Economic relevance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881" y="3253723"/>
            <a:ext cx="5311798" cy="2827037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Eucalyptus represent 26% of the country’s forest area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Productivity is higher in northern and central areas with higher annual precipitation</a:t>
            </a:r>
          </a:p>
          <a:p>
            <a:r>
              <a:rPr lang="en-US" sz="2200" b="1" dirty="0" smtClean="0">
                <a:solidFill>
                  <a:schemeClr val="tx1"/>
                </a:solidFill>
              </a:rPr>
              <a:t>Sales </a:t>
            </a:r>
            <a:r>
              <a:rPr lang="en-US" sz="2200" b="1" dirty="0">
                <a:solidFill>
                  <a:schemeClr val="tx1"/>
                </a:solidFill>
              </a:rPr>
              <a:t>of the pulp, paper, and board sector &gt; 2800 M€ in 2021 (Source: </a:t>
            </a:r>
            <a:r>
              <a:rPr lang="en-US" sz="2200" b="1" dirty="0" err="1">
                <a:solidFill>
                  <a:schemeClr val="tx1"/>
                </a:solidFill>
              </a:rPr>
              <a:t>Biond</a:t>
            </a:r>
            <a:r>
              <a:rPr lang="en-US" sz="2200" b="1" dirty="0" smtClean="0">
                <a:solidFill>
                  <a:schemeClr val="tx1"/>
                </a:solidFill>
              </a:rPr>
              <a:t>)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AB54C4-EC05-4411-89AE-C93A257E2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Eucalyptus distribution in the country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2" y="837333"/>
            <a:ext cx="1055077" cy="378626"/>
          </a:xfrm>
        </p:spPr>
        <p:txBody>
          <a:bodyPr>
            <a:normAutofit/>
          </a:bodyPr>
          <a:lstStyle/>
          <a:p>
            <a:r>
              <a:rPr lang="en-US" dirty="0"/>
              <a:t>Paris, 2023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7AD1C60B-ED8F-4983-AC08-1EB7C1D49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85" y="2355047"/>
            <a:ext cx="2535320" cy="3971052"/>
          </a:xfrm>
          <a:prstGeom prst="rect">
            <a:avLst/>
          </a:prstGeom>
        </p:spPr>
      </p:pic>
      <p:pic>
        <p:nvPicPr>
          <p:cNvPr id="16" name="Content Placeholder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b="6898"/>
          <a:stretch>
            <a:fillRect/>
          </a:stretch>
        </p:blipFill>
        <p:spPr>
          <a:xfrm>
            <a:off x="8866210" y="2355047"/>
            <a:ext cx="3045368" cy="1800023"/>
          </a:xfrm>
          <a:prstGeom prst="rect">
            <a:avLst/>
          </a:prstGeom>
        </p:spPr>
      </p:pic>
      <p:pic>
        <p:nvPicPr>
          <p:cNvPr id="17" name="Picture 16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A972F0F1-B1B4-48BA-BCF2-6031E07F2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80" y="4129165"/>
            <a:ext cx="2982498" cy="22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42AFFF-C96F-4C05-9045-3240A5329ECA}">
  <ds:schemaRefs>
    <ds:schemaRef ds:uri="http://purl.org/dc/elements/1.1/"/>
    <ds:schemaRef ds:uri="http://purl.org/dc/terms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bold sophisticated presentation</Template>
  <TotalTime>0</TotalTime>
  <Words>1983</Words>
  <Application>Microsoft Office PowerPoint</Application>
  <PresentationFormat>Widescreen</PresentationFormat>
  <Paragraphs>437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Tahoma</vt:lpstr>
      <vt:lpstr>Avenir Next LT Pro</vt:lpstr>
      <vt:lpstr>Speak Pro</vt:lpstr>
      <vt:lpstr>Arial</vt:lpstr>
      <vt:lpstr>Calibri</vt:lpstr>
      <vt:lpstr>Office Theme</vt:lpstr>
      <vt:lpstr>Establishment biocontrol in Eucalyptus plantations in Portugal</vt:lpstr>
      <vt:lpstr>The biocontrol strategy</vt:lpstr>
      <vt:lpstr>Organizations</vt:lpstr>
      <vt:lpstr>Organizations involved in the biocontrol</vt:lpstr>
      <vt:lpstr>RAIZ and The Navigator Company</vt:lpstr>
      <vt:lpstr>Altri Florestal</vt:lpstr>
      <vt:lpstr>Biocontrol method background</vt:lpstr>
      <vt:lpstr>Eucalyptus plantations in Portugal</vt:lpstr>
      <vt:lpstr>Eucalyptus plantations in Portugal</vt:lpstr>
      <vt:lpstr>The increasing number of Eucalyptus pest species</vt:lpstr>
      <vt:lpstr>Economic impacts</vt:lpstr>
      <vt:lpstr>Establishment biocontrol part of the solution</vt:lpstr>
      <vt:lpstr>Technical description</vt:lpstr>
      <vt:lpstr>Targeted pests</vt:lpstr>
      <vt:lpstr>Gonipterus platensis (Col: Curculionidae)</vt:lpstr>
      <vt:lpstr>Gonipterus platensis</vt:lpstr>
      <vt:lpstr>Thaumastocoris peregrinus (Hem: Thaumastocoridae)</vt:lpstr>
      <vt:lpstr>Thaumastocoris peregrinus</vt:lpstr>
      <vt:lpstr>Trachymela sloanei (Col: Chrysomelidae)</vt:lpstr>
      <vt:lpstr>Trachymela sloanei</vt:lpstr>
      <vt:lpstr>Biocontrol agents</vt:lpstr>
      <vt:lpstr>Anaphes nitens (Hym: Mymaridae)</vt:lpstr>
      <vt:lpstr>Constraints with A. nitens</vt:lpstr>
      <vt:lpstr>Searching for new biocontrol agents</vt:lpstr>
      <vt:lpstr>Searching for new biocontrol agents</vt:lpstr>
      <vt:lpstr>Anaphes inexpectatus (Hym: Mymaridae) biology and risk assessment</vt:lpstr>
      <vt:lpstr>Anaphes inexpectatus</vt:lpstr>
      <vt:lpstr>Anagonia lasiophthalma (Dip: Tachinidae) biology and risk assessment </vt:lpstr>
      <vt:lpstr>A. lasiophthalma biology and risk assessment</vt:lpstr>
      <vt:lpstr>A. lasiophthalma biology and risk assessment</vt:lpstr>
      <vt:lpstr>Cleruchoides noackae (Hym: Mymaridae)</vt:lpstr>
      <vt:lpstr>Laboratory rearing facilities</vt:lpstr>
      <vt:lpstr>Laboratory rearing cages</vt:lpstr>
      <vt:lpstr>Following National regulations and EPPO guidelines</vt:lpstr>
      <vt:lpstr>Value proposition and value network</vt:lpstr>
      <vt:lpstr>Advantages</vt:lpstr>
      <vt:lpstr>Network of actors and motivation</vt:lpstr>
      <vt:lpstr>Contributions, gains and levers</vt:lpstr>
      <vt:lpstr>Contributions of the participants</vt:lpstr>
      <vt:lpstr>Direct and indirect gains</vt:lpstr>
      <vt:lpstr>Direct and indirect gains</vt:lpstr>
      <vt:lpstr>Direct and indirect gains</vt:lpstr>
      <vt:lpstr>Turning points</vt:lpstr>
      <vt:lpstr>Risks and constraints</vt:lpstr>
      <vt:lpstr>Acknowledgments</vt:lpstr>
      <vt:lpstr>Acknowledgments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2023-05-19T07:56:11Z</dcterms:created>
  <dcterms:modified xsi:type="dcterms:W3CDTF">2023-06-01T06:41:09Z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