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9" r:id="rId2"/>
    <p:sldId id="259" r:id="rId3"/>
    <p:sldId id="267" r:id="rId4"/>
    <p:sldId id="268" r:id="rId5"/>
    <p:sldId id="270" r:id="rId6"/>
    <p:sldId id="284" r:id="rId7"/>
    <p:sldId id="271" r:id="rId8"/>
    <p:sldId id="277" r:id="rId9"/>
    <p:sldId id="285" r:id="rId10"/>
    <p:sldId id="279" r:id="rId11"/>
    <p:sldId id="280" r:id="rId12"/>
    <p:sldId id="274" r:id="rId13"/>
    <p:sldId id="287" r:id="rId14"/>
    <p:sldId id="286" r:id="rId15"/>
    <p:sldId id="275" r:id="rId16"/>
    <p:sldId id="288" r:id="rId17"/>
    <p:sldId id="289" r:id="rId18"/>
    <p:sldId id="281" r:id="rId19"/>
    <p:sldId id="290" r:id="rId20"/>
    <p:sldId id="291" r:id="rId21"/>
    <p:sldId id="282" r:id="rId22"/>
    <p:sldId id="283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4559"/>
    <a:srgbClr val="6B4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4034" autoAdjust="0"/>
  </p:normalViewPr>
  <p:slideViewPr>
    <p:cSldViewPr snapToGrid="0">
      <p:cViewPr>
        <p:scale>
          <a:sx n="50" d="100"/>
          <a:sy n="50" d="100"/>
        </p:scale>
        <p:origin x="1168" y="-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338BF-329A-4215-860B-65A558A45A28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57B81-9110-43C8-80E8-3A2A5D355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8755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every dollar spent on biocontrol of weeds, agricultural industries and society benefited by A$23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57B81-9110-43C8-80E8-3A2A5D3550C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4194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57B81-9110-43C8-80E8-3A2A5D3550C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762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57B81-9110-43C8-80E8-3A2A5D3550C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1094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57B81-9110-43C8-80E8-3A2A5D3550C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6010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57B81-9110-43C8-80E8-3A2A5D3550C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9737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57B81-9110-43C8-80E8-3A2A5D3550C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3579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 </a:t>
            </a:r>
            <a:r>
              <a:rPr lang="fr-FR" dirty="0" err="1"/>
              <a:t>very</a:t>
            </a:r>
            <a:r>
              <a:rPr lang="fr-FR" dirty="0"/>
              <a:t> simple </a:t>
            </a:r>
            <a:r>
              <a:rPr lang="fr-FR" dirty="0" err="1"/>
              <a:t>representation</a:t>
            </a:r>
            <a:r>
              <a:rPr lang="fr-FR" dirty="0"/>
              <a:t> of the network, the network and process are a bit more </a:t>
            </a:r>
            <a:r>
              <a:rPr lang="fr-FR" dirty="0" err="1"/>
              <a:t>complex</a:t>
            </a:r>
            <a:r>
              <a:rPr lang="fr-FR" dirty="0"/>
              <a:t> but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to </a:t>
            </a:r>
            <a:r>
              <a:rPr lang="fr-FR" dirty="0" err="1"/>
              <a:t>give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a </a:t>
            </a:r>
            <a:r>
              <a:rPr lang="fr-FR" dirty="0" err="1"/>
              <a:t>broad</a:t>
            </a:r>
            <a:r>
              <a:rPr lang="fr-FR" dirty="0"/>
              <a:t> </a:t>
            </a:r>
            <a:r>
              <a:rPr lang="fr-FR" dirty="0" err="1"/>
              <a:t>picture</a:t>
            </a:r>
            <a:r>
              <a:rPr lang="fr-FR" dirty="0"/>
              <a:t> of how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worked</a:t>
            </a:r>
            <a:r>
              <a:rPr lang="fr-FR" dirty="0"/>
              <a:t>. </a:t>
            </a:r>
            <a:r>
              <a:rPr lang="en-AU" dirty="0" err="1"/>
              <a:t>WoNS</a:t>
            </a:r>
            <a:r>
              <a:rPr lang="en-AU" dirty="0"/>
              <a:t> = environmental weeds &amp; for industries)</a:t>
            </a:r>
          </a:p>
          <a:p>
            <a:endParaRPr lang="fr-FR" dirty="0"/>
          </a:p>
          <a:p>
            <a:r>
              <a:rPr lang="fr-FR" dirty="0" err="1"/>
              <a:t>Sometimes</a:t>
            </a:r>
            <a:r>
              <a:rPr lang="fr-FR" dirty="0"/>
              <a:t> for one dollars </a:t>
            </a:r>
            <a:r>
              <a:rPr lang="fr-FR" dirty="0" err="1"/>
              <a:t>invested</a:t>
            </a:r>
            <a:r>
              <a:rPr lang="fr-FR" dirty="0"/>
              <a:t> by </a:t>
            </a:r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companie</a:t>
            </a:r>
            <a:endParaRPr lang="fr-FR" dirty="0"/>
          </a:p>
          <a:p>
            <a:endParaRPr lang="fr-FR" dirty="0"/>
          </a:p>
          <a:p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 campaign for pilot study: 54 stakeholders were selected for participation in the program, comprising 39 private landholders/growers, 7 professional agronomists, 3 research institutes</a:t>
            </a:r>
            <a:r>
              <a:rPr lang="fr-FR" dirty="0"/>
              <a:t>s, the </a:t>
            </a:r>
            <a:r>
              <a:rPr lang="fr-FR" dirty="0" err="1"/>
              <a:t>goverment</a:t>
            </a:r>
            <a:r>
              <a:rPr lang="fr-FR" dirty="0"/>
              <a:t> can </a:t>
            </a:r>
            <a:r>
              <a:rPr lang="fr-FR" dirty="0" err="1"/>
              <a:t>add</a:t>
            </a:r>
            <a:r>
              <a:rPr lang="fr-FR" dirty="0"/>
              <a:t> one dollars!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57B81-9110-43C8-80E8-3A2A5D3550C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802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 </a:t>
            </a:r>
            <a:r>
              <a:rPr lang="fr-FR" dirty="0" err="1"/>
              <a:t>very</a:t>
            </a:r>
            <a:r>
              <a:rPr lang="fr-FR" dirty="0"/>
              <a:t> simple </a:t>
            </a:r>
            <a:r>
              <a:rPr lang="fr-FR" dirty="0" err="1"/>
              <a:t>representation</a:t>
            </a:r>
            <a:r>
              <a:rPr lang="fr-FR" dirty="0"/>
              <a:t> of the network, the network and process are a bit more </a:t>
            </a:r>
            <a:r>
              <a:rPr lang="fr-FR" dirty="0" err="1"/>
              <a:t>complex</a:t>
            </a:r>
            <a:r>
              <a:rPr lang="fr-FR" dirty="0"/>
              <a:t> but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to </a:t>
            </a:r>
            <a:r>
              <a:rPr lang="fr-FR" dirty="0" err="1"/>
              <a:t>give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a </a:t>
            </a:r>
            <a:r>
              <a:rPr lang="fr-FR" dirty="0" err="1"/>
              <a:t>broad</a:t>
            </a:r>
            <a:r>
              <a:rPr lang="fr-FR" dirty="0"/>
              <a:t> </a:t>
            </a:r>
            <a:r>
              <a:rPr lang="fr-FR" dirty="0" err="1"/>
              <a:t>picture</a:t>
            </a:r>
            <a:r>
              <a:rPr lang="fr-FR" dirty="0"/>
              <a:t> of how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worked</a:t>
            </a:r>
            <a:r>
              <a:rPr lang="fr-FR" dirty="0"/>
              <a:t>. </a:t>
            </a:r>
            <a:endParaRPr lang="en-AU" dirty="0"/>
          </a:p>
          <a:p>
            <a:endParaRPr lang="fr-FR" dirty="0"/>
          </a:p>
          <a:p>
            <a:r>
              <a:rPr lang="fr-FR" dirty="0" err="1"/>
              <a:t>Sometimes</a:t>
            </a:r>
            <a:r>
              <a:rPr lang="fr-FR" dirty="0"/>
              <a:t> for one dollars </a:t>
            </a:r>
            <a:r>
              <a:rPr lang="fr-FR" dirty="0" err="1"/>
              <a:t>invested</a:t>
            </a:r>
            <a:r>
              <a:rPr lang="fr-FR" dirty="0"/>
              <a:t> by </a:t>
            </a:r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companie</a:t>
            </a:r>
            <a:endParaRPr lang="fr-FR" dirty="0"/>
          </a:p>
          <a:p>
            <a:endParaRPr lang="fr-FR" dirty="0"/>
          </a:p>
          <a:p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 campaign for pilot study: 54 stakeholders were selected for participation in the program, comprising 39 private landholders/growers, 7 professional agronomists, 3 research institutes</a:t>
            </a:r>
            <a:r>
              <a:rPr lang="fr-FR" dirty="0"/>
              <a:t>s, the </a:t>
            </a:r>
            <a:r>
              <a:rPr lang="fr-FR" dirty="0" err="1"/>
              <a:t>goverment</a:t>
            </a:r>
            <a:r>
              <a:rPr lang="fr-FR" dirty="0"/>
              <a:t> can </a:t>
            </a:r>
            <a:r>
              <a:rPr lang="fr-FR" dirty="0" err="1"/>
              <a:t>add</a:t>
            </a:r>
            <a:r>
              <a:rPr lang="fr-FR" dirty="0"/>
              <a:t> one dollars!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57B81-9110-43C8-80E8-3A2A5D3550C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997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57B81-9110-43C8-80E8-3A2A5D3550C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380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57B81-9110-43C8-80E8-3A2A5D3550C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508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57B81-9110-43C8-80E8-3A2A5D3550C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587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57B81-9110-43C8-80E8-3A2A5D3550C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207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57B81-9110-43C8-80E8-3A2A5D3550C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597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57B81-9110-43C8-80E8-3A2A5D3550C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3069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F7DDDC-4807-F6D1-6CEA-C8DCAD3BC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43F278E-55C8-1191-1E95-4AA63B33A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8F882D-5DB9-CC42-B4B5-61249ECEB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B92D-9FA3-4716-8672-A98E9F0FDAD1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3B41CA-8424-A72C-C833-723997243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F40591-D1FD-6A8F-D8E6-7E66BF65D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EBCC-F38D-4C7A-B21F-211EC7FFE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509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21B3D1-6248-1677-C9FB-5E96DF133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0B12C5E-7BB9-B605-1AC1-7214C5D7B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8469CF-06A4-ECE1-189C-52E5AF3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B92D-9FA3-4716-8672-A98E9F0FDAD1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B8C2F7-B1A2-3A9B-23C5-55A95E1D5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6D1626-A5E5-C661-6631-6BF8A7588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EBCC-F38D-4C7A-B21F-211EC7FFE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628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881E054-6869-6E93-F797-A1F640AECF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4A9082-45AB-9709-77C9-ADF199E62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ACF63D-5650-4510-55CF-DFE43C314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B92D-9FA3-4716-8672-A98E9F0FDAD1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DCE526-BE9B-C522-F035-570F5EFEC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9018D2-4B22-D6B0-F0E8-084E1B06A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EBCC-F38D-4C7A-B21F-211EC7FFE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573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9E8E5A-4A88-E3E0-E0A4-77FBE5CC5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1BBD74-EC9B-E7AA-197C-70AF56BF4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417085-860C-59F9-5AC5-3A8427614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B92D-9FA3-4716-8672-A98E9F0FDAD1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4E35EC-0772-9F63-82D9-D12279E93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8C748A-7AF8-4A30-782A-6B10A656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EBCC-F38D-4C7A-B21F-211EC7FFE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42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E07DE-29BC-45C7-DAD1-B9E6EC21F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4C687B-1BD9-1BB8-73A4-C587B6A92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D6A916-7289-1AE0-200A-47273FE86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B92D-9FA3-4716-8672-A98E9F0FDAD1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2CF65C-120D-FFF9-FDDC-B5EA7734E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A5E8F-70D7-3606-D144-0858B5BC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EBCC-F38D-4C7A-B21F-211EC7FFE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55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248F92-446E-E677-5C18-194B3A51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2DF72D-1223-BF08-BB67-325FF079C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64F0C6C-7223-036F-979C-90CB50713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47EC8E-DCAC-26ED-F993-D76212224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B92D-9FA3-4716-8672-A98E9F0FDAD1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A0CD8B-5512-7496-AEB3-C6C10D759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97F3F4-E1EF-66B5-A948-B7252F60F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EBCC-F38D-4C7A-B21F-211EC7FFE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49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2A13D1-87C5-8717-69A2-28D4D698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46AB00-1236-FD61-9C8B-1D2D67780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A404B3A-F676-8475-6B2E-016C0A312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517BB46-9EE6-4093-9D7B-1793BEFD5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5B5D20A-E72D-E70B-3363-CF66845121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B90099B-0B7A-8260-8A31-D44BF8B8B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B92D-9FA3-4716-8672-A98E9F0FDAD1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531385D-A546-A822-3AEC-550581A6D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4D3BFD7-9AFD-6850-163A-92AC30FCA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EBCC-F38D-4C7A-B21F-211EC7FFE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764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090972-423C-8089-8AF1-9F70C6406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9978F6B-94A0-3B95-DBF3-84544D1A4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B92D-9FA3-4716-8672-A98E9F0FDAD1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EA96949-D2FD-5ADA-4C56-7F75522EB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B7394E-6788-54C6-4C24-4520856BA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EBCC-F38D-4C7A-B21F-211EC7FFE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1908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9D21BCE-A660-A58D-B5EB-AA56503B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B92D-9FA3-4716-8672-A98E9F0FDAD1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8969A39-2E39-6804-D53D-2E364CF4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ABEE44-1F32-D8F3-2BF1-07E3BAF68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EBCC-F38D-4C7A-B21F-211EC7FFE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5871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C0F9FC-BE5E-2730-A9E9-4CDEB2B3A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2D82CC-6F81-A32C-3A0B-5156570BF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9204F9-DE18-0BF0-7FD9-EF7F0B7B8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6A384E-E70F-503B-A33A-07124271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B92D-9FA3-4716-8672-A98E9F0FDAD1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006787-69D0-3C83-983D-02D881E7C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E5491A-18CF-242C-3A63-F30598B7D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EBCC-F38D-4C7A-B21F-211EC7FFE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30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7E6D9-D08E-6573-E3EF-FA15F8B75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7D0851A-28D5-6478-8BD1-AD5AC228C7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2D1EE5-A890-94B6-1B69-FF927957C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2FE5BE-0802-811E-2F27-D4D9C705A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B92D-9FA3-4716-8672-A98E9F0FDAD1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E361A58-B0A8-214B-EBB6-7F0144A60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D50839-D68C-964F-5807-4A34B065B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EBCC-F38D-4C7A-B21F-211EC7FFE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141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BA409F4-210C-C5F2-2736-E9F7B8F43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2FF348-E54E-F61E-EE01-0194DFD0A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35BDFB-4EBA-B650-D9FE-D6CF96FBAF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2B92D-9FA3-4716-8672-A98E9F0FDAD1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C2FC1A-FA73-5A0B-99C2-BCC02DDA4D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843FFE-686C-BBFD-7130-322A0E7AE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DEBCC-F38D-4C7A-B21F-211EC7FFE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92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gif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11" Type="http://schemas.openxmlformats.org/officeDocument/2006/relationships/image" Target="../media/image13.sv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5792D30-5B3E-2758-445D-4D0AFD38D9DD}"/>
              </a:ext>
            </a:extLst>
          </p:cNvPr>
          <p:cNvSpPr/>
          <p:nvPr/>
        </p:nvSpPr>
        <p:spPr>
          <a:xfrm>
            <a:off x="-252536" y="2721735"/>
            <a:ext cx="12653542" cy="1368152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68123" y="3098687"/>
            <a:ext cx="6096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Weed biological control in Australia</a:t>
            </a:r>
            <a:endParaRPr lang="fr-FR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0CD4662-7D73-FC05-D85D-2DE739CE7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31" y="5673552"/>
            <a:ext cx="1067092" cy="106709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75F44DA-DFB5-83C6-A45C-FD6CA9BF0574}"/>
              </a:ext>
            </a:extLst>
          </p:cNvPr>
          <p:cNvSpPr txBox="1"/>
          <p:nvPr/>
        </p:nvSpPr>
        <p:spPr>
          <a:xfrm>
            <a:off x="1039949" y="4354198"/>
            <a:ext cx="41700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44559"/>
                </a:solidFill>
                <a:latin typeface="Helvetica" pitchFamily="2" charset="0"/>
              </a:rPr>
              <a:t>Vincent Lesieur</a:t>
            </a:r>
            <a:endParaRPr lang="fr-FR" sz="2000" b="1" dirty="0">
              <a:solidFill>
                <a:srgbClr val="044559"/>
              </a:solidFill>
              <a:latin typeface="Helveti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B14310-C20D-4CCE-E7C8-344DFF5B2035}"/>
              </a:ext>
            </a:extLst>
          </p:cNvPr>
          <p:cNvSpPr/>
          <p:nvPr/>
        </p:nvSpPr>
        <p:spPr>
          <a:xfrm>
            <a:off x="2038474" y="4871922"/>
            <a:ext cx="2188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989B1">
                    <a:lumMod val="75000"/>
                  </a:srgbClr>
                </a:solidFill>
                <a:latin typeface="Helvetica" pitchFamily="2" charset="0"/>
                <a:cs typeface="Sakkal Majalla" panose="02000000000000000000" pitchFamily="2" charset="-78"/>
              </a:rPr>
              <a:t>vincent.lesieur@csiro.au </a:t>
            </a:r>
            <a:endParaRPr lang="fr-FR" sz="1400" dirty="0">
              <a:solidFill>
                <a:srgbClr val="0989B1">
                  <a:lumMod val="75000"/>
                </a:srgbClr>
              </a:solidFill>
              <a:latin typeface="Helvetica" pitchFamily="2" charset="0"/>
              <a:cs typeface="Sakkal Majalla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A6F79B5-E70F-BBAA-F573-985EDF6F2603}"/>
              </a:ext>
            </a:extLst>
          </p:cNvPr>
          <p:cNvGrpSpPr/>
          <p:nvPr/>
        </p:nvGrpSpPr>
        <p:grpSpPr>
          <a:xfrm>
            <a:off x="2251064" y="5146922"/>
            <a:ext cx="1757873" cy="307777"/>
            <a:chOff x="5129038" y="4457112"/>
            <a:chExt cx="1757873" cy="3077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B9808BE-0AE4-9271-DC5F-8FDB45B48612}"/>
                </a:ext>
              </a:extLst>
            </p:cNvPr>
            <p:cNvSpPr/>
            <p:nvPr/>
          </p:nvSpPr>
          <p:spPr>
            <a:xfrm>
              <a:off x="5325265" y="4457112"/>
              <a:ext cx="15616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989B1">
                      <a:lumMod val="75000"/>
                    </a:srgbClr>
                  </a:solidFill>
                  <a:latin typeface="Helvetica" pitchFamily="2" charset="0"/>
                  <a:cs typeface="Sakkal Majalla" panose="02000000000000000000" pitchFamily="2" charset="-78"/>
                </a:rPr>
                <a:t>@</a:t>
              </a:r>
              <a:r>
                <a:rPr lang="fr-FR" sz="1400" dirty="0" err="1">
                  <a:solidFill>
                    <a:srgbClr val="0989B1">
                      <a:lumMod val="75000"/>
                    </a:srgbClr>
                  </a:solidFill>
                  <a:latin typeface="Helvetica" pitchFamily="2" charset="0"/>
                  <a:cs typeface="Sakkal Majalla" panose="02000000000000000000" pitchFamily="2" charset="-78"/>
                </a:rPr>
                <a:t>lesieur_vincent</a:t>
              </a:r>
              <a:endParaRPr lang="fr-FR" sz="1400" dirty="0">
                <a:solidFill>
                  <a:srgbClr val="0989B1">
                    <a:lumMod val="75000"/>
                  </a:srgbClr>
                </a:solidFill>
                <a:latin typeface="Helvetica" pitchFamily="2" charset="0"/>
                <a:cs typeface="Sakkal Majalla" panose="02000000000000000000" pitchFamily="2" charset="-78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BE30490-98B7-C231-89AF-9530A2EFA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9038" y="4488822"/>
              <a:ext cx="267919" cy="217348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BFE4DD79-65D8-6AA9-3C02-B855B7B1BBDD}"/>
              </a:ext>
            </a:extLst>
          </p:cNvPr>
          <p:cNvSpPr txBox="1"/>
          <p:nvPr/>
        </p:nvSpPr>
        <p:spPr>
          <a:xfrm>
            <a:off x="422596" y="932785"/>
            <a:ext cx="53875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sz="1200" b="0" dirty="0" err="1"/>
              <a:t>Diversifying</a:t>
            </a:r>
            <a:r>
              <a:rPr lang="fr-FR" sz="1200" b="0" dirty="0"/>
              <a:t> Business </a:t>
            </a:r>
            <a:r>
              <a:rPr lang="fr-FR" sz="1200" b="0" dirty="0" err="1"/>
              <a:t>models</a:t>
            </a:r>
            <a:r>
              <a:rPr lang="fr-FR" sz="1200" b="0" dirty="0"/>
              <a:t> for </a:t>
            </a:r>
            <a:r>
              <a:rPr lang="fr-FR" sz="1200" b="0" dirty="0" err="1"/>
              <a:t>Biocontrol</a:t>
            </a:r>
            <a:r>
              <a:rPr lang="fr-FR" sz="1200" b="0" dirty="0"/>
              <a:t> </a:t>
            </a:r>
            <a:r>
              <a:rPr lang="fr-FR" sz="1200" b="0" dirty="0" err="1"/>
              <a:t>Deployment</a:t>
            </a:r>
            <a:endParaRPr lang="fr-FR" sz="1200" b="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97A34E9-43EB-76E5-190A-204B47D13AA1}"/>
              </a:ext>
            </a:extLst>
          </p:cNvPr>
          <p:cNvSpPr txBox="1"/>
          <p:nvPr/>
        </p:nvSpPr>
        <p:spPr>
          <a:xfrm>
            <a:off x="422596" y="1187820"/>
            <a:ext cx="53875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sz="1200" b="0" dirty="0"/>
              <a:t>31 May – 2 June 2023</a:t>
            </a:r>
          </a:p>
        </p:txBody>
      </p:sp>
      <p:pic>
        <p:nvPicPr>
          <p:cNvPr id="14" name="Image 13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88203DB0-94FB-3761-5DCC-60D17017AA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145614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7D308278-A074-BE85-65C5-2CC94739E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FE4DD79-65D8-6AA9-3C02-B855B7B1BBDD}"/>
              </a:ext>
            </a:extLst>
          </p:cNvPr>
          <p:cNvSpPr txBox="1"/>
          <p:nvPr/>
        </p:nvSpPr>
        <p:spPr>
          <a:xfrm>
            <a:off x="271825" y="1526304"/>
            <a:ext cx="10656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/>
              <a:t>Gains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F75BF-18F2-9830-EE62-4305AFA9017F}"/>
              </a:ext>
            </a:extLst>
          </p:cNvPr>
          <p:cNvSpPr/>
          <p:nvPr/>
        </p:nvSpPr>
        <p:spPr>
          <a:xfrm>
            <a:off x="-477672" y="117356"/>
            <a:ext cx="12878678" cy="605647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54595" y="208827"/>
            <a:ext cx="6096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Weed biological control in Australia</a:t>
            </a:r>
            <a:endParaRPr lang="fr-F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022F1E9-BA04-361B-AFF4-41ED459BFC6F}"/>
              </a:ext>
            </a:extLst>
          </p:cNvPr>
          <p:cNvSpPr txBox="1"/>
          <p:nvPr/>
        </p:nvSpPr>
        <p:spPr>
          <a:xfrm>
            <a:off x="227532" y="908699"/>
            <a:ext cx="677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Value proposition and value network</a:t>
            </a:r>
            <a:endParaRPr lang="fr-FR" dirty="0">
              <a:solidFill>
                <a:srgbClr val="044559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74E7E8D-BDA6-E9C0-E752-BCCACA758F89}"/>
              </a:ext>
            </a:extLst>
          </p:cNvPr>
          <p:cNvSpPr txBox="1"/>
          <p:nvPr/>
        </p:nvSpPr>
        <p:spPr>
          <a:xfrm>
            <a:off x="269261" y="2065676"/>
            <a:ext cx="115735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pPr marL="0" indent="0">
              <a:buNone/>
              <a:defRPr/>
            </a:pPr>
            <a:r>
              <a:rPr lang="en-US" sz="1600" dirty="0"/>
              <a:t>CBC of weeds: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aims at reducing weed spread through reduction in seed or propagule production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 err="1"/>
              <a:t>aims</a:t>
            </a:r>
            <a:r>
              <a:rPr lang="fr-FR" sz="1600" dirty="0"/>
              <a:t> to </a:t>
            </a:r>
            <a:r>
              <a:rPr lang="fr-FR" sz="1600" dirty="0" err="1"/>
              <a:t>prevent</a:t>
            </a:r>
            <a:r>
              <a:rPr lang="fr-FR" sz="1600" dirty="0"/>
              <a:t> </a:t>
            </a:r>
            <a:r>
              <a:rPr lang="fr-FR" sz="1600" dirty="0" err="1"/>
              <a:t>reinvasion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aims at widespread control, either on their own or through integration with other control options, leading to agricultural or environmental benefits</a:t>
            </a:r>
            <a:endParaRPr lang="fr-FR" sz="16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9308D61-8D89-D87F-1F8D-876C4E6B3DE8}"/>
              </a:ext>
            </a:extLst>
          </p:cNvPr>
          <p:cNvSpPr txBox="1"/>
          <p:nvPr/>
        </p:nvSpPr>
        <p:spPr>
          <a:xfrm>
            <a:off x="269261" y="3853595"/>
            <a:ext cx="35036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b="1" dirty="0"/>
              <a:t>Direct gains + indirect gains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1EAF21A-9999-1B32-2868-5C8D7F459ADE}"/>
              </a:ext>
            </a:extLst>
          </p:cNvPr>
          <p:cNvSpPr txBox="1"/>
          <p:nvPr/>
        </p:nvSpPr>
        <p:spPr>
          <a:xfrm>
            <a:off x="255101" y="5411110"/>
            <a:ext cx="3115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Restore ecosystems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native biodiversity</a:t>
            </a:r>
          </a:p>
        </p:txBody>
      </p:sp>
      <p:pic>
        <p:nvPicPr>
          <p:cNvPr id="3" name="Image 2" descr="Une image contenant texte, Police, capture d’écran, ligne&#10;&#10;Description générée automatiquement">
            <a:extLst>
              <a:ext uri="{FF2B5EF4-FFF2-40B4-BE49-F238E27FC236}">
                <a16:creationId xmlns:a16="http://schemas.microsoft.com/office/drawing/2014/main" id="{281936D0-28B7-54E0-241A-67FA46231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8518" y="3507007"/>
            <a:ext cx="4058838" cy="317096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6C3965B-3ABC-8792-E619-D3DD37287468}"/>
              </a:ext>
            </a:extLst>
          </p:cNvPr>
          <p:cNvSpPr txBox="1"/>
          <p:nvPr/>
        </p:nvSpPr>
        <p:spPr>
          <a:xfrm>
            <a:off x="269261" y="4386131"/>
            <a:ext cx="41386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crop-yield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Decrease herbicide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quality of life, etc.</a:t>
            </a:r>
          </a:p>
        </p:txBody>
      </p:sp>
    </p:spTree>
    <p:extLst>
      <p:ext uri="{BB962C8B-B14F-4D97-AF65-F5344CB8AC3E}">
        <p14:creationId xmlns:p14="http://schemas.microsoft.com/office/powerpoint/2010/main" val="1317440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7D308278-A074-BE85-65C5-2CC94739E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FE4DD79-65D8-6AA9-3C02-B855B7B1BBDD}"/>
              </a:ext>
            </a:extLst>
          </p:cNvPr>
          <p:cNvSpPr txBox="1"/>
          <p:nvPr/>
        </p:nvSpPr>
        <p:spPr>
          <a:xfrm>
            <a:off x="271825" y="1526304"/>
            <a:ext cx="10656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Contextual factors have </a:t>
            </a:r>
            <a:r>
              <a:rPr lang="en-US" dirty="0" err="1"/>
              <a:t>favoured</a:t>
            </a:r>
            <a:r>
              <a:rPr lang="en-US" dirty="0"/>
              <a:t> the development of CBC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F75BF-18F2-9830-EE62-4305AFA9017F}"/>
              </a:ext>
            </a:extLst>
          </p:cNvPr>
          <p:cNvSpPr/>
          <p:nvPr/>
        </p:nvSpPr>
        <p:spPr>
          <a:xfrm>
            <a:off x="-477672" y="117356"/>
            <a:ext cx="12878678" cy="605647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54595" y="208827"/>
            <a:ext cx="6096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Weed biological control in Australia</a:t>
            </a:r>
            <a:endParaRPr lang="fr-F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C51F397-8147-8923-8FD6-0EE8D2190297}"/>
              </a:ext>
            </a:extLst>
          </p:cNvPr>
          <p:cNvSpPr txBox="1"/>
          <p:nvPr/>
        </p:nvSpPr>
        <p:spPr>
          <a:xfrm>
            <a:off x="274389" y="2824897"/>
            <a:ext cx="6906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b="1" dirty="0"/>
              <a:t>CBC of </a:t>
            </a:r>
            <a:r>
              <a:rPr lang="fr-FR" b="1" dirty="0" err="1"/>
              <a:t>weeds</a:t>
            </a:r>
            <a:r>
              <a:rPr lang="fr-FR" b="1" dirty="0"/>
              <a:t>: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022F1E9-BA04-361B-AFF4-41ED459BFC6F}"/>
              </a:ext>
            </a:extLst>
          </p:cNvPr>
          <p:cNvSpPr txBox="1"/>
          <p:nvPr/>
        </p:nvSpPr>
        <p:spPr>
          <a:xfrm>
            <a:off x="227532" y="908699"/>
            <a:ext cx="677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Development potential: Levers</a:t>
            </a:r>
            <a:endParaRPr lang="fr-FR" dirty="0">
              <a:solidFill>
                <a:srgbClr val="044559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74E7E8D-BDA6-E9C0-E752-BCCACA758F89}"/>
              </a:ext>
            </a:extLst>
          </p:cNvPr>
          <p:cNvSpPr txBox="1"/>
          <p:nvPr/>
        </p:nvSpPr>
        <p:spPr>
          <a:xfrm>
            <a:off x="271825" y="3296410"/>
            <a:ext cx="115735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Long-term management &amp; sustainable management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14EE8D6-CA00-5420-E0CF-4D004254E480}"/>
              </a:ext>
            </a:extLst>
          </p:cNvPr>
          <p:cNvSpPr txBox="1"/>
          <p:nvPr/>
        </p:nvSpPr>
        <p:spPr>
          <a:xfrm>
            <a:off x="279911" y="4485891"/>
            <a:ext cx="45255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Herbicide-resistance = need for new tools</a:t>
            </a:r>
            <a:endParaRPr lang="fr-FR" dirty="0"/>
          </a:p>
        </p:txBody>
      </p:sp>
      <p:pic>
        <p:nvPicPr>
          <p:cNvPr id="2" name="Image 1" descr="Une image contenant texte, capture d’écran, diagramme, Tracé&#10;&#10;Description générée automatiquement">
            <a:extLst>
              <a:ext uri="{FF2B5EF4-FFF2-40B4-BE49-F238E27FC236}">
                <a16:creationId xmlns:a16="http://schemas.microsoft.com/office/drawing/2014/main" id="{5AE04DA0-A181-F40A-C1A7-78598BB53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78" y="2412468"/>
            <a:ext cx="6173887" cy="385224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AD26D27-ED96-7C22-0E63-1D03F61F91C9}"/>
              </a:ext>
            </a:extLst>
          </p:cNvPr>
          <p:cNvSpPr txBox="1"/>
          <p:nvPr/>
        </p:nvSpPr>
        <p:spPr>
          <a:xfrm>
            <a:off x="7278188" y="1911406"/>
            <a:ext cx="2234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44559"/>
                </a:solidFill>
                <a:latin typeface="Helvetica" pitchFamily="2" charset="0"/>
              </a:rPr>
              <a:t>Invasion </a:t>
            </a:r>
            <a:r>
              <a:rPr lang="fr-FR" b="1" dirty="0" err="1">
                <a:solidFill>
                  <a:srgbClr val="044559"/>
                </a:solidFill>
                <a:latin typeface="Helvetica" pitchFamily="2" charset="0"/>
              </a:rPr>
              <a:t>curve</a:t>
            </a:r>
            <a:endParaRPr lang="fr-FR" b="1" dirty="0">
              <a:solidFill>
                <a:srgbClr val="044559"/>
              </a:solidFill>
              <a:latin typeface="Helvetica" pitchFamily="2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D836C03-2949-BAD3-8F3B-42AEC475CC64}"/>
              </a:ext>
            </a:extLst>
          </p:cNvPr>
          <p:cNvCxnSpPr/>
          <p:nvPr/>
        </p:nvCxnSpPr>
        <p:spPr>
          <a:xfrm flipV="1">
            <a:off x="7935083" y="4096173"/>
            <a:ext cx="0" cy="2743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E9F3720-7639-1D17-65FD-C3BF16C7737B}"/>
              </a:ext>
            </a:extLst>
          </p:cNvPr>
          <p:cNvCxnSpPr/>
          <p:nvPr/>
        </p:nvCxnSpPr>
        <p:spPr>
          <a:xfrm flipV="1">
            <a:off x="10926936" y="4096173"/>
            <a:ext cx="0" cy="2743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96DCC19-94FF-EA16-C2C8-88A2E5B01641}"/>
              </a:ext>
            </a:extLst>
          </p:cNvPr>
          <p:cNvSpPr txBox="1"/>
          <p:nvPr/>
        </p:nvSpPr>
        <p:spPr>
          <a:xfrm>
            <a:off x="8326623" y="6449382"/>
            <a:ext cx="2234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sz="1800" dirty="0" err="1"/>
              <a:t>Biological</a:t>
            </a:r>
            <a:r>
              <a:rPr lang="fr-FR" sz="1800" dirty="0"/>
              <a:t> control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68D1C8A-80CB-4CEA-6B27-821873894DB2}"/>
              </a:ext>
            </a:extLst>
          </p:cNvPr>
          <p:cNvSpPr txBox="1"/>
          <p:nvPr/>
        </p:nvSpPr>
        <p:spPr>
          <a:xfrm>
            <a:off x="279911" y="5036521"/>
            <a:ext cx="45255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Long story with high-profile successes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325EE80-D2A3-D359-B976-E057B8499C40}"/>
              </a:ext>
            </a:extLst>
          </p:cNvPr>
          <p:cNvSpPr txBox="1"/>
          <p:nvPr/>
        </p:nvSpPr>
        <p:spPr>
          <a:xfrm>
            <a:off x="1033518" y="3763979"/>
            <a:ext cx="41386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methods not effective</a:t>
            </a:r>
          </a:p>
          <a:p>
            <a:r>
              <a:rPr lang="en-US" dirty="0"/>
              <a:t>(chemical, mechanical, etc.)</a:t>
            </a:r>
          </a:p>
        </p:txBody>
      </p:sp>
    </p:spTree>
    <p:extLst>
      <p:ext uri="{BB962C8B-B14F-4D97-AF65-F5344CB8AC3E}">
        <p14:creationId xmlns:p14="http://schemas.microsoft.com/office/powerpoint/2010/main" val="1080114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7D308278-A074-BE85-65C5-2CC94739E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FE4DD79-65D8-6AA9-3C02-B855B7B1BBDD}"/>
              </a:ext>
            </a:extLst>
          </p:cNvPr>
          <p:cNvSpPr txBox="1"/>
          <p:nvPr/>
        </p:nvSpPr>
        <p:spPr>
          <a:xfrm>
            <a:off x="271825" y="1526304"/>
            <a:ext cx="10656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Turning points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F75BF-18F2-9830-EE62-4305AFA9017F}"/>
              </a:ext>
            </a:extLst>
          </p:cNvPr>
          <p:cNvSpPr/>
          <p:nvPr/>
        </p:nvSpPr>
        <p:spPr>
          <a:xfrm>
            <a:off x="-477672" y="117356"/>
            <a:ext cx="12878678" cy="605647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54595" y="208827"/>
            <a:ext cx="6096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Weed biological control in Australia</a:t>
            </a:r>
            <a:endParaRPr lang="fr-F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C51F397-8147-8923-8FD6-0EE8D2190297}"/>
              </a:ext>
            </a:extLst>
          </p:cNvPr>
          <p:cNvSpPr txBox="1"/>
          <p:nvPr/>
        </p:nvSpPr>
        <p:spPr>
          <a:xfrm>
            <a:off x="271825" y="1972115"/>
            <a:ext cx="6906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/>
              <a:t>2 important dates: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022F1E9-BA04-361B-AFF4-41ED459BFC6F}"/>
              </a:ext>
            </a:extLst>
          </p:cNvPr>
          <p:cNvSpPr txBox="1"/>
          <p:nvPr/>
        </p:nvSpPr>
        <p:spPr>
          <a:xfrm>
            <a:off x="227532" y="908699"/>
            <a:ext cx="677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Development potential: Levers</a:t>
            </a:r>
            <a:endParaRPr lang="fr-FR" dirty="0">
              <a:solidFill>
                <a:srgbClr val="044559"/>
              </a:solidFill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14D18D34-31F8-66F2-F73F-2860FFAF6B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331" t="31163" r="4593" b="22512"/>
          <a:stretch/>
        </p:blipFill>
        <p:spPr bwMode="auto">
          <a:xfrm>
            <a:off x="6939262" y="2870645"/>
            <a:ext cx="4390888" cy="243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85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7D308278-A074-BE85-65C5-2CC94739E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FE4DD79-65D8-6AA9-3C02-B855B7B1BBDD}"/>
              </a:ext>
            </a:extLst>
          </p:cNvPr>
          <p:cNvSpPr txBox="1"/>
          <p:nvPr/>
        </p:nvSpPr>
        <p:spPr>
          <a:xfrm>
            <a:off x="271825" y="1526304"/>
            <a:ext cx="10656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Turning points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F75BF-18F2-9830-EE62-4305AFA9017F}"/>
              </a:ext>
            </a:extLst>
          </p:cNvPr>
          <p:cNvSpPr/>
          <p:nvPr/>
        </p:nvSpPr>
        <p:spPr>
          <a:xfrm>
            <a:off x="-477672" y="117356"/>
            <a:ext cx="12878678" cy="605647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54595" y="208827"/>
            <a:ext cx="6096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Weed biological control in Australia</a:t>
            </a:r>
            <a:endParaRPr lang="fr-F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C51F397-8147-8923-8FD6-0EE8D2190297}"/>
              </a:ext>
            </a:extLst>
          </p:cNvPr>
          <p:cNvSpPr txBox="1"/>
          <p:nvPr/>
        </p:nvSpPr>
        <p:spPr>
          <a:xfrm>
            <a:off x="271825" y="1972115"/>
            <a:ext cx="6906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/>
              <a:t>2 important dates: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022F1E9-BA04-361B-AFF4-41ED459BFC6F}"/>
              </a:ext>
            </a:extLst>
          </p:cNvPr>
          <p:cNvSpPr txBox="1"/>
          <p:nvPr/>
        </p:nvSpPr>
        <p:spPr>
          <a:xfrm>
            <a:off x="227532" y="908699"/>
            <a:ext cx="677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Development potential: Levers</a:t>
            </a:r>
            <a:endParaRPr lang="fr-FR" dirty="0">
              <a:solidFill>
                <a:srgbClr val="044559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C678F20-F30F-8744-3E50-6AD9EAAA71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331" t="31163" r="4593" b="22512"/>
          <a:stretch/>
        </p:blipFill>
        <p:spPr bwMode="auto">
          <a:xfrm>
            <a:off x="6939262" y="2870645"/>
            <a:ext cx="4390888" cy="243775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74E7E8D-BDA6-E9C0-E752-BCCACA758F89}"/>
              </a:ext>
            </a:extLst>
          </p:cNvPr>
          <p:cNvSpPr txBox="1"/>
          <p:nvPr/>
        </p:nvSpPr>
        <p:spPr>
          <a:xfrm>
            <a:off x="269261" y="2367428"/>
            <a:ext cx="115735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1970s: Skeleton weed success!</a:t>
            </a:r>
            <a:endParaRPr lang="fr-FR" dirty="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61E758B-EDF7-CD37-1A46-59B875C6C8A3}"/>
              </a:ext>
            </a:extLst>
          </p:cNvPr>
          <p:cNvCxnSpPr>
            <a:cxnSpLocks/>
          </p:cNvCxnSpPr>
          <p:nvPr/>
        </p:nvCxnSpPr>
        <p:spPr bwMode="auto">
          <a:xfrm>
            <a:off x="9835679" y="3430722"/>
            <a:ext cx="0" cy="3240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69B9C941-8CF5-2D38-4E02-2CE4664B8397}"/>
              </a:ext>
            </a:extLst>
          </p:cNvPr>
          <p:cNvSpPr txBox="1"/>
          <p:nvPr/>
        </p:nvSpPr>
        <p:spPr>
          <a:xfrm>
            <a:off x="940983" y="2796426"/>
            <a:ext cx="6772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introduction of a plant pathogen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Activity increased</a:t>
            </a:r>
            <a:endParaRPr lang="fr-FR" dirty="0"/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6E6FE872-F20F-BB89-6068-DA43570C17C6}"/>
              </a:ext>
            </a:extLst>
          </p:cNvPr>
          <p:cNvGrpSpPr/>
          <p:nvPr/>
        </p:nvGrpSpPr>
        <p:grpSpPr>
          <a:xfrm>
            <a:off x="346404" y="3471574"/>
            <a:ext cx="6231270" cy="2158819"/>
            <a:chOff x="318972" y="3508150"/>
            <a:chExt cx="6231270" cy="2158819"/>
          </a:xfrm>
        </p:grpSpPr>
        <p:pic>
          <p:nvPicPr>
            <p:cNvPr id="35" name="Image 34" descr="Une image contenant texte, diagramme, capture d’écran, ligne&#10;&#10;Description générée automatiquement">
              <a:extLst>
                <a:ext uri="{FF2B5EF4-FFF2-40B4-BE49-F238E27FC236}">
                  <a16:creationId xmlns:a16="http://schemas.microsoft.com/office/drawing/2014/main" id="{019E73F8-8FEC-2845-AA79-5418BE50A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1948" y="3508150"/>
              <a:ext cx="3118294" cy="2158819"/>
            </a:xfrm>
            <a:prstGeom prst="rect">
              <a:avLst/>
            </a:prstGeom>
          </p:spPr>
        </p:pic>
        <p:pic>
          <p:nvPicPr>
            <p:cNvPr id="37" name="Image 36" descr="Une image contenant champignon, mildiou, Pathologie végétale&#10;&#10;Description générée automatiquement">
              <a:extLst>
                <a:ext uri="{FF2B5EF4-FFF2-40B4-BE49-F238E27FC236}">
                  <a16:creationId xmlns:a16="http://schemas.microsoft.com/office/drawing/2014/main" id="{4F8F490C-92BD-F5E2-A5D0-178496106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972" y="3543081"/>
              <a:ext cx="3137704" cy="2088000"/>
            </a:xfrm>
            <a:prstGeom prst="rect">
              <a:avLst/>
            </a:prstGeom>
          </p:spPr>
        </p:pic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6BB3C32F-3ECB-466F-C6B5-9F5519C0433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34751" y="3781176"/>
              <a:ext cx="0" cy="30834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2873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7D308278-A074-BE85-65C5-2CC94739E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FE4DD79-65D8-6AA9-3C02-B855B7B1BBDD}"/>
              </a:ext>
            </a:extLst>
          </p:cNvPr>
          <p:cNvSpPr txBox="1"/>
          <p:nvPr/>
        </p:nvSpPr>
        <p:spPr>
          <a:xfrm>
            <a:off x="271825" y="1526304"/>
            <a:ext cx="10656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Turning points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F75BF-18F2-9830-EE62-4305AFA9017F}"/>
              </a:ext>
            </a:extLst>
          </p:cNvPr>
          <p:cNvSpPr/>
          <p:nvPr/>
        </p:nvSpPr>
        <p:spPr>
          <a:xfrm>
            <a:off x="-477672" y="117356"/>
            <a:ext cx="12878678" cy="605647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54595" y="208827"/>
            <a:ext cx="6096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Weed biological control in Australia</a:t>
            </a:r>
            <a:endParaRPr lang="fr-F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C51F397-8147-8923-8FD6-0EE8D2190297}"/>
              </a:ext>
            </a:extLst>
          </p:cNvPr>
          <p:cNvSpPr txBox="1"/>
          <p:nvPr/>
        </p:nvSpPr>
        <p:spPr>
          <a:xfrm>
            <a:off x="271825" y="1972115"/>
            <a:ext cx="6906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/>
              <a:t>2 important dates: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022F1E9-BA04-361B-AFF4-41ED459BFC6F}"/>
              </a:ext>
            </a:extLst>
          </p:cNvPr>
          <p:cNvSpPr txBox="1"/>
          <p:nvPr/>
        </p:nvSpPr>
        <p:spPr>
          <a:xfrm>
            <a:off x="227532" y="908699"/>
            <a:ext cx="677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Development potential: Levers</a:t>
            </a:r>
            <a:endParaRPr lang="fr-FR" dirty="0">
              <a:solidFill>
                <a:srgbClr val="044559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C678F20-F30F-8744-3E50-6AD9EAAA71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331" t="31163" r="4593" b="22512"/>
          <a:stretch/>
        </p:blipFill>
        <p:spPr bwMode="auto">
          <a:xfrm>
            <a:off x="6939262" y="2870645"/>
            <a:ext cx="4390888" cy="243775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74E7E8D-BDA6-E9C0-E752-BCCACA758F89}"/>
              </a:ext>
            </a:extLst>
          </p:cNvPr>
          <p:cNvSpPr txBox="1"/>
          <p:nvPr/>
        </p:nvSpPr>
        <p:spPr>
          <a:xfrm>
            <a:off x="269261" y="2367428"/>
            <a:ext cx="115735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1970s: Skeleton weed success!</a:t>
            </a:r>
            <a:endParaRPr lang="fr-FR" dirty="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61E758B-EDF7-CD37-1A46-59B875C6C8A3}"/>
              </a:ext>
            </a:extLst>
          </p:cNvPr>
          <p:cNvCxnSpPr>
            <a:cxnSpLocks/>
          </p:cNvCxnSpPr>
          <p:nvPr/>
        </p:nvCxnSpPr>
        <p:spPr bwMode="auto">
          <a:xfrm>
            <a:off x="9835679" y="3430722"/>
            <a:ext cx="0" cy="3240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69B9C941-8CF5-2D38-4E02-2CE4664B8397}"/>
              </a:ext>
            </a:extLst>
          </p:cNvPr>
          <p:cNvSpPr txBox="1"/>
          <p:nvPr/>
        </p:nvSpPr>
        <p:spPr>
          <a:xfrm>
            <a:off x="940983" y="2796426"/>
            <a:ext cx="6772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introduction of a plant pathogen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Activity increased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14EE8D6-CA00-5420-E0CF-4D004254E480}"/>
              </a:ext>
            </a:extLst>
          </p:cNvPr>
          <p:cNvSpPr txBox="1"/>
          <p:nvPr/>
        </p:nvSpPr>
        <p:spPr>
          <a:xfrm>
            <a:off x="269260" y="5748801"/>
            <a:ext cx="115735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2000s: Significant decline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CD063AD-52A5-074C-274A-23B6A37E4AF5}"/>
              </a:ext>
            </a:extLst>
          </p:cNvPr>
          <p:cNvSpPr txBox="1"/>
          <p:nvPr/>
        </p:nvSpPr>
        <p:spPr>
          <a:xfrm>
            <a:off x="940983" y="6128476"/>
            <a:ext cx="6772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Funding for research decreased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 target effects of one BCA released in the USA</a:t>
            </a:r>
            <a:endParaRPr lang="fr-FR" dirty="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8FA2FBE-1B05-4195-1152-AF220895102D}"/>
              </a:ext>
            </a:extLst>
          </p:cNvPr>
          <p:cNvCxnSpPr>
            <a:cxnSpLocks/>
          </p:cNvCxnSpPr>
          <p:nvPr/>
        </p:nvCxnSpPr>
        <p:spPr bwMode="auto">
          <a:xfrm>
            <a:off x="10720896" y="3463464"/>
            <a:ext cx="0" cy="3240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6E6FE872-F20F-BB89-6068-DA43570C17C6}"/>
              </a:ext>
            </a:extLst>
          </p:cNvPr>
          <p:cNvGrpSpPr/>
          <p:nvPr/>
        </p:nvGrpSpPr>
        <p:grpSpPr>
          <a:xfrm>
            <a:off x="346404" y="3471574"/>
            <a:ext cx="6231270" cy="2158819"/>
            <a:chOff x="318972" y="3508150"/>
            <a:chExt cx="6231270" cy="2158819"/>
          </a:xfrm>
        </p:grpSpPr>
        <p:pic>
          <p:nvPicPr>
            <p:cNvPr id="35" name="Image 34" descr="Une image contenant texte, diagramme, capture d’écran, ligne&#10;&#10;Description générée automatiquement">
              <a:extLst>
                <a:ext uri="{FF2B5EF4-FFF2-40B4-BE49-F238E27FC236}">
                  <a16:creationId xmlns:a16="http://schemas.microsoft.com/office/drawing/2014/main" id="{019E73F8-8FEC-2845-AA79-5418BE50A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1948" y="3508150"/>
              <a:ext cx="3118294" cy="2158819"/>
            </a:xfrm>
            <a:prstGeom prst="rect">
              <a:avLst/>
            </a:prstGeom>
          </p:spPr>
        </p:pic>
        <p:pic>
          <p:nvPicPr>
            <p:cNvPr id="37" name="Image 36" descr="Une image contenant champignon, mildiou, Pathologie végétale&#10;&#10;Description générée automatiquement">
              <a:extLst>
                <a:ext uri="{FF2B5EF4-FFF2-40B4-BE49-F238E27FC236}">
                  <a16:creationId xmlns:a16="http://schemas.microsoft.com/office/drawing/2014/main" id="{4F8F490C-92BD-F5E2-A5D0-178496106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972" y="3543081"/>
              <a:ext cx="3137704" cy="2088000"/>
            </a:xfrm>
            <a:prstGeom prst="rect">
              <a:avLst/>
            </a:prstGeom>
          </p:spPr>
        </p:pic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6BB3C32F-3ECB-466F-C6B5-9F5519C0433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34751" y="3781176"/>
              <a:ext cx="0" cy="30834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1473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7D308278-A074-BE85-65C5-2CC94739E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FE4DD79-65D8-6AA9-3C02-B855B7B1BBDD}"/>
              </a:ext>
            </a:extLst>
          </p:cNvPr>
          <p:cNvSpPr txBox="1"/>
          <p:nvPr/>
        </p:nvSpPr>
        <p:spPr>
          <a:xfrm>
            <a:off x="271825" y="1526304"/>
            <a:ext cx="10656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Conflict of interest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F75BF-18F2-9830-EE62-4305AFA9017F}"/>
              </a:ext>
            </a:extLst>
          </p:cNvPr>
          <p:cNvSpPr/>
          <p:nvPr/>
        </p:nvSpPr>
        <p:spPr>
          <a:xfrm>
            <a:off x="-477672" y="117356"/>
            <a:ext cx="12878678" cy="605647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54595" y="208827"/>
            <a:ext cx="6096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Weed biological control in Australia</a:t>
            </a:r>
            <a:endParaRPr lang="fr-F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C51F397-8147-8923-8FD6-0EE8D2190297}"/>
              </a:ext>
            </a:extLst>
          </p:cNvPr>
          <p:cNvSpPr txBox="1"/>
          <p:nvPr/>
        </p:nvSpPr>
        <p:spPr>
          <a:xfrm>
            <a:off x="271825" y="1972115"/>
            <a:ext cx="6906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i="1" dirty="0" err="1"/>
              <a:t>Echium</a:t>
            </a:r>
            <a:r>
              <a:rPr lang="fr-FR" i="1" dirty="0"/>
              <a:t> </a:t>
            </a:r>
            <a:r>
              <a:rPr lang="fr-FR" i="1" dirty="0" err="1"/>
              <a:t>plantagineum</a:t>
            </a:r>
            <a:r>
              <a:rPr lang="fr-FR" i="1" dirty="0"/>
              <a:t>, </a:t>
            </a:r>
            <a:r>
              <a:rPr lang="fr-FR" dirty="0" err="1"/>
              <a:t>Paterson’s</a:t>
            </a:r>
            <a:r>
              <a:rPr lang="fr-FR" dirty="0"/>
              <a:t> </a:t>
            </a:r>
            <a:r>
              <a:rPr lang="fr-FR" dirty="0" err="1"/>
              <a:t>curse</a:t>
            </a:r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022F1E9-BA04-361B-AFF4-41ED459BFC6F}"/>
              </a:ext>
            </a:extLst>
          </p:cNvPr>
          <p:cNvSpPr txBox="1"/>
          <p:nvPr/>
        </p:nvSpPr>
        <p:spPr>
          <a:xfrm>
            <a:off x="227532" y="908699"/>
            <a:ext cx="677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Development potential: Risks</a:t>
            </a:r>
            <a:endParaRPr lang="fr-FR" sz="2800" dirty="0">
              <a:solidFill>
                <a:srgbClr val="044559"/>
              </a:solidFill>
            </a:endParaRPr>
          </a:p>
        </p:txBody>
      </p:sp>
      <p:pic>
        <p:nvPicPr>
          <p:cNvPr id="4" name="Image 3" descr="Une image contenant herbe, arbre, violette, violet&#10;&#10;Description générée automatiquement">
            <a:extLst>
              <a:ext uri="{FF2B5EF4-FFF2-40B4-BE49-F238E27FC236}">
                <a16:creationId xmlns:a16="http://schemas.microsoft.com/office/drawing/2014/main" id="{DD703271-331F-0D9D-65F7-51AB396D2C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22"/>
          <a:stretch/>
        </p:blipFill>
        <p:spPr>
          <a:xfrm>
            <a:off x="4830399" y="1894699"/>
            <a:ext cx="5192414" cy="238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14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7D308278-A074-BE85-65C5-2CC94739E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FE4DD79-65D8-6AA9-3C02-B855B7B1BBDD}"/>
              </a:ext>
            </a:extLst>
          </p:cNvPr>
          <p:cNvSpPr txBox="1"/>
          <p:nvPr/>
        </p:nvSpPr>
        <p:spPr>
          <a:xfrm>
            <a:off x="271825" y="1526304"/>
            <a:ext cx="10656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Conflict of interest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F75BF-18F2-9830-EE62-4305AFA9017F}"/>
              </a:ext>
            </a:extLst>
          </p:cNvPr>
          <p:cNvSpPr/>
          <p:nvPr/>
        </p:nvSpPr>
        <p:spPr>
          <a:xfrm>
            <a:off x="-477672" y="117356"/>
            <a:ext cx="12878678" cy="605647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54595" y="208827"/>
            <a:ext cx="6096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Weed biological control in Australia</a:t>
            </a:r>
            <a:endParaRPr lang="fr-F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C51F397-8147-8923-8FD6-0EE8D2190297}"/>
              </a:ext>
            </a:extLst>
          </p:cNvPr>
          <p:cNvSpPr txBox="1"/>
          <p:nvPr/>
        </p:nvSpPr>
        <p:spPr>
          <a:xfrm>
            <a:off x="271825" y="1972115"/>
            <a:ext cx="6906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i="1" dirty="0" err="1"/>
              <a:t>Echium</a:t>
            </a:r>
            <a:r>
              <a:rPr lang="fr-FR" i="1" dirty="0"/>
              <a:t> </a:t>
            </a:r>
            <a:r>
              <a:rPr lang="fr-FR" i="1" dirty="0" err="1"/>
              <a:t>plantagineum</a:t>
            </a:r>
            <a:r>
              <a:rPr lang="fr-FR" i="1" dirty="0"/>
              <a:t>, </a:t>
            </a:r>
            <a:r>
              <a:rPr lang="fr-FR" dirty="0" err="1"/>
              <a:t>Paterson’s</a:t>
            </a:r>
            <a:r>
              <a:rPr lang="fr-FR" dirty="0"/>
              <a:t> </a:t>
            </a:r>
            <a:r>
              <a:rPr lang="fr-FR" dirty="0" err="1"/>
              <a:t>curse</a:t>
            </a:r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022F1E9-BA04-361B-AFF4-41ED459BFC6F}"/>
              </a:ext>
            </a:extLst>
          </p:cNvPr>
          <p:cNvSpPr txBox="1"/>
          <p:nvPr/>
        </p:nvSpPr>
        <p:spPr>
          <a:xfrm>
            <a:off x="227532" y="908699"/>
            <a:ext cx="677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Development potential: Risks</a:t>
            </a:r>
            <a:endParaRPr lang="fr-FR" sz="2800" dirty="0">
              <a:solidFill>
                <a:srgbClr val="044559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74E7E8D-BDA6-E9C0-E752-BCCACA758F89}"/>
              </a:ext>
            </a:extLst>
          </p:cNvPr>
          <p:cNvSpPr txBox="1"/>
          <p:nvPr/>
        </p:nvSpPr>
        <p:spPr>
          <a:xfrm>
            <a:off x="269261" y="4397396"/>
            <a:ext cx="115735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i="1" dirty="0"/>
              <a:t>Biological Control Act </a:t>
            </a:r>
            <a:r>
              <a:rPr lang="en-US" dirty="0"/>
              <a:t>in 1984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C343A93-FC9B-3BD6-DB05-9CAF1C7C3131}"/>
              </a:ext>
            </a:extLst>
          </p:cNvPr>
          <p:cNvSpPr txBox="1"/>
          <p:nvPr/>
        </p:nvSpPr>
        <p:spPr>
          <a:xfrm>
            <a:off x="269260" y="2645798"/>
            <a:ext cx="6906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 err="1"/>
              <a:t>Conflict</a:t>
            </a:r>
            <a:r>
              <a:rPr lang="fr-FR" dirty="0"/>
              <a:t> of </a:t>
            </a:r>
            <a:r>
              <a:rPr lang="fr-FR" dirty="0" err="1"/>
              <a:t>interest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apiarists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EF8E4CB-F01C-65BD-E46D-5268CEE18F36}"/>
              </a:ext>
            </a:extLst>
          </p:cNvPr>
          <p:cNvSpPr txBox="1"/>
          <p:nvPr/>
        </p:nvSpPr>
        <p:spPr>
          <a:xfrm>
            <a:off x="-12626" y="3482183"/>
            <a:ext cx="67711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/>
              <a:t>High court </a:t>
            </a:r>
            <a:r>
              <a:rPr lang="fr-FR" dirty="0" err="1"/>
              <a:t>injunction</a:t>
            </a:r>
            <a:r>
              <a:rPr lang="fr-FR" dirty="0"/>
              <a:t> </a:t>
            </a:r>
            <a:r>
              <a:rPr lang="fr-FR" dirty="0" err="1"/>
              <a:t>granted</a:t>
            </a:r>
            <a:r>
              <a:rPr lang="fr-FR" dirty="0"/>
              <a:t> </a:t>
            </a:r>
            <a:r>
              <a:rPr lang="fr-FR" dirty="0" err="1"/>
              <a:t>against</a:t>
            </a:r>
            <a:r>
              <a:rPr lang="fr-FR" dirty="0"/>
              <a:t> CSIRO in 1981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38F3000-EB42-60EF-D264-16395C0B9DA1}"/>
              </a:ext>
            </a:extLst>
          </p:cNvPr>
          <p:cNvCxnSpPr>
            <a:cxnSpLocks/>
          </p:cNvCxnSpPr>
          <p:nvPr/>
        </p:nvCxnSpPr>
        <p:spPr>
          <a:xfrm rot="5400000">
            <a:off x="1728388" y="3273696"/>
            <a:ext cx="307247" cy="0"/>
          </a:xfrm>
          <a:prstGeom prst="straightConnector1">
            <a:avLst/>
          </a:prstGeom>
          <a:ln w="28575">
            <a:solidFill>
              <a:srgbClr val="0445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F32BD35-037C-BF8A-C4B5-30A0F929155A}"/>
              </a:ext>
            </a:extLst>
          </p:cNvPr>
          <p:cNvSpPr txBox="1"/>
          <p:nvPr/>
        </p:nvSpPr>
        <p:spPr>
          <a:xfrm>
            <a:off x="1027942" y="4974869"/>
            <a:ext cx="100561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>
              <a:buFont typeface="Arial" panose="020B0604020202020204" pitchFamily="34" charset="0"/>
              <a:buChar char="•"/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Commission conducted an independent inquiry</a:t>
            </a:r>
            <a:endParaRPr lang="fr-FR" dirty="0"/>
          </a:p>
          <a:p>
            <a:r>
              <a:rPr lang="fr-FR" dirty="0"/>
              <a:t>A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detailed</a:t>
            </a:r>
            <a:r>
              <a:rPr lang="fr-FR" dirty="0"/>
              <a:t> </a:t>
            </a:r>
            <a:r>
              <a:rPr lang="en-US" dirty="0"/>
              <a:t>cost benefit analysis (the most comprehensive of probably any weed control)</a:t>
            </a:r>
          </a:p>
          <a:p>
            <a:r>
              <a:rPr lang="en-US" dirty="0"/>
              <a:t>Injunction on the CSIRO was finally lifted in 1986</a:t>
            </a:r>
            <a:endParaRPr lang="fr-FR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AF931DE-C848-1A8D-8B55-0D2865194224}"/>
              </a:ext>
            </a:extLst>
          </p:cNvPr>
          <p:cNvCxnSpPr>
            <a:cxnSpLocks/>
          </p:cNvCxnSpPr>
          <p:nvPr/>
        </p:nvCxnSpPr>
        <p:spPr>
          <a:xfrm rot="5400000">
            <a:off x="1728387" y="4124918"/>
            <a:ext cx="307247" cy="0"/>
          </a:xfrm>
          <a:prstGeom prst="straightConnector1">
            <a:avLst/>
          </a:prstGeom>
          <a:ln w="28575">
            <a:solidFill>
              <a:srgbClr val="0445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Une image contenant herbe, arbre, violette, violet&#10;&#10;Description générée automatiquement">
            <a:extLst>
              <a:ext uri="{FF2B5EF4-FFF2-40B4-BE49-F238E27FC236}">
                <a16:creationId xmlns:a16="http://schemas.microsoft.com/office/drawing/2014/main" id="{82997FA2-EF81-0EEC-B9AC-1554D8E9C3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22"/>
          <a:stretch/>
        </p:blipFill>
        <p:spPr>
          <a:xfrm>
            <a:off x="4830399" y="1894699"/>
            <a:ext cx="5192414" cy="238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38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7D308278-A074-BE85-65C5-2CC94739E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FE4DD79-65D8-6AA9-3C02-B855B7B1BBDD}"/>
              </a:ext>
            </a:extLst>
          </p:cNvPr>
          <p:cNvSpPr txBox="1"/>
          <p:nvPr/>
        </p:nvSpPr>
        <p:spPr>
          <a:xfrm>
            <a:off x="271825" y="1526304"/>
            <a:ext cx="10656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Conflict of interest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F75BF-18F2-9830-EE62-4305AFA9017F}"/>
              </a:ext>
            </a:extLst>
          </p:cNvPr>
          <p:cNvSpPr/>
          <p:nvPr/>
        </p:nvSpPr>
        <p:spPr>
          <a:xfrm>
            <a:off x="-477672" y="117356"/>
            <a:ext cx="12878678" cy="605647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54595" y="208827"/>
            <a:ext cx="6096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Weed biological control in Australia</a:t>
            </a:r>
            <a:endParaRPr lang="fr-F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C51F397-8147-8923-8FD6-0EE8D2190297}"/>
              </a:ext>
            </a:extLst>
          </p:cNvPr>
          <p:cNvSpPr txBox="1"/>
          <p:nvPr/>
        </p:nvSpPr>
        <p:spPr>
          <a:xfrm>
            <a:off x="271825" y="1972115"/>
            <a:ext cx="6906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i="1" dirty="0" err="1"/>
              <a:t>Echium</a:t>
            </a:r>
            <a:r>
              <a:rPr lang="fr-FR" i="1" dirty="0"/>
              <a:t> </a:t>
            </a:r>
            <a:r>
              <a:rPr lang="fr-FR" i="1" dirty="0" err="1"/>
              <a:t>plantagineum</a:t>
            </a:r>
            <a:r>
              <a:rPr lang="fr-FR" i="1" dirty="0"/>
              <a:t>, </a:t>
            </a:r>
            <a:r>
              <a:rPr lang="fr-FR" dirty="0" err="1"/>
              <a:t>Paterson’s</a:t>
            </a:r>
            <a:r>
              <a:rPr lang="fr-FR" dirty="0"/>
              <a:t> </a:t>
            </a:r>
            <a:r>
              <a:rPr lang="fr-FR" dirty="0" err="1"/>
              <a:t>curse</a:t>
            </a:r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022F1E9-BA04-361B-AFF4-41ED459BFC6F}"/>
              </a:ext>
            </a:extLst>
          </p:cNvPr>
          <p:cNvSpPr txBox="1"/>
          <p:nvPr/>
        </p:nvSpPr>
        <p:spPr>
          <a:xfrm>
            <a:off x="227532" y="908699"/>
            <a:ext cx="677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Development potential: Risks</a:t>
            </a:r>
            <a:endParaRPr lang="fr-FR" sz="2800" dirty="0">
              <a:solidFill>
                <a:srgbClr val="044559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74E7E8D-BDA6-E9C0-E752-BCCACA758F89}"/>
              </a:ext>
            </a:extLst>
          </p:cNvPr>
          <p:cNvSpPr txBox="1"/>
          <p:nvPr/>
        </p:nvSpPr>
        <p:spPr>
          <a:xfrm>
            <a:off x="269261" y="4397396"/>
            <a:ext cx="115735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i="1" dirty="0"/>
              <a:t>Biological Control Act </a:t>
            </a:r>
            <a:r>
              <a:rPr lang="en-US" dirty="0"/>
              <a:t>in 1984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9B9C941-8CF5-2D38-4E02-2CE4664B8397}"/>
              </a:ext>
            </a:extLst>
          </p:cNvPr>
          <p:cNvSpPr txBox="1"/>
          <p:nvPr/>
        </p:nvSpPr>
        <p:spPr>
          <a:xfrm>
            <a:off x="1034455" y="5908661"/>
            <a:ext cx="6772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Attempting to use the Act is complex and costly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Programs only </a:t>
            </a:r>
            <a:r>
              <a:rPr lang="en-AU" dirty="0"/>
              <a:t>approved when there are no conflicts of interest.</a:t>
            </a:r>
            <a:r>
              <a:rPr lang="en-US" dirty="0"/>
              <a:t> </a:t>
            </a:r>
            <a:endParaRPr lang="fr-FR" dirty="0"/>
          </a:p>
        </p:txBody>
      </p:sp>
      <p:pic>
        <p:nvPicPr>
          <p:cNvPr id="4" name="Image 3" descr="Une image contenant herbe, arbre, violette, violet&#10;&#10;Description générée automatiquement">
            <a:extLst>
              <a:ext uri="{FF2B5EF4-FFF2-40B4-BE49-F238E27FC236}">
                <a16:creationId xmlns:a16="http://schemas.microsoft.com/office/drawing/2014/main" id="{DD703271-331F-0D9D-65F7-51AB396D2C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98" y="1894699"/>
            <a:ext cx="6906897" cy="238384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C343A93-FC9B-3BD6-DB05-9CAF1C7C3131}"/>
              </a:ext>
            </a:extLst>
          </p:cNvPr>
          <p:cNvSpPr txBox="1"/>
          <p:nvPr/>
        </p:nvSpPr>
        <p:spPr>
          <a:xfrm>
            <a:off x="269260" y="2645798"/>
            <a:ext cx="6906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 err="1"/>
              <a:t>Conflict</a:t>
            </a:r>
            <a:r>
              <a:rPr lang="fr-FR" dirty="0"/>
              <a:t> of </a:t>
            </a:r>
            <a:r>
              <a:rPr lang="fr-FR" dirty="0" err="1"/>
              <a:t>interest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apiarists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EF8E4CB-F01C-65BD-E46D-5268CEE18F36}"/>
              </a:ext>
            </a:extLst>
          </p:cNvPr>
          <p:cNvSpPr txBox="1"/>
          <p:nvPr/>
        </p:nvSpPr>
        <p:spPr>
          <a:xfrm>
            <a:off x="-12626" y="3482183"/>
            <a:ext cx="67711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/>
              <a:t>High court </a:t>
            </a:r>
            <a:r>
              <a:rPr lang="fr-FR" dirty="0" err="1"/>
              <a:t>injunction</a:t>
            </a:r>
            <a:r>
              <a:rPr lang="fr-FR" dirty="0"/>
              <a:t> </a:t>
            </a:r>
            <a:r>
              <a:rPr lang="fr-FR" dirty="0" err="1"/>
              <a:t>granted</a:t>
            </a:r>
            <a:r>
              <a:rPr lang="fr-FR" dirty="0"/>
              <a:t> </a:t>
            </a:r>
            <a:r>
              <a:rPr lang="fr-FR" dirty="0" err="1"/>
              <a:t>against</a:t>
            </a:r>
            <a:r>
              <a:rPr lang="fr-FR" dirty="0"/>
              <a:t> CSIRO in 1981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38F3000-EB42-60EF-D264-16395C0B9DA1}"/>
              </a:ext>
            </a:extLst>
          </p:cNvPr>
          <p:cNvCxnSpPr>
            <a:cxnSpLocks/>
          </p:cNvCxnSpPr>
          <p:nvPr/>
        </p:nvCxnSpPr>
        <p:spPr>
          <a:xfrm rot="5400000">
            <a:off x="1728388" y="3273696"/>
            <a:ext cx="307247" cy="0"/>
          </a:xfrm>
          <a:prstGeom prst="straightConnector1">
            <a:avLst/>
          </a:prstGeom>
          <a:ln w="28575">
            <a:solidFill>
              <a:srgbClr val="0445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F32BD35-037C-BF8A-C4B5-30A0F929155A}"/>
              </a:ext>
            </a:extLst>
          </p:cNvPr>
          <p:cNvSpPr txBox="1"/>
          <p:nvPr/>
        </p:nvSpPr>
        <p:spPr>
          <a:xfrm>
            <a:off x="1027942" y="4974869"/>
            <a:ext cx="100561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>
              <a:buFont typeface="Arial" panose="020B0604020202020204" pitchFamily="34" charset="0"/>
              <a:buChar char="•"/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Commission conducted an independent inquiry</a:t>
            </a:r>
            <a:endParaRPr lang="fr-FR" dirty="0"/>
          </a:p>
          <a:p>
            <a:r>
              <a:rPr lang="fr-FR" dirty="0"/>
              <a:t>A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detailed</a:t>
            </a:r>
            <a:r>
              <a:rPr lang="fr-FR" dirty="0"/>
              <a:t> </a:t>
            </a:r>
            <a:r>
              <a:rPr lang="en-US" dirty="0"/>
              <a:t>cost benefit analysis (the most comprehensive of probably any weed control)</a:t>
            </a:r>
          </a:p>
          <a:p>
            <a:r>
              <a:rPr lang="en-US" dirty="0"/>
              <a:t>Injunction on the CSIRO was finally lifted in 1986</a:t>
            </a:r>
            <a:endParaRPr lang="fr-FR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AF931DE-C848-1A8D-8B55-0D2865194224}"/>
              </a:ext>
            </a:extLst>
          </p:cNvPr>
          <p:cNvCxnSpPr>
            <a:cxnSpLocks/>
          </p:cNvCxnSpPr>
          <p:nvPr/>
        </p:nvCxnSpPr>
        <p:spPr>
          <a:xfrm rot="5400000">
            <a:off x="1728387" y="4124918"/>
            <a:ext cx="307247" cy="0"/>
          </a:xfrm>
          <a:prstGeom prst="straightConnector1">
            <a:avLst/>
          </a:prstGeom>
          <a:ln w="28575">
            <a:solidFill>
              <a:srgbClr val="0445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0BD7BAFA-A7EA-902C-D960-45F3DE237E0F}"/>
              </a:ext>
            </a:extLst>
          </p:cNvPr>
          <p:cNvSpPr txBox="1"/>
          <p:nvPr/>
        </p:nvSpPr>
        <p:spPr>
          <a:xfrm>
            <a:off x="10022812" y="3929902"/>
            <a:ext cx="18869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 err="1">
                <a:solidFill>
                  <a:schemeClr val="tx1"/>
                </a:solidFill>
              </a:rPr>
              <a:t>Weevil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released</a:t>
            </a:r>
            <a:r>
              <a:rPr lang="fr-FR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2667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7D308278-A074-BE85-65C5-2CC94739E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FE4DD79-65D8-6AA9-3C02-B855B7B1BBDD}"/>
              </a:ext>
            </a:extLst>
          </p:cNvPr>
          <p:cNvSpPr txBox="1"/>
          <p:nvPr/>
        </p:nvSpPr>
        <p:spPr>
          <a:xfrm>
            <a:off x="271825" y="1526304"/>
            <a:ext cx="10656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Major obstacles encountered in the past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F75BF-18F2-9830-EE62-4305AFA9017F}"/>
              </a:ext>
            </a:extLst>
          </p:cNvPr>
          <p:cNvSpPr/>
          <p:nvPr/>
        </p:nvSpPr>
        <p:spPr>
          <a:xfrm>
            <a:off x="-477672" y="117356"/>
            <a:ext cx="12878678" cy="605647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54595" y="208827"/>
            <a:ext cx="6096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Weed biological control in Australia</a:t>
            </a:r>
            <a:endParaRPr lang="fr-F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C51F397-8147-8923-8FD6-0EE8D2190297}"/>
              </a:ext>
            </a:extLst>
          </p:cNvPr>
          <p:cNvSpPr txBox="1"/>
          <p:nvPr/>
        </p:nvSpPr>
        <p:spPr>
          <a:xfrm>
            <a:off x="271825" y="1972115"/>
            <a:ext cx="6906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sz="1800" dirty="0" err="1"/>
              <a:t>Funding</a:t>
            </a:r>
            <a:endParaRPr lang="fr-FR" sz="1800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022F1E9-BA04-361B-AFF4-41ED459BFC6F}"/>
              </a:ext>
            </a:extLst>
          </p:cNvPr>
          <p:cNvSpPr txBox="1"/>
          <p:nvPr/>
        </p:nvSpPr>
        <p:spPr>
          <a:xfrm>
            <a:off x="227532" y="908699"/>
            <a:ext cx="677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Development potential: Risks</a:t>
            </a:r>
            <a:endParaRPr lang="fr-FR" dirty="0">
              <a:solidFill>
                <a:srgbClr val="0445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97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7D308278-A074-BE85-65C5-2CC94739E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FE4DD79-65D8-6AA9-3C02-B855B7B1BBDD}"/>
              </a:ext>
            </a:extLst>
          </p:cNvPr>
          <p:cNvSpPr txBox="1"/>
          <p:nvPr/>
        </p:nvSpPr>
        <p:spPr>
          <a:xfrm>
            <a:off x="271825" y="1526304"/>
            <a:ext cx="10656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Major obstacles encountered in the past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F75BF-18F2-9830-EE62-4305AFA9017F}"/>
              </a:ext>
            </a:extLst>
          </p:cNvPr>
          <p:cNvSpPr/>
          <p:nvPr/>
        </p:nvSpPr>
        <p:spPr>
          <a:xfrm>
            <a:off x="-477672" y="117356"/>
            <a:ext cx="12878678" cy="605647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54595" y="208827"/>
            <a:ext cx="6096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Weed biological control in Australia</a:t>
            </a:r>
            <a:endParaRPr lang="fr-F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C51F397-8147-8923-8FD6-0EE8D2190297}"/>
              </a:ext>
            </a:extLst>
          </p:cNvPr>
          <p:cNvSpPr txBox="1"/>
          <p:nvPr/>
        </p:nvSpPr>
        <p:spPr>
          <a:xfrm>
            <a:off x="271825" y="1972115"/>
            <a:ext cx="6906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sz="1800" dirty="0" err="1"/>
              <a:t>Funding</a:t>
            </a:r>
            <a:endParaRPr lang="fr-FR" sz="1800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022F1E9-BA04-361B-AFF4-41ED459BFC6F}"/>
              </a:ext>
            </a:extLst>
          </p:cNvPr>
          <p:cNvSpPr txBox="1"/>
          <p:nvPr/>
        </p:nvSpPr>
        <p:spPr>
          <a:xfrm>
            <a:off x="227532" y="908699"/>
            <a:ext cx="677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Development potential: Risks</a:t>
            </a:r>
            <a:endParaRPr lang="fr-FR" dirty="0">
              <a:solidFill>
                <a:srgbClr val="044559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EF8E4CB-F01C-65BD-E46D-5268CEE18F36}"/>
              </a:ext>
            </a:extLst>
          </p:cNvPr>
          <p:cNvSpPr txBox="1"/>
          <p:nvPr/>
        </p:nvSpPr>
        <p:spPr>
          <a:xfrm>
            <a:off x="228674" y="2796383"/>
            <a:ext cx="67711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/>
              <a:t>Scientific </a:t>
            </a:r>
            <a:r>
              <a:rPr lang="fr-FR" dirty="0" err="1"/>
              <a:t>controversies</a:t>
            </a:r>
            <a:r>
              <a:rPr lang="fr-FR" dirty="0"/>
              <a:t>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120AD0F-9027-C418-49CF-4806BD4C33F6}"/>
              </a:ext>
            </a:extLst>
          </p:cNvPr>
          <p:cNvSpPr txBox="1"/>
          <p:nvPr/>
        </p:nvSpPr>
        <p:spPr>
          <a:xfrm>
            <a:off x="227532" y="3294290"/>
            <a:ext cx="7900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sz="1800" dirty="0"/>
              <a:t>YES and NO: </a:t>
            </a:r>
            <a:r>
              <a:rPr lang="fr-FR" sz="1800" dirty="0" err="1"/>
              <a:t>controversies</a:t>
            </a:r>
            <a:r>
              <a:rPr lang="fr-FR" sz="1800" dirty="0"/>
              <a:t>/</a:t>
            </a:r>
            <a:r>
              <a:rPr lang="fr-FR" sz="1800" dirty="0" err="1"/>
              <a:t>debate</a:t>
            </a:r>
            <a:r>
              <a:rPr lang="fr-FR" sz="1800" dirty="0"/>
              <a:t> </a:t>
            </a:r>
            <a:r>
              <a:rPr lang="fr-FR" sz="1800" dirty="0" err="1"/>
              <a:t>led</a:t>
            </a:r>
            <a:r>
              <a:rPr lang="fr-FR" sz="1800" dirty="0"/>
              <a:t> to more </a:t>
            </a:r>
            <a:r>
              <a:rPr lang="fr-FR" sz="1800" dirty="0" err="1"/>
              <a:t>rigourous</a:t>
            </a:r>
            <a:r>
              <a:rPr lang="fr-FR" sz="1800" dirty="0"/>
              <a:t> </a:t>
            </a:r>
            <a:r>
              <a:rPr lang="fr-FR" sz="1800" dirty="0" err="1"/>
              <a:t>testing</a:t>
            </a:r>
            <a:endParaRPr lang="fr-FR" sz="1800" dirty="0"/>
          </a:p>
          <a:p>
            <a:r>
              <a:rPr lang="en-US" sz="1800" dirty="0"/>
              <a:t>Continuous improvement by incorporating new and emerging techniques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155477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994D33AA-929B-9161-0EB5-F7A6C7BBD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DF75BF-18F2-9830-EE62-4305AFA9017F}"/>
              </a:ext>
            </a:extLst>
          </p:cNvPr>
          <p:cNvSpPr/>
          <p:nvPr/>
        </p:nvSpPr>
        <p:spPr>
          <a:xfrm>
            <a:off x="-477672" y="117356"/>
            <a:ext cx="12878678" cy="605647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54595" y="208827"/>
            <a:ext cx="6096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Weed biological control in Australia</a:t>
            </a:r>
            <a:endParaRPr lang="fr-F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D491D1C-CFF8-D45C-DB92-D16A21594C34}"/>
              </a:ext>
            </a:extLst>
          </p:cNvPr>
          <p:cNvGrpSpPr/>
          <p:nvPr/>
        </p:nvGrpSpPr>
        <p:grpSpPr>
          <a:xfrm>
            <a:off x="765415" y="2819353"/>
            <a:ext cx="10620164" cy="2672121"/>
            <a:chOff x="723467" y="3385763"/>
            <a:chExt cx="10620164" cy="2672121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FC3BF4AD-A4E2-21C7-3B7B-830BBFC5DED2}"/>
                </a:ext>
              </a:extLst>
            </p:cNvPr>
            <p:cNvGrpSpPr/>
            <p:nvPr/>
          </p:nvGrpSpPr>
          <p:grpSpPr>
            <a:xfrm>
              <a:off x="723467" y="3385763"/>
              <a:ext cx="10620164" cy="2672121"/>
              <a:chOff x="1444300" y="2775778"/>
              <a:chExt cx="10620164" cy="2672121"/>
            </a:xfrm>
          </p:grpSpPr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161D50CD-7336-4716-594B-71403B713BCE}"/>
                  </a:ext>
                </a:extLst>
              </p:cNvPr>
              <p:cNvGrpSpPr/>
              <p:nvPr/>
            </p:nvGrpSpPr>
            <p:grpSpPr>
              <a:xfrm>
                <a:off x="4649776" y="2775778"/>
                <a:ext cx="7414688" cy="2672121"/>
                <a:chOff x="1533737" y="2802924"/>
                <a:chExt cx="5052488" cy="2672121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AFB74CE-BF4E-558A-01F8-524E2192A1D8}"/>
                    </a:ext>
                  </a:extLst>
                </p:cNvPr>
                <p:cNvSpPr/>
                <p:nvPr/>
              </p:nvSpPr>
              <p:spPr>
                <a:xfrm>
                  <a:off x="1533737" y="2802924"/>
                  <a:ext cx="5052488" cy="2644975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75429E5-522D-F842-14E0-8FA237367389}"/>
                    </a:ext>
                  </a:extLst>
                </p:cNvPr>
                <p:cNvSpPr/>
                <p:nvPr/>
              </p:nvSpPr>
              <p:spPr>
                <a:xfrm>
                  <a:off x="1533738" y="5100984"/>
                  <a:ext cx="5052487" cy="3740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b="1" dirty="0" err="1">
                      <a:solidFill>
                        <a:srgbClr val="C00000"/>
                      </a:solidFill>
                    </a:rPr>
                    <a:t>Invaded</a:t>
                  </a:r>
                  <a:r>
                    <a:rPr lang="fr-FR" b="1" dirty="0">
                      <a:solidFill>
                        <a:srgbClr val="C00000"/>
                      </a:solidFill>
                    </a:rPr>
                    <a:t> </a:t>
                  </a:r>
                  <a:r>
                    <a:rPr lang="fr-FR" sz="1600" b="1" dirty="0">
                      <a:solidFill>
                        <a:srgbClr val="C00000"/>
                      </a:solidFill>
                      <a:latin typeface="Helvetica" pitchFamily="2" charset="0"/>
                    </a:rPr>
                    <a:t>range</a:t>
                  </a:r>
                  <a:endParaRPr lang="fr-FR" b="1" dirty="0">
                    <a:solidFill>
                      <a:srgbClr val="C00000"/>
                    </a:solidFill>
                    <a:latin typeface="Helvetica" pitchFamily="2" charset="0"/>
                  </a:endParaRPr>
                </a:p>
              </p:txBody>
            </p:sp>
          </p:grpSp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24C6BD1F-ADFD-BEDB-E8C6-D51230D6E149}"/>
                  </a:ext>
                </a:extLst>
              </p:cNvPr>
              <p:cNvGrpSpPr/>
              <p:nvPr/>
            </p:nvGrpSpPr>
            <p:grpSpPr>
              <a:xfrm>
                <a:off x="1444300" y="2802924"/>
                <a:ext cx="1975237" cy="2644975"/>
                <a:chOff x="1528491" y="2802924"/>
                <a:chExt cx="1975237" cy="2644975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C60DB02-5626-2BF3-EF54-888B8E312EE3}"/>
                    </a:ext>
                  </a:extLst>
                </p:cNvPr>
                <p:cNvSpPr/>
                <p:nvPr/>
              </p:nvSpPr>
              <p:spPr>
                <a:xfrm>
                  <a:off x="1533737" y="2802924"/>
                  <a:ext cx="1969991" cy="2644975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CE33193-6DF5-9533-1D48-F97E447A1235}"/>
                    </a:ext>
                  </a:extLst>
                </p:cNvPr>
                <p:cNvSpPr/>
                <p:nvPr/>
              </p:nvSpPr>
              <p:spPr>
                <a:xfrm>
                  <a:off x="1528491" y="5037965"/>
                  <a:ext cx="1969990" cy="4001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600" b="1" dirty="0">
                      <a:solidFill>
                        <a:schemeClr val="bg1">
                          <a:lumMod val="25000"/>
                        </a:schemeClr>
                      </a:solidFill>
                      <a:latin typeface="Helvetica" pitchFamily="2" charset="0"/>
                    </a:rPr>
                    <a:t>Native range</a:t>
                  </a:r>
                </a:p>
              </p:txBody>
            </p:sp>
          </p:grpSp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id="{259DDDD3-7497-0946-3113-7C9F3A84F5A1}"/>
                  </a:ext>
                </a:extLst>
              </p:cNvPr>
              <p:cNvSpPr/>
              <p:nvPr/>
            </p:nvSpPr>
            <p:spPr>
              <a:xfrm rot="766764">
                <a:off x="2823644" y="3616644"/>
                <a:ext cx="2533468" cy="408394"/>
              </a:xfrm>
              <a:custGeom>
                <a:avLst/>
                <a:gdLst>
                  <a:gd name="connsiteX0" fmla="*/ 0 w 2733575"/>
                  <a:gd name="connsiteY0" fmla="*/ 1213943 h 1213943"/>
                  <a:gd name="connsiteX1" fmla="*/ 1135781 w 2733575"/>
                  <a:gd name="connsiteY1" fmla="*/ 1160 h 1213943"/>
                  <a:gd name="connsiteX2" fmla="*/ 2733575 w 2733575"/>
                  <a:gd name="connsiteY2" fmla="*/ 973311 h 1213943"/>
                  <a:gd name="connsiteX3" fmla="*/ 2733575 w 2733575"/>
                  <a:gd name="connsiteY3" fmla="*/ 973311 h 121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3575" h="1213943">
                    <a:moveTo>
                      <a:pt x="0" y="1213943"/>
                    </a:moveTo>
                    <a:cubicBezTo>
                      <a:pt x="340092" y="627604"/>
                      <a:pt x="680185" y="41265"/>
                      <a:pt x="1135781" y="1160"/>
                    </a:cubicBezTo>
                    <a:cubicBezTo>
                      <a:pt x="1591377" y="-38945"/>
                      <a:pt x="2733575" y="973311"/>
                      <a:pt x="2733575" y="973311"/>
                    </a:cubicBezTo>
                    <a:lnTo>
                      <a:pt x="2733575" y="973311"/>
                    </a:lnTo>
                  </a:path>
                </a:pathLst>
              </a:custGeom>
              <a:noFill/>
              <a:ln w="38100">
                <a:solidFill>
                  <a:srgbClr val="577309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4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2156256E-C00F-34F6-E650-9D23E0FE6A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1729462" y="3236373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79B4FE84-C7E1-DC77-FA0A-1F18F94C1F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2130378" y="2884820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128C14D8-9C03-47CF-31B8-76DB2D5C05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2107608" y="3496441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5CD92C7C-236B-FB57-EBAF-BA2AE5D2D0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2482918" y="3236374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Image 17" descr="Une image contenant insecte&#10;&#10;Description générée automatiquement">
                <a:extLst>
                  <a:ext uri="{FF2B5EF4-FFF2-40B4-BE49-F238E27FC236}">
                    <a16:creationId xmlns:a16="http://schemas.microsoft.com/office/drawing/2014/main" id="{06F35575-E21E-C05E-5894-D490087AB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6" b="89974" l="4737" r="94851">
                            <a14:foregroundMark x1="70855" y1="21615" x2="70855" y2="21615"/>
                            <a14:foregroundMark x1="68898" y1="24479" x2="68898" y2="24479"/>
                            <a14:foregroundMark x1="67456" y1="27344" x2="67456" y2="27344"/>
                            <a14:foregroundMark x1="65602" y1="29297" x2="65602" y2="29297"/>
                            <a14:foregroundMark x1="53141" y1="26042" x2="53141" y2="26042"/>
                            <a14:foregroundMark x1="19464" y1="24870" x2="19464" y2="24870"/>
                            <a14:foregroundMark x1="22760" y1="28646" x2="22760" y2="28646"/>
                            <a14:foregroundMark x1="20803" y1="26042" x2="20803" y2="26042"/>
                            <a14:foregroundMark x1="21421" y1="26953" x2="21421" y2="26953"/>
                            <a14:foregroundMark x1="17405" y1="22656" x2="17405" y2="22656"/>
                            <a14:foregroundMark x1="18847" y1="24870" x2="18847" y2="24870"/>
                            <a14:foregroundMark x1="9372" y1="57422" x2="9372" y2="57422"/>
                            <a14:foregroundMark x1="6179" y1="55469" x2="6179" y2="55469"/>
                            <a14:foregroundMark x1="91555" y1="78906" x2="91555" y2="78906"/>
                            <a14:foregroundMark x1="94851" y1="20964" x2="94851" y2="20964"/>
                            <a14:foregroundMark x1="4737" y1="52083" x2="4737" y2="52083"/>
                            <a14:backgroundMark x1="59526" y1="66797" x2="59526" y2="66797"/>
                            <a14:backgroundMark x1="30587" y1="75260" x2="30587" y2="75260"/>
                            <a14:backgroundMark x1="44284" y1="70573" x2="44284" y2="70573"/>
                            <a14:backgroundMark x1="71988" y1="61068" x2="71988" y2="6106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45999">
                <a:off x="2669301" y="3793919"/>
                <a:ext cx="498700" cy="394441"/>
              </a:xfrm>
              <a:prstGeom prst="rect">
                <a:avLst/>
              </a:prstGeom>
            </p:spPr>
          </p:pic>
          <p:pic>
            <p:nvPicPr>
              <p:cNvPr id="19" name="Image 18" descr="Une image contenant insecte&#10;&#10;Description générée automatiquement">
                <a:extLst>
                  <a:ext uri="{FF2B5EF4-FFF2-40B4-BE49-F238E27FC236}">
                    <a16:creationId xmlns:a16="http://schemas.microsoft.com/office/drawing/2014/main" id="{ED13E820-AAC3-43C7-EF4A-F51DED28E1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6" b="89974" l="4737" r="94851">
                            <a14:foregroundMark x1="70855" y1="21615" x2="70855" y2="21615"/>
                            <a14:foregroundMark x1="68898" y1="24479" x2="68898" y2="24479"/>
                            <a14:foregroundMark x1="67456" y1="27344" x2="67456" y2="27344"/>
                            <a14:foregroundMark x1="65602" y1="29297" x2="65602" y2="29297"/>
                            <a14:foregroundMark x1="53141" y1="26042" x2="53141" y2="26042"/>
                            <a14:foregroundMark x1="19464" y1="24870" x2="19464" y2="24870"/>
                            <a14:foregroundMark x1="22760" y1="28646" x2="22760" y2="28646"/>
                            <a14:foregroundMark x1="20803" y1="26042" x2="20803" y2="26042"/>
                            <a14:foregroundMark x1="21421" y1="26953" x2="21421" y2="26953"/>
                            <a14:foregroundMark x1="17405" y1="22656" x2="17405" y2="22656"/>
                            <a14:foregroundMark x1="18847" y1="24870" x2="18847" y2="24870"/>
                            <a14:foregroundMark x1="9372" y1="57422" x2="9372" y2="57422"/>
                            <a14:foregroundMark x1="6179" y1="55469" x2="6179" y2="55469"/>
                            <a14:foregroundMark x1="91555" y1="78906" x2="91555" y2="78906"/>
                            <a14:foregroundMark x1="94851" y1="20964" x2="94851" y2="20964"/>
                            <a14:foregroundMark x1="4737" y1="52083" x2="4737" y2="52083"/>
                            <a14:backgroundMark x1="59526" y1="66797" x2="59526" y2="66797"/>
                            <a14:backgroundMark x1="30587" y1="75260" x2="30587" y2="75260"/>
                            <a14:backgroundMark x1="44284" y1="70573" x2="44284" y2="70573"/>
                            <a14:backgroundMark x1="71988" y1="61068" x2="71988" y2="6106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59797">
                <a:off x="1403084" y="3730549"/>
                <a:ext cx="570560" cy="451278"/>
              </a:xfrm>
              <a:prstGeom prst="rect">
                <a:avLst/>
              </a:prstGeom>
            </p:spPr>
          </p:pic>
          <p:pic>
            <p:nvPicPr>
              <p:cNvPr id="20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9FDA7CFE-19F5-091E-2B36-6C9B403795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5068645" y="3851771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325AEBD-26F7-400B-8397-870171BE6282}"/>
                  </a:ext>
                </a:extLst>
              </p:cNvPr>
              <p:cNvSpPr txBox="1"/>
              <p:nvPr/>
            </p:nvSpPr>
            <p:spPr>
              <a:xfrm>
                <a:off x="4583495" y="3565539"/>
                <a:ext cx="169324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rgbClr val="577309"/>
                    </a:solidFill>
                    <a:latin typeface="Helvetica" pitchFamily="2" charset="0"/>
                  </a:rPr>
                  <a:t>Introduction</a:t>
                </a:r>
              </a:p>
            </p:txBody>
          </p:sp>
          <p:cxnSp>
            <p:nvCxnSpPr>
              <p:cNvPr id="22" name="Connecteur droit avec flèche 21">
                <a:extLst>
                  <a:ext uri="{FF2B5EF4-FFF2-40B4-BE49-F238E27FC236}">
                    <a16:creationId xmlns:a16="http://schemas.microsoft.com/office/drawing/2014/main" id="{BBCB221E-3E7D-6DAC-D7C6-FDF3799CC9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5831" y="4346470"/>
                <a:ext cx="42321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227C0E0-5051-B0A2-6D99-7FC827011778}"/>
                  </a:ext>
                </a:extLst>
              </p:cNvPr>
              <p:cNvSpPr txBox="1"/>
              <p:nvPr/>
            </p:nvSpPr>
            <p:spPr>
              <a:xfrm>
                <a:off x="6052123" y="3137787"/>
                <a:ext cx="169324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rgbClr val="577309"/>
                    </a:solidFill>
                    <a:latin typeface="Helvetica" pitchFamily="2" charset="0"/>
                  </a:rPr>
                  <a:t>Spread</a:t>
                </a:r>
              </a:p>
            </p:txBody>
          </p:sp>
          <p:pic>
            <p:nvPicPr>
              <p:cNvPr id="24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FEE4C06E-7BCC-600C-43DF-DDE8090BF2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6259874" y="3386383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09641052-2D03-FF1C-8800-1BB091C026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6580510" y="3867620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5AADBBD2-F477-E82B-4F99-4B56ECF897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6136587" y="4006486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1BE98072-7356-65F0-AE21-755963430A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7416204" y="3475624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337C0DBD-26EA-C36E-0DDC-3428F617E0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7074759" y="4098265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45668E6C-C2D4-6962-70F7-5292F2A82E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6885765" y="3386383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6F3FC7B-FB20-9B19-2147-B40643D40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21374">
              <a:off x="2936925" y="3577642"/>
              <a:ext cx="833494" cy="833494"/>
            </a:xfrm>
            <a:prstGeom prst="rect">
              <a:avLst/>
            </a:prstGeom>
          </p:spPr>
        </p:pic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id="{64B7BCA6-A581-EA8A-4B17-80F6F17347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8046" y="2112672"/>
            <a:ext cx="1385261" cy="1288537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3AB2413D-94CB-8EAB-7691-636B7F8BA4A7}"/>
              </a:ext>
            </a:extLst>
          </p:cNvPr>
          <p:cNvSpPr txBox="1"/>
          <p:nvPr/>
        </p:nvSpPr>
        <p:spPr>
          <a:xfrm>
            <a:off x="3804886" y="2198440"/>
            <a:ext cx="46122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 err="1"/>
              <a:t>Classical</a:t>
            </a:r>
            <a:r>
              <a:rPr lang="fr-FR" dirty="0"/>
              <a:t> </a:t>
            </a:r>
            <a:r>
              <a:rPr lang="fr-FR" dirty="0" err="1"/>
              <a:t>biological</a:t>
            </a:r>
            <a:r>
              <a:rPr lang="fr-FR" dirty="0"/>
              <a:t> control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590735E-CD53-D91E-7247-DB0D65F1666C}"/>
              </a:ext>
            </a:extLst>
          </p:cNvPr>
          <p:cNvSpPr txBox="1"/>
          <p:nvPr/>
        </p:nvSpPr>
        <p:spPr>
          <a:xfrm>
            <a:off x="227532" y="908699"/>
            <a:ext cx="677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A 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</a:rPr>
              <a:t>reminder</a:t>
            </a:r>
            <a:endParaRPr lang="fr-FR" dirty="0">
              <a:solidFill>
                <a:srgbClr val="0445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97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7D308278-A074-BE85-65C5-2CC94739E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FE4DD79-65D8-6AA9-3C02-B855B7B1BBDD}"/>
              </a:ext>
            </a:extLst>
          </p:cNvPr>
          <p:cNvSpPr txBox="1"/>
          <p:nvPr/>
        </p:nvSpPr>
        <p:spPr>
          <a:xfrm>
            <a:off x="271825" y="1526304"/>
            <a:ext cx="10656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Major obstacles encountered in the past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F75BF-18F2-9830-EE62-4305AFA9017F}"/>
              </a:ext>
            </a:extLst>
          </p:cNvPr>
          <p:cNvSpPr/>
          <p:nvPr/>
        </p:nvSpPr>
        <p:spPr>
          <a:xfrm>
            <a:off x="-477672" y="117356"/>
            <a:ext cx="12878678" cy="605647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54595" y="208827"/>
            <a:ext cx="6096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Weed biological control in Australia</a:t>
            </a:r>
            <a:endParaRPr lang="fr-F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C51F397-8147-8923-8FD6-0EE8D2190297}"/>
              </a:ext>
            </a:extLst>
          </p:cNvPr>
          <p:cNvSpPr txBox="1"/>
          <p:nvPr/>
        </p:nvSpPr>
        <p:spPr>
          <a:xfrm>
            <a:off x="271825" y="1972115"/>
            <a:ext cx="6906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sz="1800" dirty="0" err="1"/>
              <a:t>Funding</a:t>
            </a:r>
            <a:endParaRPr lang="fr-FR" sz="1800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022F1E9-BA04-361B-AFF4-41ED459BFC6F}"/>
              </a:ext>
            </a:extLst>
          </p:cNvPr>
          <p:cNvSpPr txBox="1"/>
          <p:nvPr/>
        </p:nvSpPr>
        <p:spPr>
          <a:xfrm>
            <a:off x="227532" y="908699"/>
            <a:ext cx="677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Development potential: Risks</a:t>
            </a:r>
            <a:endParaRPr lang="fr-FR" dirty="0">
              <a:solidFill>
                <a:srgbClr val="044559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9B9C941-8CF5-2D38-4E02-2CE4664B8397}"/>
              </a:ext>
            </a:extLst>
          </p:cNvPr>
          <p:cNvSpPr txBox="1"/>
          <p:nvPr/>
        </p:nvSpPr>
        <p:spPr>
          <a:xfrm>
            <a:off x="271825" y="5320205"/>
            <a:ext cx="6772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sz="1800" dirty="0" err="1"/>
              <a:t>Include</a:t>
            </a:r>
            <a:r>
              <a:rPr lang="fr-FR" sz="1800" dirty="0"/>
              <a:t> </a:t>
            </a:r>
            <a:r>
              <a:rPr lang="fr-FR" sz="1800" dirty="0" err="1"/>
              <a:t>climate</a:t>
            </a:r>
            <a:r>
              <a:rPr lang="fr-FR" sz="1800" dirty="0"/>
              <a:t> change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EF8E4CB-F01C-65BD-E46D-5268CEE18F36}"/>
              </a:ext>
            </a:extLst>
          </p:cNvPr>
          <p:cNvSpPr txBox="1"/>
          <p:nvPr/>
        </p:nvSpPr>
        <p:spPr>
          <a:xfrm>
            <a:off x="228674" y="2796383"/>
            <a:ext cx="67711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/>
              <a:t>Scientific </a:t>
            </a:r>
            <a:r>
              <a:rPr lang="fr-FR" dirty="0" err="1"/>
              <a:t>controversies</a:t>
            </a:r>
            <a:r>
              <a:rPr lang="fr-FR" dirty="0"/>
              <a:t>?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F32BD35-037C-BF8A-C4B5-30A0F929155A}"/>
              </a:ext>
            </a:extLst>
          </p:cNvPr>
          <p:cNvSpPr txBox="1"/>
          <p:nvPr/>
        </p:nvSpPr>
        <p:spPr>
          <a:xfrm>
            <a:off x="271825" y="4887907"/>
            <a:ext cx="10056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>
              <a:buFont typeface="Arial" panose="020B0604020202020204" pitchFamily="34" charset="0"/>
              <a:buChar char="•"/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pPr marL="0" indent="0">
              <a:buNone/>
            </a:pPr>
            <a:r>
              <a:rPr lang="fr-FR" sz="1800" dirty="0" err="1"/>
              <a:t>Funding</a:t>
            </a:r>
            <a:endParaRPr lang="fr-FR" sz="18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120AD0F-9027-C418-49CF-4806BD4C33F6}"/>
              </a:ext>
            </a:extLst>
          </p:cNvPr>
          <p:cNvSpPr txBox="1"/>
          <p:nvPr/>
        </p:nvSpPr>
        <p:spPr>
          <a:xfrm>
            <a:off x="227532" y="3294290"/>
            <a:ext cx="7900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sz="1800" dirty="0"/>
              <a:t>YES and NO: </a:t>
            </a:r>
            <a:r>
              <a:rPr lang="fr-FR" sz="1800" dirty="0" err="1"/>
              <a:t>controversies</a:t>
            </a:r>
            <a:r>
              <a:rPr lang="fr-FR" sz="1800" dirty="0"/>
              <a:t>/</a:t>
            </a:r>
            <a:r>
              <a:rPr lang="fr-FR" sz="1800" dirty="0" err="1"/>
              <a:t>debate</a:t>
            </a:r>
            <a:r>
              <a:rPr lang="fr-FR" sz="1800" dirty="0"/>
              <a:t> </a:t>
            </a:r>
            <a:r>
              <a:rPr lang="fr-FR" sz="1800" dirty="0" err="1"/>
              <a:t>led</a:t>
            </a:r>
            <a:r>
              <a:rPr lang="fr-FR" sz="1800" dirty="0"/>
              <a:t> to more </a:t>
            </a:r>
            <a:r>
              <a:rPr lang="fr-FR" sz="1800" dirty="0" err="1"/>
              <a:t>rigourous</a:t>
            </a:r>
            <a:r>
              <a:rPr lang="fr-FR" sz="1800" dirty="0"/>
              <a:t> </a:t>
            </a:r>
            <a:r>
              <a:rPr lang="fr-FR" sz="1800" dirty="0" err="1"/>
              <a:t>testing</a:t>
            </a:r>
            <a:endParaRPr lang="fr-FR" sz="1800" dirty="0"/>
          </a:p>
          <a:p>
            <a:r>
              <a:rPr lang="en-US" sz="1800" dirty="0"/>
              <a:t>Continuous improvement by incorporating new and emerging techniques</a:t>
            </a:r>
            <a:endParaRPr lang="fr-FR" sz="18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D0A23CE-3865-593F-AD17-710522D95256}"/>
              </a:ext>
            </a:extLst>
          </p:cNvPr>
          <p:cNvSpPr txBox="1"/>
          <p:nvPr/>
        </p:nvSpPr>
        <p:spPr>
          <a:xfrm>
            <a:off x="227532" y="4394053"/>
            <a:ext cx="67711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/>
              <a:t>Challenges for the future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05EF969-08B2-7D4B-22A9-3C2631852999}"/>
              </a:ext>
            </a:extLst>
          </p:cNvPr>
          <p:cNvSpPr txBox="1"/>
          <p:nvPr/>
        </p:nvSpPr>
        <p:spPr>
          <a:xfrm>
            <a:off x="278226" y="6269188"/>
            <a:ext cx="7557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 err="1"/>
              <a:t>Biological</a:t>
            </a:r>
            <a:r>
              <a:rPr lang="fr-FR" dirty="0"/>
              <a:t> control 2.0 = </a:t>
            </a:r>
            <a:r>
              <a:rPr lang="fr-FR" dirty="0" err="1"/>
              <a:t>genetic</a:t>
            </a:r>
            <a:r>
              <a:rPr lang="fr-FR" dirty="0"/>
              <a:t> control            </a:t>
            </a:r>
            <a:r>
              <a:rPr lang="fr-FR" dirty="0" err="1"/>
              <a:t>Feasibility</a:t>
            </a:r>
            <a:r>
              <a:rPr lang="fr-FR" dirty="0"/>
              <a:t>? </a:t>
            </a:r>
            <a:r>
              <a:rPr lang="fr-FR" dirty="0" err="1"/>
              <a:t>Acceptability</a:t>
            </a:r>
            <a:r>
              <a:rPr lang="fr-FR" dirty="0"/>
              <a:t>?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6DAC42B-8648-B175-C0DF-6F0B2DC2766A}"/>
              </a:ext>
            </a:extLst>
          </p:cNvPr>
          <p:cNvSpPr txBox="1"/>
          <p:nvPr/>
        </p:nvSpPr>
        <p:spPr>
          <a:xfrm>
            <a:off x="284525" y="5798790"/>
            <a:ext cx="6775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/>
              <a:t>Nagoya Protocol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30D4BC8-63DE-004B-86B8-BC4DCAB22A97}"/>
              </a:ext>
            </a:extLst>
          </p:cNvPr>
          <p:cNvCxnSpPr>
            <a:cxnSpLocks/>
          </p:cNvCxnSpPr>
          <p:nvPr/>
        </p:nvCxnSpPr>
        <p:spPr>
          <a:xfrm>
            <a:off x="4496987" y="6461718"/>
            <a:ext cx="307247" cy="0"/>
          </a:xfrm>
          <a:prstGeom prst="straightConnector1">
            <a:avLst/>
          </a:prstGeom>
          <a:ln w="28575">
            <a:solidFill>
              <a:srgbClr val="0445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160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A0175AD5-D73C-6636-C3E0-9B7927ABF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199" y="5623028"/>
            <a:ext cx="1182967" cy="11829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792D30-5B3E-2758-445D-4D0AFD38D9DD}"/>
              </a:ext>
            </a:extLst>
          </p:cNvPr>
          <p:cNvSpPr/>
          <p:nvPr/>
        </p:nvSpPr>
        <p:spPr>
          <a:xfrm>
            <a:off x="-252536" y="2721735"/>
            <a:ext cx="12653542" cy="1368152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68123" y="3098687"/>
            <a:ext cx="6096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Thanks for your attention</a:t>
            </a:r>
            <a:endParaRPr lang="fr-FR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0CD4662-7D73-FC05-D85D-2DE739CE7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31" y="5673552"/>
            <a:ext cx="1067092" cy="106709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75F44DA-DFB5-83C6-A45C-FD6CA9BF0574}"/>
              </a:ext>
            </a:extLst>
          </p:cNvPr>
          <p:cNvSpPr txBox="1"/>
          <p:nvPr/>
        </p:nvSpPr>
        <p:spPr>
          <a:xfrm>
            <a:off x="1039949" y="4354198"/>
            <a:ext cx="41700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44559"/>
                </a:solidFill>
                <a:latin typeface="Helvetica" pitchFamily="2" charset="0"/>
              </a:rPr>
              <a:t>Vincent Lesieur</a:t>
            </a:r>
            <a:endParaRPr lang="fr-FR" sz="2000" b="1" dirty="0">
              <a:solidFill>
                <a:srgbClr val="044559"/>
              </a:solidFill>
              <a:latin typeface="Helveti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B14310-C20D-4CCE-E7C8-344DFF5B2035}"/>
              </a:ext>
            </a:extLst>
          </p:cNvPr>
          <p:cNvSpPr/>
          <p:nvPr/>
        </p:nvSpPr>
        <p:spPr>
          <a:xfrm>
            <a:off x="2038474" y="4871922"/>
            <a:ext cx="2188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989B1">
                    <a:lumMod val="75000"/>
                  </a:srgbClr>
                </a:solidFill>
                <a:latin typeface="Helvetica" pitchFamily="2" charset="0"/>
                <a:cs typeface="Sakkal Majalla" panose="02000000000000000000" pitchFamily="2" charset="-78"/>
              </a:rPr>
              <a:t>vincent.lesieur@csiro.au </a:t>
            </a:r>
            <a:endParaRPr lang="fr-FR" sz="1400" dirty="0">
              <a:solidFill>
                <a:srgbClr val="0989B1">
                  <a:lumMod val="75000"/>
                </a:srgbClr>
              </a:solidFill>
              <a:latin typeface="Helvetica" pitchFamily="2" charset="0"/>
              <a:cs typeface="Sakkal Majalla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A6F79B5-E70F-BBAA-F573-985EDF6F2603}"/>
              </a:ext>
            </a:extLst>
          </p:cNvPr>
          <p:cNvGrpSpPr/>
          <p:nvPr/>
        </p:nvGrpSpPr>
        <p:grpSpPr>
          <a:xfrm>
            <a:off x="2251064" y="5146922"/>
            <a:ext cx="1757873" cy="307777"/>
            <a:chOff x="5129038" y="4457112"/>
            <a:chExt cx="1757873" cy="3077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B9808BE-0AE4-9271-DC5F-8FDB45B48612}"/>
                </a:ext>
              </a:extLst>
            </p:cNvPr>
            <p:cNvSpPr/>
            <p:nvPr/>
          </p:nvSpPr>
          <p:spPr>
            <a:xfrm>
              <a:off x="5325265" y="4457112"/>
              <a:ext cx="15616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989B1">
                      <a:lumMod val="75000"/>
                    </a:srgbClr>
                  </a:solidFill>
                  <a:latin typeface="Helvetica" pitchFamily="2" charset="0"/>
                  <a:cs typeface="Sakkal Majalla" panose="02000000000000000000" pitchFamily="2" charset="-78"/>
                </a:rPr>
                <a:t>@</a:t>
              </a:r>
              <a:r>
                <a:rPr lang="fr-FR" sz="1400" dirty="0" err="1">
                  <a:solidFill>
                    <a:srgbClr val="0989B1">
                      <a:lumMod val="75000"/>
                    </a:srgbClr>
                  </a:solidFill>
                  <a:latin typeface="Helvetica" pitchFamily="2" charset="0"/>
                  <a:cs typeface="Sakkal Majalla" panose="02000000000000000000" pitchFamily="2" charset="-78"/>
                </a:rPr>
                <a:t>lesieur_vincent</a:t>
              </a:r>
              <a:endParaRPr lang="fr-FR" sz="1400" dirty="0">
                <a:solidFill>
                  <a:srgbClr val="0989B1">
                    <a:lumMod val="75000"/>
                  </a:srgbClr>
                </a:solidFill>
                <a:latin typeface="Helvetica" pitchFamily="2" charset="0"/>
                <a:cs typeface="Sakkal Majalla" panose="02000000000000000000" pitchFamily="2" charset="-78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BE30490-98B7-C231-89AF-9530A2EFA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9038" y="4488822"/>
              <a:ext cx="267919" cy="217348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BFE4DD79-65D8-6AA9-3C02-B855B7B1BBDD}"/>
              </a:ext>
            </a:extLst>
          </p:cNvPr>
          <p:cNvSpPr txBox="1"/>
          <p:nvPr/>
        </p:nvSpPr>
        <p:spPr>
          <a:xfrm>
            <a:off x="422596" y="932785"/>
            <a:ext cx="53875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sz="1200" b="0" dirty="0" err="1"/>
              <a:t>Diversifying</a:t>
            </a:r>
            <a:r>
              <a:rPr lang="fr-FR" sz="1200" b="0" dirty="0"/>
              <a:t> Business </a:t>
            </a:r>
            <a:r>
              <a:rPr lang="fr-FR" sz="1200" b="0" dirty="0" err="1"/>
              <a:t>models</a:t>
            </a:r>
            <a:r>
              <a:rPr lang="fr-FR" sz="1200" b="0" dirty="0"/>
              <a:t> for </a:t>
            </a:r>
            <a:r>
              <a:rPr lang="fr-FR" sz="1200" b="0" dirty="0" err="1"/>
              <a:t>Biocontrol</a:t>
            </a:r>
            <a:r>
              <a:rPr lang="fr-FR" sz="1200" b="0" dirty="0"/>
              <a:t> </a:t>
            </a:r>
            <a:r>
              <a:rPr lang="fr-FR" sz="1200" b="0" dirty="0" err="1"/>
              <a:t>Deployment</a:t>
            </a:r>
            <a:endParaRPr lang="fr-FR" sz="1200" b="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97A34E9-43EB-76E5-190A-204B47D13AA1}"/>
              </a:ext>
            </a:extLst>
          </p:cNvPr>
          <p:cNvSpPr txBox="1"/>
          <p:nvPr/>
        </p:nvSpPr>
        <p:spPr>
          <a:xfrm>
            <a:off x="422596" y="1187820"/>
            <a:ext cx="53875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sz="1200" b="0" dirty="0"/>
              <a:t>31 May – 2 June 2023</a:t>
            </a:r>
          </a:p>
        </p:txBody>
      </p:sp>
      <p:pic>
        <p:nvPicPr>
          <p:cNvPr id="14" name="Image 13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88203DB0-94FB-3761-5DCC-60D17017AA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59ED845-033A-7377-5479-DA45B6D2C28F}"/>
              </a:ext>
            </a:extLst>
          </p:cNvPr>
          <p:cNvSpPr txBox="1"/>
          <p:nvPr/>
        </p:nvSpPr>
        <p:spPr>
          <a:xfrm>
            <a:off x="6260783" y="6070543"/>
            <a:ext cx="33237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Ready to try it in France?</a:t>
            </a:r>
          </a:p>
        </p:txBody>
      </p:sp>
    </p:spTree>
    <p:extLst>
      <p:ext uri="{BB962C8B-B14F-4D97-AF65-F5344CB8AC3E}">
        <p14:creationId xmlns:p14="http://schemas.microsoft.com/office/powerpoint/2010/main" val="1645041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A0175AD5-D73C-6636-C3E0-9B7927ABF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199" y="5623028"/>
            <a:ext cx="1182967" cy="11829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792D30-5B3E-2758-445D-4D0AFD38D9DD}"/>
              </a:ext>
            </a:extLst>
          </p:cNvPr>
          <p:cNvSpPr/>
          <p:nvPr/>
        </p:nvSpPr>
        <p:spPr>
          <a:xfrm>
            <a:off x="-252536" y="2721735"/>
            <a:ext cx="12653542" cy="1368152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68123" y="3098687"/>
            <a:ext cx="6096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Thanks for your attention</a:t>
            </a:r>
            <a:endParaRPr lang="fr-FR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0CD4662-7D73-FC05-D85D-2DE739CE7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31" y="5673552"/>
            <a:ext cx="1067092" cy="106709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75F44DA-DFB5-83C6-A45C-FD6CA9BF0574}"/>
              </a:ext>
            </a:extLst>
          </p:cNvPr>
          <p:cNvSpPr txBox="1"/>
          <p:nvPr/>
        </p:nvSpPr>
        <p:spPr>
          <a:xfrm>
            <a:off x="1039949" y="4354198"/>
            <a:ext cx="41700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44559"/>
                </a:solidFill>
                <a:latin typeface="Helvetica" pitchFamily="2" charset="0"/>
              </a:rPr>
              <a:t>Vincent Lesieur</a:t>
            </a:r>
            <a:endParaRPr lang="fr-FR" sz="2000" b="1" dirty="0">
              <a:solidFill>
                <a:srgbClr val="044559"/>
              </a:solidFill>
              <a:latin typeface="Helveti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B14310-C20D-4CCE-E7C8-344DFF5B2035}"/>
              </a:ext>
            </a:extLst>
          </p:cNvPr>
          <p:cNvSpPr/>
          <p:nvPr/>
        </p:nvSpPr>
        <p:spPr>
          <a:xfrm>
            <a:off x="2038474" y="4871922"/>
            <a:ext cx="2188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989B1">
                    <a:lumMod val="75000"/>
                  </a:srgbClr>
                </a:solidFill>
                <a:latin typeface="Helvetica" pitchFamily="2" charset="0"/>
                <a:cs typeface="Sakkal Majalla" panose="02000000000000000000" pitchFamily="2" charset="-78"/>
              </a:rPr>
              <a:t>vincent.lesieur@csiro.au </a:t>
            </a:r>
            <a:endParaRPr lang="fr-FR" sz="1400" dirty="0">
              <a:solidFill>
                <a:srgbClr val="0989B1">
                  <a:lumMod val="75000"/>
                </a:srgbClr>
              </a:solidFill>
              <a:latin typeface="Helvetica" pitchFamily="2" charset="0"/>
              <a:cs typeface="Sakkal Majalla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A6F79B5-E70F-BBAA-F573-985EDF6F2603}"/>
              </a:ext>
            </a:extLst>
          </p:cNvPr>
          <p:cNvGrpSpPr/>
          <p:nvPr/>
        </p:nvGrpSpPr>
        <p:grpSpPr>
          <a:xfrm>
            <a:off x="2251064" y="5146922"/>
            <a:ext cx="1757873" cy="307777"/>
            <a:chOff x="5129038" y="4457112"/>
            <a:chExt cx="1757873" cy="3077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B9808BE-0AE4-9271-DC5F-8FDB45B48612}"/>
                </a:ext>
              </a:extLst>
            </p:cNvPr>
            <p:cNvSpPr/>
            <p:nvPr/>
          </p:nvSpPr>
          <p:spPr>
            <a:xfrm>
              <a:off x="5325265" y="4457112"/>
              <a:ext cx="15616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989B1">
                      <a:lumMod val="75000"/>
                    </a:srgbClr>
                  </a:solidFill>
                  <a:latin typeface="Helvetica" pitchFamily="2" charset="0"/>
                  <a:cs typeface="Sakkal Majalla" panose="02000000000000000000" pitchFamily="2" charset="-78"/>
                </a:rPr>
                <a:t>@</a:t>
              </a:r>
              <a:r>
                <a:rPr lang="fr-FR" sz="1400" dirty="0" err="1">
                  <a:solidFill>
                    <a:srgbClr val="0989B1">
                      <a:lumMod val="75000"/>
                    </a:srgbClr>
                  </a:solidFill>
                  <a:latin typeface="Helvetica" pitchFamily="2" charset="0"/>
                  <a:cs typeface="Sakkal Majalla" panose="02000000000000000000" pitchFamily="2" charset="-78"/>
                </a:rPr>
                <a:t>lesieur_vincent</a:t>
              </a:r>
              <a:endParaRPr lang="fr-FR" sz="1400" dirty="0">
                <a:solidFill>
                  <a:srgbClr val="0989B1">
                    <a:lumMod val="75000"/>
                  </a:srgbClr>
                </a:solidFill>
                <a:latin typeface="Helvetica" pitchFamily="2" charset="0"/>
                <a:cs typeface="Sakkal Majalla" panose="02000000000000000000" pitchFamily="2" charset="-78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BE30490-98B7-C231-89AF-9530A2EFA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9038" y="4488822"/>
              <a:ext cx="267919" cy="217348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BFE4DD79-65D8-6AA9-3C02-B855B7B1BBDD}"/>
              </a:ext>
            </a:extLst>
          </p:cNvPr>
          <p:cNvSpPr txBox="1"/>
          <p:nvPr/>
        </p:nvSpPr>
        <p:spPr>
          <a:xfrm>
            <a:off x="422596" y="932785"/>
            <a:ext cx="53875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sz="1200" b="0" dirty="0" err="1"/>
              <a:t>Diversifying</a:t>
            </a:r>
            <a:r>
              <a:rPr lang="fr-FR" sz="1200" b="0" dirty="0"/>
              <a:t> Business </a:t>
            </a:r>
            <a:r>
              <a:rPr lang="fr-FR" sz="1200" b="0" dirty="0" err="1"/>
              <a:t>models</a:t>
            </a:r>
            <a:r>
              <a:rPr lang="fr-FR" sz="1200" b="0" dirty="0"/>
              <a:t> for </a:t>
            </a:r>
            <a:r>
              <a:rPr lang="fr-FR" sz="1200" b="0" dirty="0" err="1"/>
              <a:t>Biocontrol</a:t>
            </a:r>
            <a:r>
              <a:rPr lang="fr-FR" sz="1200" b="0" dirty="0"/>
              <a:t> </a:t>
            </a:r>
            <a:r>
              <a:rPr lang="fr-FR" sz="1200" b="0" dirty="0" err="1"/>
              <a:t>Deployment</a:t>
            </a:r>
            <a:endParaRPr lang="fr-FR" sz="1200" b="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97A34E9-43EB-76E5-190A-204B47D13AA1}"/>
              </a:ext>
            </a:extLst>
          </p:cNvPr>
          <p:cNvSpPr txBox="1"/>
          <p:nvPr/>
        </p:nvSpPr>
        <p:spPr>
          <a:xfrm>
            <a:off x="422596" y="1187820"/>
            <a:ext cx="53875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sz="1200" b="0" dirty="0"/>
              <a:t>31 May – 2 June 2023</a:t>
            </a:r>
          </a:p>
        </p:txBody>
      </p:sp>
      <p:pic>
        <p:nvPicPr>
          <p:cNvPr id="14" name="Image 13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88203DB0-94FB-3761-5DCC-60D17017AA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59ED845-033A-7377-5479-DA45B6D2C28F}"/>
              </a:ext>
            </a:extLst>
          </p:cNvPr>
          <p:cNvSpPr txBox="1"/>
          <p:nvPr/>
        </p:nvSpPr>
        <p:spPr>
          <a:xfrm>
            <a:off x="6260783" y="6070543"/>
            <a:ext cx="33237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Ready to try it in France?</a:t>
            </a:r>
          </a:p>
        </p:txBody>
      </p:sp>
    </p:spTree>
    <p:extLst>
      <p:ext uri="{BB962C8B-B14F-4D97-AF65-F5344CB8AC3E}">
        <p14:creationId xmlns:p14="http://schemas.microsoft.com/office/powerpoint/2010/main" val="941061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8A0E5E09-D014-4D83-0B9F-E17500D0A0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DF75BF-18F2-9830-EE62-4305AFA9017F}"/>
              </a:ext>
            </a:extLst>
          </p:cNvPr>
          <p:cNvSpPr/>
          <p:nvPr/>
        </p:nvSpPr>
        <p:spPr>
          <a:xfrm>
            <a:off x="-477672" y="117356"/>
            <a:ext cx="12878678" cy="605647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54595" y="208827"/>
            <a:ext cx="6096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Weed biological control in Australia</a:t>
            </a:r>
            <a:endParaRPr lang="fr-F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D491D1C-CFF8-D45C-DB92-D16A21594C34}"/>
              </a:ext>
            </a:extLst>
          </p:cNvPr>
          <p:cNvGrpSpPr/>
          <p:nvPr/>
        </p:nvGrpSpPr>
        <p:grpSpPr>
          <a:xfrm>
            <a:off x="765415" y="2819344"/>
            <a:ext cx="10620164" cy="2672121"/>
            <a:chOff x="723467" y="3385763"/>
            <a:chExt cx="10620164" cy="2672121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FC3BF4AD-A4E2-21C7-3B7B-830BBFC5DED2}"/>
                </a:ext>
              </a:extLst>
            </p:cNvPr>
            <p:cNvGrpSpPr/>
            <p:nvPr/>
          </p:nvGrpSpPr>
          <p:grpSpPr>
            <a:xfrm>
              <a:off x="723467" y="3385763"/>
              <a:ext cx="10620164" cy="2672121"/>
              <a:chOff x="1444300" y="2775778"/>
              <a:chExt cx="10620164" cy="2672121"/>
            </a:xfrm>
          </p:grpSpPr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161D50CD-7336-4716-594B-71403B713BCE}"/>
                  </a:ext>
                </a:extLst>
              </p:cNvPr>
              <p:cNvGrpSpPr/>
              <p:nvPr/>
            </p:nvGrpSpPr>
            <p:grpSpPr>
              <a:xfrm>
                <a:off x="4649776" y="2775778"/>
                <a:ext cx="7414688" cy="2672121"/>
                <a:chOff x="1533737" y="2802924"/>
                <a:chExt cx="5052488" cy="2672121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AFB74CE-BF4E-558A-01F8-524E2192A1D8}"/>
                    </a:ext>
                  </a:extLst>
                </p:cNvPr>
                <p:cNvSpPr/>
                <p:nvPr/>
              </p:nvSpPr>
              <p:spPr>
                <a:xfrm>
                  <a:off x="1533737" y="2802924"/>
                  <a:ext cx="5052488" cy="2644975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75429E5-522D-F842-14E0-8FA237367389}"/>
                    </a:ext>
                  </a:extLst>
                </p:cNvPr>
                <p:cNvSpPr/>
                <p:nvPr/>
              </p:nvSpPr>
              <p:spPr>
                <a:xfrm>
                  <a:off x="1533738" y="5100984"/>
                  <a:ext cx="5052487" cy="3740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b="1" dirty="0" err="1">
                      <a:solidFill>
                        <a:srgbClr val="C00000"/>
                      </a:solidFill>
                    </a:rPr>
                    <a:t>Invaded</a:t>
                  </a:r>
                  <a:r>
                    <a:rPr lang="fr-FR" b="1" dirty="0">
                      <a:solidFill>
                        <a:srgbClr val="C00000"/>
                      </a:solidFill>
                    </a:rPr>
                    <a:t> </a:t>
                  </a:r>
                  <a:r>
                    <a:rPr lang="fr-FR" sz="1600" b="1" dirty="0">
                      <a:solidFill>
                        <a:srgbClr val="C00000"/>
                      </a:solidFill>
                      <a:latin typeface="Helvetica" pitchFamily="2" charset="0"/>
                    </a:rPr>
                    <a:t>range</a:t>
                  </a:r>
                  <a:endParaRPr lang="fr-FR" b="1" dirty="0">
                    <a:solidFill>
                      <a:srgbClr val="C00000"/>
                    </a:solidFill>
                    <a:latin typeface="Helvetica" pitchFamily="2" charset="0"/>
                  </a:endParaRPr>
                </a:p>
              </p:txBody>
            </p:sp>
          </p:grpSp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24C6BD1F-ADFD-BEDB-E8C6-D51230D6E149}"/>
                  </a:ext>
                </a:extLst>
              </p:cNvPr>
              <p:cNvGrpSpPr/>
              <p:nvPr/>
            </p:nvGrpSpPr>
            <p:grpSpPr>
              <a:xfrm>
                <a:off x="1444300" y="2802924"/>
                <a:ext cx="1975237" cy="2644975"/>
                <a:chOff x="1528491" y="2802924"/>
                <a:chExt cx="1975237" cy="2644975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C60DB02-5626-2BF3-EF54-888B8E312EE3}"/>
                    </a:ext>
                  </a:extLst>
                </p:cNvPr>
                <p:cNvSpPr/>
                <p:nvPr/>
              </p:nvSpPr>
              <p:spPr>
                <a:xfrm>
                  <a:off x="1533737" y="2802924"/>
                  <a:ext cx="1969991" cy="2644975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CE33193-6DF5-9533-1D48-F97E447A1235}"/>
                    </a:ext>
                  </a:extLst>
                </p:cNvPr>
                <p:cNvSpPr/>
                <p:nvPr/>
              </p:nvSpPr>
              <p:spPr>
                <a:xfrm>
                  <a:off x="1528491" y="5037965"/>
                  <a:ext cx="1969990" cy="4001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600" b="1" dirty="0">
                      <a:solidFill>
                        <a:schemeClr val="bg1">
                          <a:lumMod val="25000"/>
                        </a:schemeClr>
                      </a:solidFill>
                      <a:latin typeface="Helvetica" pitchFamily="2" charset="0"/>
                    </a:rPr>
                    <a:t>Native range</a:t>
                  </a:r>
                </a:p>
              </p:txBody>
            </p:sp>
          </p:grpSp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id="{259DDDD3-7497-0946-3113-7C9F3A84F5A1}"/>
                  </a:ext>
                </a:extLst>
              </p:cNvPr>
              <p:cNvSpPr/>
              <p:nvPr/>
            </p:nvSpPr>
            <p:spPr>
              <a:xfrm rot="766764">
                <a:off x="2823644" y="3616644"/>
                <a:ext cx="2533468" cy="408394"/>
              </a:xfrm>
              <a:custGeom>
                <a:avLst/>
                <a:gdLst>
                  <a:gd name="connsiteX0" fmla="*/ 0 w 2733575"/>
                  <a:gd name="connsiteY0" fmla="*/ 1213943 h 1213943"/>
                  <a:gd name="connsiteX1" fmla="*/ 1135781 w 2733575"/>
                  <a:gd name="connsiteY1" fmla="*/ 1160 h 1213943"/>
                  <a:gd name="connsiteX2" fmla="*/ 2733575 w 2733575"/>
                  <a:gd name="connsiteY2" fmla="*/ 973311 h 1213943"/>
                  <a:gd name="connsiteX3" fmla="*/ 2733575 w 2733575"/>
                  <a:gd name="connsiteY3" fmla="*/ 973311 h 121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3575" h="1213943">
                    <a:moveTo>
                      <a:pt x="0" y="1213943"/>
                    </a:moveTo>
                    <a:cubicBezTo>
                      <a:pt x="340092" y="627604"/>
                      <a:pt x="680185" y="41265"/>
                      <a:pt x="1135781" y="1160"/>
                    </a:cubicBezTo>
                    <a:cubicBezTo>
                      <a:pt x="1591377" y="-38945"/>
                      <a:pt x="2733575" y="973311"/>
                      <a:pt x="2733575" y="973311"/>
                    </a:cubicBezTo>
                    <a:lnTo>
                      <a:pt x="2733575" y="973311"/>
                    </a:lnTo>
                  </a:path>
                </a:pathLst>
              </a:custGeom>
              <a:noFill/>
              <a:ln w="38100">
                <a:solidFill>
                  <a:srgbClr val="577309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4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2156256E-C00F-34F6-E650-9D23E0FE6A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1729462" y="3236373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79B4FE84-C7E1-DC77-FA0A-1F18F94C1F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2130378" y="2884820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128C14D8-9C03-47CF-31B8-76DB2D5C05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2107608" y="3496441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5CD92C7C-236B-FB57-EBAF-BA2AE5D2D0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2482918" y="3236374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Image 17" descr="Une image contenant insecte&#10;&#10;Description générée automatiquement">
                <a:extLst>
                  <a:ext uri="{FF2B5EF4-FFF2-40B4-BE49-F238E27FC236}">
                    <a16:creationId xmlns:a16="http://schemas.microsoft.com/office/drawing/2014/main" id="{06F35575-E21E-C05E-5894-D490087AB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6" b="89974" l="4737" r="94851">
                            <a14:foregroundMark x1="70855" y1="21615" x2="70855" y2="21615"/>
                            <a14:foregroundMark x1="68898" y1="24479" x2="68898" y2="24479"/>
                            <a14:foregroundMark x1="67456" y1="27344" x2="67456" y2="27344"/>
                            <a14:foregroundMark x1="65602" y1="29297" x2="65602" y2="29297"/>
                            <a14:foregroundMark x1="53141" y1="26042" x2="53141" y2="26042"/>
                            <a14:foregroundMark x1="19464" y1="24870" x2="19464" y2="24870"/>
                            <a14:foregroundMark x1="22760" y1="28646" x2="22760" y2="28646"/>
                            <a14:foregroundMark x1="20803" y1="26042" x2="20803" y2="26042"/>
                            <a14:foregroundMark x1="21421" y1="26953" x2="21421" y2="26953"/>
                            <a14:foregroundMark x1="17405" y1="22656" x2="17405" y2="22656"/>
                            <a14:foregroundMark x1="18847" y1="24870" x2="18847" y2="24870"/>
                            <a14:foregroundMark x1="9372" y1="57422" x2="9372" y2="57422"/>
                            <a14:foregroundMark x1="6179" y1="55469" x2="6179" y2="55469"/>
                            <a14:foregroundMark x1="91555" y1="78906" x2="91555" y2="78906"/>
                            <a14:foregroundMark x1="94851" y1="20964" x2="94851" y2="20964"/>
                            <a14:foregroundMark x1="4737" y1="52083" x2="4737" y2="52083"/>
                            <a14:backgroundMark x1="59526" y1="66797" x2="59526" y2="66797"/>
                            <a14:backgroundMark x1="30587" y1="75260" x2="30587" y2="75260"/>
                            <a14:backgroundMark x1="44284" y1="70573" x2="44284" y2="70573"/>
                            <a14:backgroundMark x1="71988" y1="61068" x2="71988" y2="6106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45999">
                <a:off x="2669301" y="3793919"/>
                <a:ext cx="498700" cy="394441"/>
              </a:xfrm>
              <a:prstGeom prst="rect">
                <a:avLst/>
              </a:prstGeom>
            </p:spPr>
          </p:pic>
          <p:pic>
            <p:nvPicPr>
              <p:cNvPr id="19" name="Image 18" descr="Une image contenant insecte&#10;&#10;Description générée automatiquement">
                <a:extLst>
                  <a:ext uri="{FF2B5EF4-FFF2-40B4-BE49-F238E27FC236}">
                    <a16:creationId xmlns:a16="http://schemas.microsoft.com/office/drawing/2014/main" id="{ED13E820-AAC3-43C7-EF4A-F51DED28E1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6" b="89974" l="4737" r="94851">
                            <a14:foregroundMark x1="70855" y1="21615" x2="70855" y2="21615"/>
                            <a14:foregroundMark x1="68898" y1="24479" x2="68898" y2="24479"/>
                            <a14:foregroundMark x1="67456" y1="27344" x2="67456" y2="27344"/>
                            <a14:foregroundMark x1="65602" y1="29297" x2="65602" y2="29297"/>
                            <a14:foregroundMark x1="53141" y1="26042" x2="53141" y2="26042"/>
                            <a14:foregroundMark x1="19464" y1="24870" x2="19464" y2="24870"/>
                            <a14:foregroundMark x1="22760" y1="28646" x2="22760" y2="28646"/>
                            <a14:foregroundMark x1="20803" y1="26042" x2="20803" y2="26042"/>
                            <a14:foregroundMark x1="21421" y1="26953" x2="21421" y2="26953"/>
                            <a14:foregroundMark x1="17405" y1="22656" x2="17405" y2="22656"/>
                            <a14:foregroundMark x1="18847" y1="24870" x2="18847" y2="24870"/>
                            <a14:foregroundMark x1="9372" y1="57422" x2="9372" y2="57422"/>
                            <a14:foregroundMark x1="6179" y1="55469" x2="6179" y2="55469"/>
                            <a14:foregroundMark x1="91555" y1="78906" x2="91555" y2="78906"/>
                            <a14:foregroundMark x1="94851" y1="20964" x2="94851" y2="20964"/>
                            <a14:foregroundMark x1="4737" y1="52083" x2="4737" y2="52083"/>
                            <a14:backgroundMark x1="59526" y1="66797" x2="59526" y2="66797"/>
                            <a14:backgroundMark x1="30587" y1="75260" x2="30587" y2="75260"/>
                            <a14:backgroundMark x1="44284" y1="70573" x2="44284" y2="70573"/>
                            <a14:backgroundMark x1="71988" y1="61068" x2="71988" y2="6106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59797">
                <a:off x="1403084" y="3730549"/>
                <a:ext cx="570560" cy="451278"/>
              </a:xfrm>
              <a:prstGeom prst="rect">
                <a:avLst/>
              </a:prstGeom>
            </p:spPr>
          </p:pic>
          <p:pic>
            <p:nvPicPr>
              <p:cNvPr id="20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9FDA7CFE-19F5-091E-2B36-6C9B403795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5068645" y="3851771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325AEBD-26F7-400B-8397-870171BE6282}"/>
                  </a:ext>
                </a:extLst>
              </p:cNvPr>
              <p:cNvSpPr txBox="1"/>
              <p:nvPr/>
            </p:nvSpPr>
            <p:spPr>
              <a:xfrm>
                <a:off x="4583495" y="3565539"/>
                <a:ext cx="169324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rgbClr val="577309"/>
                    </a:solidFill>
                    <a:latin typeface="Helvetica" pitchFamily="2" charset="0"/>
                  </a:rPr>
                  <a:t>Introduction</a:t>
                </a:r>
              </a:p>
            </p:txBody>
          </p:sp>
          <p:cxnSp>
            <p:nvCxnSpPr>
              <p:cNvPr id="22" name="Connecteur droit avec flèche 21">
                <a:extLst>
                  <a:ext uri="{FF2B5EF4-FFF2-40B4-BE49-F238E27FC236}">
                    <a16:creationId xmlns:a16="http://schemas.microsoft.com/office/drawing/2014/main" id="{BBCB221E-3E7D-6DAC-D7C6-FDF3799CC9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5831" y="4346470"/>
                <a:ext cx="42321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227C0E0-5051-B0A2-6D99-7FC827011778}"/>
                  </a:ext>
                </a:extLst>
              </p:cNvPr>
              <p:cNvSpPr txBox="1"/>
              <p:nvPr/>
            </p:nvSpPr>
            <p:spPr>
              <a:xfrm>
                <a:off x="6052123" y="3137787"/>
                <a:ext cx="169324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rgbClr val="577309"/>
                    </a:solidFill>
                    <a:latin typeface="Helvetica" pitchFamily="2" charset="0"/>
                  </a:rPr>
                  <a:t>Spread</a:t>
                </a:r>
              </a:p>
            </p:txBody>
          </p:sp>
          <p:pic>
            <p:nvPicPr>
              <p:cNvPr id="24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FEE4C06E-7BCC-600C-43DF-DDE8090BF2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6259874" y="3386383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09641052-2D03-FF1C-8800-1BB091C026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6580510" y="3867620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5AADBBD2-F477-E82B-4F99-4B56ECF897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6136587" y="4006486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1BE98072-7356-65F0-AE21-755963430A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7416204" y="3475624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337C0DBD-26EA-C36E-0DDC-3428F617E0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7074759" y="4098265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45668E6C-C2D4-6962-70F7-5292F2A82E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6885765" y="3386383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6F3FC7B-FB20-9B19-2147-B40643D40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21374">
              <a:off x="2936925" y="3577642"/>
              <a:ext cx="833494" cy="833494"/>
            </a:xfrm>
            <a:prstGeom prst="rect">
              <a:avLst/>
            </a:prstGeom>
          </p:spPr>
        </p:pic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id="{64B7BCA6-A581-EA8A-4B17-80F6F17347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8046" y="2112663"/>
            <a:ext cx="1385261" cy="1288537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3AB2413D-94CB-8EAB-7691-636B7F8BA4A7}"/>
              </a:ext>
            </a:extLst>
          </p:cNvPr>
          <p:cNvSpPr txBox="1"/>
          <p:nvPr/>
        </p:nvSpPr>
        <p:spPr>
          <a:xfrm>
            <a:off x="3804886" y="2198431"/>
            <a:ext cx="46122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 err="1"/>
              <a:t>Classical</a:t>
            </a:r>
            <a:r>
              <a:rPr lang="fr-FR" dirty="0"/>
              <a:t> </a:t>
            </a:r>
            <a:r>
              <a:rPr lang="fr-FR" dirty="0" err="1"/>
              <a:t>biological</a:t>
            </a:r>
            <a:r>
              <a:rPr lang="fr-FR" dirty="0"/>
              <a:t> control</a:t>
            </a:r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F763DBE3-B829-0958-D0EA-07D5E60361C8}"/>
              </a:ext>
            </a:extLst>
          </p:cNvPr>
          <p:cNvSpPr/>
          <p:nvPr/>
        </p:nvSpPr>
        <p:spPr>
          <a:xfrm flipV="1">
            <a:off x="1107629" y="4081721"/>
            <a:ext cx="5777601" cy="860559"/>
          </a:xfrm>
          <a:custGeom>
            <a:avLst/>
            <a:gdLst>
              <a:gd name="connsiteX0" fmla="*/ 0 w 2733575"/>
              <a:gd name="connsiteY0" fmla="*/ 1213943 h 1213943"/>
              <a:gd name="connsiteX1" fmla="*/ 1135781 w 2733575"/>
              <a:gd name="connsiteY1" fmla="*/ 1160 h 1213943"/>
              <a:gd name="connsiteX2" fmla="*/ 2733575 w 2733575"/>
              <a:gd name="connsiteY2" fmla="*/ 973311 h 1213943"/>
              <a:gd name="connsiteX3" fmla="*/ 2733575 w 2733575"/>
              <a:gd name="connsiteY3" fmla="*/ 973311 h 121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3575" h="1213943">
                <a:moveTo>
                  <a:pt x="0" y="1213943"/>
                </a:moveTo>
                <a:cubicBezTo>
                  <a:pt x="340092" y="627604"/>
                  <a:pt x="680185" y="41265"/>
                  <a:pt x="1135781" y="1160"/>
                </a:cubicBezTo>
                <a:cubicBezTo>
                  <a:pt x="1591377" y="-38945"/>
                  <a:pt x="2733575" y="973311"/>
                  <a:pt x="2733575" y="973311"/>
                </a:cubicBezTo>
                <a:lnTo>
                  <a:pt x="2733575" y="973311"/>
                </a:lnTo>
              </a:path>
            </a:pathLst>
          </a:custGeom>
          <a:noFill/>
          <a:ln w="38100">
            <a:solidFill>
              <a:srgbClr val="6B4F3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Une image contenant insecte&#10;&#10;Description générée automatiquement">
            <a:extLst>
              <a:ext uri="{FF2B5EF4-FFF2-40B4-BE49-F238E27FC236}">
                <a16:creationId xmlns:a16="http://schemas.microsoft.com/office/drawing/2014/main" id="{69D4DA85-5A70-1001-4D01-116AD7D6E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974" l="4737" r="94851">
                        <a14:foregroundMark x1="70855" y1="21615" x2="70855" y2="21615"/>
                        <a14:foregroundMark x1="68898" y1="24479" x2="68898" y2="24479"/>
                        <a14:foregroundMark x1="67456" y1="27344" x2="67456" y2="27344"/>
                        <a14:foregroundMark x1="65602" y1="29297" x2="65602" y2="29297"/>
                        <a14:foregroundMark x1="53141" y1="26042" x2="53141" y2="26042"/>
                        <a14:foregroundMark x1="19464" y1="24870" x2="19464" y2="24870"/>
                        <a14:foregroundMark x1="22760" y1="28646" x2="22760" y2="28646"/>
                        <a14:foregroundMark x1="20803" y1="26042" x2="20803" y2="26042"/>
                        <a14:foregroundMark x1="21421" y1="26953" x2="21421" y2="26953"/>
                        <a14:foregroundMark x1="17405" y1="22656" x2="17405" y2="22656"/>
                        <a14:foregroundMark x1="18847" y1="24870" x2="18847" y2="24870"/>
                        <a14:foregroundMark x1="9372" y1="57422" x2="9372" y2="57422"/>
                        <a14:foregroundMark x1="6179" y1="55469" x2="6179" y2="55469"/>
                        <a14:foregroundMark x1="91555" y1="78906" x2="91555" y2="78906"/>
                        <a14:foregroundMark x1="94851" y1="20964" x2="94851" y2="20964"/>
                        <a14:foregroundMark x1="4737" y1="52083" x2="4737" y2="52083"/>
                        <a14:backgroundMark x1="59526" y1="66797" x2="59526" y2="66797"/>
                        <a14:backgroundMark x1="30587" y1="75260" x2="30587" y2="75260"/>
                        <a14:backgroundMark x1="44284" y1="70573" x2="44284" y2="70573"/>
                        <a14:backgroundMark x1="71988" y1="61068" x2="71988" y2="61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59797">
            <a:off x="6802167" y="3937584"/>
            <a:ext cx="570560" cy="451278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FB709EEE-86CE-1EFB-9DA9-586912F72521}"/>
              </a:ext>
            </a:extLst>
          </p:cNvPr>
          <p:cNvSpPr/>
          <p:nvPr/>
        </p:nvSpPr>
        <p:spPr>
          <a:xfrm>
            <a:off x="716914" y="3731182"/>
            <a:ext cx="576000" cy="576000"/>
          </a:xfrm>
          <a:prstGeom prst="ellipse">
            <a:avLst/>
          </a:prstGeom>
          <a:noFill/>
          <a:ln w="28575">
            <a:solidFill>
              <a:srgbClr val="6B4F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B0ECEF8-6A83-A5C4-8AD6-CE72E8614ECC}"/>
              </a:ext>
            </a:extLst>
          </p:cNvPr>
          <p:cNvSpPr/>
          <p:nvPr/>
        </p:nvSpPr>
        <p:spPr>
          <a:xfrm>
            <a:off x="6852929" y="3870028"/>
            <a:ext cx="576000" cy="576000"/>
          </a:xfrm>
          <a:prstGeom prst="ellipse">
            <a:avLst/>
          </a:prstGeom>
          <a:noFill/>
          <a:ln w="28575">
            <a:solidFill>
              <a:srgbClr val="6B4F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A8FCF15-6B49-0FE1-EAE9-FCD879F101C0}"/>
              </a:ext>
            </a:extLst>
          </p:cNvPr>
          <p:cNvSpPr txBox="1"/>
          <p:nvPr/>
        </p:nvSpPr>
        <p:spPr>
          <a:xfrm>
            <a:off x="227532" y="908699"/>
            <a:ext cx="677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A 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</a:rPr>
              <a:t>reminder</a:t>
            </a:r>
            <a:endParaRPr lang="fr-FR" dirty="0">
              <a:solidFill>
                <a:srgbClr val="0445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86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 59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9B968A35-6360-8080-C5B8-8E859D682D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DF75BF-18F2-9830-EE62-4305AFA9017F}"/>
              </a:ext>
            </a:extLst>
          </p:cNvPr>
          <p:cNvSpPr/>
          <p:nvPr/>
        </p:nvSpPr>
        <p:spPr>
          <a:xfrm>
            <a:off x="-477672" y="117356"/>
            <a:ext cx="12878678" cy="605647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54595" y="208827"/>
            <a:ext cx="6096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Weed biological control in Australia</a:t>
            </a:r>
            <a:endParaRPr lang="fr-F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D491D1C-CFF8-D45C-DB92-D16A21594C34}"/>
              </a:ext>
            </a:extLst>
          </p:cNvPr>
          <p:cNvGrpSpPr/>
          <p:nvPr/>
        </p:nvGrpSpPr>
        <p:grpSpPr>
          <a:xfrm>
            <a:off x="765415" y="2819348"/>
            <a:ext cx="10620164" cy="2672121"/>
            <a:chOff x="723467" y="3385763"/>
            <a:chExt cx="10620164" cy="2672121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FC3BF4AD-A4E2-21C7-3B7B-830BBFC5DED2}"/>
                </a:ext>
              </a:extLst>
            </p:cNvPr>
            <p:cNvGrpSpPr/>
            <p:nvPr/>
          </p:nvGrpSpPr>
          <p:grpSpPr>
            <a:xfrm>
              <a:off x="723467" y="3385763"/>
              <a:ext cx="10620164" cy="2672121"/>
              <a:chOff x="1444300" y="2775778"/>
              <a:chExt cx="10620164" cy="2672121"/>
            </a:xfrm>
          </p:grpSpPr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161D50CD-7336-4716-594B-71403B713BCE}"/>
                  </a:ext>
                </a:extLst>
              </p:cNvPr>
              <p:cNvGrpSpPr/>
              <p:nvPr/>
            </p:nvGrpSpPr>
            <p:grpSpPr>
              <a:xfrm>
                <a:off x="4649776" y="2775778"/>
                <a:ext cx="7414688" cy="2672121"/>
                <a:chOff x="1533737" y="2802924"/>
                <a:chExt cx="5052488" cy="2672121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AFB74CE-BF4E-558A-01F8-524E2192A1D8}"/>
                    </a:ext>
                  </a:extLst>
                </p:cNvPr>
                <p:cNvSpPr/>
                <p:nvPr/>
              </p:nvSpPr>
              <p:spPr>
                <a:xfrm>
                  <a:off x="1533737" y="2802924"/>
                  <a:ext cx="5052488" cy="2644975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75429E5-522D-F842-14E0-8FA237367389}"/>
                    </a:ext>
                  </a:extLst>
                </p:cNvPr>
                <p:cNvSpPr/>
                <p:nvPr/>
              </p:nvSpPr>
              <p:spPr>
                <a:xfrm>
                  <a:off x="1533738" y="5100984"/>
                  <a:ext cx="5052487" cy="3740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b="1" dirty="0" err="1">
                      <a:solidFill>
                        <a:srgbClr val="C00000"/>
                      </a:solidFill>
                    </a:rPr>
                    <a:t>Invaded</a:t>
                  </a:r>
                  <a:r>
                    <a:rPr lang="fr-FR" b="1" dirty="0">
                      <a:solidFill>
                        <a:srgbClr val="C00000"/>
                      </a:solidFill>
                    </a:rPr>
                    <a:t> </a:t>
                  </a:r>
                  <a:r>
                    <a:rPr lang="fr-FR" sz="1600" b="1" dirty="0">
                      <a:solidFill>
                        <a:srgbClr val="C00000"/>
                      </a:solidFill>
                      <a:latin typeface="Helvetica" pitchFamily="2" charset="0"/>
                    </a:rPr>
                    <a:t>range</a:t>
                  </a:r>
                  <a:endParaRPr lang="fr-FR" b="1" dirty="0">
                    <a:solidFill>
                      <a:srgbClr val="C00000"/>
                    </a:solidFill>
                    <a:latin typeface="Helvetica" pitchFamily="2" charset="0"/>
                  </a:endParaRPr>
                </a:p>
              </p:txBody>
            </p:sp>
          </p:grpSp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24C6BD1F-ADFD-BEDB-E8C6-D51230D6E149}"/>
                  </a:ext>
                </a:extLst>
              </p:cNvPr>
              <p:cNvGrpSpPr/>
              <p:nvPr/>
            </p:nvGrpSpPr>
            <p:grpSpPr>
              <a:xfrm>
                <a:off x="1444300" y="2802924"/>
                <a:ext cx="1975237" cy="2644975"/>
                <a:chOff x="1528491" y="2802924"/>
                <a:chExt cx="1975237" cy="2644975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C60DB02-5626-2BF3-EF54-888B8E312EE3}"/>
                    </a:ext>
                  </a:extLst>
                </p:cNvPr>
                <p:cNvSpPr/>
                <p:nvPr/>
              </p:nvSpPr>
              <p:spPr>
                <a:xfrm>
                  <a:off x="1533737" y="2802924"/>
                  <a:ext cx="1969991" cy="2644975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CE33193-6DF5-9533-1D48-F97E447A1235}"/>
                    </a:ext>
                  </a:extLst>
                </p:cNvPr>
                <p:cNvSpPr/>
                <p:nvPr/>
              </p:nvSpPr>
              <p:spPr>
                <a:xfrm>
                  <a:off x="1528491" y="5037965"/>
                  <a:ext cx="1969990" cy="4001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600" b="1" dirty="0">
                      <a:solidFill>
                        <a:schemeClr val="bg1">
                          <a:lumMod val="25000"/>
                        </a:schemeClr>
                      </a:solidFill>
                      <a:latin typeface="Helvetica" pitchFamily="2" charset="0"/>
                    </a:rPr>
                    <a:t>Native range</a:t>
                  </a:r>
                </a:p>
              </p:txBody>
            </p:sp>
          </p:grpSp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id="{259DDDD3-7497-0946-3113-7C9F3A84F5A1}"/>
                  </a:ext>
                </a:extLst>
              </p:cNvPr>
              <p:cNvSpPr/>
              <p:nvPr/>
            </p:nvSpPr>
            <p:spPr>
              <a:xfrm rot="766764">
                <a:off x="2823644" y="3616644"/>
                <a:ext cx="2533468" cy="408394"/>
              </a:xfrm>
              <a:custGeom>
                <a:avLst/>
                <a:gdLst>
                  <a:gd name="connsiteX0" fmla="*/ 0 w 2733575"/>
                  <a:gd name="connsiteY0" fmla="*/ 1213943 h 1213943"/>
                  <a:gd name="connsiteX1" fmla="*/ 1135781 w 2733575"/>
                  <a:gd name="connsiteY1" fmla="*/ 1160 h 1213943"/>
                  <a:gd name="connsiteX2" fmla="*/ 2733575 w 2733575"/>
                  <a:gd name="connsiteY2" fmla="*/ 973311 h 1213943"/>
                  <a:gd name="connsiteX3" fmla="*/ 2733575 w 2733575"/>
                  <a:gd name="connsiteY3" fmla="*/ 973311 h 121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3575" h="1213943">
                    <a:moveTo>
                      <a:pt x="0" y="1213943"/>
                    </a:moveTo>
                    <a:cubicBezTo>
                      <a:pt x="340092" y="627604"/>
                      <a:pt x="680185" y="41265"/>
                      <a:pt x="1135781" y="1160"/>
                    </a:cubicBezTo>
                    <a:cubicBezTo>
                      <a:pt x="1591377" y="-38945"/>
                      <a:pt x="2733575" y="973311"/>
                      <a:pt x="2733575" y="973311"/>
                    </a:cubicBezTo>
                    <a:lnTo>
                      <a:pt x="2733575" y="973311"/>
                    </a:lnTo>
                  </a:path>
                </a:pathLst>
              </a:custGeom>
              <a:noFill/>
              <a:ln w="38100">
                <a:solidFill>
                  <a:srgbClr val="577309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4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2156256E-C00F-34F6-E650-9D23E0FE6A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1729462" y="3236373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79B4FE84-C7E1-DC77-FA0A-1F18F94C1F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2130378" y="2884820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128C14D8-9C03-47CF-31B8-76DB2D5C05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2107608" y="3496441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5CD92C7C-236B-FB57-EBAF-BA2AE5D2D0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2482918" y="3236374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Image 17" descr="Une image contenant insecte&#10;&#10;Description générée automatiquement">
                <a:extLst>
                  <a:ext uri="{FF2B5EF4-FFF2-40B4-BE49-F238E27FC236}">
                    <a16:creationId xmlns:a16="http://schemas.microsoft.com/office/drawing/2014/main" id="{06F35575-E21E-C05E-5894-D490087AB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6" b="89974" l="4737" r="94851">
                            <a14:foregroundMark x1="70855" y1="21615" x2="70855" y2="21615"/>
                            <a14:foregroundMark x1="68898" y1="24479" x2="68898" y2="24479"/>
                            <a14:foregroundMark x1="67456" y1="27344" x2="67456" y2="27344"/>
                            <a14:foregroundMark x1="65602" y1="29297" x2="65602" y2="29297"/>
                            <a14:foregroundMark x1="53141" y1="26042" x2="53141" y2="26042"/>
                            <a14:foregroundMark x1="19464" y1="24870" x2="19464" y2="24870"/>
                            <a14:foregroundMark x1="22760" y1="28646" x2="22760" y2="28646"/>
                            <a14:foregroundMark x1="20803" y1="26042" x2="20803" y2="26042"/>
                            <a14:foregroundMark x1="21421" y1="26953" x2="21421" y2="26953"/>
                            <a14:foregroundMark x1="17405" y1="22656" x2="17405" y2="22656"/>
                            <a14:foregroundMark x1="18847" y1="24870" x2="18847" y2="24870"/>
                            <a14:foregroundMark x1="9372" y1="57422" x2="9372" y2="57422"/>
                            <a14:foregroundMark x1="6179" y1="55469" x2="6179" y2="55469"/>
                            <a14:foregroundMark x1="91555" y1="78906" x2="91555" y2="78906"/>
                            <a14:foregroundMark x1="94851" y1="20964" x2="94851" y2="20964"/>
                            <a14:foregroundMark x1="4737" y1="52083" x2="4737" y2="52083"/>
                            <a14:backgroundMark x1="59526" y1="66797" x2="59526" y2="66797"/>
                            <a14:backgroundMark x1="30587" y1="75260" x2="30587" y2="75260"/>
                            <a14:backgroundMark x1="44284" y1="70573" x2="44284" y2="70573"/>
                            <a14:backgroundMark x1="71988" y1="61068" x2="71988" y2="6106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45999">
                <a:off x="2669301" y="3793919"/>
                <a:ext cx="498700" cy="394441"/>
              </a:xfrm>
              <a:prstGeom prst="rect">
                <a:avLst/>
              </a:prstGeom>
            </p:spPr>
          </p:pic>
          <p:pic>
            <p:nvPicPr>
              <p:cNvPr id="19" name="Image 18" descr="Une image contenant insecte&#10;&#10;Description générée automatiquement">
                <a:extLst>
                  <a:ext uri="{FF2B5EF4-FFF2-40B4-BE49-F238E27FC236}">
                    <a16:creationId xmlns:a16="http://schemas.microsoft.com/office/drawing/2014/main" id="{ED13E820-AAC3-43C7-EF4A-F51DED28E1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6" b="89974" l="4737" r="94851">
                            <a14:foregroundMark x1="70855" y1="21615" x2="70855" y2="21615"/>
                            <a14:foregroundMark x1="68898" y1="24479" x2="68898" y2="24479"/>
                            <a14:foregroundMark x1="67456" y1="27344" x2="67456" y2="27344"/>
                            <a14:foregroundMark x1="65602" y1="29297" x2="65602" y2="29297"/>
                            <a14:foregroundMark x1="53141" y1="26042" x2="53141" y2="26042"/>
                            <a14:foregroundMark x1="19464" y1="24870" x2="19464" y2="24870"/>
                            <a14:foregroundMark x1="22760" y1="28646" x2="22760" y2="28646"/>
                            <a14:foregroundMark x1="20803" y1="26042" x2="20803" y2="26042"/>
                            <a14:foregroundMark x1="21421" y1="26953" x2="21421" y2="26953"/>
                            <a14:foregroundMark x1="17405" y1="22656" x2="17405" y2="22656"/>
                            <a14:foregroundMark x1="18847" y1="24870" x2="18847" y2="24870"/>
                            <a14:foregroundMark x1="9372" y1="57422" x2="9372" y2="57422"/>
                            <a14:foregroundMark x1="6179" y1="55469" x2="6179" y2="55469"/>
                            <a14:foregroundMark x1="91555" y1="78906" x2="91555" y2="78906"/>
                            <a14:foregroundMark x1="94851" y1="20964" x2="94851" y2="20964"/>
                            <a14:foregroundMark x1="4737" y1="52083" x2="4737" y2="52083"/>
                            <a14:backgroundMark x1="59526" y1="66797" x2="59526" y2="66797"/>
                            <a14:backgroundMark x1="30587" y1="75260" x2="30587" y2="75260"/>
                            <a14:backgroundMark x1="44284" y1="70573" x2="44284" y2="70573"/>
                            <a14:backgroundMark x1="71988" y1="61068" x2="71988" y2="6106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59797">
                <a:off x="1403084" y="3730549"/>
                <a:ext cx="570560" cy="451278"/>
              </a:xfrm>
              <a:prstGeom prst="rect">
                <a:avLst/>
              </a:prstGeom>
            </p:spPr>
          </p:pic>
          <p:pic>
            <p:nvPicPr>
              <p:cNvPr id="20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9FDA7CFE-19F5-091E-2B36-6C9B403795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5068645" y="3851771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325AEBD-26F7-400B-8397-870171BE6282}"/>
                  </a:ext>
                </a:extLst>
              </p:cNvPr>
              <p:cNvSpPr txBox="1"/>
              <p:nvPr/>
            </p:nvSpPr>
            <p:spPr>
              <a:xfrm>
                <a:off x="4583495" y="3565539"/>
                <a:ext cx="169324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rgbClr val="577309"/>
                    </a:solidFill>
                    <a:latin typeface="Helvetica" pitchFamily="2" charset="0"/>
                  </a:rPr>
                  <a:t>Introduction</a:t>
                </a:r>
              </a:p>
            </p:txBody>
          </p:sp>
          <p:cxnSp>
            <p:nvCxnSpPr>
              <p:cNvPr id="22" name="Connecteur droit avec flèche 21">
                <a:extLst>
                  <a:ext uri="{FF2B5EF4-FFF2-40B4-BE49-F238E27FC236}">
                    <a16:creationId xmlns:a16="http://schemas.microsoft.com/office/drawing/2014/main" id="{BBCB221E-3E7D-6DAC-D7C6-FDF3799CC9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5831" y="4346470"/>
                <a:ext cx="42321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227C0E0-5051-B0A2-6D99-7FC827011778}"/>
                  </a:ext>
                </a:extLst>
              </p:cNvPr>
              <p:cNvSpPr txBox="1"/>
              <p:nvPr/>
            </p:nvSpPr>
            <p:spPr>
              <a:xfrm>
                <a:off x="6052123" y="3137787"/>
                <a:ext cx="169324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rgbClr val="577309"/>
                    </a:solidFill>
                    <a:latin typeface="Helvetica" pitchFamily="2" charset="0"/>
                  </a:rPr>
                  <a:t>Spread</a:t>
                </a:r>
              </a:p>
            </p:txBody>
          </p:sp>
          <p:pic>
            <p:nvPicPr>
              <p:cNvPr id="24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FEE4C06E-7BCC-600C-43DF-DDE8090BF2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6259874" y="3386383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09641052-2D03-FF1C-8800-1BB091C026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6580510" y="3867620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5AADBBD2-F477-E82B-4F99-4B56ECF897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6136587" y="4006486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1BE98072-7356-65F0-AE21-755963430A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7416204" y="3475624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337C0DBD-26EA-C36E-0DDC-3428F617E0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7074759" y="4098265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Identification assistée par ordinateur (IAO) :Ambroisie à feuilles  d&amp;#39;Armoise (&amp;lt;I&amp;gt;Ambrosia artemisiifolia&amp;lt;/I&amp;gt; L.)">
                <a:extLst>
                  <a:ext uri="{FF2B5EF4-FFF2-40B4-BE49-F238E27FC236}">
                    <a16:creationId xmlns:a16="http://schemas.microsoft.com/office/drawing/2014/main" id="{45668E6C-C2D4-6962-70F7-5292F2A82E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38" b="84041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21"/>
              <a:stretch/>
            </p:blipFill>
            <p:spPr bwMode="auto">
              <a:xfrm>
                <a:off x="6885765" y="3386383"/>
                <a:ext cx="705080" cy="989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6F3FC7B-FB20-9B19-2147-B40643D40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21374">
              <a:off x="2936925" y="3577642"/>
              <a:ext cx="833494" cy="833494"/>
            </a:xfrm>
            <a:prstGeom prst="rect">
              <a:avLst/>
            </a:prstGeom>
          </p:spPr>
        </p:pic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id="{64B7BCA6-A581-EA8A-4B17-80F6F17347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8046" y="2112667"/>
            <a:ext cx="1385261" cy="1288537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3AB2413D-94CB-8EAB-7691-636B7F8BA4A7}"/>
              </a:ext>
            </a:extLst>
          </p:cNvPr>
          <p:cNvSpPr txBox="1"/>
          <p:nvPr/>
        </p:nvSpPr>
        <p:spPr>
          <a:xfrm>
            <a:off x="3804886" y="2198435"/>
            <a:ext cx="46122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 err="1"/>
              <a:t>Classical</a:t>
            </a:r>
            <a:r>
              <a:rPr lang="fr-FR" dirty="0"/>
              <a:t> </a:t>
            </a:r>
            <a:r>
              <a:rPr lang="fr-FR" dirty="0" err="1"/>
              <a:t>biological</a:t>
            </a:r>
            <a:r>
              <a:rPr lang="fr-FR" dirty="0"/>
              <a:t> control</a:t>
            </a:r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F763DBE3-B829-0958-D0EA-07D5E60361C8}"/>
              </a:ext>
            </a:extLst>
          </p:cNvPr>
          <p:cNvSpPr/>
          <p:nvPr/>
        </p:nvSpPr>
        <p:spPr>
          <a:xfrm flipV="1">
            <a:off x="1107629" y="4081725"/>
            <a:ext cx="5777601" cy="860559"/>
          </a:xfrm>
          <a:custGeom>
            <a:avLst/>
            <a:gdLst>
              <a:gd name="connsiteX0" fmla="*/ 0 w 2733575"/>
              <a:gd name="connsiteY0" fmla="*/ 1213943 h 1213943"/>
              <a:gd name="connsiteX1" fmla="*/ 1135781 w 2733575"/>
              <a:gd name="connsiteY1" fmla="*/ 1160 h 1213943"/>
              <a:gd name="connsiteX2" fmla="*/ 2733575 w 2733575"/>
              <a:gd name="connsiteY2" fmla="*/ 973311 h 1213943"/>
              <a:gd name="connsiteX3" fmla="*/ 2733575 w 2733575"/>
              <a:gd name="connsiteY3" fmla="*/ 973311 h 121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3575" h="1213943">
                <a:moveTo>
                  <a:pt x="0" y="1213943"/>
                </a:moveTo>
                <a:cubicBezTo>
                  <a:pt x="340092" y="627604"/>
                  <a:pt x="680185" y="41265"/>
                  <a:pt x="1135781" y="1160"/>
                </a:cubicBezTo>
                <a:cubicBezTo>
                  <a:pt x="1591377" y="-38945"/>
                  <a:pt x="2733575" y="973311"/>
                  <a:pt x="2733575" y="973311"/>
                </a:cubicBezTo>
                <a:lnTo>
                  <a:pt x="2733575" y="973311"/>
                </a:lnTo>
              </a:path>
            </a:pathLst>
          </a:custGeom>
          <a:noFill/>
          <a:ln w="38100">
            <a:solidFill>
              <a:srgbClr val="6B4F3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Une image contenant insecte&#10;&#10;Description générée automatiquement">
            <a:extLst>
              <a:ext uri="{FF2B5EF4-FFF2-40B4-BE49-F238E27FC236}">
                <a16:creationId xmlns:a16="http://schemas.microsoft.com/office/drawing/2014/main" id="{69D4DA85-5A70-1001-4D01-116AD7D6E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974" l="4737" r="94851">
                        <a14:foregroundMark x1="70855" y1="21615" x2="70855" y2="21615"/>
                        <a14:foregroundMark x1="68898" y1="24479" x2="68898" y2="24479"/>
                        <a14:foregroundMark x1="67456" y1="27344" x2="67456" y2="27344"/>
                        <a14:foregroundMark x1="65602" y1="29297" x2="65602" y2="29297"/>
                        <a14:foregroundMark x1="53141" y1="26042" x2="53141" y2="26042"/>
                        <a14:foregroundMark x1="19464" y1="24870" x2="19464" y2="24870"/>
                        <a14:foregroundMark x1="22760" y1="28646" x2="22760" y2="28646"/>
                        <a14:foregroundMark x1="20803" y1="26042" x2="20803" y2="26042"/>
                        <a14:foregroundMark x1="21421" y1="26953" x2="21421" y2="26953"/>
                        <a14:foregroundMark x1="17405" y1="22656" x2="17405" y2="22656"/>
                        <a14:foregroundMark x1="18847" y1="24870" x2="18847" y2="24870"/>
                        <a14:foregroundMark x1="9372" y1="57422" x2="9372" y2="57422"/>
                        <a14:foregroundMark x1="6179" y1="55469" x2="6179" y2="55469"/>
                        <a14:foregroundMark x1="91555" y1="78906" x2="91555" y2="78906"/>
                        <a14:foregroundMark x1="94851" y1="20964" x2="94851" y2="20964"/>
                        <a14:foregroundMark x1="4737" y1="52083" x2="4737" y2="52083"/>
                        <a14:backgroundMark x1="59526" y1="66797" x2="59526" y2="66797"/>
                        <a14:backgroundMark x1="30587" y1="75260" x2="30587" y2="75260"/>
                        <a14:backgroundMark x1="44284" y1="70573" x2="44284" y2="70573"/>
                        <a14:backgroundMark x1="71988" y1="61068" x2="71988" y2="61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59797">
            <a:off x="6802167" y="3937588"/>
            <a:ext cx="570560" cy="451278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FB709EEE-86CE-1EFB-9DA9-586912F72521}"/>
              </a:ext>
            </a:extLst>
          </p:cNvPr>
          <p:cNvSpPr/>
          <p:nvPr/>
        </p:nvSpPr>
        <p:spPr>
          <a:xfrm>
            <a:off x="716914" y="3731186"/>
            <a:ext cx="576000" cy="576000"/>
          </a:xfrm>
          <a:prstGeom prst="ellipse">
            <a:avLst/>
          </a:prstGeom>
          <a:noFill/>
          <a:ln w="28575">
            <a:solidFill>
              <a:srgbClr val="6B4F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B0ECEF8-6A83-A5C4-8AD6-CE72E8614ECC}"/>
              </a:ext>
            </a:extLst>
          </p:cNvPr>
          <p:cNvSpPr/>
          <p:nvPr/>
        </p:nvSpPr>
        <p:spPr>
          <a:xfrm>
            <a:off x="6852929" y="3870032"/>
            <a:ext cx="576000" cy="576000"/>
          </a:xfrm>
          <a:prstGeom prst="ellipse">
            <a:avLst/>
          </a:prstGeom>
          <a:noFill/>
          <a:ln w="28575">
            <a:solidFill>
              <a:srgbClr val="6B4F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Picture 2" descr="Identification assistée par ordinateur (IAO) :Ambroisie à feuilles  d&amp;#39;Armoise (&amp;lt;I&amp;gt;Ambrosia artemisiifolia&amp;lt;/I&amp;gt; L.)">
            <a:extLst>
              <a:ext uri="{FF2B5EF4-FFF2-40B4-BE49-F238E27FC236}">
                <a16:creationId xmlns:a16="http://schemas.microsoft.com/office/drawing/2014/main" id="{845A8042-4E1E-DF98-0903-457A0C9A5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38" b="8404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21"/>
          <a:stretch/>
        </p:blipFill>
        <p:spPr bwMode="auto">
          <a:xfrm>
            <a:off x="10505564" y="3973203"/>
            <a:ext cx="705080" cy="98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65105DE2-7D5E-2DAF-E785-59B85C886F21}"/>
              </a:ext>
            </a:extLst>
          </p:cNvPr>
          <p:cNvSpPr txBox="1"/>
          <p:nvPr/>
        </p:nvSpPr>
        <p:spPr>
          <a:xfrm>
            <a:off x="7589283" y="3192183"/>
            <a:ext cx="16932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6B4F35"/>
                </a:solidFill>
                <a:latin typeface="Helvetica" pitchFamily="2" charset="0"/>
              </a:rPr>
              <a:t>Spread</a:t>
            </a:r>
          </a:p>
        </p:txBody>
      </p:sp>
      <p:pic>
        <p:nvPicPr>
          <p:cNvPr id="39" name="Picture 2" descr="Identification assistée par ordinateur (IAO) :Ambroisie à feuilles  d&amp;#39;Armoise (&amp;lt;I&amp;gt;Ambrosia artemisiifolia&amp;lt;/I&amp;gt; L.)">
            <a:extLst>
              <a:ext uri="{FF2B5EF4-FFF2-40B4-BE49-F238E27FC236}">
                <a16:creationId xmlns:a16="http://schemas.microsoft.com/office/drawing/2014/main" id="{D980A0D4-75D6-58D7-7C20-6634671AC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38" b="8404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21"/>
          <a:stretch/>
        </p:blipFill>
        <p:spPr bwMode="auto">
          <a:xfrm>
            <a:off x="10019061" y="3594333"/>
            <a:ext cx="705080" cy="98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 39" descr="Une image contenant insecte&#10;&#10;Description générée automatiquement">
            <a:extLst>
              <a:ext uri="{FF2B5EF4-FFF2-40B4-BE49-F238E27FC236}">
                <a16:creationId xmlns:a16="http://schemas.microsoft.com/office/drawing/2014/main" id="{74B3503A-34E4-4597-69C2-24F4C51B2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974" l="4737" r="94851">
                        <a14:foregroundMark x1="70855" y1="21615" x2="70855" y2="21615"/>
                        <a14:foregroundMark x1="68898" y1="24479" x2="68898" y2="24479"/>
                        <a14:foregroundMark x1="67456" y1="27344" x2="67456" y2="27344"/>
                        <a14:foregroundMark x1="65602" y1="29297" x2="65602" y2="29297"/>
                        <a14:foregroundMark x1="53141" y1="26042" x2="53141" y2="26042"/>
                        <a14:foregroundMark x1="19464" y1="24870" x2="19464" y2="24870"/>
                        <a14:foregroundMark x1="22760" y1="28646" x2="22760" y2="28646"/>
                        <a14:foregroundMark x1="20803" y1="26042" x2="20803" y2="26042"/>
                        <a14:foregroundMark x1="21421" y1="26953" x2="21421" y2="26953"/>
                        <a14:foregroundMark x1="17405" y1="22656" x2="17405" y2="22656"/>
                        <a14:foregroundMark x1="18847" y1="24870" x2="18847" y2="24870"/>
                        <a14:foregroundMark x1="9372" y1="57422" x2="9372" y2="57422"/>
                        <a14:foregroundMark x1="6179" y1="55469" x2="6179" y2="55469"/>
                        <a14:foregroundMark x1="91555" y1="78906" x2="91555" y2="78906"/>
                        <a14:foregroundMark x1="94851" y1="20964" x2="94851" y2="20964"/>
                        <a14:foregroundMark x1="4737" y1="52083" x2="4737" y2="52083"/>
                        <a14:backgroundMark x1="59526" y1="66797" x2="59526" y2="66797"/>
                        <a14:backgroundMark x1="30587" y1="75260" x2="30587" y2="75260"/>
                        <a14:backgroundMark x1="44284" y1="70573" x2="44284" y2="70573"/>
                        <a14:backgroundMark x1="71988" y1="61068" x2="71988" y2="61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59797">
            <a:off x="9954049" y="4023212"/>
            <a:ext cx="570560" cy="451278"/>
          </a:xfrm>
          <a:prstGeom prst="rect">
            <a:avLst/>
          </a:prstGeom>
        </p:spPr>
      </p:pic>
      <p:pic>
        <p:nvPicPr>
          <p:cNvPr id="41" name="Picture 2" descr="Identification assistée par ordinateur (IAO) :Ambroisie à feuilles  d&amp;#39;Armoise (&amp;lt;I&amp;gt;Ambrosia artemisiifolia&amp;lt;/I&amp;gt; L.)">
            <a:extLst>
              <a:ext uri="{FF2B5EF4-FFF2-40B4-BE49-F238E27FC236}">
                <a16:creationId xmlns:a16="http://schemas.microsoft.com/office/drawing/2014/main" id="{4A99936E-FF23-90F0-8C49-B9E2ED29F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38" b="8404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21"/>
          <a:stretch/>
        </p:blipFill>
        <p:spPr bwMode="auto">
          <a:xfrm>
            <a:off x="7621398" y="3406080"/>
            <a:ext cx="705080" cy="98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dentification assistée par ordinateur (IAO) :Ambroisie à feuilles  d&amp;#39;Armoise (&amp;lt;I&amp;gt;Ambrosia artemisiifolia&amp;lt;/I&amp;gt; L.)">
            <a:extLst>
              <a:ext uri="{FF2B5EF4-FFF2-40B4-BE49-F238E27FC236}">
                <a16:creationId xmlns:a16="http://schemas.microsoft.com/office/drawing/2014/main" id="{1732D03C-186E-6881-E94E-3B9696A03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38" b="8404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21"/>
          <a:stretch/>
        </p:blipFill>
        <p:spPr bwMode="auto">
          <a:xfrm>
            <a:off x="7942034" y="3887317"/>
            <a:ext cx="705080" cy="98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dentification assistée par ordinateur (IAO) :Ambroisie à feuilles  d&amp;#39;Armoise (&amp;lt;I&amp;gt;Ambrosia artemisiifolia&amp;lt;/I&amp;gt; L.)">
            <a:extLst>
              <a:ext uri="{FF2B5EF4-FFF2-40B4-BE49-F238E27FC236}">
                <a16:creationId xmlns:a16="http://schemas.microsoft.com/office/drawing/2014/main" id="{A608A978-E451-DF92-7041-31F01ECA4A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38" b="8404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21"/>
          <a:stretch/>
        </p:blipFill>
        <p:spPr bwMode="auto">
          <a:xfrm>
            <a:off x="7393040" y="4027683"/>
            <a:ext cx="705080" cy="98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dentification assistée par ordinateur (IAO) :Ambroisie à feuilles  d&amp;#39;Armoise (&amp;lt;I&amp;gt;Ambrosia artemisiifolia&amp;lt;/I&amp;gt; L.)">
            <a:extLst>
              <a:ext uri="{FF2B5EF4-FFF2-40B4-BE49-F238E27FC236}">
                <a16:creationId xmlns:a16="http://schemas.microsoft.com/office/drawing/2014/main" id="{9CE9313E-52EF-A75D-C1E4-CED1F006A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38" b="8404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21"/>
          <a:stretch/>
        </p:blipFill>
        <p:spPr bwMode="auto">
          <a:xfrm>
            <a:off x="8777728" y="3495321"/>
            <a:ext cx="705080" cy="98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dentification assistée par ordinateur (IAO) :Ambroisie à feuilles  d&amp;#39;Armoise (&amp;lt;I&amp;gt;Ambrosia artemisiifolia&amp;lt;/I&amp;gt; L.)">
            <a:extLst>
              <a:ext uri="{FF2B5EF4-FFF2-40B4-BE49-F238E27FC236}">
                <a16:creationId xmlns:a16="http://schemas.microsoft.com/office/drawing/2014/main" id="{DA4E72CB-31B2-DC0D-C405-CBC028F02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38" b="8404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21"/>
          <a:stretch/>
        </p:blipFill>
        <p:spPr bwMode="auto">
          <a:xfrm>
            <a:off x="8436283" y="4117962"/>
            <a:ext cx="705080" cy="98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dentification assistée par ordinateur (IAO) :Ambroisie à feuilles  d&amp;#39;Armoise (&amp;lt;I&amp;gt;Ambrosia artemisiifolia&amp;lt;/I&amp;gt; L.)">
            <a:extLst>
              <a:ext uri="{FF2B5EF4-FFF2-40B4-BE49-F238E27FC236}">
                <a16:creationId xmlns:a16="http://schemas.microsoft.com/office/drawing/2014/main" id="{8B5E0A15-7A8D-3483-62ED-84CBDC227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38" b="8404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21"/>
          <a:stretch/>
        </p:blipFill>
        <p:spPr bwMode="auto">
          <a:xfrm>
            <a:off x="8247289" y="3406080"/>
            <a:ext cx="705080" cy="98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e 46">
            <a:extLst>
              <a:ext uri="{FF2B5EF4-FFF2-40B4-BE49-F238E27FC236}">
                <a16:creationId xmlns:a16="http://schemas.microsoft.com/office/drawing/2014/main" id="{82E0D2F5-F9FA-4B78-3B26-B7EFDF52FC48}"/>
              </a:ext>
            </a:extLst>
          </p:cNvPr>
          <p:cNvGrpSpPr/>
          <p:nvPr/>
        </p:nvGrpSpPr>
        <p:grpSpPr>
          <a:xfrm>
            <a:off x="7468884" y="3633796"/>
            <a:ext cx="1884266" cy="1404951"/>
            <a:chOff x="9051105" y="3186231"/>
            <a:chExt cx="1884266" cy="1404951"/>
          </a:xfrm>
        </p:grpSpPr>
        <p:pic>
          <p:nvPicPr>
            <p:cNvPr id="48" name="Image 47" descr="Une image contenant insecte&#10;&#10;Description générée automatiquement">
              <a:extLst>
                <a:ext uri="{FF2B5EF4-FFF2-40B4-BE49-F238E27FC236}">
                  <a16:creationId xmlns:a16="http://schemas.microsoft.com/office/drawing/2014/main" id="{8045E6AA-F499-95CE-DF58-D85735250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6" b="89974" l="4737" r="94851">
                          <a14:foregroundMark x1="70855" y1="21615" x2="70855" y2="21615"/>
                          <a14:foregroundMark x1="68898" y1="24479" x2="68898" y2="24479"/>
                          <a14:foregroundMark x1="67456" y1="27344" x2="67456" y2="27344"/>
                          <a14:foregroundMark x1="65602" y1="29297" x2="65602" y2="29297"/>
                          <a14:foregroundMark x1="53141" y1="26042" x2="53141" y2="26042"/>
                          <a14:foregroundMark x1="19464" y1="24870" x2="19464" y2="24870"/>
                          <a14:foregroundMark x1="22760" y1="28646" x2="22760" y2="28646"/>
                          <a14:foregroundMark x1="20803" y1="26042" x2="20803" y2="26042"/>
                          <a14:foregroundMark x1="21421" y1="26953" x2="21421" y2="26953"/>
                          <a14:foregroundMark x1="17405" y1="22656" x2="17405" y2="22656"/>
                          <a14:foregroundMark x1="18847" y1="24870" x2="18847" y2="24870"/>
                          <a14:foregroundMark x1="9372" y1="57422" x2="9372" y2="57422"/>
                          <a14:foregroundMark x1="6179" y1="55469" x2="6179" y2="55469"/>
                          <a14:foregroundMark x1="91555" y1="78906" x2="91555" y2="78906"/>
                          <a14:foregroundMark x1="94851" y1="20964" x2="94851" y2="20964"/>
                          <a14:foregroundMark x1="4737" y1="52083" x2="4737" y2="52083"/>
                          <a14:backgroundMark x1="59526" y1="66797" x2="59526" y2="66797"/>
                          <a14:backgroundMark x1="30587" y1="75260" x2="30587" y2="75260"/>
                          <a14:backgroundMark x1="44284" y1="70573" x2="44284" y2="70573"/>
                          <a14:backgroundMark x1="71988" y1="61068" x2="71988" y2="610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59797">
              <a:off x="9165122" y="3280844"/>
              <a:ext cx="570560" cy="451278"/>
            </a:xfrm>
            <a:prstGeom prst="rect">
              <a:avLst/>
            </a:prstGeom>
          </p:spPr>
        </p:pic>
        <p:pic>
          <p:nvPicPr>
            <p:cNvPr id="49" name="Image 48" descr="Une image contenant insecte&#10;&#10;Description générée automatiquement">
              <a:extLst>
                <a:ext uri="{FF2B5EF4-FFF2-40B4-BE49-F238E27FC236}">
                  <a16:creationId xmlns:a16="http://schemas.microsoft.com/office/drawing/2014/main" id="{D1663E2F-EED3-9765-6BB6-EFACFD75D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6" b="89974" l="4737" r="94851">
                          <a14:foregroundMark x1="70855" y1="21615" x2="70855" y2="21615"/>
                          <a14:foregroundMark x1="68898" y1="24479" x2="68898" y2="24479"/>
                          <a14:foregroundMark x1="67456" y1="27344" x2="67456" y2="27344"/>
                          <a14:foregroundMark x1="65602" y1="29297" x2="65602" y2="29297"/>
                          <a14:foregroundMark x1="53141" y1="26042" x2="53141" y2="26042"/>
                          <a14:foregroundMark x1="19464" y1="24870" x2="19464" y2="24870"/>
                          <a14:foregroundMark x1="22760" y1="28646" x2="22760" y2="28646"/>
                          <a14:foregroundMark x1="20803" y1="26042" x2="20803" y2="26042"/>
                          <a14:foregroundMark x1="21421" y1="26953" x2="21421" y2="26953"/>
                          <a14:foregroundMark x1="17405" y1="22656" x2="17405" y2="22656"/>
                          <a14:foregroundMark x1="18847" y1="24870" x2="18847" y2="24870"/>
                          <a14:foregroundMark x1="9372" y1="57422" x2="9372" y2="57422"/>
                          <a14:foregroundMark x1="6179" y1="55469" x2="6179" y2="55469"/>
                          <a14:foregroundMark x1="91555" y1="78906" x2="91555" y2="78906"/>
                          <a14:foregroundMark x1="94851" y1="20964" x2="94851" y2="20964"/>
                          <a14:foregroundMark x1="4737" y1="52083" x2="4737" y2="52083"/>
                          <a14:backgroundMark x1="59526" y1="66797" x2="59526" y2="66797"/>
                          <a14:backgroundMark x1="30587" y1="75260" x2="30587" y2="75260"/>
                          <a14:backgroundMark x1="44284" y1="70573" x2="44284" y2="70573"/>
                          <a14:backgroundMark x1="71988" y1="61068" x2="71988" y2="610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59797">
              <a:off x="9587771" y="3680244"/>
              <a:ext cx="570560" cy="451278"/>
            </a:xfrm>
            <a:prstGeom prst="rect">
              <a:avLst/>
            </a:prstGeom>
          </p:spPr>
        </p:pic>
        <p:pic>
          <p:nvPicPr>
            <p:cNvPr id="50" name="Image 49" descr="Une image contenant insecte&#10;&#10;Description générée automatiquement">
              <a:extLst>
                <a:ext uri="{FF2B5EF4-FFF2-40B4-BE49-F238E27FC236}">
                  <a16:creationId xmlns:a16="http://schemas.microsoft.com/office/drawing/2014/main" id="{ED25C7BE-9F81-169C-2B6B-4942D669E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6" b="89974" l="4737" r="94851">
                          <a14:foregroundMark x1="70855" y1="21615" x2="70855" y2="21615"/>
                          <a14:foregroundMark x1="68898" y1="24479" x2="68898" y2="24479"/>
                          <a14:foregroundMark x1="67456" y1="27344" x2="67456" y2="27344"/>
                          <a14:foregroundMark x1="65602" y1="29297" x2="65602" y2="29297"/>
                          <a14:foregroundMark x1="53141" y1="26042" x2="53141" y2="26042"/>
                          <a14:foregroundMark x1="19464" y1="24870" x2="19464" y2="24870"/>
                          <a14:foregroundMark x1="22760" y1="28646" x2="22760" y2="28646"/>
                          <a14:foregroundMark x1="20803" y1="26042" x2="20803" y2="26042"/>
                          <a14:foregroundMark x1="21421" y1="26953" x2="21421" y2="26953"/>
                          <a14:foregroundMark x1="17405" y1="22656" x2="17405" y2="22656"/>
                          <a14:foregroundMark x1="18847" y1="24870" x2="18847" y2="24870"/>
                          <a14:foregroundMark x1="9372" y1="57422" x2="9372" y2="57422"/>
                          <a14:foregroundMark x1="6179" y1="55469" x2="6179" y2="55469"/>
                          <a14:foregroundMark x1="91555" y1="78906" x2="91555" y2="78906"/>
                          <a14:foregroundMark x1="94851" y1="20964" x2="94851" y2="20964"/>
                          <a14:foregroundMark x1="4737" y1="52083" x2="4737" y2="52083"/>
                          <a14:backgroundMark x1="59526" y1="66797" x2="59526" y2="66797"/>
                          <a14:backgroundMark x1="30587" y1="75260" x2="30587" y2="75260"/>
                          <a14:backgroundMark x1="44284" y1="70573" x2="44284" y2="70573"/>
                          <a14:backgroundMark x1="71988" y1="61068" x2="71988" y2="610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59797">
              <a:off x="10424452" y="3403468"/>
              <a:ext cx="570560" cy="451278"/>
            </a:xfrm>
            <a:prstGeom prst="rect">
              <a:avLst/>
            </a:prstGeom>
          </p:spPr>
        </p:pic>
        <p:pic>
          <p:nvPicPr>
            <p:cNvPr id="51" name="Image 50" descr="Une image contenant insecte&#10;&#10;Description générée automatiquement">
              <a:extLst>
                <a:ext uri="{FF2B5EF4-FFF2-40B4-BE49-F238E27FC236}">
                  <a16:creationId xmlns:a16="http://schemas.microsoft.com/office/drawing/2014/main" id="{1D80D575-7918-5B4F-058D-AC9D76CC1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6" b="89974" l="4737" r="94851">
                          <a14:foregroundMark x1="70855" y1="21615" x2="70855" y2="21615"/>
                          <a14:foregroundMark x1="68898" y1="24479" x2="68898" y2="24479"/>
                          <a14:foregroundMark x1="67456" y1="27344" x2="67456" y2="27344"/>
                          <a14:foregroundMark x1="65602" y1="29297" x2="65602" y2="29297"/>
                          <a14:foregroundMark x1="53141" y1="26042" x2="53141" y2="26042"/>
                          <a14:foregroundMark x1="19464" y1="24870" x2="19464" y2="24870"/>
                          <a14:foregroundMark x1="22760" y1="28646" x2="22760" y2="28646"/>
                          <a14:foregroundMark x1="20803" y1="26042" x2="20803" y2="26042"/>
                          <a14:foregroundMark x1="21421" y1="26953" x2="21421" y2="26953"/>
                          <a14:foregroundMark x1="17405" y1="22656" x2="17405" y2="22656"/>
                          <a14:foregroundMark x1="18847" y1="24870" x2="18847" y2="24870"/>
                          <a14:foregroundMark x1="9372" y1="57422" x2="9372" y2="57422"/>
                          <a14:foregroundMark x1="6179" y1="55469" x2="6179" y2="55469"/>
                          <a14:foregroundMark x1="91555" y1="78906" x2="91555" y2="78906"/>
                          <a14:foregroundMark x1="94851" y1="20964" x2="94851" y2="20964"/>
                          <a14:foregroundMark x1="4737" y1="52083" x2="4737" y2="52083"/>
                          <a14:backgroundMark x1="59526" y1="66797" x2="59526" y2="66797"/>
                          <a14:backgroundMark x1="30587" y1="75260" x2="30587" y2="75260"/>
                          <a14:backgroundMark x1="44284" y1="70573" x2="44284" y2="70573"/>
                          <a14:backgroundMark x1="71988" y1="61068" x2="71988" y2="610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59797">
              <a:off x="8991464" y="3912603"/>
              <a:ext cx="570560" cy="451278"/>
            </a:xfrm>
            <a:prstGeom prst="rect">
              <a:avLst/>
            </a:prstGeom>
          </p:spPr>
        </p:pic>
        <p:pic>
          <p:nvPicPr>
            <p:cNvPr id="52" name="Image 51" descr="Une image contenant insecte&#10;&#10;Description générée automatiquement">
              <a:extLst>
                <a:ext uri="{FF2B5EF4-FFF2-40B4-BE49-F238E27FC236}">
                  <a16:creationId xmlns:a16="http://schemas.microsoft.com/office/drawing/2014/main" id="{EB5C4FF8-C18C-89B8-AD9C-057591807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6" b="89974" l="4737" r="94851">
                          <a14:foregroundMark x1="70855" y1="21615" x2="70855" y2="21615"/>
                          <a14:foregroundMark x1="68898" y1="24479" x2="68898" y2="24479"/>
                          <a14:foregroundMark x1="67456" y1="27344" x2="67456" y2="27344"/>
                          <a14:foregroundMark x1="65602" y1="29297" x2="65602" y2="29297"/>
                          <a14:foregroundMark x1="53141" y1="26042" x2="53141" y2="26042"/>
                          <a14:foregroundMark x1="19464" y1="24870" x2="19464" y2="24870"/>
                          <a14:foregroundMark x1="22760" y1="28646" x2="22760" y2="28646"/>
                          <a14:foregroundMark x1="20803" y1="26042" x2="20803" y2="26042"/>
                          <a14:foregroundMark x1="21421" y1="26953" x2="21421" y2="26953"/>
                          <a14:foregroundMark x1="17405" y1="22656" x2="17405" y2="22656"/>
                          <a14:foregroundMark x1="18847" y1="24870" x2="18847" y2="24870"/>
                          <a14:foregroundMark x1="9372" y1="57422" x2="9372" y2="57422"/>
                          <a14:foregroundMark x1="6179" y1="55469" x2="6179" y2="55469"/>
                          <a14:foregroundMark x1="91555" y1="78906" x2="91555" y2="78906"/>
                          <a14:foregroundMark x1="94851" y1="20964" x2="94851" y2="20964"/>
                          <a14:foregroundMark x1="4737" y1="52083" x2="4737" y2="52083"/>
                          <a14:backgroundMark x1="59526" y1="66797" x2="59526" y2="66797"/>
                          <a14:backgroundMark x1="30587" y1="75260" x2="30587" y2="75260"/>
                          <a14:backgroundMark x1="44284" y1="70573" x2="44284" y2="70573"/>
                          <a14:backgroundMark x1="71988" y1="61068" x2="71988" y2="610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59797">
              <a:off x="10089906" y="4080263"/>
              <a:ext cx="570560" cy="451278"/>
            </a:xfrm>
            <a:prstGeom prst="rect">
              <a:avLst/>
            </a:prstGeom>
          </p:spPr>
        </p:pic>
        <p:pic>
          <p:nvPicPr>
            <p:cNvPr id="53" name="Image 52" descr="Une image contenant insecte&#10;&#10;Description générée automatiquement">
              <a:extLst>
                <a:ext uri="{FF2B5EF4-FFF2-40B4-BE49-F238E27FC236}">
                  <a16:creationId xmlns:a16="http://schemas.microsoft.com/office/drawing/2014/main" id="{E627C7FA-E783-D389-9C80-50E28EBE8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6" b="89974" l="4737" r="94851">
                          <a14:foregroundMark x1="70855" y1="21615" x2="70855" y2="21615"/>
                          <a14:foregroundMark x1="68898" y1="24479" x2="68898" y2="24479"/>
                          <a14:foregroundMark x1="67456" y1="27344" x2="67456" y2="27344"/>
                          <a14:foregroundMark x1="65602" y1="29297" x2="65602" y2="29297"/>
                          <a14:foregroundMark x1="53141" y1="26042" x2="53141" y2="26042"/>
                          <a14:foregroundMark x1="19464" y1="24870" x2="19464" y2="24870"/>
                          <a14:foregroundMark x1="22760" y1="28646" x2="22760" y2="28646"/>
                          <a14:foregroundMark x1="20803" y1="26042" x2="20803" y2="26042"/>
                          <a14:foregroundMark x1="21421" y1="26953" x2="21421" y2="26953"/>
                          <a14:foregroundMark x1="17405" y1="22656" x2="17405" y2="22656"/>
                          <a14:foregroundMark x1="18847" y1="24870" x2="18847" y2="24870"/>
                          <a14:foregroundMark x1="9372" y1="57422" x2="9372" y2="57422"/>
                          <a14:foregroundMark x1="6179" y1="55469" x2="6179" y2="55469"/>
                          <a14:foregroundMark x1="91555" y1="78906" x2="91555" y2="78906"/>
                          <a14:foregroundMark x1="94851" y1="20964" x2="94851" y2="20964"/>
                          <a14:foregroundMark x1="4737" y1="52083" x2="4737" y2="52083"/>
                          <a14:backgroundMark x1="59526" y1="66797" x2="59526" y2="66797"/>
                          <a14:backgroundMark x1="30587" y1="75260" x2="30587" y2="75260"/>
                          <a14:backgroundMark x1="44284" y1="70573" x2="44284" y2="70573"/>
                          <a14:backgroundMark x1="71988" y1="61068" x2="71988" y2="610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59797">
              <a:off x="9848156" y="3245872"/>
              <a:ext cx="570560" cy="451278"/>
            </a:xfrm>
            <a:prstGeom prst="rect">
              <a:avLst/>
            </a:prstGeom>
          </p:spPr>
        </p:pic>
      </p:grpSp>
      <p:pic>
        <p:nvPicPr>
          <p:cNvPr id="54" name="Image 53" descr="Une image contenant insecte&#10;&#10;Description générée automatiquement">
            <a:extLst>
              <a:ext uri="{FF2B5EF4-FFF2-40B4-BE49-F238E27FC236}">
                <a16:creationId xmlns:a16="http://schemas.microsoft.com/office/drawing/2014/main" id="{FDF5CB38-CCC0-F70D-4F59-6C4A82D43B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974" l="4737" r="94851">
                        <a14:foregroundMark x1="70855" y1="21615" x2="70855" y2="21615"/>
                        <a14:foregroundMark x1="68898" y1="24479" x2="68898" y2="24479"/>
                        <a14:foregroundMark x1="67456" y1="27344" x2="67456" y2="27344"/>
                        <a14:foregroundMark x1="65602" y1="29297" x2="65602" y2="29297"/>
                        <a14:foregroundMark x1="53141" y1="26042" x2="53141" y2="26042"/>
                        <a14:foregroundMark x1="19464" y1="24870" x2="19464" y2="24870"/>
                        <a14:foregroundMark x1="22760" y1="28646" x2="22760" y2="28646"/>
                        <a14:foregroundMark x1="20803" y1="26042" x2="20803" y2="26042"/>
                        <a14:foregroundMark x1="21421" y1="26953" x2="21421" y2="26953"/>
                        <a14:foregroundMark x1="17405" y1="22656" x2="17405" y2="22656"/>
                        <a14:foregroundMark x1="18847" y1="24870" x2="18847" y2="24870"/>
                        <a14:foregroundMark x1="9372" y1="57422" x2="9372" y2="57422"/>
                        <a14:foregroundMark x1="6179" y1="55469" x2="6179" y2="55469"/>
                        <a14:foregroundMark x1="91555" y1="78906" x2="91555" y2="78906"/>
                        <a14:foregroundMark x1="94851" y1="20964" x2="94851" y2="20964"/>
                        <a14:foregroundMark x1="4737" y1="52083" x2="4737" y2="52083"/>
                        <a14:backgroundMark x1="59526" y1="66797" x2="59526" y2="66797"/>
                        <a14:backgroundMark x1="30587" y1="75260" x2="30587" y2="75260"/>
                        <a14:backgroundMark x1="44284" y1="70573" x2="44284" y2="70573"/>
                        <a14:backgroundMark x1="71988" y1="61068" x2="71988" y2="61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482">
            <a:off x="10570122" y="4386639"/>
            <a:ext cx="570560" cy="451278"/>
          </a:xfrm>
          <a:prstGeom prst="rect">
            <a:avLst/>
          </a:prstGeom>
        </p:spPr>
      </p:pic>
      <p:pic>
        <p:nvPicPr>
          <p:cNvPr id="55" name="Picture 2" descr="Identification assistée par ordinateur (IAO) :Ambroisie à feuilles  d&amp;#39;Armoise (&amp;lt;I&amp;gt;Ambrosia artemisiifolia&amp;lt;/I&amp;gt; L.)">
            <a:extLst>
              <a:ext uri="{FF2B5EF4-FFF2-40B4-BE49-F238E27FC236}">
                <a16:creationId xmlns:a16="http://schemas.microsoft.com/office/drawing/2014/main" id="{772E5F25-6F15-2E6E-675E-D69B2290D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38" b="8404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21"/>
          <a:stretch/>
        </p:blipFill>
        <p:spPr bwMode="auto">
          <a:xfrm>
            <a:off x="10494032" y="3133615"/>
            <a:ext cx="705080" cy="98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Image 55" descr="Une image contenant insecte&#10;&#10;Description générée automatiquement">
            <a:extLst>
              <a:ext uri="{FF2B5EF4-FFF2-40B4-BE49-F238E27FC236}">
                <a16:creationId xmlns:a16="http://schemas.microsoft.com/office/drawing/2014/main" id="{5F64FC35-4309-3EA3-F230-8E73585DA5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974" l="4737" r="94851">
                        <a14:foregroundMark x1="70855" y1="21615" x2="70855" y2="21615"/>
                        <a14:foregroundMark x1="68898" y1="24479" x2="68898" y2="24479"/>
                        <a14:foregroundMark x1="67456" y1="27344" x2="67456" y2="27344"/>
                        <a14:foregroundMark x1="65602" y1="29297" x2="65602" y2="29297"/>
                        <a14:foregroundMark x1="53141" y1="26042" x2="53141" y2="26042"/>
                        <a14:foregroundMark x1="19464" y1="24870" x2="19464" y2="24870"/>
                        <a14:foregroundMark x1="22760" y1="28646" x2="22760" y2="28646"/>
                        <a14:foregroundMark x1="20803" y1="26042" x2="20803" y2="26042"/>
                        <a14:foregroundMark x1="21421" y1="26953" x2="21421" y2="26953"/>
                        <a14:foregroundMark x1="17405" y1="22656" x2="17405" y2="22656"/>
                        <a14:foregroundMark x1="18847" y1="24870" x2="18847" y2="24870"/>
                        <a14:foregroundMark x1="9372" y1="57422" x2="9372" y2="57422"/>
                        <a14:foregroundMark x1="6179" y1="55469" x2="6179" y2="55469"/>
                        <a14:foregroundMark x1="91555" y1="78906" x2="91555" y2="78906"/>
                        <a14:foregroundMark x1="94851" y1="20964" x2="94851" y2="20964"/>
                        <a14:foregroundMark x1="4737" y1="52083" x2="4737" y2="52083"/>
                        <a14:backgroundMark x1="59526" y1="66797" x2="59526" y2="66797"/>
                        <a14:backgroundMark x1="30587" y1="75260" x2="30587" y2="75260"/>
                        <a14:backgroundMark x1="44284" y1="70573" x2="44284" y2="70573"/>
                        <a14:backgroundMark x1="71988" y1="61068" x2="71988" y2="61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482">
            <a:off x="10558590" y="3547051"/>
            <a:ext cx="570560" cy="451278"/>
          </a:xfrm>
          <a:prstGeom prst="rect">
            <a:avLst/>
          </a:prstGeom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6EC37CFB-FB15-7AE0-A381-1135A2325048}"/>
              </a:ext>
            </a:extLst>
          </p:cNvPr>
          <p:cNvSpPr txBox="1"/>
          <p:nvPr/>
        </p:nvSpPr>
        <p:spPr>
          <a:xfrm>
            <a:off x="9429410" y="3184324"/>
            <a:ext cx="16932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accent2"/>
                </a:solidFill>
                <a:latin typeface="Helvetica" pitchFamily="2" charset="0"/>
              </a:rPr>
              <a:t>Control</a:t>
            </a: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F88BA9BB-B167-DB85-9ED6-8C9C82C0AA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57" b="96332" l="10000" r="90000">
                        <a14:foregroundMark x1="73889" y1="6757" x2="73889" y2="6757"/>
                        <a14:foregroundMark x1="52111" y1="12741" x2="52111" y2="12741"/>
                        <a14:foregroundMark x1="50111" y1="96332" x2="50111" y2="963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8988" y="2936885"/>
            <a:ext cx="714120" cy="411016"/>
          </a:xfrm>
          <a:prstGeom prst="rect">
            <a:avLst/>
          </a:prstGeom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3FCC076E-2AA3-7728-704A-47102E8A9859}"/>
              </a:ext>
            </a:extLst>
          </p:cNvPr>
          <p:cNvSpPr txBox="1"/>
          <p:nvPr/>
        </p:nvSpPr>
        <p:spPr>
          <a:xfrm>
            <a:off x="227532" y="908699"/>
            <a:ext cx="677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A 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</a:rPr>
              <a:t>reminder</a:t>
            </a:r>
            <a:endParaRPr lang="fr-FR" dirty="0">
              <a:solidFill>
                <a:srgbClr val="0445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7D308278-A074-BE85-65C5-2CC94739E6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DF75BF-18F2-9830-EE62-4305AFA9017F}"/>
              </a:ext>
            </a:extLst>
          </p:cNvPr>
          <p:cNvSpPr/>
          <p:nvPr/>
        </p:nvSpPr>
        <p:spPr>
          <a:xfrm>
            <a:off x="-477672" y="117356"/>
            <a:ext cx="12878678" cy="605647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54595" y="208827"/>
            <a:ext cx="6096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Weed biological control in Australia</a:t>
            </a:r>
            <a:endParaRPr lang="fr-F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8F0BD4-8CFB-4C93-7985-3551A725B19C}"/>
              </a:ext>
            </a:extLst>
          </p:cNvPr>
          <p:cNvSpPr txBox="1"/>
          <p:nvPr/>
        </p:nvSpPr>
        <p:spPr>
          <a:xfrm>
            <a:off x="269261" y="1508159"/>
            <a:ext cx="47571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All habitats have been invaded by exotic </a:t>
            </a:r>
            <a:r>
              <a:rPr lang="fr-FR" dirty="0" err="1"/>
              <a:t>weeds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A64D07D-2121-8240-DD04-0568807C888A}"/>
              </a:ext>
            </a:extLst>
          </p:cNvPr>
          <p:cNvSpPr txBox="1"/>
          <p:nvPr/>
        </p:nvSpPr>
        <p:spPr>
          <a:xfrm>
            <a:off x="269261" y="2066137"/>
            <a:ext cx="67078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/>
              <a:t>$7.1 billion per </a:t>
            </a:r>
            <a:r>
              <a:rPr lang="fr-FR" dirty="0" err="1"/>
              <a:t>annum</a:t>
            </a:r>
            <a:r>
              <a:rPr lang="fr-FR" dirty="0"/>
              <a:t> for agriculture</a:t>
            </a:r>
          </a:p>
        </p:txBody>
      </p:sp>
      <p:pic>
        <p:nvPicPr>
          <p:cNvPr id="29" name="Graphique 28" descr="Argent avec un remplissage uni">
            <a:extLst>
              <a:ext uri="{FF2B5EF4-FFF2-40B4-BE49-F238E27FC236}">
                <a16:creationId xmlns:a16="http://schemas.microsoft.com/office/drawing/2014/main" id="{38F9810D-15C5-2DD8-8D66-725C55EAF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9443" y="2164202"/>
            <a:ext cx="756689" cy="756689"/>
          </a:xfrm>
          <a:prstGeom prst="rect">
            <a:avLst/>
          </a:prstGeom>
        </p:spPr>
      </p:pic>
      <p:pic>
        <p:nvPicPr>
          <p:cNvPr id="27" name="Graphique 26" descr="Tracteur avec un remplissage uni">
            <a:extLst>
              <a:ext uri="{FF2B5EF4-FFF2-40B4-BE49-F238E27FC236}">
                <a16:creationId xmlns:a16="http://schemas.microsoft.com/office/drawing/2014/main" id="{B1671AC8-2AC9-264E-B25D-BE87E4B7D7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5227" y="1888819"/>
            <a:ext cx="784099" cy="784099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5022F1E9-BA04-361B-AFF4-41ED459BFC6F}"/>
              </a:ext>
            </a:extLst>
          </p:cNvPr>
          <p:cNvSpPr txBox="1"/>
          <p:nvPr/>
        </p:nvSpPr>
        <p:spPr>
          <a:xfrm>
            <a:off x="227532" y="908699"/>
            <a:ext cx="677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Set the scene…</a:t>
            </a:r>
            <a:endParaRPr lang="fr-FR" dirty="0">
              <a:solidFill>
                <a:srgbClr val="044559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D2985AB-6AA3-7EBF-2E83-0BA1944632FA}"/>
              </a:ext>
            </a:extLst>
          </p:cNvPr>
          <p:cNvSpPr txBox="1"/>
          <p:nvPr/>
        </p:nvSpPr>
        <p:spPr>
          <a:xfrm>
            <a:off x="2580520" y="2339442"/>
            <a:ext cx="17923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pPr algn="l"/>
            <a:r>
              <a:rPr lang="fr-FR" sz="1000" b="0" dirty="0"/>
              <a:t>Cullen et al. 2023</a:t>
            </a:r>
          </a:p>
        </p:txBody>
      </p:sp>
    </p:spTree>
    <p:extLst>
      <p:ext uri="{BB962C8B-B14F-4D97-AF65-F5344CB8AC3E}">
        <p14:creationId xmlns:p14="http://schemas.microsoft.com/office/powerpoint/2010/main" val="2536850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7D308278-A074-BE85-65C5-2CC94739E6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75F44DA-DFB5-83C6-A45C-FD6CA9BF0574}"/>
              </a:ext>
            </a:extLst>
          </p:cNvPr>
          <p:cNvSpPr txBox="1"/>
          <p:nvPr/>
        </p:nvSpPr>
        <p:spPr>
          <a:xfrm>
            <a:off x="269261" y="2597706"/>
            <a:ext cx="41700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44559"/>
                </a:solidFill>
                <a:latin typeface="Helvetica" pitchFamily="2" charset="0"/>
              </a:rPr>
              <a:t>Long history</a:t>
            </a:r>
            <a:endParaRPr lang="fr-FR" sz="2000" b="1" dirty="0">
              <a:solidFill>
                <a:srgbClr val="044559"/>
              </a:solidFill>
              <a:latin typeface="Helvetica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FE4DD79-65D8-6AA9-3C02-B855B7B1BBDD}"/>
              </a:ext>
            </a:extLst>
          </p:cNvPr>
          <p:cNvSpPr txBox="1"/>
          <p:nvPr/>
        </p:nvSpPr>
        <p:spPr>
          <a:xfrm>
            <a:off x="271825" y="3153936"/>
            <a:ext cx="5387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pPr algn="l"/>
            <a:r>
              <a:rPr lang="fr-FR" sz="1600" b="0" dirty="0" err="1"/>
              <a:t>Used</a:t>
            </a:r>
            <a:r>
              <a:rPr lang="fr-FR" sz="1600" b="0" dirty="0"/>
              <a:t> for more </a:t>
            </a:r>
            <a:r>
              <a:rPr lang="fr-FR" sz="1600" b="0" dirty="0" err="1"/>
              <a:t>than</a:t>
            </a:r>
            <a:r>
              <a:rPr lang="fr-FR" sz="1600" b="0" dirty="0"/>
              <a:t> 120 </a:t>
            </a:r>
            <a:r>
              <a:rPr lang="fr-FR" sz="1600" b="0" dirty="0" err="1"/>
              <a:t>years</a:t>
            </a:r>
            <a:endParaRPr lang="fr-FR" sz="16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F75BF-18F2-9830-EE62-4305AFA9017F}"/>
              </a:ext>
            </a:extLst>
          </p:cNvPr>
          <p:cNvSpPr/>
          <p:nvPr/>
        </p:nvSpPr>
        <p:spPr>
          <a:xfrm>
            <a:off x="-477672" y="117356"/>
            <a:ext cx="12878678" cy="605647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54595" y="208827"/>
            <a:ext cx="6096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Weed biological control in Australia</a:t>
            </a:r>
            <a:endParaRPr lang="fr-F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9875794-A610-E3CC-DA5B-09655E72FF48}"/>
              </a:ext>
            </a:extLst>
          </p:cNvPr>
          <p:cNvGrpSpPr>
            <a:grpSpLocks noChangeAspect="1"/>
          </p:cNvGrpSpPr>
          <p:nvPr/>
        </p:nvGrpSpPr>
        <p:grpSpPr>
          <a:xfrm>
            <a:off x="4844276" y="4270720"/>
            <a:ext cx="7146980" cy="2247912"/>
            <a:chOff x="2420254" y="4368799"/>
            <a:chExt cx="5955786" cy="1873251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3CEEE8C-8BC7-8101-709C-8B117F2822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3750" t="33083" r="13281" b="21500"/>
            <a:stretch/>
          </p:blipFill>
          <p:spPr>
            <a:xfrm>
              <a:off x="2420254" y="4368799"/>
              <a:ext cx="3031573" cy="1873251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6A759B9-8AF1-11FB-8430-C326C6A3D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3750" t="45558" r="13281" b="5276"/>
            <a:stretch/>
          </p:blipFill>
          <p:spPr>
            <a:xfrm>
              <a:off x="5575690" y="4368799"/>
              <a:ext cx="2800350" cy="1873251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F7B0C01-3B0F-9388-A4AB-C766CBBBA07B}"/>
              </a:ext>
            </a:extLst>
          </p:cNvPr>
          <p:cNvGrpSpPr>
            <a:grpSpLocks noChangeAspect="1"/>
          </p:cNvGrpSpPr>
          <p:nvPr/>
        </p:nvGrpSpPr>
        <p:grpSpPr>
          <a:xfrm>
            <a:off x="236936" y="4284351"/>
            <a:ext cx="4412897" cy="2033173"/>
            <a:chOff x="5334000" y="2285463"/>
            <a:chExt cx="4962811" cy="2286537"/>
          </a:xfrm>
        </p:grpSpPr>
        <p:pic>
          <p:nvPicPr>
            <p:cNvPr id="18" name="Image 17" descr="Une image contenant invertébré, chenille, coccinelle, vermine&#10;&#10;Description générée automatiquement">
              <a:extLst>
                <a:ext uri="{FF2B5EF4-FFF2-40B4-BE49-F238E27FC236}">
                  <a16:creationId xmlns:a16="http://schemas.microsoft.com/office/drawing/2014/main" id="{1FD260C1-155B-624B-3377-7317255C2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2286000"/>
              <a:ext cx="1524000" cy="2286000"/>
            </a:xfrm>
            <a:prstGeom prst="rect">
              <a:avLst/>
            </a:prstGeom>
          </p:spPr>
        </p:pic>
        <p:pic>
          <p:nvPicPr>
            <p:cNvPr id="19" name="Image 18" descr="Une image contenant invertébré, herbe, lépidoptère, Papillons de jour et de nuit&#10;&#10;Description générée automatiquement">
              <a:extLst>
                <a:ext uri="{FF2B5EF4-FFF2-40B4-BE49-F238E27FC236}">
                  <a16:creationId xmlns:a16="http://schemas.microsoft.com/office/drawing/2014/main" id="{52A2D344-38AF-B810-3D3F-1E5423AFF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1565" y="2285463"/>
              <a:ext cx="3435246" cy="2286000"/>
            </a:xfrm>
            <a:prstGeom prst="rect">
              <a:avLst/>
            </a:prstGeom>
          </p:spPr>
        </p:pic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CAB55841-ECB2-1E6D-ACB5-9BC5D4EA1CAB}"/>
              </a:ext>
            </a:extLst>
          </p:cNvPr>
          <p:cNvSpPr txBox="1"/>
          <p:nvPr/>
        </p:nvSpPr>
        <p:spPr>
          <a:xfrm>
            <a:off x="505631" y="6317047"/>
            <a:ext cx="48498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44559"/>
                </a:solidFill>
                <a:latin typeface="Helvetica" pitchFamily="2" charset="0"/>
              </a:rPr>
              <a:t>Cactus </a:t>
            </a:r>
            <a:r>
              <a:rPr lang="fr-FR" sz="1600" dirty="0" err="1">
                <a:solidFill>
                  <a:srgbClr val="044559"/>
                </a:solidFill>
                <a:latin typeface="Helvetica" pitchFamily="2" charset="0"/>
              </a:rPr>
              <a:t>moth</a:t>
            </a:r>
            <a:r>
              <a:rPr lang="fr-FR" sz="1600" dirty="0">
                <a:solidFill>
                  <a:srgbClr val="044559"/>
                </a:solidFill>
                <a:latin typeface="Helvetica" pitchFamily="2" charset="0"/>
              </a:rPr>
              <a:t>, </a:t>
            </a:r>
            <a:r>
              <a:rPr lang="fr-FR" sz="1600" i="1" dirty="0" err="1">
                <a:solidFill>
                  <a:srgbClr val="044559"/>
                </a:solidFill>
                <a:latin typeface="Helvetica" pitchFamily="2" charset="0"/>
              </a:rPr>
              <a:t>Cactoblastis</a:t>
            </a:r>
            <a:r>
              <a:rPr lang="fr-FR" sz="1600" i="1" dirty="0">
                <a:solidFill>
                  <a:srgbClr val="044559"/>
                </a:solidFill>
                <a:latin typeface="Helvetica" pitchFamily="2" charset="0"/>
              </a:rPr>
              <a:t> </a:t>
            </a:r>
            <a:r>
              <a:rPr lang="fr-FR" sz="1600" i="1" dirty="0" err="1">
                <a:solidFill>
                  <a:srgbClr val="044559"/>
                </a:solidFill>
                <a:latin typeface="Helvetica" pitchFamily="2" charset="0"/>
              </a:rPr>
              <a:t>cactorum</a:t>
            </a:r>
            <a:endParaRPr lang="fr-FR" sz="1600" i="1" dirty="0">
              <a:solidFill>
                <a:srgbClr val="044559"/>
              </a:solidFill>
              <a:latin typeface="Helvetica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C51F397-8147-8923-8FD6-0EE8D2190297}"/>
              </a:ext>
            </a:extLst>
          </p:cNvPr>
          <p:cNvSpPr txBox="1"/>
          <p:nvPr/>
        </p:nvSpPr>
        <p:spPr>
          <a:xfrm>
            <a:off x="271825" y="3599747"/>
            <a:ext cx="6906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 err="1"/>
              <a:t>Prickly</a:t>
            </a:r>
            <a:r>
              <a:rPr lang="fr-FR" dirty="0"/>
              <a:t> </a:t>
            </a:r>
            <a:r>
              <a:rPr lang="fr-FR" dirty="0" err="1"/>
              <a:t>pear</a:t>
            </a:r>
            <a:r>
              <a:rPr lang="fr-FR" dirty="0"/>
              <a:t> (</a:t>
            </a:r>
            <a:r>
              <a:rPr lang="fr-FR" i="1" dirty="0"/>
              <a:t>Opuntia </a:t>
            </a:r>
            <a:r>
              <a:rPr lang="fr-FR" i="1" dirty="0" err="1"/>
              <a:t>stricta</a:t>
            </a:r>
            <a:r>
              <a:rPr lang="fr-FR" dirty="0"/>
              <a:t>) control in </a:t>
            </a:r>
            <a:r>
              <a:rPr lang="fr-FR" dirty="0" err="1"/>
              <a:t>Australia</a:t>
            </a:r>
            <a:r>
              <a:rPr lang="fr-FR" dirty="0"/>
              <a:t> in the 1930s: 1st </a:t>
            </a:r>
            <a:r>
              <a:rPr lang="fr-FR" dirty="0" err="1"/>
              <a:t>sucess</a:t>
            </a:r>
            <a:r>
              <a:rPr lang="fr-FR" dirty="0"/>
              <a:t>!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8F0BD4-8CFB-4C93-7985-3551A725B19C}"/>
              </a:ext>
            </a:extLst>
          </p:cNvPr>
          <p:cNvSpPr txBox="1"/>
          <p:nvPr/>
        </p:nvSpPr>
        <p:spPr>
          <a:xfrm>
            <a:off x="269261" y="1508159"/>
            <a:ext cx="47571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All habitats have been invaded by exotic </a:t>
            </a:r>
            <a:r>
              <a:rPr lang="fr-FR" dirty="0" err="1"/>
              <a:t>weeds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A64D07D-2121-8240-DD04-0568807C888A}"/>
              </a:ext>
            </a:extLst>
          </p:cNvPr>
          <p:cNvSpPr txBox="1"/>
          <p:nvPr/>
        </p:nvSpPr>
        <p:spPr>
          <a:xfrm>
            <a:off x="269261" y="2066137"/>
            <a:ext cx="67078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/>
              <a:t>$7.1 billion per </a:t>
            </a:r>
            <a:r>
              <a:rPr lang="fr-FR" dirty="0" err="1"/>
              <a:t>annum</a:t>
            </a:r>
            <a:r>
              <a:rPr lang="fr-FR" dirty="0"/>
              <a:t> for agriculture</a:t>
            </a:r>
          </a:p>
        </p:txBody>
      </p:sp>
      <p:pic>
        <p:nvPicPr>
          <p:cNvPr id="29" name="Graphique 28" descr="Argent avec un remplissage uni">
            <a:extLst>
              <a:ext uri="{FF2B5EF4-FFF2-40B4-BE49-F238E27FC236}">
                <a16:creationId xmlns:a16="http://schemas.microsoft.com/office/drawing/2014/main" id="{38F9810D-15C5-2DD8-8D66-725C55EAF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69443" y="2164202"/>
            <a:ext cx="756689" cy="756689"/>
          </a:xfrm>
          <a:prstGeom prst="rect">
            <a:avLst/>
          </a:prstGeom>
        </p:spPr>
      </p:pic>
      <p:pic>
        <p:nvPicPr>
          <p:cNvPr id="27" name="Graphique 26" descr="Tracteur avec un remplissage uni">
            <a:extLst>
              <a:ext uri="{FF2B5EF4-FFF2-40B4-BE49-F238E27FC236}">
                <a16:creationId xmlns:a16="http://schemas.microsoft.com/office/drawing/2014/main" id="{B1671AC8-2AC9-264E-B25D-BE87E4B7D7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55227" y="1888819"/>
            <a:ext cx="784099" cy="784099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5022F1E9-BA04-361B-AFF4-41ED459BFC6F}"/>
              </a:ext>
            </a:extLst>
          </p:cNvPr>
          <p:cNvSpPr txBox="1"/>
          <p:nvPr/>
        </p:nvSpPr>
        <p:spPr>
          <a:xfrm>
            <a:off x="227532" y="908699"/>
            <a:ext cx="677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Set the scene…</a:t>
            </a:r>
            <a:endParaRPr lang="fr-FR" dirty="0">
              <a:solidFill>
                <a:srgbClr val="044559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D2985AB-6AA3-7EBF-2E83-0BA1944632FA}"/>
              </a:ext>
            </a:extLst>
          </p:cNvPr>
          <p:cNvSpPr txBox="1"/>
          <p:nvPr/>
        </p:nvSpPr>
        <p:spPr>
          <a:xfrm>
            <a:off x="2580520" y="2339442"/>
            <a:ext cx="17923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pPr algn="l"/>
            <a:r>
              <a:rPr lang="fr-FR" sz="1000" b="0" dirty="0"/>
              <a:t>Cullen et al. 2023</a:t>
            </a:r>
          </a:p>
        </p:txBody>
      </p:sp>
    </p:spTree>
    <p:extLst>
      <p:ext uri="{BB962C8B-B14F-4D97-AF65-F5344CB8AC3E}">
        <p14:creationId xmlns:p14="http://schemas.microsoft.com/office/powerpoint/2010/main" val="1533075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7D308278-A074-BE85-65C5-2CC94739E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75F44DA-DFB5-83C6-A45C-FD6CA9BF0574}"/>
              </a:ext>
            </a:extLst>
          </p:cNvPr>
          <p:cNvSpPr txBox="1"/>
          <p:nvPr/>
        </p:nvSpPr>
        <p:spPr>
          <a:xfrm>
            <a:off x="269261" y="2597706"/>
            <a:ext cx="41700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44559"/>
                </a:solidFill>
                <a:latin typeface="Helvetica" pitchFamily="2" charset="0"/>
              </a:rPr>
              <a:t>Long history</a:t>
            </a:r>
            <a:endParaRPr lang="fr-FR" sz="2000" b="1" dirty="0">
              <a:solidFill>
                <a:srgbClr val="044559"/>
              </a:solidFill>
              <a:latin typeface="Helvetica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FE4DD79-65D8-6AA9-3C02-B855B7B1BBDD}"/>
              </a:ext>
            </a:extLst>
          </p:cNvPr>
          <p:cNvSpPr txBox="1"/>
          <p:nvPr/>
        </p:nvSpPr>
        <p:spPr>
          <a:xfrm>
            <a:off x="271825" y="3153936"/>
            <a:ext cx="5387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pPr algn="l"/>
            <a:r>
              <a:rPr lang="fr-FR" sz="1600" b="0" dirty="0" err="1"/>
              <a:t>Used</a:t>
            </a:r>
            <a:r>
              <a:rPr lang="fr-FR" sz="1600" b="0" dirty="0"/>
              <a:t> for more </a:t>
            </a:r>
            <a:r>
              <a:rPr lang="fr-FR" sz="1600" b="0" dirty="0" err="1"/>
              <a:t>than</a:t>
            </a:r>
            <a:r>
              <a:rPr lang="fr-FR" sz="1600" b="0" dirty="0"/>
              <a:t> 120 </a:t>
            </a:r>
            <a:r>
              <a:rPr lang="fr-FR" sz="1600" b="0" dirty="0" err="1"/>
              <a:t>years</a:t>
            </a:r>
            <a:endParaRPr lang="fr-FR" sz="16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F75BF-18F2-9830-EE62-4305AFA9017F}"/>
              </a:ext>
            </a:extLst>
          </p:cNvPr>
          <p:cNvSpPr/>
          <p:nvPr/>
        </p:nvSpPr>
        <p:spPr>
          <a:xfrm>
            <a:off x="-477672" y="117356"/>
            <a:ext cx="12878678" cy="605647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54595" y="208827"/>
            <a:ext cx="6096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Weed biological control in Australia</a:t>
            </a:r>
            <a:endParaRPr lang="fr-F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C51F397-8147-8923-8FD6-0EE8D2190297}"/>
              </a:ext>
            </a:extLst>
          </p:cNvPr>
          <p:cNvSpPr txBox="1"/>
          <p:nvPr/>
        </p:nvSpPr>
        <p:spPr>
          <a:xfrm>
            <a:off x="271825" y="3599747"/>
            <a:ext cx="6906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 err="1"/>
              <a:t>Prickly</a:t>
            </a:r>
            <a:r>
              <a:rPr lang="fr-FR" dirty="0"/>
              <a:t> </a:t>
            </a:r>
            <a:r>
              <a:rPr lang="fr-FR" dirty="0" err="1"/>
              <a:t>pear</a:t>
            </a:r>
            <a:r>
              <a:rPr lang="fr-FR" dirty="0"/>
              <a:t> (</a:t>
            </a:r>
            <a:r>
              <a:rPr lang="fr-FR" i="1" dirty="0"/>
              <a:t>Opuntia </a:t>
            </a:r>
            <a:r>
              <a:rPr lang="fr-FR" i="1" dirty="0" err="1"/>
              <a:t>stricta</a:t>
            </a:r>
            <a:r>
              <a:rPr lang="fr-FR" dirty="0"/>
              <a:t>) control in </a:t>
            </a:r>
            <a:r>
              <a:rPr lang="fr-FR" dirty="0" err="1"/>
              <a:t>Australia</a:t>
            </a:r>
            <a:r>
              <a:rPr lang="fr-FR" dirty="0"/>
              <a:t> in the 1930s: 1st </a:t>
            </a:r>
            <a:r>
              <a:rPr lang="fr-FR" dirty="0" err="1"/>
              <a:t>sucess</a:t>
            </a:r>
            <a:r>
              <a:rPr lang="fr-FR" dirty="0"/>
              <a:t>!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8F0BD4-8CFB-4C93-7985-3551A725B19C}"/>
              </a:ext>
            </a:extLst>
          </p:cNvPr>
          <p:cNvSpPr txBox="1"/>
          <p:nvPr/>
        </p:nvSpPr>
        <p:spPr>
          <a:xfrm>
            <a:off x="269261" y="1508159"/>
            <a:ext cx="47571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All habitats have been invaded by exotic </a:t>
            </a:r>
            <a:r>
              <a:rPr lang="fr-FR" dirty="0" err="1"/>
              <a:t>weeds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A64D07D-2121-8240-DD04-0568807C888A}"/>
              </a:ext>
            </a:extLst>
          </p:cNvPr>
          <p:cNvSpPr txBox="1"/>
          <p:nvPr/>
        </p:nvSpPr>
        <p:spPr>
          <a:xfrm>
            <a:off x="269261" y="2066137"/>
            <a:ext cx="67078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/>
              <a:t>$7.1 billion per </a:t>
            </a:r>
            <a:r>
              <a:rPr lang="fr-FR" dirty="0" err="1"/>
              <a:t>annum</a:t>
            </a:r>
            <a:r>
              <a:rPr lang="fr-FR" dirty="0"/>
              <a:t> for agriculture</a:t>
            </a:r>
          </a:p>
        </p:txBody>
      </p:sp>
      <p:pic>
        <p:nvPicPr>
          <p:cNvPr id="29" name="Graphique 28" descr="Argent avec un remplissage uni">
            <a:extLst>
              <a:ext uri="{FF2B5EF4-FFF2-40B4-BE49-F238E27FC236}">
                <a16:creationId xmlns:a16="http://schemas.microsoft.com/office/drawing/2014/main" id="{38F9810D-15C5-2DD8-8D66-725C55EAF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69443" y="2164202"/>
            <a:ext cx="756689" cy="756689"/>
          </a:xfrm>
          <a:prstGeom prst="rect">
            <a:avLst/>
          </a:prstGeom>
        </p:spPr>
      </p:pic>
      <p:pic>
        <p:nvPicPr>
          <p:cNvPr id="27" name="Graphique 26" descr="Tracteur avec un remplissage uni">
            <a:extLst>
              <a:ext uri="{FF2B5EF4-FFF2-40B4-BE49-F238E27FC236}">
                <a16:creationId xmlns:a16="http://schemas.microsoft.com/office/drawing/2014/main" id="{B1671AC8-2AC9-264E-B25D-BE87E4B7D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55227" y="1888819"/>
            <a:ext cx="784099" cy="784099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5022F1E9-BA04-361B-AFF4-41ED459BFC6F}"/>
              </a:ext>
            </a:extLst>
          </p:cNvPr>
          <p:cNvSpPr txBox="1"/>
          <p:nvPr/>
        </p:nvSpPr>
        <p:spPr>
          <a:xfrm>
            <a:off x="227532" y="908699"/>
            <a:ext cx="677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Set the scene…</a:t>
            </a:r>
            <a:endParaRPr lang="fr-FR" dirty="0">
              <a:solidFill>
                <a:srgbClr val="044559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AF88C70-2C76-C617-82B8-4F60B85818B8}"/>
              </a:ext>
            </a:extLst>
          </p:cNvPr>
          <p:cNvSpPr txBox="1"/>
          <p:nvPr/>
        </p:nvSpPr>
        <p:spPr>
          <a:xfrm>
            <a:off x="269261" y="4095644"/>
            <a:ext cx="115735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288 species have been released into Australia for the classical biological control of weeds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F501C6A-8A3B-4526-CE56-DF017CB2E3FB}"/>
              </a:ext>
            </a:extLst>
          </p:cNvPr>
          <p:cNvSpPr txBox="1"/>
          <p:nvPr/>
        </p:nvSpPr>
        <p:spPr>
          <a:xfrm>
            <a:off x="940983" y="4606938"/>
            <a:ext cx="6772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48% of programs returned some economic benefit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exceptional return on investment: benefit–cost ratio of 23:1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E33CE66-9B14-B464-CAB3-10FDD87625B7}"/>
              </a:ext>
            </a:extLst>
          </p:cNvPr>
          <p:cNvSpPr txBox="1"/>
          <p:nvPr/>
        </p:nvSpPr>
        <p:spPr>
          <a:xfrm>
            <a:off x="236728" y="5474469"/>
            <a:ext cx="88647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/>
              <a:t>No direct </a:t>
            </a:r>
            <a:r>
              <a:rPr lang="fr-FR" dirty="0" err="1"/>
              <a:t>assessments</a:t>
            </a:r>
            <a:r>
              <a:rPr lang="fr-FR" dirty="0"/>
              <a:t> of </a:t>
            </a:r>
            <a:r>
              <a:rPr lang="fr-FR" dirty="0" err="1"/>
              <a:t>environmental</a:t>
            </a:r>
            <a:r>
              <a:rPr lang="fr-FR" dirty="0"/>
              <a:t> </a:t>
            </a:r>
            <a:r>
              <a:rPr lang="fr-FR" dirty="0" err="1"/>
              <a:t>benefits</a:t>
            </a:r>
            <a:r>
              <a:rPr lang="fr-FR" dirty="0"/>
              <a:t> to </a:t>
            </a:r>
            <a:r>
              <a:rPr lang="fr-FR" dirty="0" err="1"/>
              <a:t>biodiversity</a:t>
            </a:r>
            <a:r>
              <a:rPr lang="fr-FR" dirty="0"/>
              <a:t> and </a:t>
            </a:r>
            <a:r>
              <a:rPr lang="fr-FR" dirty="0" err="1"/>
              <a:t>ecosystem</a:t>
            </a:r>
            <a:r>
              <a:rPr lang="fr-FR" dirty="0"/>
              <a:t> services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64F3D3B-1BE7-0CB0-D078-B1CA9FD2A406}"/>
              </a:ext>
            </a:extLst>
          </p:cNvPr>
          <p:cNvSpPr txBox="1"/>
          <p:nvPr/>
        </p:nvSpPr>
        <p:spPr>
          <a:xfrm>
            <a:off x="5629168" y="5086869"/>
            <a:ext cx="17923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pPr algn="l"/>
            <a:r>
              <a:rPr lang="fr-FR" sz="1000" b="0" dirty="0"/>
              <a:t>Pages &amp; </a:t>
            </a:r>
            <a:r>
              <a:rPr lang="fr-FR" sz="1000" b="0" dirty="0" err="1"/>
              <a:t>Lacey</a:t>
            </a:r>
            <a:r>
              <a:rPr lang="fr-FR" sz="1000" b="0" dirty="0"/>
              <a:t> 2006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E40400-F08E-CFEE-9773-520B81A2C07B}"/>
              </a:ext>
            </a:extLst>
          </p:cNvPr>
          <p:cNvSpPr txBox="1"/>
          <p:nvPr/>
        </p:nvSpPr>
        <p:spPr>
          <a:xfrm>
            <a:off x="2580520" y="2339442"/>
            <a:ext cx="17923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pPr algn="l"/>
            <a:r>
              <a:rPr lang="fr-FR" sz="1000" b="0" dirty="0"/>
              <a:t>Cullen et al. 2023</a:t>
            </a:r>
          </a:p>
        </p:txBody>
      </p:sp>
    </p:spTree>
    <p:extLst>
      <p:ext uri="{BB962C8B-B14F-4D97-AF65-F5344CB8AC3E}">
        <p14:creationId xmlns:p14="http://schemas.microsoft.com/office/powerpoint/2010/main" val="1614396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7D308278-A074-BE85-65C5-2CC94739E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FE4DD79-65D8-6AA9-3C02-B855B7B1BBDD}"/>
              </a:ext>
            </a:extLst>
          </p:cNvPr>
          <p:cNvSpPr txBox="1"/>
          <p:nvPr/>
        </p:nvSpPr>
        <p:spPr>
          <a:xfrm>
            <a:off x="271825" y="1526304"/>
            <a:ext cx="10656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/>
              <a:t>Value proposition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F75BF-18F2-9830-EE62-4305AFA9017F}"/>
              </a:ext>
            </a:extLst>
          </p:cNvPr>
          <p:cNvSpPr/>
          <p:nvPr/>
        </p:nvSpPr>
        <p:spPr>
          <a:xfrm>
            <a:off x="-477672" y="117356"/>
            <a:ext cx="12878678" cy="605647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54595" y="208827"/>
            <a:ext cx="6096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Weed biological control in Australia</a:t>
            </a:r>
            <a:endParaRPr lang="fr-F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022F1E9-BA04-361B-AFF4-41ED459BFC6F}"/>
              </a:ext>
            </a:extLst>
          </p:cNvPr>
          <p:cNvSpPr txBox="1"/>
          <p:nvPr/>
        </p:nvSpPr>
        <p:spPr>
          <a:xfrm>
            <a:off x="227532" y="908699"/>
            <a:ext cx="677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Value proposition and value network</a:t>
            </a:r>
            <a:endParaRPr lang="fr-FR" dirty="0">
              <a:solidFill>
                <a:srgbClr val="044559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74E7E8D-BDA6-E9C0-E752-BCCACA758F89}"/>
              </a:ext>
            </a:extLst>
          </p:cNvPr>
          <p:cNvSpPr txBox="1"/>
          <p:nvPr/>
        </p:nvSpPr>
        <p:spPr>
          <a:xfrm>
            <a:off x="269261" y="2065676"/>
            <a:ext cx="115735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CBC is a service not a product (compared to dung beetles or some BCAs for pest management)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9308D61-8D89-D87F-1F8D-876C4E6B3DE8}"/>
              </a:ext>
            </a:extLst>
          </p:cNvPr>
          <p:cNvSpPr txBox="1"/>
          <p:nvPr/>
        </p:nvSpPr>
        <p:spPr>
          <a:xfrm>
            <a:off x="254964" y="2520050"/>
            <a:ext cx="115735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Funding = private and federal investments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1EAF21A-9999-1B32-2868-5C8D7F459ADE}"/>
              </a:ext>
            </a:extLst>
          </p:cNvPr>
          <p:cNvSpPr txBox="1"/>
          <p:nvPr/>
        </p:nvSpPr>
        <p:spPr>
          <a:xfrm>
            <a:off x="254963" y="3037987"/>
            <a:ext cx="115735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Collaborative work!</a:t>
            </a:r>
          </a:p>
        </p:txBody>
      </p:sp>
    </p:spTree>
    <p:extLst>
      <p:ext uri="{BB962C8B-B14F-4D97-AF65-F5344CB8AC3E}">
        <p14:creationId xmlns:p14="http://schemas.microsoft.com/office/powerpoint/2010/main" val="4166410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7D308278-A074-BE85-65C5-2CC94739E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27550" b="7108"/>
          <a:stretch/>
        </p:blipFill>
        <p:spPr>
          <a:xfrm flipH="1">
            <a:off x="5764677" y="-825244"/>
            <a:ext cx="7186863" cy="8438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FE4DD79-65D8-6AA9-3C02-B855B7B1BBDD}"/>
              </a:ext>
            </a:extLst>
          </p:cNvPr>
          <p:cNvSpPr txBox="1"/>
          <p:nvPr/>
        </p:nvSpPr>
        <p:spPr>
          <a:xfrm>
            <a:off x="271825" y="1526304"/>
            <a:ext cx="10656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fr-FR" dirty="0"/>
              <a:t>Value proposition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F75BF-18F2-9830-EE62-4305AFA9017F}"/>
              </a:ext>
            </a:extLst>
          </p:cNvPr>
          <p:cNvSpPr/>
          <p:nvPr/>
        </p:nvSpPr>
        <p:spPr>
          <a:xfrm>
            <a:off x="-477672" y="117356"/>
            <a:ext cx="12878678" cy="605647"/>
          </a:xfrm>
          <a:prstGeom prst="rect">
            <a:avLst/>
          </a:prstGeom>
          <a:solidFill>
            <a:srgbClr val="04455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C50F7-9AEB-DCE7-1954-186195EAB1D0}"/>
              </a:ext>
            </a:extLst>
          </p:cNvPr>
          <p:cNvSpPr txBox="1"/>
          <p:nvPr/>
        </p:nvSpPr>
        <p:spPr>
          <a:xfrm>
            <a:off x="54595" y="208827"/>
            <a:ext cx="6096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istina" panose="03060402040406080204" pitchFamily="66" charset="0"/>
              </a:rPr>
              <a:t>Weed biological control in Australia</a:t>
            </a:r>
            <a:endParaRPr lang="fr-FR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istina" panose="03060402040406080204" pitchFamily="66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022F1E9-BA04-361B-AFF4-41ED459BFC6F}"/>
              </a:ext>
            </a:extLst>
          </p:cNvPr>
          <p:cNvSpPr txBox="1"/>
          <p:nvPr/>
        </p:nvSpPr>
        <p:spPr>
          <a:xfrm>
            <a:off x="227532" y="908699"/>
            <a:ext cx="677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Value proposition and value network</a:t>
            </a:r>
            <a:endParaRPr lang="fr-FR" dirty="0">
              <a:solidFill>
                <a:srgbClr val="044559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74E7E8D-BDA6-E9C0-E752-BCCACA758F89}"/>
              </a:ext>
            </a:extLst>
          </p:cNvPr>
          <p:cNvSpPr txBox="1"/>
          <p:nvPr/>
        </p:nvSpPr>
        <p:spPr>
          <a:xfrm>
            <a:off x="269261" y="2065676"/>
            <a:ext cx="115735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CBC is a service not a product (compared to dung beetles or some BCAs for pest management)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B486C8-367D-E3B2-1FF0-C92759B1EEA5}"/>
              </a:ext>
            </a:extLst>
          </p:cNvPr>
          <p:cNvSpPr/>
          <p:nvPr/>
        </p:nvSpPr>
        <p:spPr>
          <a:xfrm>
            <a:off x="181591" y="3552893"/>
            <a:ext cx="11844000" cy="324216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101600">
              <a:sysClr val="window" lastClr="FFFFFF">
                <a:lumMod val="50000"/>
                <a:alpha val="40000"/>
              </a:sysClr>
            </a:glow>
            <a:innerShdw blurRad="114300">
              <a:prstClr val="black"/>
            </a:innerShdw>
          </a:effectLst>
        </p:spPr>
        <p:txBody>
          <a:bodyPr rtlCol="0" anchor="ctr"/>
          <a:lstStyle/>
          <a:p>
            <a:pPr algn="ctr"/>
            <a:endParaRPr lang="fr-FR" kern="0">
              <a:solidFill>
                <a:prstClr val="white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9308D61-8D89-D87F-1F8D-876C4E6B3DE8}"/>
              </a:ext>
            </a:extLst>
          </p:cNvPr>
          <p:cNvSpPr txBox="1"/>
          <p:nvPr/>
        </p:nvSpPr>
        <p:spPr>
          <a:xfrm>
            <a:off x="254964" y="2520050"/>
            <a:ext cx="115735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Funding = private and federal investments 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AA452A1-C9B2-D816-F5FC-8D7197054680}"/>
              </a:ext>
            </a:extLst>
          </p:cNvPr>
          <p:cNvSpPr/>
          <p:nvPr/>
        </p:nvSpPr>
        <p:spPr>
          <a:xfrm>
            <a:off x="8787384" y="3941763"/>
            <a:ext cx="987935" cy="1800000"/>
          </a:xfrm>
          <a:prstGeom prst="ellipse">
            <a:avLst/>
          </a:prstGeom>
          <a:noFill/>
          <a:ln>
            <a:solidFill>
              <a:srgbClr val="04455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DE02C06-CE79-8CCC-FA3C-CF45599B993E}"/>
              </a:ext>
            </a:extLst>
          </p:cNvPr>
          <p:cNvSpPr txBox="1"/>
          <p:nvPr/>
        </p:nvSpPr>
        <p:spPr>
          <a:xfrm>
            <a:off x="9333690" y="4193027"/>
            <a:ext cx="2445343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AU" dirty="0"/>
              <a:t>State agencies &amp; universities</a:t>
            </a:r>
            <a:endParaRPr lang="fr-FR" dirty="0"/>
          </a:p>
          <a:p>
            <a:endParaRPr lang="en-AU" dirty="0"/>
          </a:p>
          <a:p>
            <a:r>
              <a:rPr lang="en-AU" dirty="0"/>
              <a:t>Network of international collaborators</a:t>
            </a:r>
          </a:p>
        </p:txBody>
      </p:sp>
      <p:pic>
        <p:nvPicPr>
          <p:cNvPr id="33" name="Image 32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B927FC7A-D352-FA80-3FE0-B73DBA19C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3970" y="4343114"/>
            <a:ext cx="1353697" cy="95823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1CD1926-F746-5A85-B1A1-384E8BB4B996}"/>
              </a:ext>
            </a:extLst>
          </p:cNvPr>
          <p:cNvSpPr txBox="1"/>
          <p:nvPr/>
        </p:nvSpPr>
        <p:spPr>
          <a:xfrm>
            <a:off x="9710173" y="5496079"/>
            <a:ext cx="213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sz="1200" dirty="0"/>
              <a:t>Brazil, Argentina, Colombia, Europe, South Africa &amp; USA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1F904D6-1638-4045-131E-A4D0128AD5EF}"/>
              </a:ext>
            </a:extLst>
          </p:cNvPr>
          <p:cNvGrpSpPr/>
          <p:nvPr/>
        </p:nvGrpSpPr>
        <p:grpSpPr>
          <a:xfrm>
            <a:off x="3200035" y="3640429"/>
            <a:ext cx="5941752" cy="2664571"/>
            <a:chOff x="3176182" y="3640429"/>
            <a:chExt cx="5941752" cy="2664571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D78BA41F-3D78-A59F-D0AA-1637E2221E18}"/>
                </a:ext>
              </a:extLst>
            </p:cNvPr>
            <p:cNvGrpSpPr/>
            <p:nvPr/>
          </p:nvGrpSpPr>
          <p:grpSpPr>
            <a:xfrm>
              <a:off x="3176182" y="3640429"/>
              <a:ext cx="5941752" cy="2520000"/>
              <a:chOff x="264512" y="3625614"/>
              <a:chExt cx="5941752" cy="2520000"/>
            </a:xfrm>
          </p:grpSpPr>
          <p:pic>
            <p:nvPicPr>
              <p:cNvPr id="4" name="Image 3" descr="Une image contenant texte, logo, Police, Graphique&#10;&#10;Description générée automatiquement">
                <a:extLst>
                  <a:ext uri="{FF2B5EF4-FFF2-40B4-BE49-F238E27FC236}">
                    <a16:creationId xmlns:a16="http://schemas.microsoft.com/office/drawing/2014/main" id="{EAA958A4-057D-632C-7EE6-91E26E17E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63497" y="4482335"/>
                <a:ext cx="1533946" cy="806559"/>
              </a:xfrm>
              <a:prstGeom prst="rect">
                <a:avLst/>
              </a:prstGeom>
            </p:spPr>
          </p:pic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7D340347-98BD-2BCC-2F58-6D02BB881A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6042" y="4517839"/>
                <a:ext cx="770222" cy="770222"/>
              </a:xfrm>
              <a:prstGeom prst="rect">
                <a:avLst/>
              </a:prstGeom>
            </p:spPr>
          </p:pic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A02AE360-1DE5-B4DE-1902-8AA30030A0E1}"/>
                  </a:ext>
                </a:extLst>
              </p:cNvPr>
              <p:cNvSpPr/>
              <p:nvPr/>
            </p:nvSpPr>
            <p:spPr>
              <a:xfrm rot="2700000">
                <a:off x="264512" y="3625614"/>
                <a:ext cx="2520000" cy="2520000"/>
              </a:xfrm>
              <a:prstGeom prst="arc">
                <a:avLst/>
              </a:prstGeom>
              <a:ln w="28575">
                <a:solidFill>
                  <a:srgbClr val="044559"/>
                </a:solidFill>
                <a:headEnd type="diamond" w="med" len="med"/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3" name="Graphique 12" descr="Argent avec un remplissage uni">
                <a:extLst>
                  <a:ext uri="{FF2B5EF4-FFF2-40B4-BE49-F238E27FC236}">
                    <a16:creationId xmlns:a16="http://schemas.microsoft.com/office/drawing/2014/main" id="{2AC58DF4-A61D-DEC2-4756-A56F178D2F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398718" y="4408499"/>
                <a:ext cx="756689" cy="756689"/>
              </a:xfrm>
              <a:prstGeom prst="rect">
                <a:avLst/>
              </a:prstGeom>
            </p:spPr>
          </p:pic>
          <p:cxnSp>
            <p:nvCxnSpPr>
              <p:cNvPr id="20" name="Connecteur droit avec flèche 19">
                <a:extLst>
                  <a:ext uri="{FF2B5EF4-FFF2-40B4-BE49-F238E27FC236}">
                    <a16:creationId xmlns:a16="http://schemas.microsoft.com/office/drawing/2014/main" id="{D8401EB3-5937-985A-D969-DF877F38B9B0}"/>
                  </a:ext>
                </a:extLst>
              </p:cNvPr>
              <p:cNvCxnSpPr/>
              <p:nvPr/>
            </p:nvCxnSpPr>
            <p:spPr>
              <a:xfrm>
                <a:off x="3306422" y="4885614"/>
                <a:ext cx="307247" cy="0"/>
              </a:xfrm>
              <a:prstGeom prst="straightConnector1">
                <a:avLst/>
              </a:prstGeom>
              <a:ln w="28575">
                <a:solidFill>
                  <a:srgbClr val="04455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4" name="Image 33" descr="Une image contenant texte, logo, Police, Graphique&#10;&#10;Description générée automatiquement">
                <a:extLst>
                  <a:ext uri="{FF2B5EF4-FFF2-40B4-BE49-F238E27FC236}">
                    <a16:creationId xmlns:a16="http://schemas.microsoft.com/office/drawing/2014/main" id="{B2160B35-1E30-B885-6143-613FD963F0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45626" y="4482334"/>
                <a:ext cx="1533946" cy="806559"/>
              </a:xfrm>
              <a:prstGeom prst="rect">
                <a:avLst/>
              </a:prstGeom>
            </p:spPr>
          </p:pic>
          <p:pic>
            <p:nvPicPr>
              <p:cNvPr id="35" name="Image 34" descr="Une image contenant texte, Police, logo, Graphique&#10;&#10;Description générée automatiquement">
                <a:extLst>
                  <a:ext uri="{FF2B5EF4-FFF2-40B4-BE49-F238E27FC236}">
                    <a16:creationId xmlns:a16="http://schemas.microsoft.com/office/drawing/2014/main" id="{28227D7F-3186-83B0-B1D2-451A315AFF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45626" y="3658676"/>
                <a:ext cx="1533946" cy="781629"/>
              </a:xfrm>
              <a:prstGeom prst="rect">
                <a:avLst/>
              </a:prstGeom>
            </p:spPr>
          </p:pic>
        </p:grpSp>
        <p:pic>
          <p:nvPicPr>
            <p:cNvPr id="15" name="Image 14" descr="Une image contenant carte, symbole&#10;&#10;Description générée automatiquement">
              <a:extLst>
                <a:ext uri="{FF2B5EF4-FFF2-40B4-BE49-F238E27FC236}">
                  <a16:creationId xmlns:a16="http://schemas.microsoft.com/office/drawing/2014/main" id="{6F903453-21AB-CFFA-BF10-062CC134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426" y="5333000"/>
              <a:ext cx="1039190" cy="972000"/>
            </a:xfrm>
            <a:prstGeom prst="rect">
              <a:avLst/>
            </a:prstGeom>
          </p:spPr>
        </p:pic>
      </p:grp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5762613-6145-4540-6EAB-44275E7C657D}"/>
              </a:ext>
            </a:extLst>
          </p:cNvPr>
          <p:cNvCxnSpPr/>
          <p:nvPr/>
        </p:nvCxnSpPr>
        <p:spPr>
          <a:xfrm>
            <a:off x="7906684" y="4882140"/>
            <a:ext cx="307247" cy="0"/>
          </a:xfrm>
          <a:prstGeom prst="straightConnector1">
            <a:avLst/>
          </a:prstGeom>
          <a:ln w="28575">
            <a:solidFill>
              <a:srgbClr val="0445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B1EAF21A-9999-1B32-2868-5C8D7F459ADE}"/>
              </a:ext>
            </a:extLst>
          </p:cNvPr>
          <p:cNvSpPr txBox="1"/>
          <p:nvPr/>
        </p:nvSpPr>
        <p:spPr>
          <a:xfrm>
            <a:off x="254963" y="3037987"/>
            <a:ext cx="115735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Collaborative work!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6D44DA8-3FED-1E55-F593-2715D80C9F46}"/>
              </a:ext>
            </a:extLst>
          </p:cNvPr>
          <p:cNvSpPr txBox="1"/>
          <p:nvPr/>
        </p:nvSpPr>
        <p:spPr>
          <a:xfrm>
            <a:off x="6492738" y="5524833"/>
            <a:ext cx="16619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pPr algn="ctr"/>
            <a:r>
              <a:rPr lang="en-US" dirty="0"/>
              <a:t>After 4 years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EE9EC2C-E203-1A94-FC1A-0E6FA9331087}"/>
              </a:ext>
            </a:extLst>
          </p:cNvPr>
          <p:cNvCxnSpPr>
            <a:cxnSpLocks/>
          </p:cNvCxnSpPr>
          <p:nvPr/>
        </p:nvCxnSpPr>
        <p:spPr>
          <a:xfrm rot="5400000">
            <a:off x="7135465" y="6075950"/>
            <a:ext cx="307247" cy="0"/>
          </a:xfrm>
          <a:prstGeom prst="straightConnector1">
            <a:avLst/>
          </a:prstGeom>
          <a:ln w="28575">
            <a:solidFill>
              <a:srgbClr val="0445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C6CD94D6-E50E-947E-3AC8-5FB95B54C51C}"/>
              </a:ext>
            </a:extLst>
          </p:cNvPr>
          <p:cNvSpPr txBox="1"/>
          <p:nvPr/>
        </p:nvSpPr>
        <p:spPr>
          <a:xfrm>
            <a:off x="5092602" y="6279244"/>
            <a:ext cx="50950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pPr algn="ctr"/>
            <a:r>
              <a:rPr lang="en-US" dirty="0"/>
              <a:t>A 2</a:t>
            </a:r>
            <a:r>
              <a:rPr lang="en-US" baseline="30000" dirty="0"/>
              <a:t>nd</a:t>
            </a:r>
            <a:r>
              <a:rPr lang="en-US" dirty="0"/>
              <a:t> round of funding for the most promising weeds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CEB1DDC-F326-0CFE-BEA1-F1B84685551E}"/>
              </a:ext>
            </a:extLst>
          </p:cNvPr>
          <p:cNvSpPr txBox="1"/>
          <p:nvPr/>
        </p:nvSpPr>
        <p:spPr>
          <a:xfrm>
            <a:off x="227532" y="3775828"/>
            <a:ext cx="3444103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 b="0">
                <a:solidFill>
                  <a:srgbClr val="044559"/>
                </a:solidFill>
                <a:latin typeface="Helvetica" pitchFamily="2" charset="0"/>
              </a:defRPr>
            </a:lvl1pPr>
          </a:lstStyle>
          <a:p>
            <a:r>
              <a:rPr lang="en-AU" b="1" dirty="0"/>
              <a:t>Since 2016: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Weeds of National Significance</a:t>
            </a:r>
          </a:p>
          <a:p>
            <a:r>
              <a:rPr lang="en-AU" sz="1400" dirty="0"/>
              <a:t>= environmental, agricultural and aquatic weeds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Herbicide-resistant weeds</a:t>
            </a:r>
          </a:p>
        </p:txBody>
      </p:sp>
    </p:spTree>
    <p:extLst>
      <p:ext uri="{BB962C8B-B14F-4D97-AF65-F5344CB8AC3E}">
        <p14:creationId xmlns:p14="http://schemas.microsoft.com/office/powerpoint/2010/main" val="305645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9379</TotalTime>
  <Words>1171</Words>
  <Application>Microsoft Office PowerPoint</Application>
  <PresentationFormat>Grand écran</PresentationFormat>
  <Paragraphs>215</Paragraphs>
  <Slides>22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Helvetica</vt:lpstr>
      <vt:lpstr>Pristina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Lesieur, Vincent (H&amp;B, Montpellier FR)</dc:creator>
  <cp:lastModifiedBy>Lesieur, Vincent (H&amp;B, Montpellier FR)</cp:lastModifiedBy>
  <cp:revision>77</cp:revision>
  <dcterms:created xsi:type="dcterms:W3CDTF">2023-05-25T14:03:12Z</dcterms:created>
  <dcterms:modified xsi:type="dcterms:W3CDTF">2023-06-01T06:14:41Z</dcterms:modified>
</cp:coreProperties>
</file>