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11" r:id="rId3"/>
    <p:sldMasterId id="2147483648" r:id="rId4"/>
    <p:sldMasterId id="2147484007" r:id="rId5"/>
    <p:sldMasterId id="2147483664" r:id="rId6"/>
    <p:sldMasterId id="2147484029" r:id="rId7"/>
  </p:sldMasterIdLst>
  <p:notesMasterIdLst>
    <p:notesMasterId r:id="rId40"/>
  </p:notesMasterIdLst>
  <p:sldIdLst>
    <p:sldId id="289" r:id="rId8"/>
    <p:sldId id="348" r:id="rId9"/>
    <p:sldId id="349" r:id="rId10"/>
    <p:sldId id="292" r:id="rId11"/>
    <p:sldId id="291" r:id="rId12"/>
    <p:sldId id="260" r:id="rId13"/>
    <p:sldId id="351" r:id="rId14"/>
    <p:sldId id="352" r:id="rId15"/>
    <p:sldId id="344" r:id="rId16"/>
    <p:sldId id="346" r:id="rId17"/>
    <p:sldId id="347" r:id="rId18"/>
    <p:sldId id="350" r:id="rId19"/>
    <p:sldId id="264" r:id="rId20"/>
    <p:sldId id="261" r:id="rId21"/>
    <p:sldId id="343" r:id="rId22"/>
    <p:sldId id="460" r:id="rId23"/>
    <p:sldId id="258" r:id="rId24"/>
    <p:sldId id="257" r:id="rId25"/>
    <p:sldId id="298" r:id="rId26"/>
    <p:sldId id="324" r:id="rId27"/>
    <p:sldId id="325" r:id="rId28"/>
    <p:sldId id="326" r:id="rId29"/>
    <p:sldId id="327" r:id="rId30"/>
    <p:sldId id="328" r:id="rId31"/>
    <p:sldId id="332" r:id="rId32"/>
    <p:sldId id="333" r:id="rId33"/>
    <p:sldId id="338" r:id="rId34"/>
    <p:sldId id="339" r:id="rId35"/>
    <p:sldId id="341" r:id="rId36"/>
    <p:sldId id="360" r:id="rId37"/>
    <p:sldId id="311" r:id="rId38"/>
    <p:sldId id="354" r:id="rId3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74" autoAdjust="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96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ntomolog&#237;a_disco\2011\Ensayos\3.-%20Azucares%20Aphytis\5.-%20Parasitismo\Parastism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91998629154231"/>
          <c:y val="5.1400554097404488E-2"/>
          <c:w val="0.80419760327948686"/>
          <c:h val="0.74227252843394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'Clementinas_Rep juntas'!$K$15</c:f>
              <c:strCache>
                <c:ptCount val="1"/>
                <c:pt idx="0">
                  <c:v>Parasitismo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'Clementinas_Rep juntas'!$R$16:$R$18</c:f>
                <c:numCache>
                  <c:formatCode>General</c:formatCode>
                  <c:ptCount val="3"/>
                  <c:pt idx="0">
                    <c:v>0.33202630641618508</c:v>
                  </c:pt>
                  <c:pt idx="1">
                    <c:v>0.28316520572920667</c:v>
                  </c:pt>
                  <c:pt idx="2">
                    <c:v>0.47315816235791597</c:v>
                  </c:pt>
                </c:numCache>
              </c:numRef>
            </c:plus>
            <c:minus>
              <c:numRef>
                <c:f>'Clementinas_Rep juntas'!$R$16:$R$18</c:f>
                <c:numCache>
                  <c:formatCode>General</c:formatCode>
                  <c:ptCount val="3"/>
                  <c:pt idx="0">
                    <c:v>0.33202630641618508</c:v>
                  </c:pt>
                  <c:pt idx="1">
                    <c:v>0.28316520572920667</c:v>
                  </c:pt>
                  <c:pt idx="2">
                    <c:v>0.47315816235791597</c:v>
                  </c:pt>
                </c:numCache>
              </c:numRef>
            </c:minus>
          </c:errBars>
          <c:cat>
            <c:strRef>
              <c:f>'Clementinas_Rep juntas'!$J$16:$J$18</c:f>
              <c:strCache>
                <c:ptCount val="3"/>
                <c:pt idx="0">
                  <c:v>Control</c:v>
                </c:pt>
                <c:pt idx="1">
                  <c:v>Releases</c:v>
                </c:pt>
                <c:pt idx="2">
                  <c:v>Releases + sugars</c:v>
                </c:pt>
              </c:strCache>
            </c:strRef>
          </c:cat>
          <c:val>
            <c:numRef>
              <c:f>'Clementinas_Rep juntas'!$O$16:$O$18</c:f>
              <c:numCache>
                <c:formatCode>General</c:formatCode>
                <c:ptCount val="3"/>
                <c:pt idx="0">
                  <c:v>1.3650793650793638</c:v>
                </c:pt>
                <c:pt idx="1">
                  <c:v>1.5522388059701493</c:v>
                </c:pt>
                <c:pt idx="2">
                  <c:v>2.8030303030303032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86-467F-93FC-9D2DBFF9B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959488"/>
        <c:axId val="156961024"/>
      </c:barChart>
      <c:catAx>
        <c:axId val="15695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156961024"/>
        <c:crosses val="autoZero"/>
        <c:auto val="1"/>
        <c:lblAlgn val="ctr"/>
        <c:lblOffset val="100"/>
        <c:noMultiLvlLbl val="0"/>
      </c:catAx>
      <c:valAx>
        <c:axId val="1569610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Immature </a:t>
                </a:r>
                <a:r>
                  <a:rPr lang="en-US" sz="1400" i="1"/>
                  <a:t>Aphytis</a:t>
                </a:r>
                <a:r>
                  <a:rPr lang="en-US" sz="1400" baseline="0"/>
                  <a:t> / fruit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9594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i="1"/>
              <a:t>Amblyseius</a:t>
            </a:r>
            <a:r>
              <a:rPr lang="en-US" sz="1200" i="1" baseline="0"/>
              <a:t> swirskii </a:t>
            </a:r>
            <a:r>
              <a:rPr lang="en-US" sz="1200" baseline="0"/>
              <a:t>on cucumber plants fed with prey mites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'Amblyseius swirskii no Thc'!$C$3</c:f>
              <c:strCache>
                <c:ptCount val="1"/>
                <c:pt idx="0">
                  <c:v>Eggs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84662213231241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EFB-4706-8AA2-1F186FF71212}"/>
                </c:ext>
              </c:extLst>
            </c:dLbl>
            <c:dLbl>
              <c:idx val="1"/>
              <c:layout>
                <c:manualLayout>
                  <c:x val="-8.7802306262206842E-17"/>
                  <c:y val="-9.26955876900259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EFB-4706-8AA2-1F186FF71212}"/>
                </c:ext>
              </c:extLst>
            </c:dLbl>
            <c:dLbl>
              <c:idx val="2"/>
              <c:layout>
                <c:manualLayout>
                  <c:x val="0"/>
                  <c:y val="-2.2149826795607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EFB-4706-8AA2-1F186FF712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'Amblyseius swirskii no Thc'!$F$4:$F$6</c:f>
                <c:numCache>
                  <c:formatCode>General</c:formatCode>
                  <c:ptCount val="3"/>
                  <c:pt idx="0">
                    <c:v>0.25</c:v>
                  </c:pt>
                  <c:pt idx="1">
                    <c:v>1.181453906563152</c:v>
                  </c:pt>
                  <c:pt idx="2">
                    <c:v>0.25</c:v>
                  </c:pt>
                </c:numCache>
              </c:numRef>
            </c:plus>
            <c:minus>
              <c:numRef>
                <c:f>'Amblyseius swirskii no Thc'!$F$4:$F$6</c:f>
                <c:numCache>
                  <c:formatCode>General</c:formatCode>
                  <c:ptCount val="3"/>
                  <c:pt idx="0">
                    <c:v>0.25</c:v>
                  </c:pt>
                  <c:pt idx="1">
                    <c:v>1.181453906563152</c:v>
                  </c:pt>
                  <c:pt idx="2">
                    <c:v>0.25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'Amblyseius swirskii no Thc'!$B$4:$B$6</c:f>
              <c:strCache>
                <c:ptCount val="3"/>
                <c:pt idx="0">
                  <c:v>No prey mites</c:v>
                </c:pt>
                <c:pt idx="1">
                  <c:v>Czenspinskia transversotriata</c:v>
                </c:pt>
                <c:pt idx="2">
                  <c:v>Carpoglyphus lactis</c:v>
                </c:pt>
              </c:strCache>
            </c:strRef>
          </c:cat>
          <c:val>
            <c:numRef>
              <c:f>'Amblyseius swirskii no Thc'!$C$4:$C$6</c:f>
              <c:numCache>
                <c:formatCode>General</c:formatCode>
                <c:ptCount val="3"/>
                <c:pt idx="0">
                  <c:v>0.25</c:v>
                </c:pt>
                <c:pt idx="1">
                  <c:v>5.75</c:v>
                </c:pt>
                <c:pt idx="2">
                  <c:v>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FB-4706-8AA2-1F186FF71212}"/>
            </c:ext>
          </c:extLst>
        </c:ser>
        <c:ser>
          <c:idx val="1"/>
          <c:order val="1"/>
          <c:tx>
            <c:strRef>
              <c:f>'Amblyseius swirskii no Thc'!$D$3</c:f>
              <c:strCache>
                <c:ptCount val="1"/>
                <c:pt idx="0">
                  <c:v>Mobiles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57160624666076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EFB-4706-8AA2-1F186FF71212}"/>
                </c:ext>
              </c:extLst>
            </c:dLbl>
            <c:dLbl>
              <c:idx val="1"/>
              <c:layout>
                <c:manualLayout>
                  <c:x val="-3.8314176245210729E-4"/>
                  <c:y val="-9.81646329207068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EFB-4706-8AA2-1F186FF71212}"/>
                </c:ext>
              </c:extLst>
            </c:dLbl>
            <c:dLbl>
              <c:idx val="2"/>
              <c:layout>
                <c:manualLayout>
                  <c:x val="-2.7777777777779535E-3"/>
                  <c:y val="-0.1352015508628718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EFB-4706-8AA2-1F186FF712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'Amblyseius swirskii no Thc'!$E$4:$E$6</c:f>
                <c:numCache>
                  <c:formatCode>General</c:formatCode>
                  <c:ptCount val="3"/>
                  <c:pt idx="0">
                    <c:v>1</c:v>
                  </c:pt>
                  <c:pt idx="1">
                    <c:v>1.4719601443879744</c:v>
                  </c:pt>
                  <c:pt idx="2">
                    <c:v>1.8874586088176875</c:v>
                  </c:pt>
                </c:numCache>
              </c:numRef>
            </c:plus>
            <c:minus>
              <c:numRef>
                <c:f>'Amblyseius swirskii no Thc'!$E$4:$E$6</c:f>
                <c:numCache>
                  <c:formatCode>General</c:formatCode>
                  <c:ptCount val="3"/>
                  <c:pt idx="0">
                    <c:v>1</c:v>
                  </c:pt>
                  <c:pt idx="1">
                    <c:v>1.4719601443879744</c:v>
                  </c:pt>
                  <c:pt idx="2">
                    <c:v>1.8874586088176875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'Amblyseius swirskii no Thc'!$B$4:$B$6</c:f>
              <c:strCache>
                <c:ptCount val="3"/>
                <c:pt idx="0">
                  <c:v>No prey mites</c:v>
                </c:pt>
                <c:pt idx="1">
                  <c:v>Czenspinskia transversotriata</c:v>
                </c:pt>
                <c:pt idx="2">
                  <c:v>Carpoglyphus lactis</c:v>
                </c:pt>
              </c:strCache>
            </c:strRef>
          </c:cat>
          <c:val>
            <c:numRef>
              <c:f>'Amblyseius swirskii no Thc'!$D$4:$D$6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FB-4706-8AA2-1F186FF71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4528992"/>
        <c:axId val="634529320"/>
      </c:barChart>
      <c:catAx>
        <c:axId val="63452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4529320"/>
        <c:crosses val="autoZero"/>
        <c:auto val="1"/>
        <c:lblAlgn val="ctr"/>
        <c:lblOffset val="100"/>
        <c:noMultiLvlLbl val="0"/>
      </c:catAx>
      <c:valAx>
        <c:axId val="634529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Amblyseius swirskii/3 cucumber</a:t>
                </a:r>
                <a:r>
                  <a:rPr lang="en-US" baseline="0"/>
                  <a:t> leaves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452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F811B-6C87-4C26-8B80-CF6EAD5A1BA8}" type="datetimeFigureOut">
              <a:rPr lang="nl-BE" smtClean="0"/>
              <a:t>1/06/2023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713B-61CC-4A27-AB40-1152D29F5F0C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17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C6792-285E-43D5-84DF-57203A747D67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9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C5FC-BAD7-4FAA-8FFB-A88BDFE864DF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0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2950" y="-26988"/>
            <a:ext cx="2016125" cy="6192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988" y="-26988"/>
            <a:ext cx="5897562" cy="6192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527B9-CF0E-48A9-A80C-9BAAAC8478DB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086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-45943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49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33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4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334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198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70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63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 algn="just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90ABC0-3E06-4D07-854C-9A099753F376}" type="datetime1">
              <a:rPr lang="nl-BE">
                <a:solidFill>
                  <a:srgbClr val="000000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65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30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32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22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>
            <a:extLst>
              <a:ext uri="{FF2B5EF4-FFF2-40B4-BE49-F238E27FC236}">
                <a16:creationId xmlns:a16="http://schemas.microsoft.com/office/drawing/2014/main" id="{19757D71-167C-8541-B320-B8AEDAE5DFEA}"/>
              </a:ext>
            </a:extLst>
          </p:cNvPr>
          <p:cNvSpPr/>
          <p:nvPr userDrawn="1"/>
        </p:nvSpPr>
        <p:spPr>
          <a:xfrm>
            <a:off x="-2982" y="6451600"/>
            <a:ext cx="9129398" cy="745328"/>
          </a:xfrm>
          <a:custGeom>
            <a:avLst/>
            <a:gdLst>
              <a:gd name="connsiteX0" fmla="*/ 0 w 12429067"/>
              <a:gd name="connsiteY0" fmla="*/ 0 h 745328"/>
              <a:gd name="connsiteX1" fmla="*/ 1388533 w 12429067"/>
              <a:gd name="connsiteY1" fmla="*/ 338667 h 745328"/>
              <a:gd name="connsiteX2" fmla="*/ 3996267 w 12429067"/>
              <a:gd name="connsiteY2" fmla="*/ 50800 h 745328"/>
              <a:gd name="connsiteX3" fmla="*/ 7535333 w 12429067"/>
              <a:gd name="connsiteY3" fmla="*/ 745067 h 745328"/>
              <a:gd name="connsiteX4" fmla="*/ 8873067 w 12429067"/>
              <a:gd name="connsiteY4" fmla="*/ 135467 h 745328"/>
              <a:gd name="connsiteX5" fmla="*/ 9414933 w 12429067"/>
              <a:gd name="connsiteY5" fmla="*/ 372533 h 745328"/>
              <a:gd name="connsiteX6" fmla="*/ 10668000 w 12429067"/>
              <a:gd name="connsiteY6" fmla="*/ 33867 h 745328"/>
              <a:gd name="connsiteX7" fmla="*/ 12429067 w 12429067"/>
              <a:gd name="connsiteY7" fmla="*/ 372533 h 74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9067" h="745328">
                <a:moveTo>
                  <a:pt x="0" y="0"/>
                </a:moveTo>
                <a:cubicBezTo>
                  <a:pt x="361244" y="165100"/>
                  <a:pt x="722489" y="330200"/>
                  <a:pt x="1388533" y="338667"/>
                </a:cubicBezTo>
                <a:cubicBezTo>
                  <a:pt x="2054577" y="347134"/>
                  <a:pt x="2971800" y="-16933"/>
                  <a:pt x="3996267" y="50800"/>
                </a:cubicBezTo>
                <a:cubicBezTo>
                  <a:pt x="5020734" y="118533"/>
                  <a:pt x="6722533" y="730956"/>
                  <a:pt x="7535333" y="745067"/>
                </a:cubicBezTo>
                <a:cubicBezTo>
                  <a:pt x="8348133" y="759178"/>
                  <a:pt x="8559800" y="197556"/>
                  <a:pt x="8873067" y="135467"/>
                </a:cubicBezTo>
                <a:cubicBezTo>
                  <a:pt x="9186334" y="73378"/>
                  <a:pt x="9115777" y="389466"/>
                  <a:pt x="9414933" y="372533"/>
                </a:cubicBezTo>
                <a:cubicBezTo>
                  <a:pt x="9714089" y="355600"/>
                  <a:pt x="10165644" y="33867"/>
                  <a:pt x="10668000" y="33867"/>
                </a:cubicBezTo>
                <a:cubicBezTo>
                  <a:pt x="11170356" y="33867"/>
                  <a:pt x="11799711" y="203200"/>
                  <a:pt x="12429067" y="372533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350" y="156118"/>
            <a:ext cx="7720323" cy="836343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29100" y="1769445"/>
            <a:ext cx="7351573" cy="4352400"/>
          </a:xfrm>
        </p:spPr>
        <p:txBody>
          <a:bodyPr/>
          <a:lstStyle>
            <a:lvl1pPr>
              <a:lnSpc>
                <a:spcPct val="100000"/>
              </a:lnSpc>
              <a:spcAft>
                <a:spcPts val="900"/>
              </a:spcAft>
              <a:defRPr/>
            </a:lvl1pPr>
            <a:lvl2pPr marL="339329" indent="-133350">
              <a:lnSpc>
                <a:spcPct val="100000"/>
              </a:lnSpc>
              <a:spcAft>
                <a:spcPts val="600"/>
              </a:spcAft>
              <a:buClr>
                <a:srgbClr val="BDCF0D"/>
              </a:buClr>
              <a:buFont typeface="Wingdings" panose="05000000000000000000" pitchFamily="2" charset="2"/>
              <a:buChar char="§"/>
              <a:tabLst/>
              <a:defRPr/>
            </a:lvl2pPr>
            <a:lvl3pPr marL="504825" indent="-165497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BDCF0D"/>
              </a:buClr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GB" noProof="0" dirty="0"/>
              <a:t>Place your text here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2982" y="-1"/>
            <a:ext cx="167289" cy="6858001"/>
          </a:xfrm>
          <a:prstGeom prst="rect">
            <a:avLst/>
          </a:prstGeom>
          <a:solidFill>
            <a:srgbClr val="CAD400"/>
          </a:solidFill>
          <a:ln>
            <a:solidFill>
              <a:srgbClr val="CA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3B4F257-3ABA-D941-B4F1-5D9BF976D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4A3CF-5DD7-9B4F-AE4C-CB49DC799D18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16045C5-B6B7-E94C-8011-6A8BB61DCE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0350" y="1087711"/>
            <a:ext cx="7046119" cy="262037"/>
          </a:xfrm>
        </p:spPr>
        <p:txBody>
          <a:bodyPr tIns="0" bIns="0"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272653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D4202C-0C66-E040-A8D3-3E224222B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0673" y="6258035"/>
            <a:ext cx="933622" cy="507600"/>
          </a:xfrm>
          <a:prstGeom prst="rect">
            <a:avLst/>
          </a:prstGeom>
        </p:spPr>
      </p:pic>
      <p:pic>
        <p:nvPicPr>
          <p:cNvPr id="13" name="Afbeelding 8">
            <a:extLst>
              <a:ext uri="{FF2B5EF4-FFF2-40B4-BE49-F238E27FC236}">
                <a16:creationId xmlns:a16="http://schemas.microsoft.com/office/drawing/2014/main" id="{5BA052DD-3F0B-584C-8075-7C15D40869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67"/>
          <a:stretch/>
        </p:blipFill>
        <p:spPr>
          <a:xfrm>
            <a:off x="7653604" y="608094"/>
            <a:ext cx="1475459" cy="296173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08281" y="-1"/>
            <a:ext cx="35719" cy="6858001"/>
          </a:xfrm>
          <a:prstGeom prst="rect">
            <a:avLst/>
          </a:prstGeom>
          <a:solidFill>
            <a:srgbClr val="6D1E7E"/>
          </a:solidFill>
          <a:ln>
            <a:solidFill>
              <a:srgbClr val="6D1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8952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812D-A866-4735-807E-0C109EA8EA89}" type="datetimeFigureOut">
              <a:rPr lang="nl-BE" smtClean="0"/>
              <a:t>1/06/2023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BB27-7772-46A6-8576-538C230345A2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935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 algn="just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90ABC0-3E06-4D07-854C-9A099753F376}" type="datetime1">
              <a:rPr lang="nl-BE">
                <a:solidFill>
                  <a:srgbClr val="000000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36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9F23C3-717D-48F8-9B51-403A16D3B418}" type="datetime1">
              <a:rPr lang="nl-BE"/>
              <a:pPr>
                <a:defRPr/>
              </a:pPr>
              <a:t>1/06/2023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2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36114-801E-4123-85D2-0982FF1FCFE0}" type="datetime1">
              <a:rPr lang="nl-BE" smtClean="0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42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3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B879-E084-44E1-88CA-78AFEDFA4901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30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27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19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72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90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0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6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4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73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53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>
            <a:extLst>
              <a:ext uri="{FF2B5EF4-FFF2-40B4-BE49-F238E27FC236}">
                <a16:creationId xmlns:a16="http://schemas.microsoft.com/office/drawing/2014/main" id="{19757D71-167C-8541-B320-B8AEDAE5DFEA}"/>
              </a:ext>
            </a:extLst>
          </p:cNvPr>
          <p:cNvSpPr/>
          <p:nvPr userDrawn="1"/>
        </p:nvSpPr>
        <p:spPr>
          <a:xfrm>
            <a:off x="-2982" y="6451600"/>
            <a:ext cx="9129398" cy="745328"/>
          </a:xfrm>
          <a:custGeom>
            <a:avLst/>
            <a:gdLst>
              <a:gd name="connsiteX0" fmla="*/ 0 w 12429067"/>
              <a:gd name="connsiteY0" fmla="*/ 0 h 745328"/>
              <a:gd name="connsiteX1" fmla="*/ 1388533 w 12429067"/>
              <a:gd name="connsiteY1" fmla="*/ 338667 h 745328"/>
              <a:gd name="connsiteX2" fmla="*/ 3996267 w 12429067"/>
              <a:gd name="connsiteY2" fmla="*/ 50800 h 745328"/>
              <a:gd name="connsiteX3" fmla="*/ 7535333 w 12429067"/>
              <a:gd name="connsiteY3" fmla="*/ 745067 h 745328"/>
              <a:gd name="connsiteX4" fmla="*/ 8873067 w 12429067"/>
              <a:gd name="connsiteY4" fmla="*/ 135467 h 745328"/>
              <a:gd name="connsiteX5" fmla="*/ 9414933 w 12429067"/>
              <a:gd name="connsiteY5" fmla="*/ 372533 h 745328"/>
              <a:gd name="connsiteX6" fmla="*/ 10668000 w 12429067"/>
              <a:gd name="connsiteY6" fmla="*/ 33867 h 745328"/>
              <a:gd name="connsiteX7" fmla="*/ 12429067 w 12429067"/>
              <a:gd name="connsiteY7" fmla="*/ 372533 h 74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9067" h="745328">
                <a:moveTo>
                  <a:pt x="0" y="0"/>
                </a:moveTo>
                <a:cubicBezTo>
                  <a:pt x="361244" y="165100"/>
                  <a:pt x="722489" y="330200"/>
                  <a:pt x="1388533" y="338667"/>
                </a:cubicBezTo>
                <a:cubicBezTo>
                  <a:pt x="2054577" y="347134"/>
                  <a:pt x="2971800" y="-16933"/>
                  <a:pt x="3996267" y="50800"/>
                </a:cubicBezTo>
                <a:cubicBezTo>
                  <a:pt x="5020734" y="118533"/>
                  <a:pt x="6722533" y="730956"/>
                  <a:pt x="7535333" y="745067"/>
                </a:cubicBezTo>
                <a:cubicBezTo>
                  <a:pt x="8348133" y="759178"/>
                  <a:pt x="8559800" y="197556"/>
                  <a:pt x="8873067" y="135467"/>
                </a:cubicBezTo>
                <a:cubicBezTo>
                  <a:pt x="9186334" y="73378"/>
                  <a:pt x="9115777" y="389466"/>
                  <a:pt x="9414933" y="372533"/>
                </a:cubicBezTo>
                <a:cubicBezTo>
                  <a:pt x="9714089" y="355600"/>
                  <a:pt x="10165644" y="33867"/>
                  <a:pt x="10668000" y="33867"/>
                </a:cubicBezTo>
                <a:cubicBezTo>
                  <a:pt x="11170356" y="33867"/>
                  <a:pt x="11799711" y="203200"/>
                  <a:pt x="12429067" y="372533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350" y="156118"/>
            <a:ext cx="7720323" cy="836343"/>
          </a:xfrm>
        </p:spPr>
        <p:txBody>
          <a:bodyPr>
            <a:noAutofit/>
          </a:bodyPr>
          <a:lstStyle>
            <a:lvl1pPr>
              <a:defRPr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29100" y="1769445"/>
            <a:ext cx="7351573" cy="4352400"/>
          </a:xfrm>
        </p:spPr>
        <p:txBody>
          <a:bodyPr/>
          <a:lstStyle>
            <a:lvl1pPr>
              <a:lnSpc>
                <a:spcPct val="100000"/>
              </a:lnSpc>
              <a:spcAft>
                <a:spcPts val="900"/>
              </a:spcAft>
              <a:defRPr/>
            </a:lvl1pPr>
            <a:lvl2pPr marL="339329" indent="-133350">
              <a:lnSpc>
                <a:spcPct val="100000"/>
              </a:lnSpc>
              <a:spcAft>
                <a:spcPts val="600"/>
              </a:spcAft>
              <a:buClr>
                <a:srgbClr val="BDCF0D"/>
              </a:buClr>
              <a:buFont typeface="Wingdings" panose="05000000000000000000" pitchFamily="2" charset="2"/>
              <a:buChar char="§"/>
              <a:tabLst/>
              <a:defRPr/>
            </a:lvl2pPr>
            <a:lvl3pPr marL="504825" indent="-165497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BDCF0D"/>
              </a:buClr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GB" noProof="0" dirty="0"/>
              <a:t>Place your text here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2982" y="-1"/>
            <a:ext cx="167289" cy="6858001"/>
          </a:xfrm>
          <a:prstGeom prst="rect">
            <a:avLst/>
          </a:prstGeom>
          <a:solidFill>
            <a:srgbClr val="CAD400"/>
          </a:solidFill>
          <a:ln>
            <a:solidFill>
              <a:srgbClr val="CA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3B4F257-3ABA-D941-B4F1-5D9BF976D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4A3CF-5DD7-9B4F-AE4C-CB49DC799D18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16045C5-B6B7-E94C-8011-6A8BB61DCE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0350" y="1087711"/>
            <a:ext cx="7046119" cy="262037"/>
          </a:xfrm>
        </p:spPr>
        <p:txBody>
          <a:bodyPr tIns="0" bIns="0"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272653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D4202C-0C66-E040-A8D3-3E224222B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0673" y="6258035"/>
            <a:ext cx="933622" cy="5076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08281" y="-1"/>
            <a:ext cx="35719" cy="6858001"/>
          </a:xfrm>
          <a:prstGeom prst="rect">
            <a:avLst/>
          </a:prstGeom>
          <a:solidFill>
            <a:srgbClr val="6D1E7E"/>
          </a:solidFill>
          <a:ln>
            <a:solidFill>
              <a:srgbClr val="6D1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Afbeelding 8">
            <a:extLst>
              <a:ext uri="{FF2B5EF4-FFF2-40B4-BE49-F238E27FC236}">
                <a16:creationId xmlns:a16="http://schemas.microsoft.com/office/drawing/2014/main" id="{863157E9-879A-4047-A54D-3E824916A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67"/>
          <a:stretch/>
        </p:blipFill>
        <p:spPr>
          <a:xfrm>
            <a:off x="8083105" y="1498600"/>
            <a:ext cx="1031831" cy="20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1689100"/>
            <a:ext cx="3452812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9100"/>
            <a:ext cx="3452813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2F9A06-57A6-4028-91F4-EEA4E06A0C89}" type="datetime1">
              <a:rPr lang="nl-BE">
                <a:solidFill>
                  <a:srgbClr val="000000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00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>
            <a:extLst>
              <a:ext uri="{FF2B5EF4-FFF2-40B4-BE49-F238E27FC236}">
                <a16:creationId xmlns:a16="http://schemas.microsoft.com/office/drawing/2014/main" id="{19757D71-167C-8541-B320-B8AEDAE5DFEA}"/>
              </a:ext>
            </a:extLst>
          </p:cNvPr>
          <p:cNvSpPr/>
          <p:nvPr userDrawn="1"/>
        </p:nvSpPr>
        <p:spPr>
          <a:xfrm>
            <a:off x="-2982" y="6451600"/>
            <a:ext cx="9129398" cy="745328"/>
          </a:xfrm>
          <a:custGeom>
            <a:avLst/>
            <a:gdLst>
              <a:gd name="connsiteX0" fmla="*/ 0 w 12429067"/>
              <a:gd name="connsiteY0" fmla="*/ 0 h 745328"/>
              <a:gd name="connsiteX1" fmla="*/ 1388533 w 12429067"/>
              <a:gd name="connsiteY1" fmla="*/ 338667 h 745328"/>
              <a:gd name="connsiteX2" fmla="*/ 3996267 w 12429067"/>
              <a:gd name="connsiteY2" fmla="*/ 50800 h 745328"/>
              <a:gd name="connsiteX3" fmla="*/ 7535333 w 12429067"/>
              <a:gd name="connsiteY3" fmla="*/ 745067 h 745328"/>
              <a:gd name="connsiteX4" fmla="*/ 8873067 w 12429067"/>
              <a:gd name="connsiteY4" fmla="*/ 135467 h 745328"/>
              <a:gd name="connsiteX5" fmla="*/ 9414933 w 12429067"/>
              <a:gd name="connsiteY5" fmla="*/ 372533 h 745328"/>
              <a:gd name="connsiteX6" fmla="*/ 10668000 w 12429067"/>
              <a:gd name="connsiteY6" fmla="*/ 33867 h 745328"/>
              <a:gd name="connsiteX7" fmla="*/ 12429067 w 12429067"/>
              <a:gd name="connsiteY7" fmla="*/ 372533 h 74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9067" h="745328">
                <a:moveTo>
                  <a:pt x="0" y="0"/>
                </a:moveTo>
                <a:cubicBezTo>
                  <a:pt x="361244" y="165100"/>
                  <a:pt x="722489" y="330200"/>
                  <a:pt x="1388533" y="338667"/>
                </a:cubicBezTo>
                <a:cubicBezTo>
                  <a:pt x="2054577" y="347134"/>
                  <a:pt x="2971800" y="-16933"/>
                  <a:pt x="3996267" y="50800"/>
                </a:cubicBezTo>
                <a:cubicBezTo>
                  <a:pt x="5020734" y="118533"/>
                  <a:pt x="6722533" y="730956"/>
                  <a:pt x="7535333" y="745067"/>
                </a:cubicBezTo>
                <a:cubicBezTo>
                  <a:pt x="8348133" y="759178"/>
                  <a:pt x="8559800" y="197556"/>
                  <a:pt x="8873067" y="135467"/>
                </a:cubicBezTo>
                <a:cubicBezTo>
                  <a:pt x="9186334" y="73378"/>
                  <a:pt x="9115777" y="389466"/>
                  <a:pt x="9414933" y="372533"/>
                </a:cubicBezTo>
                <a:cubicBezTo>
                  <a:pt x="9714089" y="355600"/>
                  <a:pt x="10165644" y="33867"/>
                  <a:pt x="10668000" y="33867"/>
                </a:cubicBezTo>
                <a:cubicBezTo>
                  <a:pt x="11170356" y="33867"/>
                  <a:pt x="11799711" y="203200"/>
                  <a:pt x="12429067" y="372533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26AAB6-4712-184A-933E-C7168D389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673" y="6244130"/>
            <a:ext cx="931337" cy="5063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F2B37E6-6B65-184E-A8DA-7FA19766B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37"/>
          <a:stretch/>
        </p:blipFill>
        <p:spPr>
          <a:xfrm flipH="1">
            <a:off x="7307321" y="-192259"/>
            <a:ext cx="1836678" cy="3156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29100" y="1825200"/>
            <a:ext cx="7886700" cy="4352400"/>
          </a:xfrm>
        </p:spPr>
        <p:txBody>
          <a:bodyPr/>
          <a:lstStyle>
            <a:lvl2pPr marL="471488" indent="-128588">
              <a:buClr>
                <a:srgbClr val="BDCF0D"/>
              </a:buClr>
              <a:buFont typeface="Wingdings" panose="05000000000000000000" pitchFamily="2" charset="2"/>
              <a:buChar char="§"/>
              <a:defRPr/>
            </a:lvl2pPr>
            <a:lvl3pPr marL="814388" indent="-128588">
              <a:buClr>
                <a:srgbClr val="BDCF0D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2982" y="-1"/>
            <a:ext cx="167289" cy="6858001"/>
          </a:xfrm>
          <a:prstGeom prst="rect">
            <a:avLst/>
          </a:prstGeom>
          <a:solidFill>
            <a:srgbClr val="CAD400"/>
          </a:solidFill>
          <a:ln>
            <a:solidFill>
              <a:srgbClr val="CA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9108281" y="-1"/>
            <a:ext cx="35719" cy="6858001"/>
          </a:xfrm>
          <a:prstGeom prst="rect">
            <a:avLst/>
          </a:prstGeom>
          <a:solidFill>
            <a:srgbClr val="6D1E7E"/>
          </a:solidFill>
          <a:ln>
            <a:solidFill>
              <a:srgbClr val="6D1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1066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7025-198A-458A-A6E1-6EEEA652550C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1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6270A1-B752-4927-983D-C4F6BEF9EE06}" type="datetime1">
              <a:rPr lang="nl-BE">
                <a:solidFill>
                  <a:srgbClr val="000000"/>
                </a:solidFill>
              </a:rPr>
              <a:pPr>
                <a:defRPr/>
              </a:pPr>
              <a:t>1/06/2023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9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0F965-F2AB-42AF-BC0F-01CD8CBDA6B9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9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6D68-D00B-48C0-89DA-737DBCC4CBD4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ADA20-B3FD-4867-873F-40153CEE9537}" type="datetime1">
              <a:rPr lang="nl-BE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1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C5D94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689100"/>
            <a:ext cx="70580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Insert picture(s) here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00813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3630DBBD-7814-4D7A-B6BF-3BEA9C43F68D}" type="datetime1">
              <a:rPr lang="nl-BE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36675" y="-26988"/>
            <a:ext cx="7772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 rot="5400000">
            <a:off x="1327150" y="-1327150"/>
            <a:ext cx="188913" cy="2843213"/>
          </a:xfrm>
          <a:prstGeom prst="rect">
            <a:avLst/>
          </a:prstGeom>
          <a:solidFill>
            <a:srgbClr val="C0C0C0">
              <a:alpha val="49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2843213" y="0"/>
            <a:ext cx="0" cy="105251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5" name="Picture 11" descr="iStock_000003064378Large.jpg"/>
          <p:cNvPicPr>
            <a:picLocks noChangeAspect="1"/>
          </p:cNvPicPr>
          <p:nvPr/>
        </p:nvPicPr>
        <p:blipFill>
          <a:blip r:embed="rId13" cstate="print"/>
          <a:srcRect t="24271" r="12125" b="26933"/>
          <a:stretch>
            <a:fillRect/>
          </a:stretch>
        </p:blipFill>
        <p:spPr bwMode="auto">
          <a:xfrm>
            <a:off x="0" y="0"/>
            <a:ext cx="284321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 rot="5400000">
            <a:off x="4477543" y="-4477543"/>
            <a:ext cx="188913" cy="9144000"/>
          </a:xfrm>
          <a:prstGeom prst="rect">
            <a:avLst/>
          </a:prstGeom>
          <a:solidFill>
            <a:srgbClr val="FFFF99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4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156325" y="0"/>
            <a:ext cx="2374900" cy="3213100"/>
          </a:xfrm>
          <a:prstGeom prst="rect">
            <a:avLst/>
          </a:prstGeom>
          <a:solidFill>
            <a:srgbClr val="C5D94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156325" y="6354763"/>
            <a:ext cx="2376488" cy="503237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060575"/>
            <a:ext cx="5265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29" name="Picture 6" descr="Aardbei 003"/>
          <p:cNvPicPr preferRelativeResize="0"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6156325" y="3141663"/>
            <a:ext cx="237490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Biobest logo nieuw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5867400" y="5084763"/>
            <a:ext cx="30607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525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Century Gothic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1530A94-688E-774E-AA2A-61FFA7DF2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/>
              <a:t>First level</a:t>
            </a:r>
          </a:p>
          <a:p>
            <a:pPr marL="471488" marR="0" lvl="1" indent="-128588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A832E"/>
              </a:buClr>
              <a:buSzPct val="84000"/>
              <a:buFont typeface="Wingdings" pitchFamily="2" charset="2"/>
              <a:buChar char="§"/>
              <a:tabLst/>
              <a:defRPr/>
            </a:pPr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marL="557213" marR="0" lvl="1" indent="-214313" algn="l" defTabSz="685800" rtl="0" eaLnBrk="1" fontAlgn="auto" latinLnBrk="0" hangingPunct="1">
              <a:lnSpc>
                <a:spcPct val="200000"/>
              </a:lnSpc>
              <a:spcBef>
                <a:spcPts val="375"/>
              </a:spcBef>
              <a:spcAft>
                <a:spcPts val="450"/>
              </a:spcAft>
              <a:buClr>
                <a:srgbClr val="5A832E"/>
              </a:buClr>
              <a:buSzPct val="84000"/>
              <a:buFont typeface="Wingdings" pitchFamily="2" charset="2"/>
              <a:buChar char="§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10" name="Tijdelijke aanduiding voor titel 9">
            <a:extLst>
              <a:ext uri="{FF2B5EF4-FFF2-40B4-BE49-F238E27FC236}">
                <a16:creationId xmlns:a16="http://schemas.microsoft.com/office/drawing/2014/main" id="{05080D8A-E003-3047-9592-A2079345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156118"/>
            <a:ext cx="7886700" cy="8363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75" b="0" i="0" u="none" strike="noStrike" kern="1200" cap="none" spc="45" normalizeH="0" baseline="0" noProof="0" dirty="0">
                <a:ln>
                  <a:noFill/>
                </a:ln>
                <a:solidFill>
                  <a:srgbClr val="5A832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A39636A-9428-2040-B8E0-C6FD74281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400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4A3CF-5DD7-9B4F-AE4C-CB49DC799D1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8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nl-BE" sz="2600" b="1" i="0" kern="1200" dirty="0" smtClean="0">
          <a:solidFill>
            <a:schemeClr val="tx1"/>
          </a:solidFill>
          <a:latin typeface="+mj-lt"/>
          <a:ea typeface="+mj-ea"/>
          <a:cs typeface="Apple Chancery" panose="03020702040506060504" pitchFamily="66" charset="-79"/>
        </a:defRPr>
      </a:lvl1pPr>
    </p:titleStyle>
    <p:bodyStyle>
      <a:lvl1pPr marL="2857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BDCF0D"/>
        </a:buClr>
        <a:buSzPct val="100000"/>
        <a:buFont typeface="Wingdings" panose="05000000000000000000" pitchFamily="2" charset="2"/>
        <a:buChar char="v"/>
        <a:tabLst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28650" marR="0" indent="-265113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667339"/>
        </a:buClr>
        <a:buSzPct val="84000"/>
        <a:buFont typeface="Wingdings" pitchFamily="2" charset="2"/>
        <a:buNone/>
        <a:tabLst/>
        <a:defRPr kumimoji="0" lang="nl-NL" sz="1200" b="0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Century Gothic" panose="020B050202020202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667339"/>
        </a:buClr>
        <a:buSzPct val="78000"/>
        <a:buFont typeface="Arial" panose="020B0604020202020204" pitchFamily="34" charset="0"/>
        <a:buChar char="•"/>
        <a:defRPr kumimoji="0" lang="nl-NL" sz="1200" b="0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Century Gothic" panose="020B050202020202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3812D-A866-4735-807E-0C109EA8EA89}" type="datetimeFigureOut">
              <a:rPr lang="nl-BE" smtClean="0"/>
              <a:t>1/06/2023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2BB27-7772-46A6-8576-538C230345A2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026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404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C5D9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FR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689100"/>
            <a:ext cx="70580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Insert picture(s) here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FR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00813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90834E7-927F-4DC3-B435-F9EC3FDF33CD}" type="datetime1">
              <a:rPr lang="nl-BE"/>
              <a:pPr>
                <a:defRPr/>
              </a:pPr>
              <a:t>1/06/2023</a:t>
            </a:fld>
            <a:endParaRPr lang="en-US"/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36675" y="-26988"/>
            <a:ext cx="7772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 rot="5400000">
            <a:off x="1327150" y="-1327150"/>
            <a:ext cx="188913" cy="2843213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FR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Line 11"/>
          <p:cNvSpPr>
            <a:spLocks noChangeShapeType="1"/>
          </p:cNvSpPr>
          <p:nvPr/>
        </p:nvSpPr>
        <p:spPr bwMode="auto">
          <a:xfrm>
            <a:off x="2843213" y="0"/>
            <a:ext cx="0" cy="105251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11" descr="iStock_000003064378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1" r="12125" b="26933"/>
          <a:stretch>
            <a:fillRect/>
          </a:stretch>
        </p:blipFill>
        <p:spPr bwMode="auto">
          <a:xfrm>
            <a:off x="0" y="0"/>
            <a:ext cx="284321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4"/>
          <p:cNvSpPr>
            <a:spLocks noChangeArrowheads="1"/>
          </p:cNvSpPr>
          <p:nvPr/>
        </p:nvSpPr>
        <p:spPr bwMode="auto">
          <a:xfrm rot="5400000">
            <a:off x="4477543" y="-4477543"/>
            <a:ext cx="188913" cy="9144000"/>
          </a:xfrm>
          <a:prstGeom prst="rect">
            <a:avLst/>
          </a:prstGeom>
          <a:solidFill>
            <a:srgbClr val="FFFF99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FR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6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</p:sldLayoutIdLst>
  <p:hf sldNum="0"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2"/>
            <a:ext cx="9144000" cy="1052513"/>
          </a:xfrm>
          <a:prstGeom prst="rect">
            <a:avLst/>
          </a:prstGeom>
          <a:solidFill>
            <a:srgbClr val="C5D9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689100"/>
            <a:ext cx="70580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Insert picture(s) here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0" y="6742115"/>
            <a:ext cx="9144000" cy="115887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00813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631922C-B50D-4DC2-92DC-CD57724C2451}" type="datetime1">
              <a:rPr lang="nl-BE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36675" y="-26988"/>
            <a:ext cx="7772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 rot="5400000">
            <a:off x="1327151" y="-1327150"/>
            <a:ext cx="188913" cy="2843213"/>
          </a:xfrm>
          <a:prstGeom prst="rect">
            <a:avLst/>
          </a:prstGeom>
          <a:solidFill>
            <a:srgbClr val="C0C0C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>
            <a:off x="2843213" y="2"/>
            <a:ext cx="0" cy="105251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BE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5" name="Picture 11" descr="iStock_000003064378Large.jpg"/>
          <p:cNvPicPr>
            <a:picLocks noChangeAspect="1"/>
          </p:cNvPicPr>
          <p:nvPr/>
        </p:nvPicPr>
        <p:blipFill>
          <a:blip r:embed="rId3" cstate="print"/>
          <a:srcRect t="24271" r="12125" b="26933"/>
          <a:stretch>
            <a:fillRect/>
          </a:stretch>
        </p:blipFill>
        <p:spPr bwMode="auto">
          <a:xfrm>
            <a:off x="1" y="2"/>
            <a:ext cx="284321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4"/>
          <p:cNvSpPr>
            <a:spLocks noChangeArrowheads="1"/>
          </p:cNvSpPr>
          <p:nvPr/>
        </p:nvSpPr>
        <p:spPr bwMode="auto">
          <a:xfrm rot="5400000">
            <a:off x="4477544" y="-4477543"/>
            <a:ext cx="188913" cy="9144000"/>
          </a:xfrm>
          <a:prstGeom prst="rect">
            <a:avLst/>
          </a:prstGeom>
          <a:solidFill>
            <a:srgbClr val="FFFF99">
              <a:alpha val="6196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4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E850-83D4-4033-AD41-0E6E0DFE1C1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C068-9BA1-47ED-80F7-EE1BF66937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3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9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3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4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source=images&amp;cd=&amp;cad=rja&amp;uact=8&amp;ved=0CAcQjRw&amp;url=https://gerbenmesselink.wordpress.com/2015/04/21/acarodomatia/&amp;ei=PZ51VfTvH8uisgGFkoDoAw&amp;bvm=bv.95039771,d.bGg&amp;psig=AFQjCNFKFkja8HqlgOoU94IrvoYJw88Nsg&amp;ust=1433857961947488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be/url?sa=i&amp;rct=j&amp;q=&amp;esrc=s&amp;source=images&amp;cd=&amp;cad=rja&amp;uact=8&amp;ved=0CAcQjRw&amp;url=http://www.2020site.org/trees/pear.html&amp;ei=sqd1Vd-cOcar7AaUtoG4AQ&amp;bvm=bv.95039771,d.bGg&amp;psig=AFQjCNENo5qXWWIRDBypPMmn35ZMObrbgg&amp;ust=1433860392047898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hyperlink" Target="http://www.google.be/url?sa=i&amp;rct=j&amp;q=&amp;esrc=s&amp;source=images&amp;cd=&amp;cad=rja&amp;uact=8&amp;ved=0CAcQjRw&amp;url=http://roberttisserand.com/2010/02/citrus-oil-threat/&amp;ei=sqh1VdbrB4GzswH8xLWAAQ&amp;psig=AFQjCNHQANQA4ynHoPRB74S9vxjzaC8Rgg&amp;ust=1433860589934541" TargetMode="Externa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google.be/url?sa=i&amp;rct=j&amp;q=&amp;esrc=s&amp;source=images&amp;cd=&amp;cad=rja&amp;uact=8&amp;ved=0CAcQjRw&amp;url=https://www.flickr.com/photos/evelynfitzgerald/3855489326&amp;ei=Zal1Va6qMsyosgG8-YOIDg&amp;psig=AFQjCNEculpQG6yWQVS5ET0S1TGSuLnuYA&amp;ust=1433860715985666" TargetMode="External"/><Relationship Id="rId11" Type="http://schemas.openxmlformats.org/officeDocument/2006/relationships/image" Target="../media/image72.jpeg"/><Relationship Id="rId5" Type="http://schemas.openxmlformats.org/officeDocument/2006/relationships/image" Target="../media/image69.jpeg"/><Relationship Id="rId10" Type="http://schemas.openxmlformats.org/officeDocument/2006/relationships/hyperlink" Target="http://www.google.be/url?sa=i&amp;rct=j&amp;q=&amp;esrc=s&amp;source=images&amp;cd=&amp;cad=rja&amp;uact=8&amp;ved=0CAcQjRw&amp;url=http://imgadvisor.com/pages/s/single-red-rose-png.html&amp;ei=5ql1VZDvOYOgsgHP-r_4CA&amp;psig=AFQjCNGf7PxBWi9Hhu6wPahnX7ntH2G9FQ&amp;ust=1433860944431072" TargetMode="External"/><Relationship Id="rId4" Type="http://schemas.openxmlformats.org/officeDocument/2006/relationships/hyperlink" Target="http://www.google.be/url?sa=i&amp;rct=j&amp;q=&amp;esrc=s&amp;source=images&amp;cd=&amp;cad=rja&amp;uact=8&amp;ved=0CAcQjRxqFQoTCNj_8Ime08gCFUm9Ggodfb0LbQ&amp;url=http://homerproject.org/permanent-hairremoval-with-hairfree-no-1.php&amp;bvm=bv.105454873,d.d2s&amp;psig=AFQjCNHeNnHyOkonMZyiyGa7ZH8GRLT7nQ&amp;ust=1445505567929337" TargetMode="External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www.google.be/url?sa=i&amp;rct=j&amp;q=&amp;esrc=s&amp;source=images&amp;cd=&amp;cad=rja&amp;uact=8&amp;ved=0CAcQjRw&amp;url=http://www.nytimes.com/2012/11/18/magazine/who-made-that-sugar-cube.html&amp;ei=2QVwVfWuFcaC7gbkq4LYDA&amp;bvm=bv.94911696,d.ZGU&amp;psig=AFQjCNGH793C3IujDqIXtfgtRXMhtTds6Q&amp;ust=1433491272746020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google.be/url?sa=i&amp;rct=j&amp;q=&amp;esrc=s&amp;source=images&amp;cd=&amp;cad=rja&amp;uact=8&amp;ved=0CAcQjRw&amp;url=https://www.linkedin.com/pulse/20141024013559-137425054-data-driven-9-takeaways-from-the-teradata-conference&amp;ei=lgJwVbuVD6Lm7gaii4OIAQ&amp;bvm=bv.94911696,d.ZGU&amp;psig=AFQjCNH4bt6AvvrPWRa-ib2sfQIV4PliFQ&amp;ust=1433490421002853" TargetMode="Externa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976" y="1412776"/>
            <a:ext cx="7772400" cy="1470025"/>
          </a:xfrm>
        </p:spPr>
        <p:txBody>
          <a:bodyPr/>
          <a:lstStyle/>
          <a:p>
            <a:r>
              <a:rPr lang="nl-BE" sz="3600" b="1" dirty="0"/>
              <a:t>Conservation Biocontrol</a:t>
            </a:r>
            <a:br>
              <a:rPr lang="nl-BE" sz="3600" b="1" dirty="0"/>
            </a:br>
            <a:r>
              <a:rPr lang="en-US" sz="2400" dirty="0"/>
              <a:t>Novel strategies to support </a:t>
            </a:r>
            <a:br>
              <a:rPr lang="en-US" sz="2400" dirty="0"/>
            </a:br>
            <a:r>
              <a:rPr lang="en-US" sz="2400" dirty="0"/>
              <a:t>(naturally occurring) biocontrol agents</a:t>
            </a:r>
            <a:endParaRPr lang="nl-BE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105400"/>
            <a:ext cx="6400800" cy="1752600"/>
          </a:xfrm>
        </p:spPr>
        <p:txBody>
          <a:bodyPr/>
          <a:lstStyle/>
          <a:p>
            <a:pPr algn="l"/>
            <a:r>
              <a:rPr lang="nl-BE" sz="1600" dirty="0"/>
              <a:t>Prof Felix Wackers</a:t>
            </a:r>
          </a:p>
          <a:p>
            <a:pPr algn="l"/>
            <a:r>
              <a:rPr lang="nl-BE" sz="1600" dirty="0"/>
              <a:t>Director R&amp;D</a:t>
            </a:r>
          </a:p>
          <a:p>
            <a:pPr algn="l"/>
            <a:r>
              <a:rPr lang="nl-BE" sz="1600" dirty="0"/>
              <a:t>Biobest Groep</a:t>
            </a:r>
          </a:p>
        </p:txBody>
      </p:sp>
      <p:pic>
        <p:nvPicPr>
          <p:cNvPr id="8" name="Picture 7" descr="sluipwesp met ru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376264" cy="355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784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39516" y="1982392"/>
          <a:ext cx="5581651" cy="3497980"/>
        </p:xfrm>
        <a:graphic>
          <a:graphicData uri="http://schemas.openxmlformats.org/drawingml/2006/table">
            <a:tbl>
              <a:tblPr/>
              <a:tblGrid>
                <a:gridCol w="61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9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633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1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Choice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 dirty="0">
                          <a:latin typeface="Arial"/>
                          <a:ea typeface="Times New Roman"/>
                          <a:cs typeface="Times New Roman"/>
                        </a:rPr>
                        <a:t>Longevity (AFLI)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family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species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Floral Nectar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depth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Hoverfly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E. balteatus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Hoverfly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E. balteatus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Lacewing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C. carnea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Parasitoids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References parasitoids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b="1">
                          <a:latin typeface="Arial"/>
                          <a:ea typeface="Times New Roman"/>
                          <a:cs typeface="Times New Roman"/>
                        </a:rPr>
                        <a:t>(species)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Apiaceae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Ammi majus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Geneau et al., unpubl.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Microplitis mediator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Apiaceae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Coriandrum sativum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Vattala et al., 2006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Microtonus hyperodae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Apiaceae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Daucus carota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Winkler et al., 2009 (</a:t>
                      </a: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Apiaceae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Foeniculum vulgare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Winkler et al., 2009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Apiaceae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Heracleum spondylium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Winkler et al., 2009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Apiaceae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Pastinaca sativa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Foster &amp; Ruessink, 1984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Meteorus rubens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Polygonaceae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Fagopyrum esculentum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Winkler et al., 2009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Boraginaceae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Borago officinalis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Nilsson et al., unpubl. (</a:t>
                      </a: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Trybliographa rapae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)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Ranunculaceae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Ranunculus acris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Kehrli &amp; Bacher, 2008 (</a:t>
                      </a: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Minotetrastichus frontalis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Caryophyllaceae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Gypsophila elegans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5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Matricaria chamomilla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 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Nilsson et al., unpubl. (</a:t>
                      </a: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Trybliographa rapae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Achillea millefolium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Wäckers 2004 (</a:t>
                      </a: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Asteraceae L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Cichorium intybus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5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Chrysanthemum segetum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5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Anthemis tinctoria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5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Leucanthemum vulgare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dirty="0">
                          <a:latin typeface="Arial"/>
                          <a:ea typeface="Times New Roman"/>
                          <a:cs typeface="Times New Roman"/>
                        </a:rPr>
                        <a:t>Wäckers 2004 (</a:t>
                      </a:r>
                      <a:r>
                        <a:rPr lang="nl-BE" sz="500" i="1" dirty="0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nl-BE" sz="5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Tanacetum vulgare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5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Calendula officinalis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Rahat et al., 2005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Trissolcus basalis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Centaurea cyanus 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(+EFN)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Winkler et al., 2009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Cotesia glomerata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1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Asteraceae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Helianthus annuus 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(+EFN)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Ast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eraceae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Cosmos bipinnatus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 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Rahat et al., 2005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Trissolcus basalis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Malvaceae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Malva sylvestris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5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Boraginaceae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Phacelia tanacetifolia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+/-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Irvin et al., 2007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Gonatocerus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 spp.)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Fabaceae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Medicago sativa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Kehrli &amp; Bacher, 2008 (</a:t>
                      </a: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Minotetrastichus frontalis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Fabaceae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>
                          <a:latin typeface="Arial"/>
                          <a:ea typeface="Times New Roman"/>
                          <a:cs typeface="Times New Roman"/>
                        </a:rPr>
                        <a:t>Vicia sativa  </a:t>
                      </a: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(+EFN)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-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/>
                          <a:ea typeface="Times New Roman"/>
                          <a:cs typeface="Times New Roman"/>
                        </a:rPr>
                        <a:t> ++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Geneau et al., unpubl. (</a:t>
                      </a:r>
                      <a:r>
                        <a:rPr lang="nl-BE" sz="500" i="1">
                          <a:latin typeface="Arial"/>
                          <a:ea typeface="Times New Roman"/>
                          <a:cs typeface="Times New Roman"/>
                        </a:rPr>
                        <a:t>Microplitis mediator</a:t>
                      </a:r>
                      <a:r>
                        <a:rPr lang="nl-BE" sz="5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83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latin typeface="Arial"/>
                          <a:ea typeface="Times New Roman"/>
                          <a:cs typeface="Times New Roman"/>
                        </a:rPr>
                        <a:t>Fabaceae</a:t>
                      </a:r>
                      <a:endParaRPr lang="nl-BE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00" i="1" dirty="0">
                          <a:latin typeface="Arial"/>
                          <a:ea typeface="Times New Roman"/>
                          <a:cs typeface="Times New Roman"/>
                        </a:rPr>
                        <a:t>Lotus </a:t>
                      </a:r>
                      <a:r>
                        <a:rPr lang="en-US" sz="500" i="1" dirty="0" err="1">
                          <a:latin typeface="Arial"/>
                          <a:ea typeface="Times New Roman"/>
                          <a:cs typeface="Times New Roman"/>
                        </a:rPr>
                        <a:t>corniculatu</a:t>
                      </a:r>
                      <a:r>
                        <a:rPr lang="nl-BE" sz="500" i="1" dirty="0"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500" dirty="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7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7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nl-BE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5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876" marR="448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21906" y="1982392"/>
            <a:ext cx="482204" cy="348257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4110" y="4500563"/>
            <a:ext cx="1446609" cy="2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4110" y="5250658"/>
            <a:ext cx="1446609" cy="107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4111" y="2411016"/>
            <a:ext cx="482203" cy="1875234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6312" y="2411016"/>
            <a:ext cx="482204" cy="2732484"/>
          </a:xfrm>
          <a:prstGeom prst="rect">
            <a:avLst/>
          </a:pr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68517" y="2411016"/>
            <a:ext cx="482203" cy="803672"/>
          </a:xfrm>
          <a:prstGeom prst="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142581" name="TextBox 12"/>
          <p:cNvSpPr txBox="1">
            <a:spLocks noChangeArrowheads="1"/>
          </p:cNvSpPr>
          <p:nvPr/>
        </p:nvSpPr>
        <p:spPr bwMode="auto">
          <a:xfrm>
            <a:off x="5857876" y="1017986"/>
            <a:ext cx="17043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BE" altLang="nl-BE" sz="90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nl-BE" altLang="nl-BE" sz="9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Wäckers and van Rijn, 2012)</a:t>
            </a:r>
            <a:endParaRPr lang="nl-BE" altLang="nl-BE" sz="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4111" y="2411017"/>
            <a:ext cx="3053953" cy="3053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pic>
        <p:nvPicPr>
          <p:cNvPr id="142583" name="Picture 2" descr="snorzwever op phacelia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1" y="5464970"/>
            <a:ext cx="492919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04110" y="2401491"/>
            <a:ext cx="1446609" cy="8131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BE" sz="1350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pic>
        <p:nvPicPr>
          <p:cNvPr id="142585" name="Picture 3" descr="C:\Users\felixw\Documents\fotos\201008140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5" y="5445920"/>
            <a:ext cx="375047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586" name="Picture 247" descr="http://i.pbase.com/o4/48/95248/1/63917805.MptrBh54.GreenLace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91" y="5411391"/>
            <a:ext cx="375047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384829" y="1417743"/>
            <a:ext cx="5651600" cy="35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88" dirty="0">
                <a:solidFill>
                  <a:prstClr val="black"/>
                </a:solidFill>
                <a:latin typeface="Calibri" panose="020F0502020204030204"/>
              </a:rPr>
              <a:t>Different organisms                  Different requirements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3440" y="1683993"/>
            <a:ext cx="4060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50" dirty="0"/>
              <a:t>Not all flower species support natural pest control !</a:t>
            </a: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7CC4B-DB05-2CFD-474B-AF45FD581FEE}"/>
              </a:ext>
            </a:extLst>
          </p:cNvPr>
          <p:cNvSpPr txBox="1"/>
          <p:nvPr/>
        </p:nvSpPr>
        <p:spPr>
          <a:xfrm>
            <a:off x="3131840" y="442694"/>
            <a:ext cx="604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Providing resources through the landscape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17904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est-Europa: Landen - Aardrijkskunde Spelletj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064636"/>
            <a:ext cx="6643688" cy="53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534234" y="3748763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5-Point Star 3"/>
          <p:cNvSpPr/>
          <p:nvPr/>
        </p:nvSpPr>
        <p:spPr>
          <a:xfrm>
            <a:off x="1013290" y="3214907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5-Point Star 4"/>
          <p:cNvSpPr/>
          <p:nvPr/>
        </p:nvSpPr>
        <p:spPr>
          <a:xfrm>
            <a:off x="1013289" y="3643256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5-Point Star 5"/>
          <p:cNvSpPr/>
          <p:nvPr/>
        </p:nvSpPr>
        <p:spPr>
          <a:xfrm>
            <a:off x="2561468" y="3652049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5-Point Star 6"/>
          <p:cNvSpPr/>
          <p:nvPr/>
        </p:nvSpPr>
        <p:spPr>
          <a:xfrm>
            <a:off x="2341661" y="3555333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5-Point Star 7"/>
          <p:cNvSpPr/>
          <p:nvPr/>
        </p:nvSpPr>
        <p:spPr>
          <a:xfrm>
            <a:off x="2051515" y="4445831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5-Point Star 8"/>
          <p:cNvSpPr/>
          <p:nvPr/>
        </p:nvSpPr>
        <p:spPr>
          <a:xfrm>
            <a:off x="1593582" y="3643256"/>
            <a:ext cx="219808" cy="1934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5-Point Star 9"/>
          <p:cNvSpPr/>
          <p:nvPr/>
        </p:nvSpPr>
        <p:spPr>
          <a:xfrm>
            <a:off x="1694693" y="3827894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/>
          <p:cNvSpPr/>
          <p:nvPr/>
        </p:nvSpPr>
        <p:spPr>
          <a:xfrm>
            <a:off x="1182541" y="3484995"/>
            <a:ext cx="219808" cy="1934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69CAB4-6E4D-0B84-8C10-113BA80E2DC0}"/>
              </a:ext>
            </a:extLst>
          </p:cNvPr>
          <p:cNvSpPr txBox="1"/>
          <p:nvPr/>
        </p:nvSpPr>
        <p:spPr>
          <a:xfrm>
            <a:off x="3131840" y="442694"/>
            <a:ext cx="604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Providing resources through the landscape</a:t>
            </a:r>
            <a:endParaRPr lang="en-BE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CE520-B0CB-89E7-66C0-069541A95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8" r="2984" b="1"/>
          <a:stretch/>
        </p:blipFill>
        <p:spPr>
          <a:xfrm>
            <a:off x="2868678" y="2420888"/>
            <a:ext cx="6851349" cy="4345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918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Crystal Sugar, Packaging Size: 50 Kg at Rs 1830/bag in Chennai | ID:  20994953355">
            <a:extLst>
              <a:ext uri="{FF2B5EF4-FFF2-40B4-BE49-F238E27FC236}">
                <a16:creationId xmlns:a16="http://schemas.microsoft.com/office/drawing/2014/main" id="{7AE2BCF5-C233-3A00-57CB-194F0186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90872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CB4158-E414-0E43-E311-B0F17DDA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Food supplementation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D5182-54E7-47CE-ABE0-9CEB62A1D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307558"/>
            <a:ext cx="7058025" cy="4476750"/>
          </a:xfrm>
        </p:spPr>
        <p:txBody>
          <a:bodyPr/>
          <a:lstStyle/>
          <a:p>
            <a:pPr algn="l"/>
            <a:r>
              <a:rPr lang="en-GB" dirty="0"/>
              <a:t>Pollen</a:t>
            </a:r>
          </a:p>
          <a:p>
            <a:pPr algn="l"/>
            <a:r>
              <a:rPr lang="en-GB" dirty="0"/>
              <a:t>Sugars</a:t>
            </a:r>
          </a:p>
          <a:p>
            <a:pPr algn="l"/>
            <a:r>
              <a:rPr lang="en-GB" dirty="0"/>
              <a:t>Factitious Prey</a:t>
            </a:r>
          </a:p>
          <a:p>
            <a:pPr marL="0" indent="0" algn="l">
              <a:buNone/>
            </a:pPr>
            <a:r>
              <a:rPr lang="en-GB" dirty="0"/>
              <a:t>	</a:t>
            </a:r>
            <a:r>
              <a:rPr lang="en-GB" sz="2400" dirty="0"/>
              <a:t>- </a:t>
            </a:r>
            <a:r>
              <a:rPr lang="en-GB" sz="2400" dirty="0" err="1"/>
              <a:t>Ephestia</a:t>
            </a:r>
            <a:r>
              <a:rPr lang="en-GB" sz="2400" dirty="0"/>
              <a:t> </a:t>
            </a:r>
            <a:r>
              <a:rPr lang="en-GB" sz="2400" dirty="0" err="1"/>
              <a:t>kuehniella</a:t>
            </a:r>
            <a:endParaRPr lang="en-GB" sz="2400" dirty="0"/>
          </a:p>
          <a:p>
            <a:pPr marL="0" indent="0" algn="l">
              <a:buNone/>
            </a:pPr>
            <a:r>
              <a:rPr lang="en-GB" sz="2400" dirty="0"/>
              <a:t>	- Artemia </a:t>
            </a:r>
            <a:r>
              <a:rPr lang="en-GB" sz="2400" dirty="0" err="1"/>
              <a:t>spp</a:t>
            </a:r>
            <a:endParaRPr lang="en-GB" sz="2400" dirty="0"/>
          </a:p>
          <a:p>
            <a:pPr marL="0" indent="0" algn="l">
              <a:buNone/>
            </a:pPr>
            <a:r>
              <a:rPr lang="en-GB" sz="2400" dirty="0"/>
              <a:t>	- Prey mites</a:t>
            </a:r>
          </a:p>
          <a:p>
            <a:pPr algn="l"/>
            <a:r>
              <a:rPr lang="en-GB" dirty="0"/>
              <a:t>Artificial diets</a:t>
            </a:r>
          </a:p>
          <a:p>
            <a:pPr marL="0" indent="0" algn="l">
              <a:buNone/>
            </a:pP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2EB94-3370-4A77-D327-B0784DC2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90ABC0-3E06-4D07-854C-9A099753F376}" type="datetime1">
              <a:rPr lang="nl-BE" smtClean="0">
                <a:solidFill>
                  <a:srgbClr val="000000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http://4.bp.blogspot.com/-YApxqSjSfe4/TffiGBNz-LI/AAAAAAAAAos/_-NfnMWIGm0/s1600/cattail+pollen.jpg">
            <a:extLst>
              <a:ext uri="{FF2B5EF4-FFF2-40B4-BE49-F238E27FC236}">
                <a16:creationId xmlns:a16="http://schemas.microsoft.com/office/drawing/2014/main" id="{E7366F50-446B-1EFD-61CE-1A8306D5F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-27384"/>
            <a:ext cx="1835696" cy="13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F2399-1F51-C781-DFBE-ECA62A7D1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2636912"/>
            <a:ext cx="2363496" cy="1472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E1E823-4131-1EAD-C054-2BE6073C0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4109357"/>
            <a:ext cx="2426717" cy="1328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6A64A5-3B92-91F3-BC9C-AE46B4C7E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457" y="5438012"/>
            <a:ext cx="2308676" cy="15508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B345C9-C1D5-441A-0561-18208E3896CD}"/>
              </a:ext>
            </a:extLst>
          </p:cNvPr>
          <p:cNvSpPr/>
          <p:nvPr/>
        </p:nvSpPr>
        <p:spPr>
          <a:xfrm>
            <a:off x="0" y="1052736"/>
            <a:ext cx="7308304" cy="891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6C40F8-625C-50C8-D5C3-8BFD85C533AA}"/>
              </a:ext>
            </a:extLst>
          </p:cNvPr>
          <p:cNvSpPr txBox="1"/>
          <p:nvPr/>
        </p:nvSpPr>
        <p:spPr>
          <a:xfrm>
            <a:off x="3851921" y="1268760"/>
            <a:ext cx="292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Various business models</a:t>
            </a:r>
          </a:p>
        </p:txBody>
      </p:sp>
    </p:spTree>
    <p:extLst>
      <p:ext uri="{BB962C8B-B14F-4D97-AF65-F5344CB8AC3E}">
        <p14:creationId xmlns:p14="http://schemas.microsoft.com/office/powerpoint/2010/main" val="6634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4.bp.blogspot.com/-YApxqSjSfe4/TffiGBNz-LI/AAAAAAAAAos/_-NfnMWIGm0/s1600/cattail+pol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572008"/>
            <a:ext cx="225822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1017" y="251937"/>
            <a:ext cx="5166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BE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Potential use for food supplements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1196752"/>
            <a:ext cx="6861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B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Use in rearing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B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Use in combination with predator releases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B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Use by itself to enhance naturally occuring predators</a:t>
            </a:r>
          </a:p>
        </p:txBody>
      </p:sp>
      <p:pic>
        <p:nvPicPr>
          <p:cNvPr id="7" name="Picture 2" descr="http://www.biobest.be/web/thumb/index.php?file=http://www.biobest.be//images/uploads/public/6123773892_Nutrimac.jpg&amp;x=160&amp;y=1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500570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0.tqn.com/d/chemistry/1/0/F/8/1/sugar-crysta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857760"/>
            <a:ext cx="18446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8604448" y="6386803"/>
            <a:ext cx="360040" cy="457200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just">
              <a:defRPr/>
            </a:pPr>
            <a:fld id="{6072F70F-48A5-45F4-B977-7FBC3AF7EDCB}" type="slidenum">
              <a:rPr lang="en-US" sz="1200" smtClean="0">
                <a:solidFill>
                  <a:srgbClr val="000000"/>
                </a:solidFill>
                <a:latin typeface="Century Gothic"/>
              </a:rPr>
              <a:pPr algn="just">
                <a:defRPr/>
              </a:pPr>
              <a:t>13</a:t>
            </a:fld>
            <a:endParaRPr lang="en-US" sz="12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0" name="Picture 2" descr="C:\Users\paco\AppData\Local\Microsoft\Windows\Temporary Internet Files\Content.Outlook\233YK2FS\SNV39501 (2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3" t="25558" r="13671" b="27975"/>
          <a:stretch/>
        </p:blipFill>
        <p:spPr bwMode="auto">
          <a:xfrm>
            <a:off x="0" y="-1"/>
            <a:ext cx="2843808" cy="10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3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1C6792-285E-43D5-84DF-57203A747D67}" type="datetime1">
              <a:rPr lang="nl-BE" smtClean="0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746" name="Picture 2" descr="C:\Users\felixw\Documents\biobest\R&amp;D projects\typha\pictures\SNV38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286908" cy="6965182"/>
          </a:xfrm>
          <a:prstGeom prst="rect">
            <a:avLst/>
          </a:prstGeom>
          <a:noFill/>
        </p:spPr>
      </p:pic>
      <p:pic>
        <p:nvPicPr>
          <p:cNvPr id="6" name="Picture 4" descr="http://4.bp.blogspot.com/-YApxqSjSfe4/TffiGBNz-LI/AAAAAAAAAos/_-NfnMWIGm0/s1600/cattail+poll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71546"/>
            <a:ext cx="2857488" cy="20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://2.bp.blogspot.com/_1C72BiCMjz4/TCkaSwkT2TI/AAAAAAAAAi4/yvW9Egq1DU4/s1600/cattail-flower-with-poll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2857487" cy="3571900"/>
          </a:xfrm>
          <a:prstGeom prst="rect">
            <a:avLst/>
          </a:prstGeom>
          <a:noFill/>
        </p:spPr>
      </p:pic>
      <p:pic>
        <p:nvPicPr>
          <p:cNvPr id="31750" name="Picture 6" descr="http://apsa.anu.edu.au/assets/images/1-1-1/1-1-1_unique_1.800.jpg?12577187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071546"/>
            <a:ext cx="2251172" cy="207170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0218" y="277796"/>
            <a:ext cx="3980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BE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Pollen as food supplement</a:t>
            </a:r>
          </a:p>
        </p:txBody>
      </p:sp>
      <p:pic>
        <p:nvPicPr>
          <p:cNvPr id="10" name="Picture 2" descr="C:\Users\paco\AppData\Local\Microsoft\Windows\Temporary Internet Files\Content.Outlook\233YK2FS\SNV39501 (2)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3" t="25558" r="13671" b="27975"/>
          <a:stretch/>
        </p:blipFill>
        <p:spPr bwMode="auto">
          <a:xfrm>
            <a:off x="0" y="-1"/>
            <a:ext cx="2843808" cy="10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002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sz="2000" dirty="0"/>
              <a:t>Establishing biocontrol preventatively</a:t>
            </a:r>
            <a:br>
              <a:rPr lang="nl-BE" altLang="nl-BE" sz="2000" dirty="0"/>
            </a:br>
            <a:r>
              <a:rPr lang="nl-BE" altLang="nl-BE" sz="2000" dirty="0"/>
              <a:t>to create a “standing army”</a:t>
            </a:r>
          </a:p>
        </p:txBody>
      </p:sp>
      <p:sp>
        <p:nvSpPr>
          <p:cNvPr id="185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alt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E90ABC0-3E06-4D07-854C-9A099753F376}" type="datetime1">
              <a:rPr lang="nl-BE" smtClean="0"/>
              <a:pPr>
                <a:defRPr/>
              </a:pPr>
              <a:t>1/06/2023</a:t>
            </a:fld>
            <a:endParaRPr lang="en-US"/>
          </a:p>
        </p:txBody>
      </p:sp>
      <p:pic>
        <p:nvPicPr>
          <p:cNvPr id="1853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3"/>
          <a:stretch>
            <a:fillRect/>
          </a:stretch>
        </p:blipFill>
        <p:spPr bwMode="auto">
          <a:xfrm>
            <a:off x="2843213" y="1052513"/>
            <a:ext cx="6300787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2" descr="C:\Users\paco\AppData\Local\Microsoft\Windows\Temporary Internet Files\Content.Outlook\233YK2FS\Nutrim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093788"/>
            <a:ext cx="2789238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4" descr="http://4.bp.blogspot.com/-YApxqSjSfe4/TffiGBNz-LI/AAAAAAAAAos/_-NfnMWIGm0/s1600/cattail+poll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308600"/>
            <a:ext cx="19685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13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275947-B86F-5580-78BD-1193812E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38" y="3922428"/>
            <a:ext cx="1610188" cy="24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5879" y="1500188"/>
            <a:ext cx="5143500" cy="3857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BDCB60-B748-415A-47EC-DEC93C5AE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575" y="857250"/>
            <a:ext cx="432342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5F489-8998-53E3-89FD-4332037FEEBE}"/>
              </a:ext>
            </a:extLst>
          </p:cNvPr>
          <p:cNvSpPr txBox="1"/>
          <p:nvPr/>
        </p:nvSpPr>
        <p:spPr>
          <a:xfrm rot="5400000">
            <a:off x="1681050" y="3006304"/>
            <a:ext cx="4940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000" dirty="0"/>
              <a:t>Onion Thrips (</a:t>
            </a:r>
            <a:r>
              <a:rPr lang="nl-BE" sz="3000" i="1" dirty="0"/>
              <a:t>Thrips tabaci</a:t>
            </a:r>
            <a:r>
              <a:rPr lang="nl-BE" sz="3000" dirty="0"/>
              <a:t>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91143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5" y="857250"/>
            <a:ext cx="8494947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87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04">
            <a:off x="2042328" y="649549"/>
            <a:ext cx="7380685" cy="5535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90"/>
            <a:ext cx="5231493" cy="39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C62E67D0-6FDD-9EF5-EE9A-7F9FC84A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38" y="-26988"/>
            <a:ext cx="7772400" cy="1008063"/>
          </a:xfrm>
        </p:spPr>
        <p:txBody>
          <a:bodyPr/>
          <a:lstStyle/>
          <a:p>
            <a:pPr algn="ctr"/>
            <a:r>
              <a:rPr lang="nl-BE" altLang="nl-BE" dirty="0"/>
              <a:t>Sugar as a Food Supplement</a:t>
            </a:r>
          </a:p>
        </p:txBody>
      </p:sp>
      <p:pic>
        <p:nvPicPr>
          <p:cNvPr id="48131" name="Picture 2" descr="C:\Users\paco\AppData\Local\Microsoft\Windows\Temporary Internet Files\Content.Outlook\233YK2FS\SNV39501 (2).JPG">
            <a:extLst>
              <a:ext uri="{FF2B5EF4-FFF2-40B4-BE49-F238E27FC236}">
                <a16:creationId xmlns:a16="http://schemas.microsoft.com/office/drawing/2014/main" id="{35C09D09-7309-B3C1-28F6-798130E5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25558" r="13670" b="27975"/>
          <a:stretch>
            <a:fillRect/>
          </a:stretch>
        </p:blipFill>
        <p:spPr bwMode="auto">
          <a:xfrm>
            <a:off x="0" y="0"/>
            <a:ext cx="284321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Image result for sugar crystals">
            <a:extLst>
              <a:ext uri="{FF2B5EF4-FFF2-40B4-BE49-F238E27FC236}">
                <a16:creationId xmlns:a16="http://schemas.microsoft.com/office/drawing/2014/main" id="{EF57EA9E-64F2-D4BC-269F-DD204F78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028825"/>
            <a:ext cx="629126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328" y="1612438"/>
            <a:ext cx="9865519" cy="2336006"/>
          </a:xfrm>
          <a:prstGeom prst="rect">
            <a:avLst/>
          </a:prstGeom>
        </p:spPr>
      </p:pic>
      <p:pic>
        <p:nvPicPr>
          <p:cNvPr id="2050" name="Picture 2" descr="Food Web - Le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7" y="2907505"/>
            <a:ext cx="5014913" cy="30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2353" y="603334"/>
            <a:ext cx="63192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nl-BE" sz="2700" dirty="0">
                <a:solidFill>
                  <a:prstClr val="black"/>
                </a:solidFill>
                <a:latin typeface="Calibri" panose="020F0502020204030204"/>
              </a:rPr>
              <a:t>Rarely pest outbreaks in natural ecosystems</a:t>
            </a: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12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EFD8EA5-9BE1-98D1-9ACE-2448C80C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/>
              <a:t>sugar sprays in citrus</a:t>
            </a:r>
            <a:br>
              <a:rPr lang="nl-BE" altLang="en-US"/>
            </a:br>
            <a:r>
              <a:rPr lang="nl-BE" altLang="en-US"/>
              <a:t>to support </a:t>
            </a:r>
            <a:r>
              <a:rPr lang="nl-BE" altLang="en-US" i="1"/>
              <a:t>Aphytis melinus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8DA8B099-1684-5DB3-0596-A87F352D5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6" name="Picture 3" descr="G:\Entomología_disco\2011\Ensayos\Azucares Aphytis\Fotos\P1000893.JPG">
            <a:extLst>
              <a:ext uri="{FF2B5EF4-FFF2-40B4-BE49-F238E27FC236}">
                <a16:creationId xmlns:a16="http://schemas.microsoft.com/office/drawing/2014/main" id="{80A61E80-CBD9-B7CE-74C7-824252B2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714875"/>
            <a:ext cx="24288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5CD009EF-E79A-684D-FCE4-93BD0C6E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714875"/>
            <a:ext cx="2827337" cy="1857375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http://www.organicgardeninfo.com/images/california-red-scale.jpg">
            <a:extLst>
              <a:ext uri="{FF2B5EF4-FFF2-40B4-BE49-F238E27FC236}">
                <a16:creationId xmlns:a16="http://schemas.microsoft.com/office/drawing/2014/main" id="{E2FDCEA7-BED6-88FC-3976-2D7288B6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714875"/>
            <a:ext cx="22590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 descr="http://t2.gstatic.com/images?q=tbn:ANd9GcSo2TAvHRDJ11uP6e3ej3zCHdkfZ56SbLZySit5nRv028l7Mhdl&amp;t=1">
            <a:extLst>
              <a:ext uri="{FF2B5EF4-FFF2-40B4-BE49-F238E27FC236}">
                <a16:creationId xmlns:a16="http://schemas.microsoft.com/office/drawing/2014/main" id="{FAC9A487-812A-8C07-5189-17D0B699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4714875"/>
            <a:ext cx="2000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Content Placeholder 2">
            <a:extLst>
              <a:ext uri="{FF2B5EF4-FFF2-40B4-BE49-F238E27FC236}">
                <a16:creationId xmlns:a16="http://schemas.microsoft.com/office/drawing/2014/main" id="{E5A65388-1BB9-F140-9D70-04C9A313DB6E}"/>
              </a:ext>
            </a:extLst>
          </p:cNvPr>
          <p:cNvSpPr txBox="1">
            <a:spLocks/>
          </p:cNvSpPr>
          <p:nvPr/>
        </p:nvSpPr>
        <p:spPr bwMode="auto">
          <a:xfrm>
            <a:off x="609600" y="1752600"/>
            <a:ext cx="8534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nl-BE" altLang="en-US" sz="2800">
                <a:solidFill>
                  <a:srgbClr val="000000"/>
                </a:solidFill>
              </a:rPr>
              <a:t>California red scale is most important pest in citrus</a:t>
            </a:r>
          </a:p>
          <a:p>
            <a:pPr algn="l" eaLnBrk="1" hangingPunct="1"/>
            <a:r>
              <a:rPr lang="nl-BE" altLang="en-US" sz="2800" i="1">
                <a:solidFill>
                  <a:srgbClr val="000000"/>
                </a:solidFill>
              </a:rPr>
              <a:t>Aphytis melinus</a:t>
            </a:r>
            <a:r>
              <a:rPr lang="nl-BE" altLang="en-US" sz="2800">
                <a:solidFill>
                  <a:srgbClr val="000000"/>
                </a:solidFill>
              </a:rPr>
              <a:t> is thought to be the key parasitoid</a:t>
            </a:r>
          </a:p>
          <a:p>
            <a:pPr algn="l" eaLnBrk="1" hangingPunct="1"/>
            <a:r>
              <a:rPr lang="nl-BE" altLang="en-US" sz="2800">
                <a:solidFill>
                  <a:srgbClr val="000000"/>
                </a:solidFill>
              </a:rPr>
              <a:t>Natural populations provide insufficient control</a:t>
            </a:r>
          </a:p>
          <a:p>
            <a:pPr algn="l" eaLnBrk="1" hangingPunct="1"/>
            <a:r>
              <a:rPr lang="nl-BE" altLang="en-US" sz="2800">
                <a:solidFill>
                  <a:srgbClr val="000000"/>
                </a:solidFill>
              </a:rPr>
              <a:t>Parasitoid releases? </a:t>
            </a:r>
          </a:p>
          <a:p>
            <a:pPr algn="l" eaLnBrk="1" hangingPunct="1"/>
            <a:r>
              <a:rPr lang="nl-BE" altLang="en-US" sz="2800">
                <a:solidFill>
                  <a:srgbClr val="000000"/>
                </a:solidFill>
              </a:rPr>
              <a:t>Sugar supplements? </a:t>
            </a:r>
          </a:p>
        </p:txBody>
      </p:sp>
      <p:pic>
        <p:nvPicPr>
          <p:cNvPr id="49161" name="Picture 4" descr="C:\Entomolgía\Fotos alimentación Aphytis\aCapture_00210.JPG">
            <a:extLst>
              <a:ext uri="{FF2B5EF4-FFF2-40B4-BE49-F238E27FC236}">
                <a16:creationId xmlns:a16="http://schemas.microsoft.com/office/drawing/2014/main" id="{6E64A3E9-9A62-320F-7118-85B4E454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6988"/>
            <a:ext cx="2949575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10 Gráfico">
            <a:extLst>
              <a:ext uri="{FF2B5EF4-FFF2-40B4-BE49-F238E27FC236}">
                <a16:creationId xmlns:a16="http://schemas.microsoft.com/office/drawing/2014/main" id="{4159D6B7-5677-9811-066A-1971FC92771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536700"/>
            <a:ext cx="72421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BB284D3-7E27-CE0A-9F3A-45DFA4848B2E}"/>
              </a:ext>
            </a:extLst>
          </p:cNvPr>
          <p:cNvCxnSpPr/>
          <p:nvPr/>
        </p:nvCxnSpPr>
        <p:spPr>
          <a:xfrm>
            <a:off x="4378325" y="3889375"/>
            <a:ext cx="3086100" cy="115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0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7D0DC6C7-3F4B-AAFC-71C1-94DC381D2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197350"/>
            <a:ext cx="800100" cy="527050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8" descr="logoivia4">
            <a:extLst>
              <a:ext uri="{FF2B5EF4-FFF2-40B4-BE49-F238E27FC236}">
                <a16:creationId xmlns:a16="http://schemas.microsoft.com/office/drawing/2014/main" id="{E415D575-96EB-FE86-3B32-FA41A983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4" descr="C:\Entomolgía\Fotos alimentación Aphytis\aCapture_00210.JPG">
            <a:extLst>
              <a:ext uri="{FF2B5EF4-FFF2-40B4-BE49-F238E27FC236}">
                <a16:creationId xmlns:a16="http://schemas.microsoft.com/office/drawing/2014/main" id="{5DDFF7D5-5DC0-96A3-35D0-605E43A2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6988"/>
            <a:ext cx="2949575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2 CuadroTexto">
            <a:extLst>
              <a:ext uri="{FF2B5EF4-FFF2-40B4-BE49-F238E27FC236}">
                <a16:creationId xmlns:a16="http://schemas.microsoft.com/office/drawing/2014/main" id="{F422475B-8F62-3CDD-9279-A8264B303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571500"/>
            <a:ext cx="6672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Do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releases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es-ES" alt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sugar</a:t>
            </a:r>
            <a:r>
              <a:rPr lang="es-ES" alt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increase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parasitoid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density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10 Gráfico">
            <a:extLst>
              <a:ext uri="{FF2B5EF4-FFF2-40B4-BE49-F238E27FC236}">
                <a16:creationId xmlns:a16="http://schemas.microsoft.com/office/drawing/2014/main" id="{7FE4A418-E7A2-0CAA-CE06-256423DDEC3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536700"/>
            <a:ext cx="72421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11 Conector recto">
            <a:extLst>
              <a:ext uri="{FF2B5EF4-FFF2-40B4-BE49-F238E27FC236}">
                <a16:creationId xmlns:a16="http://schemas.microsoft.com/office/drawing/2014/main" id="{7E74DEA2-6E74-B249-0132-CD5DFA52F13F}"/>
              </a:ext>
            </a:extLst>
          </p:cNvPr>
          <p:cNvCxnSpPr/>
          <p:nvPr/>
        </p:nvCxnSpPr>
        <p:spPr>
          <a:xfrm flipV="1">
            <a:off x="4376738" y="3789363"/>
            <a:ext cx="3095625" cy="142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C8013044-050A-48A1-6215-5D838B61271D}"/>
              </a:ext>
            </a:extLst>
          </p:cNvPr>
          <p:cNvCxnSpPr/>
          <p:nvPr/>
        </p:nvCxnSpPr>
        <p:spPr>
          <a:xfrm>
            <a:off x="4378325" y="3889375"/>
            <a:ext cx="3086100" cy="115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5" name="Picture 6" descr="G:\Entomología_disco\2011\Ensayos\Azucares Aphytis\Fotos\P1000875.JPG">
            <a:extLst>
              <a:ext uri="{FF2B5EF4-FFF2-40B4-BE49-F238E27FC236}">
                <a16:creationId xmlns:a16="http://schemas.microsoft.com/office/drawing/2014/main" id="{03A4F27E-3BA8-77F4-B876-74BF80A3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73463"/>
            <a:ext cx="7254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114DC1A8-30BC-99E4-AF79-D0631498D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197350"/>
            <a:ext cx="800100" cy="527050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1 CuadroTexto">
            <a:extLst>
              <a:ext uri="{FF2B5EF4-FFF2-40B4-BE49-F238E27FC236}">
                <a16:creationId xmlns:a16="http://schemas.microsoft.com/office/drawing/2014/main" id="{510B0DBF-BAC3-A0DB-4EFD-8E98FC5F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628775"/>
            <a:ext cx="18716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Releases</a:t>
            </a:r>
          </a:p>
        </p:txBody>
      </p:sp>
      <p:pic>
        <p:nvPicPr>
          <p:cNvPr id="51208" name="Picture 18" descr="logoivia4">
            <a:extLst>
              <a:ext uri="{FF2B5EF4-FFF2-40B4-BE49-F238E27FC236}">
                <a16:creationId xmlns:a16="http://schemas.microsoft.com/office/drawing/2014/main" id="{9A9029B2-DBA2-06B7-8FB9-65E1E0628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>
            <a:extLst>
              <a:ext uri="{FF2B5EF4-FFF2-40B4-BE49-F238E27FC236}">
                <a16:creationId xmlns:a16="http://schemas.microsoft.com/office/drawing/2014/main" id="{2855EF7F-C001-7A9A-9535-5FAEDAAE837B}"/>
              </a:ext>
            </a:extLst>
          </p:cNvPr>
          <p:cNvCxnSpPr/>
          <p:nvPr/>
        </p:nvCxnSpPr>
        <p:spPr>
          <a:xfrm flipV="1">
            <a:off x="1903413" y="5300663"/>
            <a:ext cx="0" cy="4318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>
            <a:extLst>
              <a:ext uri="{FF2B5EF4-FFF2-40B4-BE49-F238E27FC236}">
                <a16:creationId xmlns:a16="http://schemas.microsoft.com/office/drawing/2014/main" id="{54835324-0472-408C-3D95-32F2700065CB}"/>
              </a:ext>
            </a:extLst>
          </p:cNvPr>
          <p:cNvCxnSpPr/>
          <p:nvPr/>
        </p:nvCxnSpPr>
        <p:spPr>
          <a:xfrm flipV="1">
            <a:off x="2484438" y="5300663"/>
            <a:ext cx="0" cy="4318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>
            <a:extLst>
              <a:ext uri="{FF2B5EF4-FFF2-40B4-BE49-F238E27FC236}">
                <a16:creationId xmlns:a16="http://schemas.microsoft.com/office/drawing/2014/main" id="{C653D42D-3F73-4FC0-3C86-6B723C93DC22}"/>
              </a:ext>
            </a:extLst>
          </p:cNvPr>
          <p:cNvCxnSpPr/>
          <p:nvPr/>
        </p:nvCxnSpPr>
        <p:spPr>
          <a:xfrm flipV="1">
            <a:off x="3132138" y="5321300"/>
            <a:ext cx="0" cy="19526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2" name="23 CuadroTexto">
            <a:extLst>
              <a:ext uri="{FF2B5EF4-FFF2-40B4-BE49-F238E27FC236}">
                <a16:creationId xmlns:a16="http://schemas.microsoft.com/office/drawing/2014/main" id="{A9AC3131-10C1-4F8C-EB76-119D092CF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876925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400">
                <a:solidFill>
                  <a:srgbClr val="953735"/>
                </a:solidFill>
                <a:latin typeface="Calibri" panose="020F0502020204030204" pitchFamily="34" charset="0"/>
              </a:rPr>
              <a:t>parasitoid emergence</a:t>
            </a:r>
          </a:p>
        </p:txBody>
      </p:sp>
      <p:pic>
        <p:nvPicPr>
          <p:cNvPr id="51214" name="Picture 4" descr="C:\Entomolgía\Fotos alimentación Aphytis\aCapture_00210.JPG">
            <a:extLst>
              <a:ext uri="{FF2B5EF4-FFF2-40B4-BE49-F238E27FC236}">
                <a16:creationId xmlns:a16="http://schemas.microsoft.com/office/drawing/2014/main" id="{06C758A3-4F7C-079E-0FA5-73023A26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6988"/>
            <a:ext cx="2949575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2 CuadroTexto">
            <a:extLst>
              <a:ext uri="{FF2B5EF4-FFF2-40B4-BE49-F238E27FC236}">
                <a16:creationId xmlns:a16="http://schemas.microsoft.com/office/drawing/2014/main" id="{65064C68-579F-A2FC-EC20-B80E84448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571500"/>
            <a:ext cx="6672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Do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releases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es-ES" alt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sugar</a:t>
            </a:r>
            <a:r>
              <a:rPr lang="es-ES" alt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increase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parasitoid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density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10 Gráfico">
            <a:extLst>
              <a:ext uri="{FF2B5EF4-FFF2-40B4-BE49-F238E27FC236}">
                <a16:creationId xmlns:a16="http://schemas.microsoft.com/office/drawing/2014/main" id="{FCBF7E4E-696B-68EA-3B71-75BCCB2EB49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536700"/>
            <a:ext cx="72421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>
            <a:extLst>
              <a:ext uri="{FF2B5EF4-FFF2-40B4-BE49-F238E27FC236}">
                <a16:creationId xmlns:a16="http://schemas.microsoft.com/office/drawing/2014/main" id="{B1CFA88B-CC86-68DA-3E72-8899C0E55FF1}"/>
              </a:ext>
            </a:extLst>
          </p:cNvPr>
          <p:cNvCxnSpPr/>
          <p:nvPr/>
        </p:nvCxnSpPr>
        <p:spPr>
          <a:xfrm>
            <a:off x="4356100" y="2689225"/>
            <a:ext cx="3095625" cy="523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>
            <a:extLst>
              <a:ext uri="{FF2B5EF4-FFF2-40B4-BE49-F238E27FC236}">
                <a16:creationId xmlns:a16="http://schemas.microsoft.com/office/drawing/2014/main" id="{56E758DD-B070-8881-04A5-622485B8E83F}"/>
              </a:ext>
            </a:extLst>
          </p:cNvPr>
          <p:cNvCxnSpPr/>
          <p:nvPr/>
        </p:nvCxnSpPr>
        <p:spPr>
          <a:xfrm flipV="1">
            <a:off x="4376738" y="3789363"/>
            <a:ext cx="3095625" cy="142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3C204848-D563-3B4F-BFDF-F7042719F3D0}"/>
              </a:ext>
            </a:extLst>
          </p:cNvPr>
          <p:cNvCxnSpPr/>
          <p:nvPr/>
        </p:nvCxnSpPr>
        <p:spPr>
          <a:xfrm>
            <a:off x="4378325" y="3889375"/>
            <a:ext cx="3086100" cy="115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0" name="Picture 6" descr="G:\Entomología_disco\2011\Ensayos\Azucares Aphytis\Fotos\P1000875.JPG">
            <a:extLst>
              <a:ext uri="{FF2B5EF4-FFF2-40B4-BE49-F238E27FC236}">
                <a16:creationId xmlns:a16="http://schemas.microsoft.com/office/drawing/2014/main" id="{5CFC9E8E-6A2F-E13F-F0A9-F9F86F65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73463"/>
            <a:ext cx="7254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2B98FAE7-DF5A-D879-E2C0-B6B3DDF6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197350"/>
            <a:ext cx="800100" cy="527050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3" descr="G:\Entomología_disco\2011\Ensayos\Azucares Aphytis\Fotos\P1000893.JPG">
            <a:extLst>
              <a:ext uri="{FF2B5EF4-FFF2-40B4-BE49-F238E27FC236}">
                <a16:creationId xmlns:a16="http://schemas.microsoft.com/office/drawing/2014/main" id="{BEA207ED-1709-FB49-8776-EACBE0936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928938"/>
            <a:ext cx="7858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1 CuadroTexto">
            <a:extLst>
              <a:ext uri="{FF2B5EF4-FFF2-40B4-BE49-F238E27FC236}">
                <a16:creationId xmlns:a16="http://schemas.microsoft.com/office/drawing/2014/main" id="{E8461FD9-01B6-44B0-9992-2FB6A8D3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3000375"/>
            <a:ext cx="211455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Releases + sugar provision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es-ES" altLang="en-US" sz="1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Releases - sugar</a:t>
            </a:r>
          </a:p>
        </p:txBody>
      </p:sp>
      <p:pic>
        <p:nvPicPr>
          <p:cNvPr id="52234" name="Picture 18" descr="logoivia4">
            <a:extLst>
              <a:ext uri="{FF2B5EF4-FFF2-40B4-BE49-F238E27FC236}">
                <a16:creationId xmlns:a16="http://schemas.microsoft.com/office/drawing/2014/main" id="{1388C3D9-67E0-64AF-6E47-5CF8958DB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18 Conector recto de flecha">
            <a:extLst>
              <a:ext uri="{FF2B5EF4-FFF2-40B4-BE49-F238E27FC236}">
                <a16:creationId xmlns:a16="http://schemas.microsoft.com/office/drawing/2014/main" id="{E13BA9D8-D5FA-BF9E-89D0-6FAD57B241E1}"/>
              </a:ext>
            </a:extLst>
          </p:cNvPr>
          <p:cNvCxnSpPr/>
          <p:nvPr/>
        </p:nvCxnSpPr>
        <p:spPr>
          <a:xfrm flipV="1">
            <a:off x="1903413" y="5300663"/>
            <a:ext cx="0" cy="4318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>
            <a:extLst>
              <a:ext uri="{FF2B5EF4-FFF2-40B4-BE49-F238E27FC236}">
                <a16:creationId xmlns:a16="http://schemas.microsoft.com/office/drawing/2014/main" id="{F7B4B9C6-0498-2728-20DD-807EA9F4909D}"/>
              </a:ext>
            </a:extLst>
          </p:cNvPr>
          <p:cNvCxnSpPr/>
          <p:nvPr/>
        </p:nvCxnSpPr>
        <p:spPr>
          <a:xfrm flipV="1">
            <a:off x="2484438" y="5300663"/>
            <a:ext cx="0" cy="4318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>
            <a:extLst>
              <a:ext uri="{FF2B5EF4-FFF2-40B4-BE49-F238E27FC236}">
                <a16:creationId xmlns:a16="http://schemas.microsoft.com/office/drawing/2014/main" id="{4C960CA2-913B-1249-EAF0-5FBF7D438489}"/>
              </a:ext>
            </a:extLst>
          </p:cNvPr>
          <p:cNvCxnSpPr/>
          <p:nvPr/>
        </p:nvCxnSpPr>
        <p:spPr>
          <a:xfrm flipV="1">
            <a:off x="3132138" y="5321300"/>
            <a:ext cx="0" cy="19526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8" name="23 CuadroTexto">
            <a:extLst>
              <a:ext uri="{FF2B5EF4-FFF2-40B4-BE49-F238E27FC236}">
                <a16:creationId xmlns:a16="http://schemas.microsoft.com/office/drawing/2014/main" id="{24E9165F-F139-B0C5-606F-D3C511C5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876925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400">
                <a:solidFill>
                  <a:srgbClr val="953735"/>
                </a:solidFill>
                <a:latin typeface="Calibri" panose="020F0502020204030204" pitchFamily="34" charset="0"/>
              </a:rPr>
              <a:t>parasitoid emergence</a:t>
            </a:r>
          </a:p>
        </p:txBody>
      </p:sp>
      <p:sp>
        <p:nvSpPr>
          <p:cNvPr id="52239" name="12 CuadroTexto">
            <a:extLst>
              <a:ext uri="{FF2B5EF4-FFF2-40B4-BE49-F238E27FC236}">
                <a16:creationId xmlns:a16="http://schemas.microsoft.com/office/drawing/2014/main" id="{25F20906-F7F9-605E-01EA-50B886937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571500"/>
            <a:ext cx="6672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Do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releases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es-ES" alt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sugar</a:t>
            </a:r>
            <a:r>
              <a:rPr lang="es-ES" alt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increase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parasitoid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density</a:t>
            </a:r>
            <a:r>
              <a:rPr lang="es-E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52240" name="Picture 4" descr="C:\Entomolgía\Fotos alimentación Aphytis\aCapture_00210.JPG">
            <a:extLst>
              <a:ext uri="{FF2B5EF4-FFF2-40B4-BE49-F238E27FC236}">
                <a16:creationId xmlns:a16="http://schemas.microsoft.com/office/drawing/2014/main" id="{0FA350F6-9B0D-541C-0135-F2949BECF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6988"/>
            <a:ext cx="2949575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:\Entomolgía\Fotos alimentación Aphytis\aCapture_00210.JPG">
            <a:extLst>
              <a:ext uri="{FF2B5EF4-FFF2-40B4-BE49-F238E27FC236}">
                <a16:creationId xmlns:a16="http://schemas.microsoft.com/office/drawing/2014/main" id="{DE4AF2AD-031D-893F-A258-DB844549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6988"/>
            <a:ext cx="2949575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G:\Entomología_disco\2011\Ensayos\Azucares Aphytis\Fotos\P1000875.JPG">
            <a:extLst>
              <a:ext uri="{FF2B5EF4-FFF2-40B4-BE49-F238E27FC236}">
                <a16:creationId xmlns:a16="http://schemas.microsoft.com/office/drawing/2014/main" id="{D3CD397E-3C06-4F35-FE9C-D8F1ADC1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5162550"/>
            <a:ext cx="8001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0CD680D2-9B2A-4365-D7E6-18E1B65C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4365625"/>
            <a:ext cx="800100" cy="527050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G:\Entomología_disco\2011\Ensayos\Azucares Aphytis\Fotos\P1000875.JPG">
            <a:extLst>
              <a:ext uri="{FF2B5EF4-FFF2-40B4-BE49-F238E27FC236}">
                <a16:creationId xmlns:a16="http://schemas.microsoft.com/office/drawing/2014/main" id="{F3A76CE7-FCE6-69FE-242B-7495CF3C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5159375"/>
            <a:ext cx="8048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F78BFBDF-1E9D-37AC-D6C5-8EC400E9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4365625"/>
            <a:ext cx="800100" cy="527050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5" descr="C:\Entomolgía\Fotos alimentación Aphytis\Capture_00175.JPG">
            <a:extLst>
              <a:ext uri="{FF2B5EF4-FFF2-40B4-BE49-F238E27FC236}">
                <a16:creationId xmlns:a16="http://schemas.microsoft.com/office/drawing/2014/main" id="{3B9D1E85-C64A-685C-49A2-2547FB36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365625"/>
            <a:ext cx="800100" cy="527050"/>
          </a:xfrm>
          <a:prstGeom prst="rect">
            <a:avLst/>
          </a:prstGeom>
          <a:noFill/>
          <a:ln>
            <a:noFill/>
          </a:ln>
          <a:effectLst>
            <a:outerShdw sx="999" sy="999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35 CuadroTexto">
            <a:extLst>
              <a:ext uri="{FF2B5EF4-FFF2-40B4-BE49-F238E27FC236}">
                <a16:creationId xmlns:a16="http://schemas.microsoft.com/office/drawing/2014/main" id="{DC1D5696-3009-F614-ACB3-744F0B5CC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163" y="4846638"/>
            <a:ext cx="18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53257" name="36 CuadroTexto">
            <a:extLst>
              <a:ext uri="{FF2B5EF4-FFF2-40B4-BE49-F238E27FC236}">
                <a16:creationId xmlns:a16="http://schemas.microsoft.com/office/drawing/2014/main" id="{29AE969D-6400-6F2F-F633-131F89DA9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5664200"/>
            <a:ext cx="18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53258" name="37 CuadroTexto">
            <a:extLst>
              <a:ext uri="{FF2B5EF4-FFF2-40B4-BE49-F238E27FC236}">
                <a16:creationId xmlns:a16="http://schemas.microsoft.com/office/drawing/2014/main" id="{7C917644-295C-16E1-147D-B806269B8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4832350"/>
            <a:ext cx="18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+</a:t>
            </a:r>
          </a:p>
        </p:txBody>
      </p:sp>
      <p:graphicFrame>
        <p:nvGraphicFramePr>
          <p:cNvPr id="39" name="3 Gráfico">
            <a:extLst>
              <a:ext uri="{FF2B5EF4-FFF2-40B4-BE49-F238E27FC236}">
                <a16:creationId xmlns:a16="http://schemas.microsoft.com/office/drawing/2014/main" id="{8B05638F-BE6D-0D0C-EE37-07A44EB22B91}"/>
              </a:ext>
            </a:extLst>
          </p:cNvPr>
          <p:cNvGraphicFramePr>
            <a:graphicFrameLocks/>
          </p:cNvGraphicFramePr>
          <p:nvPr/>
        </p:nvGraphicFramePr>
        <p:xfrm>
          <a:off x="2071670" y="1405880"/>
          <a:ext cx="4320480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260" name="39 Rectángulo">
            <a:extLst>
              <a:ext uri="{FF2B5EF4-FFF2-40B4-BE49-F238E27FC236}">
                <a16:creationId xmlns:a16="http://schemas.microsoft.com/office/drawing/2014/main" id="{229A0309-2878-32CE-8F25-9DA1390E3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6170613"/>
            <a:ext cx="1765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200" baseline="-25000">
                <a:solidFill>
                  <a:srgbClr val="000000"/>
                </a:solidFill>
                <a:latin typeface="Calibri" panose="020F0502020204030204" pitchFamily="34" charset="0"/>
              </a:rPr>
              <a:t>2, 194 </a:t>
            </a: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= 4.45; </a:t>
            </a:r>
            <a:r>
              <a:rPr lang="en-US" altLang="en-US" sz="1200" i="1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 = 0.013</a:t>
            </a:r>
            <a:endParaRPr lang="es-E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3261" name="41 CuadroTexto">
            <a:extLst>
              <a:ext uri="{FF2B5EF4-FFF2-40B4-BE49-F238E27FC236}">
                <a16:creationId xmlns:a16="http://schemas.microsoft.com/office/drawing/2014/main" id="{EDE3C086-1753-FC17-9ECF-85365D63E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1643063"/>
            <a:ext cx="252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n-US" sz="1800" baseline="-25000">
                <a:solidFill>
                  <a:srgbClr val="000000"/>
                </a:solidFill>
                <a:latin typeface="Calibri" panose="020F0502020204030204" pitchFamily="34" charset="0"/>
              </a:rPr>
              <a:t>*</a:t>
            </a:r>
          </a:p>
        </p:txBody>
      </p:sp>
      <p:sp>
        <p:nvSpPr>
          <p:cNvPr id="53262" name="42 CuadroTexto">
            <a:extLst>
              <a:ext uri="{FF2B5EF4-FFF2-40B4-BE49-F238E27FC236}">
                <a16:creationId xmlns:a16="http://schemas.microsoft.com/office/drawing/2014/main" id="{DDA38C26-0CD1-8E8C-2CB5-43A5ECC88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571500"/>
            <a:ext cx="441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Do sugars increase parasitism?</a:t>
            </a:r>
          </a:p>
        </p:txBody>
      </p:sp>
      <p:sp>
        <p:nvSpPr>
          <p:cNvPr id="53263" name="TextBox 43">
            <a:extLst>
              <a:ext uri="{FF2B5EF4-FFF2-40B4-BE49-F238E27FC236}">
                <a16:creationId xmlns:a16="http://schemas.microsoft.com/office/drawing/2014/main" id="{FABCD9F6-8C28-7E5C-09D2-3B191783AB9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515269" y="2556669"/>
            <a:ext cx="992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nl-BE" altLang="en-US" sz="1400" b="1">
                <a:solidFill>
                  <a:srgbClr val="000000"/>
                </a:solidFill>
                <a:latin typeface="Times New Roman" panose="02020603050405020304" pitchFamily="18" charset="0"/>
              </a:rPr>
              <a:t>parasitism</a:t>
            </a:r>
          </a:p>
        </p:txBody>
      </p:sp>
      <p:sp>
        <p:nvSpPr>
          <p:cNvPr id="53264" name="TextBox 44">
            <a:extLst>
              <a:ext uri="{FF2B5EF4-FFF2-40B4-BE49-F238E27FC236}">
                <a16:creationId xmlns:a16="http://schemas.microsoft.com/office/drawing/2014/main" id="{6A66C2DD-8FD5-B958-9856-643080769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2000250"/>
            <a:ext cx="1627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nl-BE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= 30% parasitism</a:t>
            </a:r>
          </a:p>
        </p:txBody>
      </p:sp>
      <p:pic>
        <p:nvPicPr>
          <p:cNvPr id="53265" name="Picture 3" descr="G:\Entomología_disco\2011\Ensayos\Azucares Aphytis\Fotos\P1000893.JPG">
            <a:extLst>
              <a:ext uri="{FF2B5EF4-FFF2-40B4-BE49-F238E27FC236}">
                <a16:creationId xmlns:a16="http://schemas.microsoft.com/office/drawing/2014/main" id="{6E424414-F62A-AE43-11FC-9F868991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929313"/>
            <a:ext cx="8572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62693" y="1185242"/>
            <a:ext cx="2636354" cy="2735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75"/>
              </a:spcAft>
            </a:pPr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prey mites on crops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4A3CF-5DD7-9B4F-AE4C-CB49DC799D18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To support predatory mites</a:t>
            </a:r>
            <a:endParaRPr lang="en-US" dirty="0"/>
          </a:p>
        </p:txBody>
      </p:sp>
      <p:sp>
        <p:nvSpPr>
          <p:cNvPr id="6" name="AutoShape 2" descr="blob:https://web.whatsapp.com/a088702e-c3f4-4e49-822c-56da5c166d1a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738879" y="1940998"/>
          <a:ext cx="4059935" cy="329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28650" y="5624513"/>
            <a:ext cx="400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54A3CF-5DD7-9B4F-AE4C-CB49DC799D18}" type="slidenum">
              <a:rPr lang="en-GB" sz="750" smtClean="0"/>
              <a:pPr/>
              <a:t>25</a:t>
            </a:fld>
            <a:endParaRPr lang="en-GB" sz="7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C3C4E-FFA6-0573-AE73-3783CDEA10C1}"/>
              </a:ext>
            </a:extLst>
          </p:cNvPr>
          <p:cNvSpPr/>
          <p:nvPr/>
        </p:nvSpPr>
        <p:spPr>
          <a:xfrm>
            <a:off x="6084168" y="3861048"/>
            <a:ext cx="2571478" cy="1020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endParaRPr lang="en-BE" sz="160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BCE5A075-1703-81C7-F3FA-ED707AE24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960" y="1814265"/>
            <a:ext cx="578635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9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Public\Photo Archive\Beneficials\Predators\Predatory mites\Amblyseius cucumeris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76540" y="2056925"/>
            <a:ext cx="5472608" cy="375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gerbenmesselink.files.wordpress.com/2015/04/domatium-met-roofmijteieren-op-vibrnum-tinu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729975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219637"/>
            <a:ext cx="541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>
                <a:solidFill>
                  <a:srgbClr val="000000"/>
                </a:solidFill>
              </a:rPr>
              <a:t>Beyond food: Acarodomatia</a:t>
            </a:r>
          </a:p>
        </p:txBody>
      </p:sp>
    </p:spTree>
    <p:extLst>
      <p:ext uri="{BB962C8B-B14F-4D97-AF65-F5344CB8AC3E}">
        <p14:creationId xmlns:p14="http://schemas.microsoft.com/office/powerpoint/2010/main" val="26749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roberttisserand.com/wp-content/uploads/2010/02/Mandarin-1024x79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7" y="2186863"/>
            <a:ext cx="492290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omerproject.org/wp-content/uploads/2015/07/Removing-Facial-Hair-With-HairFree-No.1-1200x121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15" y="1646802"/>
            <a:ext cx="2555831" cy="249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c4.staticflickr.com/4/3533/3855489326_7dc302d952_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46540"/>
            <a:ext cx="4000128" cy="29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0F965-F2AB-42AF-BC0F-01CD8CBDA6B9}" type="datetime1">
              <a:rPr lang="nl-BE">
                <a:solidFill>
                  <a:srgbClr val="FFFFFF"/>
                </a:solidFill>
                <a:latin typeface="Century Gothic"/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1266" name="Picture 2" descr="http://www.2020site.org/trees/images/PearLeaves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71" y="1646803"/>
            <a:ext cx="3381429" cy="22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jordans9.us/images/78389-free-stock-photo-in-high-resolution-rose-73-flowers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15" y="3861048"/>
            <a:ext cx="2260856" cy="26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9981" y="332656"/>
            <a:ext cx="437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0000"/>
                </a:solidFill>
                <a:latin typeface="Arial"/>
              </a:rPr>
              <a:t>Not all plants are hirsute</a:t>
            </a:r>
          </a:p>
        </p:txBody>
      </p:sp>
    </p:spTree>
    <p:extLst>
      <p:ext uri="{BB962C8B-B14F-4D97-AF65-F5344CB8AC3E}">
        <p14:creationId xmlns:p14="http://schemas.microsoft.com/office/powerpoint/2010/main" val="4209355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rojects\Fibers for phytoeidae oviposition\Pictures\Fibers+sucrose+polle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80" y="3850471"/>
            <a:ext cx="2663936" cy="19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Projects\Fibers for phytoeidae oviposition\Pictures\Fibers+sucros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58" y="3861048"/>
            <a:ext cx="2663936" cy="19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Projects\Fibers for phytoeidae oviposition\Pictures\Control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87" y="1682133"/>
            <a:ext cx="2663936" cy="19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Projects\Fibers for phytoeidae oviposition\Pictures\Fibers+Ghent glu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7" y="1701078"/>
            <a:ext cx="2663936" cy="19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7632" y="3051945"/>
            <a:ext cx="8746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eg fibers</a:t>
            </a:r>
            <a:endParaRPr lang="en-US" sz="10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3868" y="2900694"/>
            <a:ext cx="14041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Control</a:t>
            </a:r>
            <a:endParaRPr lang="en-US" sz="10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8124" y="5124964"/>
            <a:ext cx="14041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eg fibers + sucrose</a:t>
            </a:r>
            <a:endParaRPr lang="en-US" sz="10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619" y="5113911"/>
            <a:ext cx="17070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Fibers + sucrose + pollen</a:t>
            </a:r>
            <a:endParaRPr lang="en-US" sz="10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1122" y="308556"/>
            <a:ext cx="4955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00" b="1" dirty="0">
                <a:solidFill>
                  <a:srgbClr val="000000"/>
                </a:solidFill>
                <a:latin typeface="Arial"/>
              </a:rPr>
              <a:t>Multiple Resource Supplements</a:t>
            </a:r>
          </a:p>
          <a:p>
            <a:pPr algn="ctr"/>
            <a:r>
              <a:rPr lang="nl-BE" sz="1500" dirty="0">
                <a:solidFill>
                  <a:srgbClr val="000000"/>
                </a:solidFill>
                <a:latin typeface="Arial"/>
              </a:rPr>
              <a:t>Testing (combined) impact of pollen, sugar and fibers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7901" y="4617133"/>
            <a:ext cx="395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FFFFFF"/>
                </a:solidFill>
                <a:latin typeface="Arial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5902" y="2527720"/>
            <a:ext cx="395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1216" y="2425200"/>
            <a:ext cx="497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FFFFFF"/>
                </a:solidFill>
                <a:latin typeface="Arial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75234" y="4617133"/>
            <a:ext cx="395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pic>
        <p:nvPicPr>
          <p:cNvPr id="15" name="Picture 2" descr="http://static01.nyt.com/images/2012/11/18/magazine/18WMT-t_CA0/18WMT-t_CA0-articleLarg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" y="4545378"/>
            <a:ext cx="2564810" cy="13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4.bp.blogspot.com/-YApxqSjSfe4/TffiGBNz-LI/AAAAAAAAAos/_-NfnMWIGm0/s1600/cattail+polle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4" y="2996953"/>
            <a:ext cx="2127184" cy="133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9774" y="1695339"/>
            <a:ext cx="2186527" cy="108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655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78" y="1717963"/>
            <a:ext cx="6750000" cy="235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69622" y="3824197"/>
            <a:ext cx="6750000" cy="2359109"/>
            <a:chOff x="35496" y="3667898"/>
            <a:chExt cx="9000000" cy="314547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667898"/>
              <a:ext cx="9000000" cy="3145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99592" y="3861049"/>
              <a:ext cx="48965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35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01817" y="1592797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a</a:t>
            </a:r>
            <a:endParaRPr lang="en-US" sz="900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3826" y="1859694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b</a:t>
            </a:r>
            <a:endParaRPr lang="en-US" sz="900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6204" y="2570196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c</a:t>
            </a:r>
            <a:endParaRPr lang="en-US" sz="900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9395" y="2570196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>
                <a:solidFill>
                  <a:srgbClr val="FFFFFF">
                    <a:lumMod val="65000"/>
                  </a:srgbClr>
                </a:solidFill>
                <a:latin typeface="Arial"/>
              </a:rPr>
              <a:t>c</a:t>
            </a:r>
            <a:endParaRPr lang="en-US" sz="900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150" y="3753037"/>
            <a:ext cx="21602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a</a:t>
            </a:r>
            <a:endParaRPr lang="en-US" sz="825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8132" y="4332497"/>
            <a:ext cx="21602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b</a:t>
            </a:r>
            <a:endParaRPr lang="en-US" sz="825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5332" y="4611463"/>
            <a:ext cx="21602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b</a:t>
            </a:r>
            <a:endParaRPr lang="en-US" sz="825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306" y="4658151"/>
            <a:ext cx="21602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25" dirty="0">
                <a:solidFill>
                  <a:srgbClr val="FFFFFF">
                    <a:lumMod val="65000"/>
                  </a:srgbClr>
                </a:solidFill>
                <a:latin typeface="Arial"/>
              </a:rPr>
              <a:t>b</a:t>
            </a:r>
            <a:endParaRPr lang="en-US" sz="825" dirty="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3644" y="2033120"/>
            <a:ext cx="2106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>
                <a:solidFill>
                  <a:srgbClr val="000000"/>
                </a:solidFill>
                <a:latin typeface="Arial"/>
              </a:rPr>
              <a:t>mean (</a:t>
            </a:r>
            <a:r>
              <a:rPr lang="nl-BE" sz="900" dirty="0">
                <a:solidFill>
                  <a:srgbClr val="000000"/>
                </a:solidFill>
                <a:latin typeface="Calibri"/>
              </a:rPr>
              <a:t>± SE) </a:t>
            </a:r>
            <a:r>
              <a:rPr lang="nl-BE" sz="900" dirty="0">
                <a:solidFill>
                  <a:srgbClr val="FF0000"/>
                </a:solidFill>
                <a:latin typeface="Calibri"/>
              </a:rPr>
              <a:t>eggs</a:t>
            </a:r>
            <a:r>
              <a:rPr lang="nl-BE" sz="900" dirty="0">
                <a:solidFill>
                  <a:srgbClr val="000000"/>
                </a:solidFill>
                <a:latin typeface="Calibri"/>
              </a:rPr>
              <a:t> per leaf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3812" y="3969062"/>
            <a:ext cx="2106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>
                <a:solidFill>
                  <a:srgbClr val="000000"/>
                </a:solidFill>
                <a:latin typeface="Arial"/>
              </a:rPr>
              <a:t>mean (</a:t>
            </a:r>
            <a:r>
              <a:rPr lang="nl-BE" sz="900" dirty="0">
                <a:solidFill>
                  <a:srgbClr val="000000"/>
                </a:solidFill>
                <a:latin typeface="Calibri"/>
              </a:rPr>
              <a:t>± SE) </a:t>
            </a:r>
            <a:r>
              <a:rPr lang="nl-BE" sz="900" dirty="0">
                <a:solidFill>
                  <a:srgbClr val="FF0000"/>
                </a:solidFill>
                <a:latin typeface="Calibri"/>
              </a:rPr>
              <a:t>motiles </a:t>
            </a:r>
            <a:r>
              <a:rPr lang="nl-BE" sz="900" dirty="0">
                <a:solidFill>
                  <a:srgbClr val="000000"/>
                </a:solidFill>
                <a:latin typeface="Calibri"/>
              </a:rPr>
              <a:t>per leaf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55676" y="3266983"/>
            <a:ext cx="648072" cy="682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05359" y="3256417"/>
            <a:ext cx="648072" cy="682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22725" y="3266983"/>
            <a:ext cx="648072" cy="682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20952" y="3266983"/>
            <a:ext cx="648072" cy="682262"/>
          </a:xfrm>
          <a:prstGeom prst="ellipse">
            <a:avLst/>
          </a:prstGeom>
          <a:noFill/>
          <a:ln cmpd="tri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67802" y="2777945"/>
            <a:ext cx="648072" cy="1171299"/>
          </a:xfrm>
          <a:prstGeom prst="ellipse">
            <a:avLst/>
          </a:prstGeom>
          <a:noFill/>
          <a:ln cmpd="tri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09308" y="3286581"/>
            <a:ext cx="648072" cy="682262"/>
          </a:xfrm>
          <a:prstGeom prst="ellipse">
            <a:avLst/>
          </a:prstGeom>
          <a:noFill/>
          <a:ln cmpd="tri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544108" y="2136993"/>
            <a:ext cx="648072" cy="1832067"/>
          </a:xfrm>
          <a:prstGeom prst="ellipse">
            <a:avLst/>
          </a:prstGeom>
          <a:noFill/>
          <a:ln cmpd="tri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C27F0-F699-42B0-BF65-AE0D488DCC5F}"/>
              </a:ext>
            </a:extLst>
          </p:cNvPr>
          <p:cNvSpPr txBox="1"/>
          <p:nvPr/>
        </p:nvSpPr>
        <p:spPr>
          <a:xfrm>
            <a:off x="3361122" y="308556"/>
            <a:ext cx="4955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00" b="1" dirty="0">
                <a:solidFill>
                  <a:srgbClr val="000000"/>
                </a:solidFill>
                <a:latin typeface="Arial"/>
              </a:rPr>
              <a:t>Multiple Resource Supplements</a:t>
            </a:r>
          </a:p>
          <a:p>
            <a:pPr algn="ctr"/>
            <a:r>
              <a:rPr lang="nl-BE" sz="1500" dirty="0">
                <a:solidFill>
                  <a:srgbClr val="000000"/>
                </a:solidFill>
                <a:latin typeface="Arial"/>
              </a:rPr>
              <a:t>Testing (combined) impact of pollen, sugar and fibers</a:t>
            </a:r>
          </a:p>
        </p:txBody>
      </p:sp>
    </p:spTree>
    <p:extLst>
      <p:ext uri="{BB962C8B-B14F-4D97-AF65-F5344CB8AC3E}">
        <p14:creationId xmlns:p14="http://schemas.microsoft.com/office/powerpoint/2010/main" val="33646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0375"/>
            <a:ext cx="9252942" cy="5453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7169" y="4069780"/>
            <a:ext cx="22552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BE" sz="1350" dirty="0">
                <a:solidFill>
                  <a:prstClr val="black"/>
                </a:solidFill>
                <a:latin typeface="Calibri" panose="020F0502020204030204"/>
              </a:rPr>
              <a:t>Lack of Landscape Structures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3120" y="4022350"/>
            <a:ext cx="1115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BE" sz="1350" dirty="0">
                <a:solidFill>
                  <a:prstClr val="black"/>
                </a:solidFill>
                <a:latin typeface="Calibri" panose="020F0502020204030204"/>
              </a:rPr>
              <a:t>Pesticide Use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906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0F965-F2AB-42AF-BC0F-01CD8CBDA6B9}" type="datetime1">
              <a:rPr lang="nl-BE" smtClean="0"/>
              <a:pPr>
                <a:defRPr/>
              </a:pPr>
              <a:t>1/06/2023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27220" y="272842"/>
            <a:ext cx="2465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000000"/>
                </a:solidFill>
              </a:rPr>
              <a:t>Synergies</a:t>
            </a:r>
          </a:p>
        </p:txBody>
      </p:sp>
      <p:pic>
        <p:nvPicPr>
          <p:cNvPr id="3074" name="Picture 2" descr="https://media.licdn.com/mpr/mpr/p/8/005/093/3f4/2a0aab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98817"/>
            <a:ext cx="65722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4077072"/>
            <a:ext cx="3671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</a:rPr>
              <a:t>1+1+1=20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5696" y="1044344"/>
            <a:ext cx="559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solidFill>
                  <a:srgbClr val="FFC000"/>
                </a:solidFill>
              </a:rPr>
              <a:t>Thanks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2567"/>
            <a:ext cx="1809643" cy="1866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879" y="2400026"/>
            <a:ext cx="1378322" cy="1853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152" y="2387649"/>
            <a:ext cx="2799467" cy="18663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862" y="2379784"/>
            <a:ext cx="2077161" cy="18790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748" y="2392567"/>
            <a:ext cx="2048446" cy="186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50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1C0AC4-4934-6645-D085-2C3295469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8" r="2984" b="1"/>
          <a:stretch/>
        </p:blipFill>
        <p:spPr>
          <a:xfrm>
            <a:off x="-48253" y="1027556"/>
            <a:ext cx="9192253" cy="5830444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095E1-5926-150F-CE18-5264BAB2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0" y="6400800"/>
            <a:ext cx="1905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8060F965-F2AB-42AF-BC0F-01CD8CBDA6B9}" type="datetime1">
              <a:rPr lang="nl-BE" smtClean="0">
                <a:solidFill>
                  <a:srgbClr val="000000"/>
                </a:solidFill>
              </a:rPr>
              <a:pPr>
                <a:spcAft>
                  <a:spcPts val="600"/>
                </a:spcAft>
                <a:defRPr/>
              </a:pPr>
              <a:t>1/06/2023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33AFC-2127-2895-EE8D-E2A5B8717871}"/>
              </a:ext>
            </a:extLst>
          </p:cNvPr>
          <p:cNvSpPr txBox="1"/>
          <p:nvPr/>
        </p:nvSpPr>
        <p:spPr>
          <a:xfrm>
            <a:off x="3851920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072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0F965-F2AB-42AF-BC0F-01CD8CBDA6B9}" type="datetime1">
              <a:rPr lang="nl-BE" smtClean="0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8787" y="364014"/>
            <a:ext cx="63017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b="1" dirty="0"/>
              <a:t>BC agents have multiple resource requirements</a:t>
            </a:r>
          </a:p>
        </p:txBody>
      </p:sp>
      <p:pic>
        <p:nvPicPr>
          <p:cNvPr id="4" name="Picture 3" descr="sluipwesp met ru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" y="1052736"/>
            <a:ext cx="2845430" cy="426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ladybird aph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450194"/>
            <a:ext cx="3024336" cy="24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96752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nl-BE" sz="24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latin typeface="+mj-lt"/>
              </a:rPr>
              <a:t>Oviposition sites</a:t>
            </a:r>
          </a:p>
          <a:p>
            <a:pPr marL="285750" indent="-285750">
              <a:buFontTx/>
              <a:buChar char="-"/>
            </a:pPr>
            <a:endParaRPr lang="nl-BE" sz="2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latin typeface="+mj-lt"/>
              </a:rPr>
              <a:t>Shelter</a:t>
            </a:r>
          </a:p>
          <a:p>
            <a:pPr marL="285750" indent="-285750">
              <a:buFontTx/>
              <a:buChar char="-"/>
            </a:pPr>
            <a:endParaRPr lang="nl-BE" sz="2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latin typeface="+mj-lt"/>
              </a:rPr>
              <a:t>Overwintering sites</a:t>
            </a:r>
          </a:p>
          <a:p>
            <a:pPr marL="285750" indent="-285750">
              <a:buFontTx/>
              <a:buChar char="-"/>
            </a:pPr>
            <a:endParaRPr lang="nl-BE" sz="2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l-BE" sz="2400" dirty="0">
                <a:latin typeface="+mj-lt"/>
              </a:rPr>
              <a:t>Food</a:t>
            </a:r>
          </a:p>
          <a:p>
            <a:r>
              <a:rPr lang="nl-BE" sz="2400" dirty="0">
                <a:latin typeface="+mj-lt"/>
              </a:rPr>
              <a:t> 	Both prey and non prey </a:t>
            </a:r>
          </a:p>
        </p:txBody>
      </p:sp>
    </p:spTree>
    <p:extLst>
      <p:ext uri="{BB962C8B-B14F-4D97-AF65-F5344CB8AC3E}">
        <p14:creationId xmlns:p14="http://schemas.microsoft.com/office/powerpoint/2010/main" val="198667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0F965-F2AB-42AF-BC0F-01CD8CBDA6B9}" type="datetime1">
              <a:rPr lang="nl-BE" smtClean="0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luipwesp met ru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" y="1053703"/>
            <a:ext cx="2845430" cy="426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30" y="2693909"/>
            <a:ext cx="3488498" cy="419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dybird aph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451161"/>
            <a:ext cx="3024336" cy="24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norzwever op phacelia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28" y="1053703"/>
            <a:ext cx="3343284" cy="334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5816" y="364014"/>
            <a:ext cx="6239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Predators and Parasitoids are Omnivores</a:t>
            </a:r>
          </a:p>
        </p:txBody>
      </p:sp>
    </p:spTree>
    <p:extLst>
      <p:ext uri="{BB962C8B-B14F-4D97-AF65-F5344CB8AC3E}">
        <p14:creationId xmlns:p14="http://schemas.microsoft.com/office/powerpoint/2010/main" val="20456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1893888" y="6038850"/>
            <a:ext cx="18415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nl-NL" sz="11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</a:br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041525" y="2408238"/>
            <a:ext cx="1841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9594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984210"/>
              </p:ext>
            </p:extLst>
          </p:nvPr>
        </p:nvGraphicFramePr>
        <p:xfrm>
          <a:off x="3059832" y="1125533"/>
          <a:ext cx="7959725" cy="5685155"/>
        </p:xfrm>
        <a:graphic>
          <a:graphicData uri="http://schemas.openxmlformats.org/drawingml/2006/table">
            <a:tbl>
              <a:tblPr/>
              <a:tblGrid>
                <a:gridCol w="86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Plant-feeding stage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Arthropod examples can be found within: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 of plant food utilised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Reference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7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Life-history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omnivory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adult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Neuroptera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Diptera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Hymenoptera: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Coleoptera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Chrysopidae (green lacewings)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Syrphidae (hoverflies)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Cecidomyiidae (gall midges)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Tachinidea (parasitoid flies)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Ichneumonidae, Braconidae,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a.o.  (parasitoid wasps)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Vespidae (social wasps)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Formicidae (ants)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Meloidae (blister beetles)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nectar, pollen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nectar, 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nectar, fruit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nectar, pollen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(Stelzl 1991)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(Hickman et al. 1995)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(Opit 1997)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(Gilbert and Jervis 1998)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(Jervis 1998)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(Lewis 1998)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(Cuautle and Rico-Gray 2003)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(Beattie 1985)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juvenile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Heteroptera: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Pentatomidae (stink bugs)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plant-juice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Temporal omnivory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adult 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Hymenoptera: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Coleoptera: 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Ichneumonidae, Braconidae,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a.o. (host feeding parasitoids)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Cicindelidae (tiger beetles)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seeds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(Jervis 1998)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(Wackers 2003)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(Zerm and Adis 2001) 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juvenile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Araneae: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Araneidae (orb web spiders)</a:t>
                      </a:r>
                      <a:endParaRPr kumimoji="0" lang="en-GB" sz="1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(Smith and Mommsen 1984)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Permanent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omnivory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adult &amp; juvenile 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Acari:Mesostigmat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Heteroptera: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Neuroptera: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Thysanoptera: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Coleoptera: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Phytoseiidae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(predatory mites)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Pentatomidae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(stink bugs)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mirid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bugs)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Geocorinae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(big-eyed bugs)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Anthocoridae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(flower bugs)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Chrysopa</a:t>
                      </a:r>
                      <a:r>
                        <a:rPr kumimoji="0" lang="en-GB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Hemerobiidae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(brown lacewings)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Aeolothripidae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Phlaeothripidae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Coccinellidae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(ladybirds)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Carabidae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(ground beetles)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 juice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 juice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 juice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nectar, 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leaves, 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nectar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pollen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seeds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(van Rijn and Tanigoshi 1999a)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(van Rijn and Tanigoshi 1999b)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(Ruberson et al. 1986)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(Gillespie and McGregor 2000)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Eubanks &amp; Styrsky, this vol.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Eubanks &amp; Styrsky, this vol.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(Stelzl 1991)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(McEwen et al. 1993)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(Kirk 1997)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(Pemberton and Vandenberg 1993)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(Cottrell and Yeargan 1998)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(Goldschmidt and Toft 1997)</a:t>
                      </a: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1977" name="Rectangle 57"/>
          <p:cNvSpPr>
            <a:spLocks noChangeArrowheads="1"/>
          </p:cNvSpPr>
          <p:nvPr/>
        </p:nvSpPr>
        <p:spPr bwMode="auto">
          <a:xfrm>
            <a:off x="0" y="6267450"/>
            <a:ext cx="18415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81978" name="Picture 58" descr="05218194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817" y="1125533"/>
            <a:ext cx="30956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75856" y="110868"/>
            <a:ext cx="5299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Nectar and pollen feeding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by biocontrol organisms</a:t>
            </a:r>
          </a:p>
        </p:txBody>
      </p:sp>
      <p:pic>
        <p:nvPicPr>
          <p:cNvPr id="16" name="Picture 2" descr="C:\Users\paco\AppData\Local\Microsoft\Windows\Temporary Internet Files\Content.Outlook\233YK2FS\SNV39501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3" t="25558" r="13671" b="27975"/>
          <a:stretch/>
        </p:blipFill>
        <p:spPr bwMode="auto">
          <a:xfrm>
            <a:off x="0" y="-1"/>
            <a:ext cx="2843808" cy="10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2C392-847C-1E68-8898-5568716A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1840" y="3917587"/>
            <a:ext cx="7772400" cy="15001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Providing resources through the crop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Providing resources through the landscape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Providing resources through supplementation 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A683D-9888-D288-5A7F-107033AD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C3B879-E084-44E1-88CA-78AFEDFA4901}" type="datetime1">
              <a:rPr lang="nl-BE" smtClean="0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302CC-2CA5-421B-FDF7-F8071817B820}"/>
              </a:ext>
            </a:extLst>
          </p:cNvPr>
          <p:cNvSpPr txBox="1"/>
          <p:nvPr/>
        </p:nvSpPr>
        <p:spPr>
          <a:xfrm>
            <a:off x="3131840" y="404664"/>
            <a:ext cx="571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Strategies for providing these resources </a:t>
            </a:r>
            <a:endParaRPr lang="en-BE" sz="2400" dirty="0"/>
          </a:p>
        </p:txBody>
      </p:sp>
      <p:pic>
        <p:nvPicPr>
          <p:cNvPr id="6" name="Grafik 8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05786C1F-544F-52F9-CDCA-591484839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227" y="2907118"/>
            <a:ext cx="3376036" cy="1899432"/>
          </a:xfrm>
          <a:prstGeom prst="rect">
            <a:avLst/>
          </a:prstGeom>
        </p:spPr>
      </p:pic>
      <p:pic>
        <p:nvPicPr>
          <p:cNvPr id="7" name="Picture 6" descr="6">
            <a:extLst>
              <a:ext uri="{FF2B5EF4-FFF2-40B4-BE49-F238E27FC236}">
                <a16:creationId xmlns:a16="http://schemas.microsoft.com/office/drawing/2014/main" id="{EBF2676E-4B6D-818D-4D57-BC895BE9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68336" y="-330587"/>
            <a:ext cx="2632029" cy="32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Z:\Public\Photo Archive\Beneficials\Predators\Predatory mites\Amblyseius cucumeris 007.jpg">
            <a:extLst>
              <a:ext uri="{FF2B5EF4-FFF2-40B4-BE49-F238E27FC236}">
                <a16:creationId xmlns:a16="http://schemas.microsoft.com/office/drawing/2014/main" id="{89C28DD8-7DF2-20B1-D15C-80762DF4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990" y="544234"/>
            <a:ext cx="2949561" cy="18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DF79A-23B7-E27D-14B0-C1018F506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623" y="4812085"/>
            <a:ext cx="2938431" cy="207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8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6">
            <a:extLst>
              <a:ext uri="{FF2B5EF4-FFF2-40B4-BE49-F238E27FC236}">
                <a16:creationId xmlns:a16="http://schemas.microsoft.com/office/drawing/2014/main" id="{252326A3-C368-F246-B786-53A1FDDA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02" y="1259623"/>
            <a:ext cx="2920717" cy="36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88680-7CDC-4320-1A5A-6C5501F0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C3B879-E084-44E1-88CA-78AFEDFA4901}" type="datetime1">
              <a:rPr lang="nl-BE" smtClean="0">
                <a:solidFill>
                  <a:srgbClr val="FFFFFF"/>
                </a:solidFill>
              </a:rPr>
              <a:pPr>
                <a:defRPr/>
              </a:pPr>
              <a:t>1/06/2023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DA627-A736-445C-87A5-0535DF5847C4}"/>
              </a:ext>
            </a:extLst>
          </p:cNvPr>
          <p:cNvSpPr txBox="1"/>
          <p:nvPr/>
        </p:nvSpPr>
        <p:spPr>
          <a:xfrm>
            <a:off x="3059832" y="442694"/>
            <a:ext cx="6284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Providing resources through the crop  </a:t>
            </a:r>
            <a:endParaRPr lang="en-BE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A1E85-37E8-B0F8-881C-FCA9479F9139}"/>
              </a:ext>
            </a:extLst>
          </p:cNvPr>
          <p:cNvSpPr/>
          <p:nvPr/>
        </p:nvSpPr>
        <p:spPr>
          <a:xfrm>
            <a:off x="2859492" y="1052736"/>
            <a:ext cx="628450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D210B-CB76-B09E-45D9-90A74BA10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0412" y="1201123"/>
            <a:ext cx="7528172" cy="586101"/>
          </a:xfrm>
        </p:spPr>
        <p:txBody>
          <a:bodyPr/>
          <a:lstStyle/>
          <a:p>
            <a:r>
              <a:rPr lang="en-GB" dirty="0"/>
              <a:t>Business models for Plant Breeders and Nurseries </a:t>
            </a:r>
            <a:endParaRPr lang="en-BE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89E1C5A-10AC-05D2-FC72-3284F48E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87" y="-459433"/>
            <a:ext cx="3209403" cy="259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tour-cherry">
            <a:extLst>
              <a:ext uri="{FF2B5EF4-FFF2-40B4-BE49-F238E27FC236}">
                <a16:creationId xmlns:a16="http://schemas.microsoft.com/office/drawing/2014/main" id="{8AA264E7-7C64-3559-6D4F-C6D985B6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7038" y="4969677"/>
            <a:ext cx="2190726" cy="164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cotton">
            <a:extLst>
              <a:ext uri="{FF2B5EF4-FFF2-40B4-BE49-F238E27FC236}">
                <a16:creationId xmlns:a16="http://schemas.microsoft.com/office/drawing/2014/main" id="{CE4B21CD-8AC8-52C4-68F1-3BFDD2BB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0156" y="4946722"/>
            <a:ext cx="1544372" cy="165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 descr="2">
            <a:extLst>
              <a:ext uri="{FF2B5EF4-FFF2-40B4-BE49-F238E27FC236}">
                <a16:creationId xmlns:a16="http://schemas.microsoft.com/office/drawing/2014/main" id="{A3D3FD3E-3F33-2A37-8F80-FC5C4C7B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4000"/>
          </a:blip>
          <a:srcRect/>
          <a:stretch>
            <a:fillRect/>
          </a:stretch>
        </p:blipFill>
        <p:spPr bwMode="auto">
          <a:xfrm>
            <a:off x="1823804" y="4947151"/>
            <a:ext cx="1092012" cy="16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 descr="zucchini">
            <a:extLst>
              <a:ext uri="{FF2B5EF4-FFF2-40B4-BE49-F238E27FC236}">
                <a16:creationId xmlns:a16="http://schemas.microsoft.com/office/drawing/2014/main" id="{4BB00706-1373-7FF4-197C-464D709C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160" y="4921279"/>
            <a:ext cx="2264693" cy="167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 descr="Peach">
            <a:extLst>
              <a:ext uri="{FF2B5EF4-FFF2-40B4-BE49-F238E27FC236}">
                <a16:creationId xmlns:a16="http://schemas.microsoft.com/office/drawing/2014/main" id="{83C5184A-36DC-B87A-7452-C957BCE2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2733413" y="5190813"/>
            <a:ext cx="1676072" cy="113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http://4.bp.blogspot.com/_X3D_CSH5A1w/THqdJhJFjzI/AAAAAAAAABE/aIisvFeA9s8/s1600/Rode_wilde_roos_2897.jpg">
            <a:extLst>
              <a:ext uri="{FF2B5EF4-FFF2-40B4-BE49-F238E27FC236}">
                <a16:creationId xmlns:a16="http://schemas.microsoft.com/office/drawing/2014/main" id="{A742F0B2-9FA2-358B-C0BC-1EEE0EF4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6291468" y="5148468"/>
            <a:ext cx="1676073" cy="1221694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A7324E-29F5-A237-8B25-30E5AB6C6704}"/>
              </a:ext>
            </a:extLst>
          </p:cNvPr>
          <p:cNvSpPr txBox="1"/>
          <p:nvPr/>
        </p:nvSpPr>
        <p:spPr>
          <a:xfrm>
            <a:off x="3777304" y="4390980"/>
            <a:ext cx="441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Crops with extrafloral </a:t>
            </a:r>
            <a:r>
              <a:rPr lang="en-GB" sz="2400" dirty="0" err="1"/>
              <a:t>nectaries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347799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8553-0725-A51C-3B85-6181D511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E5595-748B-733D-FFEB-F5A7532D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6270A1-B752-4927-983D-C4F6BEF9EE06}" type="datetime1">
              <a:rPr lang="nl-BE" smtClean="0">
                <a:solidFill>
                  <a:srgbClr val="000000"/>
                </a:solidFill>
              </a:rPr>
              <a:pPr>
                <a:defRPr/>
              </a:pPr>
              <a:t>1/06/2023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0077F-CE6F-632D-064C-6C32C8DE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3382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A466D-A025-E3AB-5AF7-7BE8802BA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45" y="2132856"/>
            <a:ext cx="2930461" cy="3382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8CCE4-29D6-DC1C-C514-E6E666DFBA16}"/>
              </a:ext>
            </a:extLst>
          </p:cNvPr>
          <p:cNvSpPr txBox="1"/>
          <p:nvPr/>
        </p:nvSpPr>
        <p:spPr>
          <a:xfrm>
            <a:off x="3131840" y="442694"/>
            <a:ext cx="604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Providing resources through the landscape</a:t>
            </a:r>
            <a:endParaRPr lang="en-BE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33A891-7E7D-88AC-DCF7-D079533C04E7}"/>
              </a:ext>
            </a:extLst>
          </p:cNvPr>
          <p:cNvSpPr/>
          <p:nvPr/>
        </p:nvSpPr>
        <p:spPr>
          <a:xfrm>
            <a:off x="0" y="1052736"/>
            <a:ext cx="918051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D8DED-0ADE-2B32-35CF-7B3C532D27EF}"/>
              </a:ext>
            </a:extLst>
          </p:cNvPr>
          <p:cNvSpPr txBox="1"/>
          <p:nvPr/>
        </p:nvSpPr>
        <p:spPr>
          <a:xfrm>
            <a:off x="3851920" y="1268760"/>
            <a:ext cx="412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Business models for seed companies</a:t>
            </a:r>
          </a:p>
          <a:p>
            <a:r>
              <a:rPr lang="en-GB" dirty="0"/>
              <a:t>and advisory services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13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y-off">
  <a:themeElements>
    <a:clrScheme name="defaul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">
      <a:majorFont>
        <a:latin typeface="Century Gothic"/>
        <a:ea typeface=""/>
        <a:cs typeface="Times New Roman"/>
      </a:majorFont>
      <a:minorFont>
        <a:latin typeface="Century Gothic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iobest Theme">
  <a:themeElements>
    <a:clrScheme name="Biobest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AD400"/>
      </a:accent1>
      <a:accent2>
        <a:srgbClr val="6D1D7E"/>
      </a:accent2>
      <a:accent3>
        <a:srgbClr val="A9AAAC"/>
      </a:accent3>
      <a:accent4>
        <a:srgbClr val="212B42"/>
      </a:accent4>
      <a:accent5>
        <a:srgbClr val="A21414"/>
      </a:accent5>
      <a:accent6>
        <a:srgbClr val="68433E"/>
      </a:accent6>
      <a:hlink>
        <a:srgbClr val="6D1D7E"/>
      </a:hlink>
      <a:folHlink>
        <a:srgbClr val="CAD4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spcAft>
            <a:spcPts val="900"/>
          </a:spcAft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5A832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Aft>
            <a:spcPts val="9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0_01_06_0verview trials new" id="{A74852A4-0617-440E-A8C7-7228E71F248B}" vid="{30F2F86F-C134-4D86-8B89-E01E1EB87C4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7800</TotalTime>
  <Words>1233</Words>
  <Application>Microsoft Office PowerPoint</Application>
  <PresentationFormat>Affichage à l'écran (4:3)</PresentationFormat>
  <Paragraphs>456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Comic Sans MS</vt:lpstr>
      <vt:lpstr>Times New Roman</vt:lpstr>
      <vt:lpstr>Wingdings</vt:lpstr>
      <vt:lpstr>3_Custom Design</vt:lpstr>
      <vt:lpstr>Pay-off</vt:lpstr>
      <vt:lpstr>Biobest Theme</vt:lpstr>
      <vt:lpstr>Office Theme</vt:lpstr>
      <vt:lpstr>7_Custom Design</vt:lpstr>
      <vt:lpstr>6_Custom Design</vt:lpstr>
      <vt:lpstr>1_Office Theme</vt:lpstr>
      <vt:lpstr>Conservation Biocontrol Novel strategies to support  (naturally occurring) biocontrol agents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Food supplementation</vt:lpstr>
      <vt:lpstr>Présentation PowerPoint</vt:lpstr>
      <vt:lpstr>Présentation PowerPoint</vt:lpstr>
      <vt:lpstr>Establishing biocontrol preventatively to create a “standing army”</vt:lpstr>
      <vt:lpstr>Présentation PowerPoint</vt:lpstr>
      <vt:lpstr>Présentation PowerPoint</vt:lpstr>
      <vt:lpstr>Présentation PowerPoint</vt:lpstr>
      <vt:lpstr>Sugar as a Food Supplement</vt:lpstr>
      <vt:lpstr>sugar sprays in citrus to support Aphytis melinus</vt:lpstr>
      <vt:lpstr>Présentation PowerPoint</vt:lpstr>
      <vt:lpstr>Présentation PowerPoint</vt:lpstr>
      <vt:lpstr>Présentation PowerPoint</vt:lpstr>
      <vt:lpstr>Présentation PowerPoint</vt:lpstr>
      <vt:lpstr>Using prey mites on crops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BIOBEST N.V.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 Wäckers</dc:creator>
  <cp:lastModifiedBy>Jérôme GARIN</cp:lastModifiedBy>
  <cp:revision>22</cp:revision>
  <dcterms:created xsi:type="dcterms:W3CDTF">2013-10-14T11:42:44Z</dcterms:created>
  <dcterms:modified xsi:type="dcterms:W3CDTF">2023-06-01T06:46:08Z</dcterms:modified>
</cp:coreProperties>
</file>