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7" r:id="rId2"/>
    <p:sldId id="444" r:id="rId3"/>
    <p:sldId id="446" r:id="rId4"/>
    <p:sldId id="447" r:id="rId5"/>
    <p:sldId id="453" r:id="rId6"/>
    <p:sldId id="449" r:id="rId7"/>
    <p:sldId id="432" r:id="rId8"/>
    <p:sldId id="261" r:id="rId9"/>
    <p:sldId id="262" r:id="rId10"/>
    <p:sldId id="41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din Marc" initials="BM" lastIdx="2" clrIdx="0">
    <p:extLst>
      <p:ext uri="{19B8F6BF-5375-455C-9EA6-DF929625EA0E}">
        <p15:presenceInfo xmlns:p15="http://schemas.microsoft.com/office/powerpoint/2012/main" userId="S-1-5-21-3569255166-3711921035-3486062074-108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6" y="12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79EBC-8926-431B-B0F4-90070C317891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34C84-2B8E-4491-AA5F-96F44CB20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75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FB5E09-188A-4CF5-B6CD-37EAB3E6B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C48986-0150-40AF-B8AC-4971E17B1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157B92-D43E-43CD-997B-8F71A09F0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DD3-CA2E-4FE2-B148-82D319E40D84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BB0861-1802-496D-8763-6513CC615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2F15E3-E4D6-4FD1-ACB2-C95CA648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62B2-6378-4414-AC7F-8A07C5687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2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E1C266-4342-4F76-B83A-B7A70E194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57CF71E-40B0-41D0-BE7A-B63E19E7A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805681-017B-4A70-A7AF-8F3D257E8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DD3-CA2E-4FE2-B148-82D319E40D84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783977-64B2-4E77-B1AF-B94FDBE9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32D93B-33FA-4C7F-8D5A-C4697D56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62B2-6378-4414-AC7F-8A07C5687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85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C107F58-7696-4AFD-B157-EFE46C8D3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3625D4B-4F32-4268-8C5D-521F830B8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ACD5EC-BEB6-41D4-AA43-D6F84486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DD3-CA2E-4FE2-B148-82D319E40D84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00C911-A6E2-4E27-BEAA-C063A0F39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85F162-604D-4F51-9263-59C5E5ED4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62B2-6378-4414-AC7F-8A07C5687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707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345" y="1537856"/>
            <a:ext cx="9680172" cy="40067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68017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45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4290"/>
            <a:ext cx="4076700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08" y="2418921"/>
            <a:ext cx="314325" cy="428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323859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191097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3" name="Image 2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D18E85FD-4D63-460A-8FAE-B85C5520CB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43" y="5628463"/>
            <a:ext cx="2286000" cy="89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1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E95233-90CF-4056-AEA6-899535DBD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82EF49-DA17-4D5E-B537-8F1DC0034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64D024-CD88-43B8-BD50-F7C0BD5D4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DD3-CA2E-4FE2-B148-82D319E40D84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E0876A-FFDA-4D5D-8047-5E54560F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22BF6C-57D4-4C8B-A9E6-AEEFC74F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62B2-6378-4414-AC7F-8A07C5687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40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97B38C-3FF3-47EB-BAB1-30E1B3405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A57E2F-8A6E-4A83-A893-A92A593B5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9669CD-1C4C-4648-B28E-6F4ABFD9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DD3-CA2E-4FE2-B148-82D319E40D84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E37511-A0E3-4407-9E40-FADE0974C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8111BE-35C4-4EB6-9669-B12CB5534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62B2-6378-4414-AC7F-8A07C5687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84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F1B62C-2E2F-4C7D-B388-A23C36CF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F68B90-5B80-4297-BCC1-2ABABAF16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C2F9BB0-F99C-48B5-B00A-CA833FE60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9E8BDD-65E4-4771-80E3-ED409FD1D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DD3-CA2E-4FE2-B148-82D319E40D84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74A368-FE02-4D0E-9BC1-D75A1A8BD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9E5354-50E1-4434-8ECB-6D958D0F4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62B2-6378-4414-AC7F-8A07C5687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57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699F0C-CC52-4A79-ADFB-807175BE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BC3CA1-8D98-4E8D-BA9A-88CB8632B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B42AE9-18D4-433B-8288-4CEE203FE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7DED143-EBF0-4B68-972A-96CBD62711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E6B164E-BC92-4D2B-A1C2-9F7185EDE0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006BEF0-CD79-4F36-9F62-4154FED25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DD3-CA2E-4FE2-B148-82D319E40D84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BDA5F65-8E71-46F1-8E5A-374FD4DA9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46C18DD-C2BA-4E0F-9E53-66AB241F4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62B2-6378-4414-AC7F-8A07C5687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94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A6F12D-4A7D-4DB0-A384-47E7A66DA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EA679C-B7E0-423D-AA26-5EC1D71A9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DD3-CA2E-4FE2-B148-82D319E40D84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BC722D-8811-444E-A07A-F9FBB741A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4BBED7-1909-4816-8EAA-950E6D0B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62B2-6378-4414-AC7F-8A07C5687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89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8BCA54D-575C-4773-8D7E-9110E4B56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DD3-CA2E-4FE2-B148-82D319E40D84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6D8BB47-A408-46FC-9E9D-9F2CAEB1F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4361AB-E7DB-4F35-BC85-37EFB361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62B2-6378-4414-AC7F-8A07C5687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60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89D2E5-74B2-408F-899B-DDA94D461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581664-A975-4E9F-BC3C-26E17895F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F10BD9-19A9-42A9-B71A-1E70AFB4A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58266D-7E60-4846-BF29-796F6D4DD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DD3-CA2E-4FE2-B148-82D319E40D84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72AFCF-C27D-4AC7-950E-766DD4A9F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6ABCAE-3238-4884-8AB7-705E6C14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62B2-6378-4414-AC7F-8A07C5687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27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C497AC-259A-40D1-A9A6-D8C3C3EE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351A44F-23F1-4036-8D0E-E4F092CBCB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4FD3CA-2228-426B-8823-AA9770ED2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198CA7-8923-4303-891A-5F4511FB4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CDD3-CA2E-4FE2-B148-82D319E40D84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0AE8B9-D522-400D-90F8-E3EF899E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AB568B-D57F-4A18-96F7-111953C17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62B2-6378-4414-AC7F-8A07C5687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80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ADF58C-9EDD-4CEC-8084-A4096E327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10B87F-9743-47FB-A108-766B72E9D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E4A399-359F-4953-87CD-CAC3A8E33E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DCDD3-CA2E-4FE2-B148-82D319E40D84}" type="datetimeFigureOut">
              <a:rPr lang="fr-FR" smtClean="0"/>
              <a:t>30/05/2023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930C16-CC3C-4652-8A59-D1C11C51B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33A6CD-DEA1-40AA-8530-A57E79FC9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B62B2-6378-4414-AC7F-8A07C5687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59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1.png"/><Relationship Id="rId3" Type="http://schemas.openxmlformats.org/officeDocument/2006/relationships/image" Target="../media/image9.jpeg"/><Relationship Id="rId7" Type="http://schemas.openxmlformats.org/officeDocument/2006/relationships/image" Target="../media/image14.jpg"/><Relationship Id="rId12" Type="http://schemas.openxmlformats.org/officeDocument/2006/relationships/image" Target="../media/image20.png"/><Relationship Id="rId2" Type="http://schemas.openxmlformats.org/officeDocument/2006/relationships/image" Target="../media/image8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g"/><Relationship Id="rId11" Type="http://schemas.openxmlformats.org/officeDocument/2006/relationships/image" Target="../media/image2.png"/><Relationship Id="rId5" Type="http://schemas.openxmlformats.org/officeDocument/2006/relationships/image" Target="../media/image17.jpg"/><Relationship Id="rId1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10.jpg"/><Relationship Id="rId9" Type="http://schemas.openxmlformats.org/officeDocument/2006/relationships/image" Target="../media/image15.jpg"/><Relationship Id="rId1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AD651C9-32F6-424D-94A4-14C1A2CC6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133389"/>
            <a:ext cx="6636279" cy="830528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00A3A6"/>
                </a:solidFill>
              </a:rPr>
              <a:t>Augmentative Biocontrol</a:t>
            </a:r>
            <a:endParaRPr lang="fr-FR" sz="4400" b="1" dirty="0">
              <a:solidFill>
                <a:srgbClr val="00A3A6"/>
              </a:solidFill>
            </a:endParaRPr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9083EFA4-1D53-4E37-B8DB-06ED2B197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994179"/>
            <a:ext cx="5008162" cy="654923"/>
          </a:xfrm>
        </p:spPr>
        <p:txBody>
          <a:bodyPr>
            <a:noAutofit/>
          </a:bodyPr>
          <a:lstStyle/>
          <a:p>
            <a:r>
              <a:rPr lang="fr-FR" b="1" dirty="0"/>
              <a:t>Marc Bardin</a:t>
            </a:r>
          </a:p>
          <a:p>
            <a:r>
              <a:rPr lang="fr-FR" b="1" dirty="0"/>
              <a:t>(INRAE, Pathologie Végétale)</a:t>
            </a:r>
          </a:p>
          <a:p>
            <a:r>
              <a:rPr lang="fr-FR" sz="1800" dirty="0"/>
              <a:t>31/05/2023</a:t>
            </a:r>
          </a:p>
        </p:txBody>
      </p:sp>
      <p:pic>
        <p:nvPicPr>
          <p:cNvPr id="2" name="Image 1" descr="Une image contenant texte, parapluie, habits, capture d’écran&#10;&#10;Description générée automatiquement">
            <a:extLst>
              <a:ext uri="{FF2B5EF4-FFF2-40B4-BE49-F238E27FC236}">
                <a16:creationId xmlns:a16="http://schemas.microsoft.com/office/drawing/2014/main" id="{84E8483F-23B9-5668-006E-A22248996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556" y="3772669"/>
            <a:ext cx="2718322" cy="26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22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86A2AECC-C238-FC2B-5516-E667E2A4580C}"/>
              </a:ext>
            </a:extLst>
          </p:cNvPr>
          <p:cNvSpPr txBox="1"/>
          <p:nvPr/>
        </p:nvSpPr>
        <p:spPr bwMode="auto">
          <a:xfrm>
            <a:off x="789098" y="127492"/>
            <a:ext cx="40869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fr-FR" sz="4000" b="1" dirty="0"/>
          </a:p>
          <a:p>
            <a:pPr algn="ctr">
              <a:defRPr/>
            </a:pPr>
            <a:r>
              <a:rPr lang="en-US" sz="4000" b="1" dirty="0"/>
              <a:t>Thank you for your attention!</a:t>
            </a:r>
            <a:endParaRPr lang="en-US" sz="4000" dirty="0"/>
          </a:p>
          <a:p>
            <a:pPr algn="ctr">
              <a:defRPr/>
            </a:pPr>
            <a:endParaRPr lang="fr-FR" sz="4000" b="1" dirty="0"/>
          </a:p>
        </p:txBody>
      </p:sp>
      <p:pic>
        <p:nvPicPr>
          <p:cNvPr id="5" name="Image 4" descr="Une image contenant texte, parapluie, habits, capture d’écran&#10;&#10;Description générée automatiquement">
            <a:extLst>
              <a:ext uri="{FF2B5EF4-FFF2-40B4-BE49-F238E27FC236}">
                <a16:creationId xmlns:a16="http://schemas.microsoft.com/office/drawing/2014/main" id="{C6B32E8A-E4D7-8EAB-C873-8C743ADC6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985" y="340690"/>
            <a:ext cx="5957157" cy="5876654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14B84CEE-721B-A921-ADBF-24D97830E899}"/>
              </a:ext>
            </a:extLst>
          </p:cNvPr>
          <p:cNvGrpSpPr/>
          <p:nvPr/>
        </p:nvGrpSpPr>
        <p:grpSpPr>
          <a:xfrm>
            <a:off x="789098" y="2377440"/>
            <a:ext cx="4304588" cy="3592383"/>
            <a:chOff x="3645879" y="999424"/>
            <a:chExt cx="5291702" cy="4498761"/>
          </a:xfrm>
        </p:grpSpPr>
        <p:pic>
          <p:nvPicPr>
            <p:cNvPr id="7" name="Picture 2" descr="Logo INRAE">
              <a:extLst>
                <a:ext uri="{FF2B5EF4-FFF2-40B4-BE49-F238E27FC236}">
                  <a16:creationId xmlns:a16="http://schemas.microsoft.com/office/drawing/2014/main" id="{7B9007AC-5311-5E81-059B-71C4650C65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801" y="4681631"/>
              <a:ext cx="3093009" cy="816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Logo France 2030">
              <a:extLst>
                <a:ext uri="{FF2B5EF4-FFF2-40B4-BE49-F238E27FC236}">
                  <a16:creationId xmlns:a16="http://schemas.microsoft.com/office/drawing/2014/main" id="{6A2DDE10-0771-D33A-9C36-D926C9D39B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7" r="4549" b="22000"/>
            <a:stretch/>
          </p:blipFill>
          <p:spPr bwMode="auto">
            <a:xfrm>
              <a:off x="3645879" y="999424"/>
              <a:ext cx="2101918" cy="1825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D0876DCD-C904-4A5E-7CA5-8B77A95BB1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394782"/>
              <a:ext cx="2489889" cy="946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Logo Plant2Pro">
              <a:extLst>
                <a:ext uri="{FF2B5EF4-FFF2-40B4-BE49-F238E27FC236}">
                  <a16:creationId xmlns:a16="http://schemas.microsoft.com/office/drawing/2014/main" id="{F9EC7138-89D5-AC73-8BB7-3A4F22700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150" y="3024254"/>
              <a:ext cx="5070431" cy="1227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692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28" y="91180"/>
            <a:ext cx="11470183" cy="668414"/>
          </a:xfrm>
        </p:spPr>
        <p:txBody>
          <a:bodyPr>
            <a:norm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fr-FR" sz="3600" b="1" dirty="0" err="1">
                <a:solidFill>
                  <a:srgbClr val="00A3A6"/>
                </a:solidFill>
              </a:rPr>
              <a:t>Definition</a:t>
            </a:r>
            <a:r>
              <a:rPr lang="fr-FR" sz="3600" b="1" dirty="0">
                <a:solidFill>
                  <a:srgbClr val="00A3A6"/>
                </a:solidFill>
              </a:rPr>
              <a:t> of augmentative </a:t>
            </a:r>
            <a:r>
              <a:rPr lang="fr-FR" sz="3600" b="1" dirty="0" err="1">
                <a:solidFill>
                  <a:srgbClr val="00A3A6"/>
                </a:solidFill>
              </a:rPr>
              <a:t>biocontrol</a:t>
            </a:r>
            <a:endParaRPr lang="fr-FR" sz="3600" b="1" dirty="0">
              <a:solidFill>
                <a:srgbClr val="00A3A6"/>
              </a:solidFill>
            </a:endParaRPr>
          </a:p>
        </p:txBody>
      </p:sp>
      <p:pic>
        <p:nvPicPr>
          <p:cNvPr id="3" name="Picture 2" descr="Mechanism of biocontrol by siderophores. | Download Scientific Diagram">
            <a:extLst>
              <a:ext uri="{FF2B5EF4-FFF2-40B4-BE49-F238E27FC236}">
                <a16:creationId xmlns:a16="http://schemas.microsoft.com/office/drawing/2014/main" id="{DAEF986A-43A3-C3FF-02DF-7466D51D7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871" y="1556792"/>
            <a:ext cx="2663022" cy="413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F656458-384E-4E00-C747-1DDCC3947B53}"/>
              </a:ext>
            </a:extLst>
          </p:cNvPr>
          <p:cNvSpPr txBox="1"/>
          <p:nvPr/>
        </p:nvSpPr>
        <p:spPr>
          <a:xfrm>
            <a:off x="9246870" y="5679527"/>
            <a:ext cx="28232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0" i="0" dirty="0">
                <a:solidFill>
                  <a:srgbClr val="333333"/>
                </a:solidFill>
                <a:effectLst/>
              </a:rPr>
              <a:t>https://doi.org/10.1007/978-94-024-2150-7</a:t>
            </a:r>
            <a:endParaRPr lang="fr-FR" sz="1100" dirty="0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B015E049-927C-4680-A6CA-EA52B1ED5ADB}"/>
              </a:ext>
            </a:extLst>
          </p:cNvPr>
          <p:cNvSpPr txBox="1">
            <a:spLocks/>
          </p:cNvSpPr>
          <p:nvPr/>
        </p:nvSpPr>
        <p:spPr>
          <a:xfrm>
            <a:off x="535710" y="1403927"/>
            <a:ext cx="8426988" cy="1946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Direct introduction of </a:t>
            </a:r>
            <a:r>
              <a:rPr lang="fr-FR" sz="2400" dirty="0" err="1"/>
              <a:t>biocontrol</a:t>
            </a:r>
            <a:r>
              <a:rPr lang="fr-FR" sz="2400" dirty="0"/>
              <a:t> agents </a:t>
            </a:r>
            <a:r>
              <a:rPr lang="en-US" sz="2400" dirty="0"/>
              <a:t>from an exogenous source into the cropping system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 err="1"/>
              <a:t>Repeated</a:t>
            </a:r>
            <a:r>
              <a:rPr lang="fr-FR" sz="2400" dirty="0"/>
              <a:t> introduction </a:t>
            </a:r>
            <a:r>
              <a:rPr lang="fr-FR" sz="2400" dirty="0" err="1"/>
              <a:t>into</a:t>
            </a:r>
            <a:r>
              <a:rPr lang="fr-FR" sz="2400" dirty="0"/>
              <a:t> agricultural </a:t>
            </a:r>
            <a:r>
              <a:rPr lang="fr-FR" sz="2400" dirty="0" err="1"/>
              <a:t>crops</a:t>
            </a:r>
            <a:endParaRPr lang="fr-FR" sz="24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 err="1"/>
              <a:t>Typically</a:t>
            </a:r>
            <a:r>
              <a:rPr lang="fr-FR" sz="2400" dirty="0"/>
              <a:t> mass-</a:t>
            </a:r>
            <a:r>
              <a:rPr lang="fr-FR" sz="2400" dirty="0" err="1"/>
              <a:t>produced</a:t>
            </a:r>
            <a:r>
              <a:rPr lang="fr-FR" sz="2400" dirty="0"/>
              <a:t> in commercial structures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66A4FA3-CF74-4547-994A-667F96F25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895" y="3948845"/>
            <a:ext cx="2619375" cy="1743075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E921507-183F-4854-86B7-76C1FF259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8" y="4044093"/>
            <a:ext cx="1552575" cy="1552575"/>
          </a:xfrm>
          <a:prstGeom prst="rect">
            <a:avLst/>
          </a:prstGeom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3AD56923-5552-4E85-A4CA-A55D1D53B303}"/>
              </a:ext>
            </a:extLst>
          </p:cNvPr>
          <p:cNvCxnSpPr>
            <a:stCxn id="16" idx="3"/>
          </p:cNvCxnSpPr>
          <p:nvPr/>
        </p:nvCxnSpPr>
        <p:spPr>
          <a:xfrm flipV="1">
            <a:off x="2586993" y="4820380"/>
            <a:ext cx="3183546" cy="1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F8C36320-4F32-4232-A2E4-3B89EDB287A6}"/>
              </a:ext>
            </a:extLst>
          </p:cNvPr>
          <p:cNvSpPr txBox="1"/>
          <p:nvPr/>
        </p:nvSpPr>
        <p:spPr>
          <a:xfrm>
            <a:off x="3406312" y="445104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Distributors</a:t>
            </a:r>
          </a:p>
        </p:txBody>
      </p:sp>
    </p:spTree>
    <p:extLst>
      <p:ext uri="{BB962C8B-B14F-4D97-AF65-F5344CB8AC3E}">
        <p14:creationId xmlns:p14="http://schemas.microsoft.com/office/powerpoint/2010/main" val="114052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28" y="91180"/>
            <a:ext cx="11470183" cy="668414"/>
          </a:xfrm>
        </p:spPr>
        <p:txBody>
          <a:bodyPr>
            <a:norm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fr-FR" sz="3600" b="1" dirty="0" err="1">
                <a:solidFill>
                  <a:srgbClr val="00A3A6"/>
                </a:solidFill>
              </a:rPr>
              <a:t>Definition</a:t>
            </a:r>
            <a:r>
              <a:rPr lang="fr-FR" sz="3600" b="1" dirty="0">
                <a:solidFill>
                  <a:srgbClr val="00A3A6"/>
                </a:solidFill>
              </a:rPr>
              <a:t> of augmentative </a:t>
            </a:r>
            <a:r>
              <a:rPr lang="fr-FR" sz="3600" b="1" dirty="0" err="1">
                <a:solidFill>
                  <a:srgbClr val="00A3A6"/>
                </a:solidFill>
              </a:rPr>
              <a:t>biocontrol</a:t>
            </a:r>
            <a:endParaRPr lang="fr-FR" sz="3600" b="1" dirty="0">
              <a:solidFill>
                <a:srgbClr val="00A3A6"/>
              </a:solidFill>
            </a:endParaRPr>
          </a:p>
        </p:txBody>
      </p:sp>
      <p:pic>
        <p:nvPicPr>
          <p:cNvPr id="3" name="Picture 2" descr="Mechanism of biocontrol by siderophores. | Download Scientific Diagram">
            <a:extLst>
              <a:ext uri="{FF2B5EF4-FFF2-40B4-BE49-F238E27FC236}">
                <a16:creationId xmlns:a16="http://schemas.microsoft.com/office/drawing/2014/main" id="{DAEF986A-43A3-C3FF-02DF-7466D51D7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871" y="1556792"/>
            <a:ext cx="2663022" cy="413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F656458-384E-4E00-C747-1DDCC3947B53}"/>
              </a:ext>
            </a:extLst>
          </p:cNvPr>
          <p:cNvSpPr txBox="1"/>
          <p:nvPr/>
        </p:nvSpPr>
        <p:spPr>
          <a:xfrm>
            <a:off x="9246870" y="5679527"/>
            <a:ext cx="28232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0" i="0" dirty="0">
                <a:solidFill>
                  <a:srgbClr val="333333"/>
                </a:solidFill>
                <a:effectLst/>
              </a:rPr>
              <a:t>https://doi.org/10.1007/978-94-024-2150-7</a:t>
            </a:r>
            <a:endParaRPr lang="fr-FR" sz="11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54ABE1C-6D3C-4EDC-9511-3123DE7EC239}"/>
              </a:ext>
            </a:extLst>
          </p:cNvPr>
          <p:cNvSpPr txBox="1"/>
          <p:nvPr/>
        </p:nvSpPr>
        <p:spPr>
          <a:xfrm>
            <a:off x="311928" y="3707079"/>
            <a:ext cx="200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7284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fr-FR" sz="2800" b="1" cap="all" dirty="0">
              <a:solidFill>
                <a:srgbClr val="7284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FCC33B-2564-463A-896C-7454A9A8DF87}"/>
              </a:ext>
            </a:extLst>
          </p:cNvPr>
          <p:cNvSpPr/>
          <p:nvPr/>
        </p:nvSpPr>
        <p:spPr>
          <a:xfrm>
            <a:off x="535709" y="4340274"/>
            <a:ext cx="6842244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Quickly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reduce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the </a:t>
            </a:r>
            <a:r>
              <a:rPr lang="fr-FR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pest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fr-FR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pathogen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population in the short/medium </a:t>
            </a:r>
            <a:r>
              <a:rPr lang="fr-FR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term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Maintain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fr-FR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low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level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infestation </a:t>
            </a:r>
            <a:r>
              <a:rPr lang="fr-FR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throughout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the </a:t>
            </a:r>
            <a:r>
              <a:rPr lang="fr-FR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growing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season</a:t>
            </a:r>
            <a:endParaRPr lang="fr-F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3729DA0C-C0D5-4780-81E9-07BF90AF894E}"/>
              </a:ext>
            </a:extLst>
          </p:cNvPr>
          <p:cNvSpPr txBox="1">
            <a:spLocks/>
          </p:cNvSpPr>
          <p:nvPr/>
        </p:nvSpPr>
        <p:spPr>
          <a:xfrm>
            <a:off x="535710" y="1403927"/>
            <a:ext cx="8426988" cy="1946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Direct introduction of </a:t>
            </a:r>
            <a:r>
              <a:rPr lang="fr-FR" sz="2400" dirty="0" err="1"/>
              <a:t>biocontrol</a:t>
            </a:r>
            <a:r>
              <a:rPr lang="fr-FR" sz="2400" dirty="0"/>
              <a:t> agents </a:t>
            </a:r>
            <a:r>
              <a:rPr lang="en-US" sz="2400" dirty="0"/>
              <a:t>from an exogenous source into the cropping system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 err="1"/>
              <a:t>Repeated</a:t>
            </a:r>
            <a:r>
              <a:rPr lang="fr-FR" sz="2400" dirty="0"/>
              <a:t> introduction </a:t>
            </a:r>
            <a:r>
              <a:rPr lang="fr-FR" sz="2400" dirty="0" err="1"/>
              <a:t>into</a:t>
            </a:r>
            <a:r>
              <a:rPr lang="fr-FR" sz="2400" dirty="0"/>
              <a:t> agricultural </a:t>
            </a:r>
            <a:r>
              <a:rPr lang="fr-FR" sz="2400" dirty="0" err="1"/>
              <a:t>crops</a:t>
            </a:r>
            <a:endParaRPr lang="fr-FR" sz="24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 err="1"/>
              <a:t>Typically</a:t>
            </a:r>
            <a:r>
              <a:rPr lang="fr-FR" sz="2400" dirty="0"/>
              <a:t> mass-</a:t>
            </a:r>
            <a:r>
              <a:rPr lang="fr-FR" sz="2400" dirty="0" err="1"/>
              <a:t>produced</a:t>
            </a:r>
            <a:r>
              <a:rPr lang="fr-FR" sz="2400" dirty="0"/>
              <a:t> in commercial structures</a:t>
            </a:r>
          </a:p>
        </p:txBody>
      </p:sp>
    </p:spTree>
    <p:extLst>
      <p:ext uri="{BB962C8B-B14F-4D97-AF65-F5344CB8AC3E}">
        <p14:creationId xmlns:p14="http://schemas.microsoft.com/office/powerpoint/2010/main" val="3265222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28" y="91180"/>
            <a:ext cx="11470183" cy="668414"/>
          </a:xfrm>
        </p:spPr>
        <p:txBody>
          <a:bodyPr>
            <a:norm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en-US" sz="3600" b="1" dirty="0">
                <a:solidFill>
                  <a:srgbClr val="00A3A6"/>
                </a:solidFill>
              </a:rPr>
              <a:t>What are the biocontrol solutions available?</a:t>
            </a:r>
            <a:endParaRPr lang="fr-FR" sz="3600" b="1" dirty="0">
              <a:solidFill>
                <a:srgbClr val="00A3A6"/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0C04623-61B0-DAD6-A227-CEED822735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41" y="1978183"/>
            <a:ext cx="1057016" cy="70467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EC2280F-D9B1-3A5D-AE15-F747C4DA3A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78" y="1978183"/>
            <a:ext cx="936104" cy="70207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6893AB6-85BC-1CB2-1D89-7EF0C8DC71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67" y="1978183"/>
            <a:ext cx="985185" cy="70370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7" name="Rectangle 2">
            <a:extLst>
              <a:ext uri="{FF2B5EF4-FFF2-40B4-BE49-F238E27FC236}">
                <a16:creationId xmlns:a16="http://schemas.microsoft.com/office/drawing/2014/main" id="{3732B5FC-C4BD-73BD-906F-3BCFCEF49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28" y="932326"/>
            <a:ext cx="2952328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FR" altLang="fr-FR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Macro-organisms</a:t>
            </a:r>
            <a:endParaRPr lang="fr-FR" altLang="fr-FR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fr-FR" altLang="fr-FR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Insects</a:t>
            </a:r>
            <a:r>
              <a:rPr lang="fr-FR" altLang="fr-FR" sz="1600" dirty="0">
                <a:solidFill>
                  <a:srgbClr val="002060"/>
                </a:solidFill>
                <a:latin typeface="Arial" panose="020B0604020202020204" pitchFamily="34" charset="0"/>
              </a:rPr>
              <a:t>, mites, </a:t>
            </a:r>
            <a:r>
              <a:rPr lang="fr-FR" altLang="fr-FR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nematodes</a:t>
            </a:r>
            <a:endParaRPr lang="fr-FR" altLang="fr-FR" sz="1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A5B26FCA-BDE1-4EEA-B69F-68250D7C1A8B}"/>
              </a:ext>
            </a:extLst>
          </p:cNvPr>
          <p:cNvSpPr txBox="1">
            <a:spLocks/>
          </p:cNvSpPr>
          <p:nvPr/>
        </p:nvSpPr>
        <p:spPr>
          <a:xfrm>
            <a:off x="3801035" y="1038019"/>
            <a:ext cx="8079037" cy="506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Emergence in China </a:t>
            </a:r>
            <a:r>
              <a:rPr lang="en-US" sz="2400" dirty="0"/>
              <a:t>around 300 AD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1926: use of </a:t>
            </a:r>
            <a:r>
              <a:rPr lang="fr-FR" sz="2400" i="1" dirty="0" err="1"/>
              <a:t>Encarsia</a:t>
            </a:r>
            <a:r>
              <a:rPr lang="fr-FR" sz="2400" i="1" dirty="0"/>
              <a:t> </a:t>
            </a:r>
            <a:r>
              <a:rPr lang="fr-FR" sz="2400" i="1" dirty="0" err="1"/>
              <a:t>formosa</a:t>
            </a:r>
            <a:r>
              <a:rPr lang="fr-FR" sz="2400" i="1" dirty="0"/>
              <a:t> </a:t>
            </a:r>
            <a:r>
              <a:rPr lang="fr-FR" sz="2400" dirty="0" err="1"/>
              <a:t>against</a:t>
            </a:r>
            <a:r>
              <a:rPr lang="fr-FR" sz="2400" dirty="0"/>
              <a:t> </a:t>
            </a:r>
            <a:r>
              <a:rPr lang="fr-FR" sz="2400" i="1" dirty="0" err="1"/>
              <a:t>Trialeurodes</a:t>
            </a:r>
            <a:r>
              <a:rPr lang="fr-FR" sz="2400" i="1" dirty="0"/>
              <a:t> </a:t>
            </a:r>
            <a:r>
              <a:rPr lang="fr-FR" sz="2400" i="1" dirty="0" err="1"/>
              <a:t>vaporariorum</a:t>
            </a:r>
            <a:r>
              <a:rPr lang="fr-FR" sz="2400" dirty="0"/>
              <a:t> by a </a:t>
            </a:r>
            <a:r>
              <a:rPr lang="fr-FR" sz="2400" dirty="0" err="1"/>
              <a:t>tomato</a:t>
            </a:r>
            <a:r>
              <a:rPr lang="fr-FR" sz="2400" dirty="0"/>
              <a:t> </a:t>
            </a:r>
            <a:r>
              <a:rPr lang="fr-FR" sz="2400" dirty="0" err="1"/>
              <a:t>grower</a:t>
            </a:r>
            <a:r>
              <a:rPr lang="fr-FR" sz="2400" dirty="0"/>
              <a:t>  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Very fast </a:t>
            </a:r>
            <a:r>
              <a:rPr lang="fr-FR" sz="2400" dirty="0" err="1"/>
              <a:t>growing</a:t>
            </a:r>
            <a:r>
              <a:rPr lang="fr-FR" sz="2400" dirty="0"/>
              <a:t> </a:t>
            </a:r>
            <a:r>
              <a:rPr lang="fr-FR" sz="2400" dirty="0" err="1"/>
              <a:t>after</a:t>
            </a:r>
            <a:r>
              <a:rPr lang="fr-FR" sz="2400" dirty="0"/>
              <a:t> 70’s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230-350 </a:t>
            </a:r>
            <a:r>
              <a:rPr lang="fr-FR" sz="2400" dirty="0" err="1"/>
              <a:t>species</a:t>
            </a:r>
            <a:r>
              <a:rPr lang="fr-FR" sz="2400" dirty="0"/>
              <a:t> of </a:t>
            </a:r>
            <a:r>
              <a:rPr lang="fr-FR" sz="2400" dirty="0" err="1"/>
              <a:t>invertebrate</a:t>
            </a:r>
            <a:r>
              <a:rPr lang="fr-FR" sz="2400" dirty="0"/>
              <a:t> </a:t>
            </a:r>
            <a:r>
              <a:rPr lang="fr-FR" sz="2400" dirty="0" err="1"/>
              <a:t>biocontrol</a:t>
            </a:r>
            <a:r>
              <a:rPr lang="fr-FR" sz="2400" dirty="0"/>
              <a:t> agents </a:t>
            </a:r>
            <a:br>
              <a:rPr lang="fr-FR" sz="2400" dirty="0"/>
            </a:br>
            <a:r>
              <a:rPr lang="fr-FR" sz="2400" dirty="0"/>
              <a:t>90% </a:t>
            </a:r>
            <a:r>
              <a:rPr lang="fr-FR" sz="2400" dirty="0" err="1"/>
              <a:t>arthropods</a:t>
            </a:r>
            <a:r>
              <a:rPr lang="fr-FR" sz="2400" dirty="0"/>
              <a:t> (</a:t>
            </a:r>
            <a:r>
              <a:rPr lang="fr-FR" sz="2400" dirty="0" err="1"/>
              <a:t>Hymenoptera</a:t>
            </a:r>
            <a:r>
              <a:rPr lang="fr-FR" sz="2400" dirty="0"/>
              <a:t>, </a:t>
            </a:r>
            <a:r>
              <a:rPr lang="fr-FR" sz="2400" dirty="0" err="1"/>
              <a:t>Acari</a:t>
            </a:r>
            <a:r>
              <a:rPr lang="fr-FR" sz="2400" dirty="0"/>
              <a:t>, </a:t>
            </a:r>
            <a:r>
              <a:rPr lang="fr-FR" sz="2400" dirty="0" err="1"/>
              <a:t>Coleoptera</a:t>
            </a:r>
            <a:r>
              <a:rPr lang="fr-FR" sz="2400" dirty="0"/>
              <a:t>, </a:t>
            </a:r>
            <a:r>
              <a:rPr lang="fr-FR" sz="2400" dirty="0" err="1"/>
              <a:t>Hemiptera</a:t>
            </a:r>
            <a:r>
              <a:rPr lang="fr-FR" sz="2400" dirty="0"/>
              <a:t>) </a:t>
            </a:r>
            <a:br>
              <a:rPr lang="fr-FR" sz="2400" dirty="0"/>
            </a:br>
            <a:r>
              <a:rPr lang="fr-FR" sz="2400" dirty="0"/>
              <a:t>&lt; 10% </a:t>
            </a:r>
            <a:r>
              <a:rPr lang="fr-FR" sz="2400" dirty="0" err="1"/>
              <a:t>nematodes</a:t>
            </a:r>
            <a:r>
              <a:rPr lang="fr-FR" sz="2400" dirty="0"/>
              <a:t> </a:t>
            </a:r>
            <a:br>
              <a:rPr lang="fr-FR" sz="2400" dirty="0"/>
            </a:br>
            <a:r>
              <a:rPr lang="fr-FR" sz="2400" dirty="0">
                <a:solidFill>
                  <a:srgbClr val="0070C0"/>
                </a:solidFill>
              </a:rPr>
              <a:t>(Van </a:t>
            </a:r>
            <a:r>
              <a:rPr lang="fr-FR" sz="2400" dirty="0" err="1">
                <a:solidFill>
                  <a:srgbClr val="0070C0"/>
                </a:solidFill>
              </a:rPr>
              <a:t>Lenteren</a:t>
            </a:r>
            <a:r>
              <a:rPr lang="fr-FR" sz="2400" dirty="0">
                <a:solidFill>
                  <a:srgbClr val="0070C0"/>
                </a:solidFill>
              </a:rPr>
              <a:t>, 2018; Van </a:t>
            </a:r>
            <a:r>
              <a:rPr lang="fr-FR" sz="2400" dirty="0" err="1">
                <a:solidFill>
                  <a:srgbClr val="0070C0"/>
                </a:solidFill>
              </a:rPr>
              <a:t>Lenteren</a:t>
            </a:r>
            <a:r>
              <a:rPr lang="fr-FR" sz="2400" dirty="0">
                <a:solidFill>
                  <a:srgbClr val="0070C0"/>
                </a:solidFill>
              </a:rPr>
              <a:t> et al. 2020)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 err="1"/>
              <a:t>Market</a:t>
            </a:r>
            <a:r>
              <a:rPr lang="fr-FR" sz="2400" dirty="0"/>
              <a:t> </a:t>
            </a:r>
            <a:r>
              <a:rPr lang="fr-FR" sz="2400" dirty="0" err="1"/>
              <a:t>dominated</a:t>
            </a:r>
            <a:r>
              <a:rPr lang="fr-FR" sz="2400" dirty="0"/>
              <a:t> by ~12 </a:t>
            </a:r>
            <a:r>
              <a:rPr lang="fr-FR" sz="2400" dirty="0" err="1"/>
              <a:t>species</a:t>
            </a:r>
            <a:r>
              <a:rPr lang="fr-FR" sz="2400" dirty="0"/>
              <a:t> </a:t>
            </a:r>
            <a:br>
              <a:rPr lang="fr-FR" sz="2400" dirty="0"/>
            </a:br>
            <a:r>
              <a:rPr lang="fr-FR" sz="2400" dirty="0">
                <a:solidFill>
                  <a:srgbClr val="0070C0"/>
                </a:solidFill>
              </a:rPr>
              <a:t>(Bout et al. 2022)</a:t>
            </a: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 err="1"/>
              <a:t>Used</a:t>
            </a:r>
            <a:r>
              <a:rPr lang="fr-FR" sz="2400" dirty="0"/>
              <a:t> in </a:t>
            </a:r>
            <a:r>
              <a:rPr lang="fr-FR" sz="2400" dirty="0" err="1"/>
              <a:t>many</a:t>
            </a:r>
            <a:r>
              <a:rPr lang="fr-FR" sz="2400" dirty="0"/>
              <a:t> </a:t>
            </a:r>
            <a:r>
              <a:rPr lang="fr-FR" sz="2400" dirty="0" err="1"/>
              <a:t>crops</a:t>
            </a:r>
            <a:r>
              <a:rPr lang="fr-FR" sz="2400" dirty="0"/>
              <a:t>, </a:t>
            </a:r>
            <a:r>
              <a:rPr lang="fr-FR" sz="2400" dirty="0" err="1"/>
              <a:t>particularly</a:t>
            </a:r>
            <a:r>
              <a:rPr lang="fr-FR" sz="2400" dirty="0"/>
              <a:t> </a:t>
            </a:r>
            <a:r>
              <a:rPr lang="fr-FR" sz="2400" dirty="0" err="1"/>
              <a:t>greenhouse</a:t>
            </a:r>
            <a:r>
              <a:rPr lang="fr-FR" sz="2400" dirty="0"/>
              <a:t> </a:t>
            </a:r>
            <a:r>
              <a:rPr lang="fr-FR" sz="2400" dirty="0" err="1"/>
              <a:t>vegetables</a:t>
            </a:r>
            <a:endParaRPr lang="fr-FR" sz="2400" dirty="0"/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Main </a:t>
            </a:r>
            <a:r>
              <a:rPr lang="fr-FR" sz="2400" dirty="0" err="1"/>
              <a:t>pests</a:t>
            </a:r>
            <a:r>
              <a:rPr lang="fr-FR" sz="2400" dirty="0"/>
              <a:t> </a:t>
            </a:r>
            <a:r>
              <a:rPr lang="fr-FR" sz="2400" dirty="0" err="1"/>
              <a:t>targeted</a:t>
            </a:r>
            <a:r>
              <a:rPr lang="fr-FR" sz="2400" dirty="0"/>
              <a:t>: thrips, </a:t>
            </a:r>
            <a:r>
              <a:rPr lang="fr-FR" sz="2400" dirty="0" err="1"/>
              <a:t>whiteflies</a:t>
            </a:r>
            <a:r>
              <a:rPr lang="fr-FR" sz="2400" dirty="0"/>
              <a:t>, spider mites, </a:t>
            </a:r>
            <a:r>
              <a:rPr lang="fr-FR" sz="2400" dirty="0" err="1"/>
              <a:t>aphids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6373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28" y="91180"/>
            <a:ext cx="11470183" cy="668414"/>
          </a:xfrm>
        </p:spPr>
        <p:txBody>
          <a:bodyPr>
            <a:norm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en-US" sz="3600" b="1" dirty="0">
                <a:solidFill>
                  <a:srgbClr val="00A3A6"/>
                </a:solidFill>
              </a:rPr>
              <a:t>What are the biocontrol solutions available?</a:t>
            </a:r>
            <a:endParaRPr lang="fr-FR" sz="3600" b="1" dirty="0">
              <a:solidFill>
                <a:srgbClr val="00A3A6"/>
              </a:solidFill>
            </a:endParaRP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1800BB26-BE5B-4080-9FF7-92066C74A8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86" y="1974802"/>
            <a:ext cx="792088" cy="731159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B4E45A38-00DC-41F7-BE79-FDC507D51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45" y="2006465"/>
            <a:ext cx="1069122" cy="667833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39" name="Rectangle 2">
            <a:extLst>
              <a:ext uri="{FF2B5EF4-FFF2-40B4-BE49-F238E27FC236}">
                <a16:creationId xmlns:a16="http://schemas.microsoft.com/office/drawing/2014/main" id="{B237AC9C-1C46-4D4E-873E-10BA67446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28" y="960609"/>
            <a:ext cx="2952328" cy="104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FR" altLang="fr-FR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Micro-organisms</a:t>
            </a:r>
            <a:endParaRPr lang="fr-FR" altLang="fr-FR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fr-FR" altLang="fr-FR" sz="1600" dirty="0">
                <a:solidFill>
                  <a:srgbClr val="002060"/>
                </a:solidFill>
                <a:latin typeface="Arial" panose="020B0604020202020204" pitchFamily="34" charset="0"/>
              </a:rPr>
              <a:t>Virus, </a:t>
            </a:r>
            <a:r>
              <a:rPr lang="fr-FR" altLang="fr-FR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bacteria</a:t>
            </a:r>
            <a:r>
              <a:rPr lang="fr-FR" altLang="fr-FR" sz="1600" dirty="0">
                <a:solidFill>
                  <a:srgbClr val="002060"/>
                </a:solidFill>
                <a:latin typeface="Arial" panose="020B0604020202020204" pitchFamily="34" charset="0"/>
              </a:rPr>
              <a:t>, fungi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821F4B-AF59-40EA-B6E0-8B3CB32DD425}"/>
              </a:ext>
            </a:extLst>
          </p:cNvPr>
          <p:cNvSpPr/>
          <p:nvPr/>
        </p:nvSpPr>
        <p:spPr>
          <a:xfrm>
            <a:off x="4382814" y="920816"/>
            <a:ext cx="749725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Started in the 1880s : use of </a:t>
            </a:r>
            <a:r>
              <a:rPr lang="en-US" sz="2400" i="1" dirty="0" err="1"/>
              <a:t>Metarhizium</a:t>
            </a:r>
            <a:r>
              <a:rPr lang="en-US" sz="2400" i="1" dirty="0"/>
              <a:t> </a:t>
            </a:r>
            <a:r>
              <a:rPr lang="en-US" sz="2400" i="1" dirty="0" err="1"/>
              <a:t>anisopliae</a:t>
            </a:r>
            <a:r>
              <a:rPr lang="en-US" sz="2400" i="1" dirty="0"/>
              <a:t> </a:t>
            </a:r>
            <a:r>
              <a:rPr lang="en-US" sz="2400" dirty="0"/>
              <a:t>(Metchnikoff, Russia) to control beetles in various crops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209 </a:t>
            </a:r>
            <a:r>
              <a:rPr lang="fr-FR" sz="2400" dirty="0" err="1"/>
              <a:t>strains</a:t>
            </a:r>
            <a:r>
              <a:rPr lang="fr-FR" sz="2400" dirty="0"/>
              <a:t> of microbes </a:t>
            </a:r>
            <a:r>
              <a:rPr lang="fr-FR" sz="2400" dirty="0" err="1"/>
              <a:t>including</a:t>
            </a:r>
            <a:r>
              <a:rPr lang="fr-FR" sz="2400" dirty="0"/>
              <a:t> 91 </a:t>
            </a:r>
            <a:r>
              <a:rPr lang="fr-FR" sz="2400" dirty="0" err="1"/>
              <a:t>against</a:t>
            </a:r>
            <a:r>
              <a:rPr lang="fr-FR" sz="2400" dirty="0"/>
              <a:t> plant </a:t>
            </a:r>
            <a:r>
              <a:rPr lang="fr-FR" sz="2400" dirty="0" err="1"/>
              <a:t>pathogens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70C0"/>
                </a:solidFill>
              </a:rPr>
              <a:t>(Van </a:t>
            </a:r>
            <a:r>
              <a:rPr lang="fr-FR" sz="2400" dirty="0" err="1">
                <a:solidFill>
                  <a:srgbClr val="0070C0"/>
                </a:solidFill>
              </a:rPr>
              <a:t>Lenteren</a:t>
            </a:r>
            <a:r>
              <a:rPr lang="fr-FR" sz="2400" dirty="0">
                <a:solidFill>
                  <a:srgbClr val="0070C0"/>
                </a:solidFill>
              </a:rPr>
              <a:t>, 2018)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Registered </a:t>
            </a:r>
            <a:r>
              <a:rPr lang="fr-FR" sz="2400" dirty="0" err="1"/>
              <a:t>microorganisms</a:t>
            </a:r>
            <a:r>
              <a:rPr lang="fr-FR" sz="2400" dirty="0"/>
              <a:t> </a:t>
            </a:r>
            <a:r>
              <a:rPr lang="fr-FR" sz="2400" dirty="0" err="1"/>
              <a:t>limited</a:t>
            </a:r>
            <a:r>
              <a:rPr lang="fr-FR" sz="2400" dirty="0"/>
              <a:t> to a </a:t>
            </a:r>
            <a:r>
              <a:rPr lang="fr-FR" sz="2400" dirty="0" err="1"/>
              <a:t>small</a:t>
            </a:r>
            <a:r>
              <a:rPr lang="fr-FR" sz="2400" dirty="0"/>
              <a:t> </a:t>
            </a:r>
            <a:r>
              <a:rPr lang="fr-FR" sz="2400" dirty="0" err="1"/>
              <a:t>number</a:t>
            </a:r>
            <a:r>
              <a:rPr lang="fr-FR" sz="2400" dirty="0"/>
              <a:t> of </a:t>
            </a:r>
            <a:r>
              <a:rPr lang="fr-FR" sz="2400" dirty="0" err="1"/>
              <a:t>species</a:t>
            </a:r>
            <a:r>
              <a:rPr lang="fr-FR" sz="2400" dirty="0"/>
              <a:t> </a:t>
            </a:r>
            <a:r>
              <a:rPr lang="fr-FR" sz="2400" dirty="0" err="1"/>
              <a:t>dominated</a:t>
            </a:r>
            <a:r>
              <a:rPr lang="fr-FR" sz="2400" dirty="0"/>
              <a:t> by </a:t>
            </a:r>
            <a:r>
              <a:rPr lang="fr-FR" sz="2400" i="1" dirty="0" err="1"/>
              <a:t>Trichoderma</a:t>
            </a:r>
            <a:r>
              <a:rPr lang="fr-FR" sz="2400" dirty="0"/>
              <a:t>, </a:t>
            </a:r>
            <a:r>
              <a:rPr lang="fr-FR" sz="2400" i="1" dirty="0"/>
              <a:t>Bacillus</a:t>
            </a:r>
            <a:r>
              <a:rPr lang="fr-FR" sz="2400" dirty="0"/>
              <a:t>, </a:t>
            </a:r>
            <a:r>
              <a:rPr lang="fr-FR" sz="2400" i="1" dirty="0"/>
              <a:t>Pseudomonas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70C0"/>
                </a:solidFill>
              </a:rPr>
              <a:t>(Nicot et al. 2021)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 err="1"/>
              <a:t>Used</a:t>
            </a:r>
            <a:r>
              <a:rPr lang="fr-FR" sz="2400" dirty="0"/>
              <a:t> </a:t>
            </a:r>
            <a:r>
              <a:rPr lang="fr-FR" sz="2400" dirty="0" err="1"/>
              <a:t>against</a:t>
            </a:r>
            <a:r>
              <a:rPr lang="fr-FR" sz="2400" dirty="0"/>
              <a:t> </a:t>
            </a:r>
            <a:r>
              <a:rPr lang="fr-FR" sz="2400" dirty="0" err="1"/>
              <a:t>soil</a:t>
            </a:r>
            <a:r>
              <a:rPr lang="fr-FR" sz="2400" dirty="0"/>
              <a:t>-borne and </a:t>
            </a:r>
            <a:r>
              <a:rPr lang="fr-FR" sz="2400" dirty="0" err="1"/>
              <a:t>foliar</a:t>
            </a:r>
            <a:r>
              <a:rPr lang="fr-FR" sz="2400" dirty="0"/>
              <a:t> </a:t>
            </a:r>
            <a:r>
              <a:rPr lang="fr-FR" sz="2400" dirty="0" err="1"/>
              <a:t>diseases</a:t>
            </a:r>
            <a:r>
              <a:rPr lang="fr-FR" sz="2400" dirty="0"/>
              <a:t> in </a:t>
            </a:r>
            <a:r>
              <a:rPr lang="fr-FR" sz="2400" dirty="0" err="1"/>
              <a:t>many</a:t>
            </a:r>
            <a:r>
              <a:rPr lang="fr-FR" sz="2400" dirty="0"/>
              <a:t> </a:t>
            </a:r>
            <a:r>
              <a:rPr lang="fr-FR" sz="2400" dirty="0" err="1"/>
              <a:t>crops</a:t>
            </a:r>
            <a:r>
              <a:rPr lang="fr-FR" sz="2400" dirty="0"/>
              <a:t>, </a:t>
            </a:r>
            <a:r>
              <a:rPr lang="fr-FR" sz="2400" dirty="0" err="1"/>
              <a:t>especially</a:t>
            </a:r>
            <a:r>
              <a:rPr lang="fr-FR" sz="2400" dirty="0"/>
              <a:t> </a:t>
            </a:r>
            <a:r>
              <a:rPr lang="fr-FR" sz="2400" dirty="0" err="1"/>
              <a:t>greenhouse</a:t>
            </a:r>
            <a:r>
              <a:rPr lang="fr-FR" sz="2400" dirty="0"/>
              <a:t> </a:t>
            </a:r>
            <a:r>
              <a:rPr lang="fr-FR" sz="2400" dirty="0" err="1"/>
              <a:t>vegetables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70C0"/>
                </a:solidFill>
              </a:rPr>
              <a:t>(Bardin et al. 2020)</a:t>
            </a:r>
            <a:endParaRPr lang="fr-FR" sz="2400" dirty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 err="1"/>
              <a:t>Also</a:t>
            </a:r>
            <a:r>
              <a:rPr lang="fr-FR" sz="2400" dirty="0"/>
              <a:t> </a:t>
            </a:r>
            <a:r>
              <a:rPr lang="fr-FR" sz="2400" dirty="0" err="1"/>
              <a:t>used</a:t>
            </a:r>
            <a:r>
              <a:rPr lang="fr-FR" sz="2400" dirty="0"/>
              <a:t> </a:t>
            </a:r>
            <a:r>
              <a:rPr lang="fr-FR" sz="2400" dirty="0" err="1"/>
              <a:t>against</a:t>
            </a:r>
            <a:r>
              <a:rPr lang="fr-FR" sz="2400" dirty="0"/>
              <a:t> </a:t>
            </a:r>
            <a:r>
              <a:rPr lang="fr-FR" sz="2400" dirty="0" err="1"/>
              <a:t>pests</a:t>
            </a:r>
            <a:r>
              <a:rPr lang="fr-FR" sz="2400" dirty="0"/>
              <a:t> : </a:t>
            </a:r>
            <a:r>
              <a:rPr lang="fr-FR" sz="2400" dirty="0" err="1"/>
              <a:t>caterpillars</a:t>
            </a:r>
            <a:r>
              <a:rPr lang="fr-FR" sz="2400" dirty="0"/>
              <a:t> (</a:t>
            </a:r>
            <a:r>
              <a:rPr lang="fr-FR" sz="2400" i="1" dirty="0"/>
              <a:t>B. thuringiensis</a:t>
            </a:r>
            <a:r>
              <a:rPr lang="fr-FR" sz="2400" dirty="0"/>
              <a:t>, </a:t>
            </a:r>
            <a:r>
              <a:rPr lang="fr-FR" sz="2400" dirty="0" err="1"/>
              <a:t>baculoviruses</a:t>
            </a:r>
            <a:r>
              <a:rPr lang="fr-FR" sz="2400" dirty="0"/>
              <a:t>), </a:t>
            </a:r>
            <a:r>
              <a:rPr lang="fr-FR" sz="2400" dirty="0" err="1"/>
              <a:t>whitefly</a:t>
            </a:r>
            <a:r>
              <a:rPr lang="fr-FR" sz="2400" dirty="0"/>
              <a:t> and thrips (fungi)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2A5AD4C-B94C-4704-9167-D8743DFF5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9438" y="2006465"/>
            <a:ext cx="890444" cy="66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0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04BF84E-87D9-44F4-AA24-825D16CC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28" y="91180"/>
            <a:ext cx="11470183" cy="668414"/>
          </a:xfrm>
        </p:spPr>
        <p:txBody>
          <a:bodyPr>
            <a:norm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en-US" sz="3600" b="1" dirty="0">
                <a:solidFill>
                  <a:srgbClr val="00A3A6"/>
                </a:solidFill>
              </a:rPr>
              <a:t>What are the biocontrol solutions available?</a:t>
            </a:r>
            <a:endParaRPr lang="fr-FR" sz="3600" b="1" dirty="0">
              <a:solidFill>
                <a:srgbClr val="00A3A6"/>
              </a:solidFill>
            </a:endParaRP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7419EF08-6B66-C44B-D91F-94284CC21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5120"/>
            <a:ext cx="3528392" cy="104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FR" altLang="fr-FR" sz="2400" b="1" dirty="0">
                <a:solidFill>
                  <a:srgbClr val="002060"/>
                </a:solidFill>
                <a:latin typeface="Arial" panose="020B0604020202020204" pitchFamily="34" charset="0"/>
              </a:rPr>
              <a:t>Natural substances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FR" altLang="fr-FR" sz="1600" dirty="0">
                <a:solidFill>
                  <a:srgbClr val="002060"/>
                </a:solidFill>
                <a:latin typeface="Arial" panose="020B0604020202020204" pitchFamily="34" charset="0"/>
              </a:rPr>
              <a:t>animal, </a:t>
            </a:r>
            <a:r>
              <a:rPr lang="fr-FR" altLang="fr-FR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vegetal</a:t>
            </a:r>
            <a:r>
              <a:rPr lang="fr-FR" altLang="fr-FR" sz="1600" dirty="0">
                <a:solidFill>
                  <a:srgbClr val="002060"/>
                </a:solidFill>
                <a:latin typeface="Arial" panose="020B0604020202020204" pitchFamily="34" charset="0"/>
              </a:rPr>
              <a:t>, (</a:t>
            </a:r>
            <a:r>
              <a:rPr lang="fr-FR" altLang="fr-FR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mineral</a:t>
            </a:r>
            <a:r>
              <a:rPr lang="fr-FR" altLang="fr-FR" sz="1600" dirty="0">
                <a:solidFill>
                  <a:srgbClr val="002060"/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B2E8A212-2E32-17F9-359E-E0A382C6D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69" y="2251909"/>
            <a:ext cx="923793" cy="614743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4C245DE2-1DB2-65FA-01DB-6454086709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11" y="2263089"/>
            <a:ext cx="918609" cy="603563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35" name="Image 12">
            <a:extLst>
              <a:ext uri="{FF2B5EF4-FFF2-40B4-BE49-F238E27FC236}">
                <a16:creationId xmlns:a16="http://schemas.microsoft.com/office/drawing/2014/main" id="{F9FEAC3E-ECCC-D2F3-2717-8DD4DD7941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6"/>
          <a:stretch>
            <a:fillRect/>
          </a:stretch>
        </p:blipFill>
        <p:spPr bwMode="auto">
          <a:xfrm>
            <a:off x="1316662" y="2176923"/>
            <a:ext cx="919555" cy="7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CA9FFAC-D9A5-409E-B396-3C67D9F59351}"/>
              </a:ext>
            </a:extLst>
          </p:cNvPr>
          <p:cNvSpPr/>
          <p:nvPr/>
        </p:nvSpPr>
        <p:spPr>
          <a:xfrm>
            <a:off x="4128391" y="1474964"/>
            <a:ext cx="737470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Use of plant extracts over 3000 years ago </a:t>
            </a:r>
            <a:r>
              <a:rPr lang="en-US" sz="2400" dirty="0">
                <a:solidFill>
                  <a:srgbClr val="0070C0"/>
                </a:solidFill>
              </a:rPr>
              <a:t>(</a:t>
            </a:r>
            <a:r>
              <a:rPr lang="en-US" sz="2400" dirty="0" err="1">
                <a:solidFill>
                  <a:srgbClr val="0070C0"/>
                </a:solidFill>
              </a:rPr>
              <a:t>Pavela</a:t>
            </a:r>
            <a:r>
              <a:rPr lang="en-US" sz="2400" dirty="0">
                <a:solidFill>
                  <a:srgbClr val="0070C0"/>
                </a:solidFill>
              </a:rPr>
              <a:t>, 2016)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Purified compounds (e.g. pelargonic acid) / complex substances (e.g. plant extracts, essential oils…) 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Low </a:t>
            </a:r>
            <a:r>
              <a:rPr lang="fr-FR" sz="2400" dirty="0" err="1"/>
              <a:t>number</a:t>
            </a:r>
            <a:r>
              <a:rPr lang="fr-FR" sz="2400" dirty="0"/>
              <a:t> of </a:t>
            </a:r>
            <a:r>
              <a:rPr lang="fr-FR" sz="2400" dirty="0" err="1"/>
              <a:t>officially</a:t>
            </a:r>
            <a:r>
              <a:rPr lang="fr-FR" sz="2400" dirty="0"/>
              <a:t> </a:t>
            </a:r>
            <a:r>
              <a:rPr lang="fr-FR" sz="2400" dirty="0" err="1"/>
              <a:t>registered</a:t>
            </a:r>
            <a:r>
              <a:rPr lang="fr-FR" sz="2400" dirty="0"/>
              <a:t> substances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 err="1"/>
              <a:t>Used</a:t>
            </a:r>
            <a:r>
              <a:rPr lang="fr-FR" sz="2400" dirty="0"/>
              <a:t> </a:t>
            </a:r>
            <a:r>
              <a:rPr lang="fr-FR" sz="2400" dirty="0" err="1"/>
              <a:t>against</a:t>
            </a:r>
            <a:r>
              <a:rPr lang="fr-FR" sz="2400" dirty="0"/>
              <a:t> </a:t>
            </a:r>
            <a:r>
              <a:rPr lang="fr-FR" sz="2400" dirty="0" err="1"/>
              <a:t>pests</a:t>
            </a:r>
            <a:r>
              <a:rPr lang="fr-FR" sz="2400" dirty="0"/>
              <a:t> and </a:t>
            </a:r>
            <a:r>
              <a:rPr lang="fr-FR" sz="2400" dirty="0" err="1"/>
              <a:t>diseases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0070C0"/>
                </a:solidFill>
              </a:rPr>
              <a:t>(Siegwart et al, 2022)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8AE5D583-A8CB-4302-BD49-0EE81216F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928" y="5062592"/>
            <a:ext cx="1035774" cy="776831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171781FD-566D-4A5E-9FE2-D112DC2CFC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47" y="5048858"/>
            <a:ext cx="600234" cy="801342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43" name="Rectangle 2">
            <a:extLst>
              <a:ext uri="{FF2B5EF4-FFF2-40B4-BE49-F238E27FC236}">
                <a16:creationId xmlns:a16="http://schemas.microsoft.com/office/drawing/2014/main" id="{47C09028-ECF3-46AE-B046-B61DCE83C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01905"/>
            <a:ext cx="3528392" cy="104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FR" altLang="fr-FR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Semiochemicals</a:t>
            </a:r>
            <a:endParaRPr lang="fr-FR" altLang="fr-FR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fr-FR" altLang="fr-FR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Pheromones</a:t>
            </a:r>
            <a:r>
              <a:rPr lang="fr-FR" altLang="fr-FR" sz="1600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fr-FR" altLang="fr-FR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kairomones</a:t>
            </a:r>
            <a:endParaRPr lang="fr-FR" altLang="fr-FR" sz="1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44" name="Image 6">
            <a:extLst>
              <a:ext uri="{FF2B5EF4-FFF2-40B4-BE49-F238E27FC236}">
                <a16:creationId xmlns:a16="http://schemas.microsoft.com/office/drawing/2014/main" id="{34E6ED59-2294-42ED-BC71-06CA095AF6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49" y="5162808"/>
            <a:ext cx="956837" cy="63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AD08F06-88BD-4570-B71C-4382CD9DDF6D}"/>
              </a:ext>
            </a:extLst>
          </p:cNvPr>
          <p:cNvSpPr/>
          <p:nvPr/>
        </p:nvSpPr>
        <p:spPr>
          <a:xfrm>
            <a:off x="4129325" y="4339505"/>
            <a:ext cx="77023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Beginning in the late 19</a:t>
            </a:r>
            <a:r>
              <a:rPr lang="en-US" sz="2400" baseline="30000" dirty="0"/>
              <a:t>th</a:t>
            </a:r>
            <a:r>
              <a:rPr lang="en-US" sz="2400" dirty="0"/>
              <a:t> century: observation of insect attraction by J.H. Fabre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Several hundred pheromones identified and used </a:t>
            </a:r>
            <a:br>
              <a:rPr lang="en-US" sz="2400" dirty="0"/>
            </a:br>
            <a:r>
              <a:rPr lang="en-US" sz="2400" dirty="0">
                <a:solidFill>
                  <a:srgbClr val="0070C0"/>
                </a:solidFill>
              </a:rPr>
              <a:t>(El-Sayed, 2011)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Used against crop insect pests</a:t>
            </a:r>
          </a:p>
        </p:txBody>
      </p:sp>
    </p:spTree>
    <p:extLst>
      <p:ext uri="{BB962C8B-B14F-4D97-AF65-F5344CB8AC3E}">
        <p14:creationId xmlns:p14="http://schemas.microsoft.com/office/powerpoint/2010/main" val="32931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3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>
            <a:extLst>
              <a:ext uri="{FF2B5EF4-FFF2-40B4-BE49-F238E27FC236}">
                <a16:creationId xmlns:a16="http://schemas.microsoft.com/office/drawing/2014/main" id="{09B76701-AA47-C66B-ED04-345401081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69" y="1035461"/>
            <a:ext cx="2952328" cy="104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FR" altLang="fr-FR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Micro-organisms</a:t>
            </a:r>
            <a:endParaRPr lang="fr-FR" altLang="fr-FR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fr-FR" altLang="fr-FR" sz="1600" dirty="0">
                <a:solidFill>
                  <a:srgbClr val="002060"/>
                </a:solidFill>
                <a:latin typeface="Arial" panose="020B0604020202020204" pitchFamily="34" charset="0"/>
              </a:rPr>
              <a:t>Virus, </a:t>
            </a:r>
            <a:r>
              <a:rPr lang="fr-FR" altLang="fr-FR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bacteria</a:t>
            </a:r>
            <a:r>
              <a:rPr lang="fr-FR" altLang="fr-FR" sz="1600" dirty="0">
                <a:solidFill>
                  <a:srgbClr val="002060"/>
                </a:solidFill>
                <a:latin typeface="Arial" panose="020B0604020202020204" pitchFamily="34" charset="0"/>
              </a:rPr>
              <a:t>, fungi 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0C04623-61B0-DAD6-A227-CEED82273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782" y="5563774"/>
            <a:ext cx="1057016" cy="704677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EC2280F-D9B1-3A5D-AE15-F747C4DA3A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9" y="5543513"/>
            <a:ext cx="936104" cy="702078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6893AB6-85BC-1CB2-1D89-7EF0C8DC71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08" y="5564747"/>
            <a:ext cx="985185" cy="70370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7" name="Rectangle 2">
            <a:extLst>
              <a:ext uri="{FF2B5EF4-FFF2-40B4-BE49-F238E27FC236}">
                <a16:creationId xmlns:a16="http://schemas.microsoft.com/office/drawing/2014/main" id="{3732B5FC-C4BD-73BD-906F-3BCFCEF49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69" y="4473766"/>
            <a:ext cx="2952328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FR" altLang="fr-FR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Macro-organisms</a:t>
            </a:r>
            <a:endParaRPr lang="fr-FR" altLang="fr-FR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fr-FR" altLang="fr-FR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Insects</a:t>
            </a:r>
            <a:r>
              <a:rPr lang="fr-FR" altLang="fr-FR" sz="1600" dirty="0">
                <a:solidFill>
                  <a:srgbClr val="002060"/>
                </a:solidFill>
                <a:latin typeface="Arial" panose="020B0604020202020204" pitchFamily="34" charset="0"/>
              </a:rPr>
              <a:t>, mites, </a:t>
            </a:r>
            <a:r>
              <a:rPr lang="fr-FR" altLang="fr-FR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nematodes</a:t>
            </a:r>
            <a:endParaRPr lang="fr-FR" altLang="fr-FR" sz="1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E5117195-B2EA-2781-6C1A-70155B68A9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07" y="2227583"/>
            <a:ext cx="1035774" cy="776831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22D19D16-F928-A494-CDC2-0729846379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326" y="2215327"/>
            <a:ext cx="600234" cy="801342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30" name="Rectangle 2">
            <a:extLst>
              <a:ext uri="{FF2B5EF4-FFF2-40B4-BE49-F238E27FC236}">
                <a16:creationId xmlns:a16="http://schemas.microsoft.com/office/drawing/2014/main" id="{C80669AF-E501-3364-7243-34B4A144E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388" y="1035461"/>
            <a:ext cx="3528392" cy="104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FR" altLang="fr-FR" sz="2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Semiochemicals</a:t>
            </a:r>
            <a:endParaRPr lang="fr-FR" altLang="fr-FR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fr-FR" altLang="fr-FR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Pheromones</a:t>
            </a:r>
            <a:r>
              <a:rPr lang="fr-FR" altLang="fr-FR" sz="1600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fr-FR" altLang="fr-FR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kairomones</a:t>
            </a:r>
            <a:endParaRPr lang="fr-FR" altLang="fr-FR" sz="1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7419EF08-6B66-C44B-D91F-94284CC21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9171" y="1035461"/>
            <a:ext cx="3528392" cy="104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FR" altLang="fr-FR" sz="2400" b="1" dirty="0">
                <a:solidFill>
                  <a:srgbClr val="002060"/>
                </a:solidFill>
                <a:latin typeface="Arial" panose="020B0604020202020204" pitchFamily="34" charset="0"/>
              </a:rPr>
              <a:t>Natural substances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FR" altLang="fr-FR" sz="1600" dirty="0">
                <a:solidFill>
                  <a:srgbClr val="002060"/>
                </a:solidFill>
                <a:latin typeface="Arial" panose="020B0604020202020204" pitchFamily="34" charset="0"/>
              </a:rPr>
              <a:t>animal, </a:t>
            </a:r>
            <a:r>
              <a:rPr lang="fr-FR" altLang="fr-FR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vegetal</a:t>
            </a:r>
            <a:r>
              <a:rPr lang="fr-FR" altLang="fr-FR" sz="1600" dirty="0">
                <a:solidFill>
                  <a:srgbClr val="002060"/>
                </a:solidFill>
                <a:latin typeface="Arial" panose="020B0604020202020204" pitchFamily="34" charset="0"/>
              </a:rPr>
              <a:t>, (</a:t>
            </a:r>
            <a:r>
              <a:rPr lang="fr-FR" altLang="fr-FR" sz="1600" dirty="0" err="1">
                <a:solidFill>
                  <a:srgbClr val="002060"/>
                </a:solidFill>
                <a:latin typeface="Arial" panose="020B0604020202020204" pitchFamily="34" charset="0"/>
              </a:rPr>
              <a:t>mineral</a:t>
            </a:r>
            <a:r>
              <a:rPr lang="fr-FR" altLang="fr-FR" sz="1600" dirty="0">
                <a:solidFill>
                  <a:srgbClr val="002060"/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B2E8A212-2E32-17F9-359E-E0A382C6D4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086" y="2308627"/>
            <a:ext cx="923793" cy="614743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33" name="Image 6">
            <a:extLst>
              <a:ext uri="{FF2B5EF4-FFF2-40B4-BE49-F238E27FC236}">
                <a16:creationId xmlns:a16="http://schemas.microsoft.com/office/drawing/2014/main" id="{B8FEE7C3-7A24-B9DA-6D58-14134EBBB7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428" y="2297356"/>
            <a:ext cx="956837" cy="63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4C245DE2-1DB2-65FA-01DB-6454086709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28" y="2314217"/>
            <a:ext cx="918609" cy="603563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35" name="Image 12">
            <a:extLst>
              <a:ext uri="{FF2B5EF4-FFF2-40B4-BE49-F238E27FC236}">
                <a16:creationId xmlns:a16="http://schemas.microsoft.com/office/drawing/2014/main" id="{F9FEAC3E-ECCC-D2F3-2717-8DD4DD7941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6"/>
          <a:stretch>
            <a:fillRect/>
          </a:stretch>
        </p:blipFill>
        <p:spPr bwMode="auto">
          <a:xfrm>
            <a:off x="9659479" y="2232642"/>
            <a:ext cx="919555" cy="7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AFE4DB-DF4E-45E6-898C-6CFC2D77A309}"/>
              </a:ext>
            </a:extLst>
          </p:cNvPr>
          <p:cNvSpPr/>
          <p:nvPr/>
        </p:nvSpPr>
        <p:spPr>
          <a:xfrm>
            <a:off x="796758" y="3379667"/>
            <a:ext cx="10598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7284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Substances </a:t>
            </a:r>
            <a:r>
              <a:rPr lang="fr-FR" sz="2400" dirty="0" err="1">
                <a:solidFill>
                  <a:srgbClr val="7284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</a:t>
            </a:r>
            <a:r>
              <a:rPr lang="fr-FR" sz="2400" dirty="0">
                <a:solidFill>
                  <a:srgbClr val="7284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7284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fr-FR" sz="2400" dirty="0">
                <a:solidFill>
                  <a:srgbClr val="7284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fr-FR" sz="2400" dirty="0" err="1">
                <a:solidFill>
                  <a:srgbClr val="7284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</a:t>
            </a:r>
            <a:r>
              <a:rPr lang="fr-FR" sz="2400" dirty="0">
                <a:solidFill>
                  <a:srgbClr val="7284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process </a:t>
            </a:r>
            <a:r>
              <a:rPr lang="fr-FR" sz="2400" dirty="0">
                <a:solidFill>
                  <a:srgbClr val="72841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sz="2400" dirty="0" err="1">
                <a:solidFill>
                  <a:srgbClr val="7284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</a:t>
            </a:r>
            <a:r>
              <a:rPr lang="fr-FR" sz="2400" dirty="0">
                <a:solidFill>
                  <a:srgbClr val="7284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7284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endParaRPr lang="fr-FR" sz="2400" dirty="0">
              <a:solidFill>
                <a:srgbClr val="7284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re 3">
            <a:extLst>
              <a:ext uri="{FF2B5EF4-FFF2-40B4-BE49-F238E27FC236}">
                <a16:creationId xmlns:a16="http://schemas.microsoft.com/office/drawing/2014/main" id="{966A70D8-A2E9-4C80-A8E8-258D046059B6}"/>
              </a:ext>
            </a:extLst>
          </p:cNvPr>
          <p:cNvSpPr txBox="1">
            <a:spLocks/>
          </p:cNvSpPr>
          <p:nvPr/>
        </p:nvSpPr>
        <p:spPr>
          <a:xfrm>
            <a:off x="311928" y="91180"/>
            <a:ext cx="11470183" cy="6684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Tx/>
              <a:buBlip>
                <a:blip r:embed="rId11"/>
              </a:buBlip>
            </a:pPr>
            <a:r>
              <a:rPr lang="en-US" sz="3600" b="1" dirty="0">
                <a:solidFill>
                  <a:srgbClr val="00A3A6"/>
                </a:solidFill>
              </a:rPr>
              <a:t>Regulation of use</a:t>
            </a:r>
            <a:endParaRPr lang="fr-FR" sz="3600" b="1" dirty="0">
              <a:solidFill>
                <a:srgbClr val="00A3A6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EFB2FF6-0813-46F3-B7FB-06EA4DC84CA6}"/>
              </a:ext>
            </a:extLst>
          </p:cNvPr>
          <p:cNvSpPr/>
          <p:nvPr/>
        </p:nvSpPr>
        <p:spPr>
          <a:xfrm>
            <a:off x="3711837" y="5148275"/>
            <a:ext cx="7440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284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subject to the same regulatory process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284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in France: request for authorization to import non-native insects</a:t>
            </a:r>
            <a:endParaRPr lang="fr-FR" sz="2400" dirty="0">
              <a:solidFill>
                <a:srgbClr val="7284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ABEEEF12-F110-4ECC-A738-291E9DDE7C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60805" y="5985716"/>
            <a:ext cx="936104" cy="746837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5BE2EBEE-8614-4D92-B578-6F017367D9A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33820" y="6125562"/>
            <a:ext cx="770701" cy="512866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7AE8B71D-32B9-4BC2-8478-EA2F6AEA96F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86" y="2250419"/>
            <a:ext cx="792088" cy="731159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FB5FEDB2-7D62-44F7-9315-8C1E994968F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45" y="2282082"/>
            <a:ext cx="1069122" cy="667833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E92880F1-B73C-45B7-93AA-5926F4220E0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49438" y="2282082"/>
            <a:ext cx="890444" cy="66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1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0" grpId="0"/>
      <p:bldP spid="31" grpId="0"/>
      <p:bldP spid="3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EE5B2D61-B067-43FC-914F-1ECDD5046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538" y="1385581"/>
            <a:ext cx="10788923" cy="4086837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Increase the number of biocontrol solutions available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Improve mass production and the stability of marketed products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Improve formulation of active substances and resource supplementation for macro-organisms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Develop knowledge of the factors that determine the efficacy of biocontrol solutions, in order to use them more successfully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Assess the ability of pest/pathogens to become resistant to biocontrol solutions</a:t>
            </a:r>
          </a:p>
          <a:p>
            <a:pPr marL="342900" indent="-34290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Evaluate non target effect (e.g. specificity, dispersal…)</a:t>
            </a:r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61D8D1F4-49D3-477D-B8B1-72CD6D2BD2AF}"/>
              </a:ext>
            </a:extLst>
          </p:cNvPr>
          <p:cNvSpPr txBox="1">
            <a:spLocks/>
          </p:cNvSpPr>
          <p:nvPr/>
        </p:nvSpPr>
        <p:spPr>
          <a:xfrm>
            <a:off x="311928" y="91180"/>
            <a:ext cx="11470183" cy="6684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Tx/>
              <a:buBlip>
                <a:blip r:embed="rId2"/>
              </a:buBlip>
            </a:pPr>
            <a:r>
              <a:rPr lang="en-US" sz="3600" b="1" dirty="0">
                <a:solidFill>
                  <a:srgbClr val="00A3A6"/>
                </a:solidFill>
              </a:rPr>
              <a:t>Some technical challenges remaining</a:t>
            </a:r>
          </a:p>
        </p:txBody>
      </p:sp>
    </p:spTree>
    <p:extLst>
      <p:ext uri="{BB962C8B-B14F-4D97-AF65-F5344CB8AC3E}">
        <p14:creationId xmlns:p14="http://schemas.microsoft.com/office/powerpoint/2010/main" val="331728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EE5B2D61-B067-43FC-914F-1ECDD5046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007" y="755947"/>
            <a:ext cx="11363104" cy="2636861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Producers of augmentative biocontrol solutions are grouped together in the International Biocontrol Manufacturer’s association (IBMA)</a:t>
            </a:r>
          </a:p>
          <a:p>
            <a:pPr marL="342900" indent="-342900" algn="l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&gt; 250 companies</a:t>
            </a:r>
          </a:p>
          <a:p>
            <a:pPr marL="342900" indent="-342900" algn="l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Commercial strategy generally similar to that of conventional protection tools</a:t>
            </a:r>
          </a:p>
          <a:p>
            <a:pPr marL="342900" indent="-342900" algn="l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Growing involvement of major agrochemical companies</a:t>
            </a: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72572EF4-C495-4FB6-85AE-556801BC8247}"/>
              </a:ext>
            </a:extLst>
          </p:cNvPr>
          <p:cNvSpPr txBox="1">
            <a:spLocks/>
          </p:cNvSpPr>
          <p:nvPr/>
        </p:nvSpPr>
        <p:spPr>
          <a:xfrm>
            <a:off x="311928" y="91180"/>
            <a:ext cx="11470183" cy="6684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Tx/>
              <a:buBlip>
                <a:blip r:embed="rId2"/>
              </a:buBlip>
            </a:pPr>
            <a:r>
              <a:rPr lang="en-US" sz="3600" b="1" dirty="0">
                <a:solidFill>
                  <a:srgbClr val="00A3A6"/>
                </a:solidFill>
              </a:rPr>
              <a:t>What about business models?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84388D-6F85-4DCA-BD39-D4E50074F913}"/>
              </a:ext>
            </a:extLst>
          </p:cNvPr>
          <p:cNvSpPr/>
          <p:nvPr/>
        </p:nvSpPr>
        <p:spPr>
          <a:xfrm>
            <a:off x="2610623" y="3243432"/>
            <a:ext cx="6970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Examples of other business models ? 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96B4654E-AB2B-4355-8C91-81F3F4A19E54}"/>
              </a:ext>
            </a:extLst>
          </p:cNvPr>
          <p:cNvSpPr txBox="1">
            <a:spLocks/>
          </p:cNvSpPr>
          <p:nvPr/>
        </p:nvSpPr>
        <p:spPr>
          <a:xfrm>
            <a:off x="311928" y="3882795"/>
            <a:ext cx="11755184" cy="27957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/>
              <a:t>Ranajit Bandyopadhyay</a:t>
            </a:r>
            <a:r>
              <a:rPr lang="en-US" sz="2800" dirty="0"/>
              <a:t>: “Scaling </a:t>
            </a:r>
            <a:r>
              <a:rPr lang="en-US" sz="2800" dirty="0" err="1"/>
              <a:t>Aflasafe</a:t>
            </a:r>
            <a:r>
              <a:rPr lang="en-US" sz="2800" dirty="0"/>
              <a:t> in Africa: commercialization models and lessons”</a:t>
            </a:r>
          </a:p>
          <a:p>
            <a:pPr marL="342900" indent="-342900" algn="l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/>
              <a:t>Andre Perez</a:t>
            </a:r>
            <a:r>
              <a:rPr lang="en-US" sz="2800" dirty="0"/>
              <a:t>: “</a:t>
            </a:r>
            <a:r>
              <a:rPr lang="en-US" sz="2800" dirty="0" err="1"/>
              <a:t>Ecotrix</a:t>
            </a:r>
            <a:r>
              <a:rPr lang="en-US" sz="2800" dirty="0"/>
              <a:t>: Augmentation biocontrol company in Brazil”</a:t>
            </a:r>
          </a:p>
          <a:p>
            <a:pPr marL="342900" indent="-342900" algn="l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/>
              <a:t>Claire Baker-Sands</a:t>
            </a:r>
            <a:r>
              <a:rPr lang="en-US" sz="2800" dirty="0"/>
              <a:t>: “The Toothpick Project: regulation, manufacturing, and distribution for </a:t>
            </a:r>
            <a:r>
              <a:rPr lang="en-US" sz="2800" i="1" dirty="0"/>
              <a:t>Striga</a:t>
            </a:r>
            <a:r>
              <a:rPr lang="en-US" sz="2800" dirty="0"/>
              <a:t> biocontrol in Africa”</a:t>
            </a:r>
          </a:p>
        </p:txBody>
      </p:sp>
    </p:spTree>
    <p:extLst>
      <p:ext uri="{BB962C8B-B14F-4D97-AF65-F5344CB8AC3E}">
        <p14:creationId xmlns:p14="http://schemas.microsoft.com/office/powerpoint/2010/main" val="314759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663</Words>
  <Application>Microsoft Office PowerPoint</Application>
  <PresentationFormat>Grand écran</PresentationFormat>
  <Paragraphs>78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Thème Office</vt:lpstr>
      <vt:lpstr>Augmentative Biocontrol</vt:lpstr>
      <vt:lpstr>Definition of augmentative biocontrol</vt:lpstr>
      <vt:lpstr>Definition of augmentative biocontrol</vt:lpstr>
      <vt:lpstr>What are the biocontrol solutions available?</vt:lpstr>
      <vt:lpstr>What are the biocontrol solutions available?</vt:lpstr>
      <vt:lpstr>What are the biocontrol solutions available?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definition</dc:title>
  <dc:creator>Bardin Marc</dc:creator>
  <cp:lastModifiedBy>Bardin Marc</cp:lastModifiedBy>
  <cp:revision>37</cp:revision>
  <dcterms:created xsi:type="dcterms:W3CDTF">2023-05-27T21:05:06Z</dcterms:created>
  <dcterms:modified xsi:type="dcterms:W3CDTF">2023-05-30T17:08:37Z</dcterms:modified>
</cp:coreProperties>
</file>