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288" r:id="rId2"/>
    <p:sldId id="29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662"/>
    <a:srgbClr val="ADBBD7"/>
    <a:srgbClr val="F8A45E"/>
    <a:srgbClr val="009999"/>
    <a:srgbClr val="A50021"/>
    <a:srgbClr val="FFFFFF"/>
    <a:srgbClr val="4B786E"/>
    <a:srgbClr val="7DD946"/>
    <a:srgbClr val="728B40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9" autoAdjust="0"/>
    <p:restoredTop sz="87070" autoAdjust="0"/>
  </p:normalViewPr>
  <p:slideViewPr>
    <p:cSldViewPr snapToGrid="0">
      <p:cViewPr varScale="1">
        <p:scale>
          <a:sx n="57" d="100"/>
          <a:sy n="57" d="100"/>
        </p:scale>
        <p:origin x="1100" y="3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1B3F6-ECEE-44A4-A6D9-EA804D7E7EA6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76D27-7012-4CCF-84B6-E17FDF8260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68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59F05-A37D-44D9-B10B-CB3FF5CE671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04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975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64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84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519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84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66988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3489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68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76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0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153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709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BA059-9CF2-40FB-8278-DF0C7EEB54B6}" type="datetimeFigureOut">
              <a:rPr kumimoji="0" lang="fr-FR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30/05/2023</a:t>
            </a:fld>
            <a:endParaRPr kumimoji="0" lang="fr-FR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6D1BEA-E4C9-4781-97C0-7F06DE7BAB39}" type="slidenum">
              <a:rPr kumimoji="0" lang="fr-FR" sz="10300" b="0" i="0" u="none" strike="noStrike" kern="1200" cap="none" spc="0" normalizeH="0" baseline="0" noProof="0" smtClean="0">
                <a:ln>
                  <a:noFill/>
                </a:ln>
                <a:solidFill>
                  <a:srgbClr val="2AB4B1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300" b="0" i="0" u="none" strike="noStrike" kern="1200" cap="none" spc="0" normalizeH="0" baseline="0" noProof="0">
              <a:ln>
                <a:noFill/>
              </a:ln>
              <a:solidFill>
                <a:srgbClr val="2AB4B1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38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1385123"/>
            <a:ext cx="12192000" cy="165819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GB" sz="2800" b="1" dirty="0"/>
              <a:t>French Priority Research Programme </a:t>
            </a:r>
            <a:r>
              <a:rPr lang="en-US" sz="2800" b="1" dirty="0"/>
              <a:t>"Growing </a:t>
            </a:r>
            <a:r>
              <a:rPr lang="en-GB" sz="2800" b="1" dirty="0"/>
              <a:t>and Protecting crops Differently" </a:t>
            </a:r>
            <a:br>
              <a:rPr lang="en-GB" sz="2800" b="1" dirty="0"/>
            </a:br>
            <a:r>
              <a:rPr lang="en-GB" sz="2800" b="1" dirty="0"/>
              <a:t>(</a:t>
            </a:r>
            <a:r>
              <a:rPr lang="en-GB" sz="2800" b="1" dirty="0" err="1"/>
              <a:t>Cultiver</a:t>
            </a:r>
            <a:r>
              <a:rPr lang="en-GB" sz="2800" b="1" dirty="0"/>
              <a:t> et </a:t>
            </a:r>
            <a:r>
              <a:rPr lang="en-GB" sz="2800" b="1" dirty="0" err="1"/>
              <a:t>Protéger</a:t>
            </a:r>
            <a:r>
              <a:rPr lang="en-GB" sz="2800" b="1" dirty="0"/>
              <a:t> </a:t>
            </a:r>
            <a:r>
              <a:rPr lang="en-GB" sz="2800" b="1" dirty="0" err="1"/>
              <a:t>Autrement</a:t>
            </a:r>
            <a:r>
              <a:rPr lang="en-GB" sz="2800" b="1" dirty="0"/>
              <a:t>)</a:t>
            </a:r>
            <a:br>
              <a:rPr lang="en-GB" sz="2800" b="1" dirty="0"/>
            </a:br>
            <a:r>
              <a:rPr lang="en-GB" sz="1100" b="1" dirty="0"/>
              <a:t/>
            </a:r>
            <a:br>
              <a:rPr lang="en-GB" sz="1100" b="1" dirty="0"/>
            </a:br>
            <a:r>
              <a:rPr lang="en-GB" sz="2000" dirty="0">
                <a:solidFill>
                  <a:schemeClr val="tx1"/>
                </a:solidFill>
              </a:rPr>
              <a:t>Scientific Director: Laure Latruffe (INRAE)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Programme manager: Myriam Tisserand (INRAE)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2847" y="3043321"/>
            <a:ext cx="11246305" cy="3352543"/>
          </a:xfrm>
        </p:spPr>
        <p:txBody>
          <a:bodyPr>
            <a:normAutofit/>
          </a:bodyPr>
          <a:lstStyle/>
          <a:p>
            <a:r>
              <a:rPr lang="en-US" sz="2200" b="1" dirty="0">
                <a:solidFill>
                  <a:schemeClr val="tx1"/>
                </a:solidFill>
              </a:rPr>
              <a:t>To generate breakthroughs in scientific fronts in order to promote the emergence, of high-performance and pesticide-free </a:t>
            </a:r>
            <a:r>
              <a:rPr lang="en-GB" sz="2200" b="1" dirty="0">
                <a:solidFill>
                  <a:schemeClr val="tx1"/>
                </a:solidFill>
              </a:rPr>
              <a:t>agriculture, by 2030-2040</a:t>
            </a:r>
            <a:endParaRPr lang="fr-FR" sz="2200" b="1" dirty="0">
              <a:solidFill>
                <a:schemeClr val="tx1"/>
              </a:solidFill>
            </a:endParaRPr>
          </a:p>
          <a:p>
            <a:pPr lvl="0" algn="just"/>
            <a:r>
              <a:rPr lang="en-GB" sz="2200" dirty="0"/>
              <a:t>Launched in 2019 for 6 years</a:t>
            </a:r>
          </a:p>
          <a:p>
            <a:pPr lvl="0" algn="just"/>
            <a:r>
              <a:rPr lang="en-GB" sz="2200" b="1" dirty="0">
                <a:solidFill>
                  <a:srgbClr val="7030A0"/>
                </a:solidFill>
              </a:rPr>
              <a:t>10 research projects financed</a:t>
            </a:r>
          </a:p>
          <a:p>
            <a:pPr lvl="0" algn="just"/>
            <a:r>
              <a:rPr lang="en-GB" sz="2200" b="1" dirty="0">
                <a:solidFill>
                  <a:srgbClr val="7030A0"/>
                </a:solidFill>
              </a:rPr>
              <a:t>2 yearly events: </a:t>
            </a:r>
            <a:r>
              <a:rPr lang="en-GB" sz="2200" dirty="0"/>
              <a:t>Meetings</a:t>
            </a:r>
            <a:r>
              <a:rPr lang="en-US" sz="2200" dirty="0"/>
              <a:t> </a:t>
            </a:r>
            <a:r>
              <a:rPr lang="en-GB" sz="2200" dirty="0"/>
              <a:t>of researchers and professionals, International scientific workshops</a:t>
            </a:r>
          </a:p>
          <a:p>
            <a:r>
              <a:rPr lang="en-GB" sz="2200" dirty="0">
                <a:solidFill>
                  <a:srgbClr val="7030A0"/>
                </a:solidFill>
              </a:rPr>
              <a:t>Foresight study: </a:t>
            </a:r>
            <a:r>
              <a:rPr lang="en-GB" sz="2200" dirty="0"/>
              <a:t>European Chemical Pesticide-Free Agriculture in 2050</a:t>
            </a:r>
          </a:p>
          <a:p>
            <a:r>
              <a:rPr lang="en-GB" sz="2200" dirty="0">
                <a:solidFill>
                  <a:srgbClr val="7030A0"/>
                </a:solidFill>
              </a:rPr>
              <a:t>Analysis of the Social Impact of Research</a:t>
            </a:r>
            <a:r>
              <a:rPr lang="en-GB" sz="2200" dirty="0"/>
              <a:t> </a:t>
            </a:r>
            <a:r>
              <a:rPr lang="en-GB" sz="2200" dirty="0">
                <a:solidFill>
                  <a:srgbClr val="7030A0"/>
                </a:solidFill>
              </a:rPr>
              <a:t>Approach-ASIRPA</a:t>
            </a:r>
            <a:r>
              <a:rPr lang="en-GB" sz="2200" dirty="0"/>
              <a:t>): a method that can help researchers to achieve their research goals while integrating societal expectations</a:t>
            </a:r>
            <a:endParaRPr lang="fr-FR" sz="2200" dirty="0"/>
          </a:p>
          <a:p>
            <a:pPr lvl="0" algn="just"/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7" y="239518"/>
            <a:ext cx="4858506" cy="127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382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2025467" y="3639823"/>
            <a:ext cx="742177" cy="601163"/>
          </a:xfrm>
          <a:prstGeom prst="rect">
            <a:avLst/>
          </a:prstGeom>
        </p:spPr>
      </p:pic>
      <p:grpSp>
        <p:nvGrpSpPr>
          <p:cNvPr id="13" name="Group 13"/>
          <p:cNvGrpSpPr/>
          <p:nvPr/>
        </p:nvGrpSpPr>
        <p:grpSpPr>
          <a:xfrm>
            <a:off x="2430967" y="5146094"/>
            <a:ext cx="2736637" cy="1067943"/>
            <a:chOff x="0" y="-37078"/>
            <a:chExt cx="6196618" cy="2138598"/>
          </a:xfrm>
        </p:grpSpPr>
        <p:sp>
          <p:nvSpPr>
            <p:cNvPr id="14" name="TextBox 14"/>
            <p:cNvSpPr txBox="1"/>
            <p:nvPr/>
          </p:nvSpPr>
          <p:spPr>
            <a:xfrm>
              <a:off x="0" y="-37078"/>
              <a:ext cx="6196618" cy="7961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 defTabSz="609630">
                <a:lnSpc>
                  <a:spcPts val="3120"/>
                </a:lnSpc>
              </a:pPr>
              <a:r>
                <a:rPr lang="en-US" sz="2400" spc="239" dirty="0">
                  <a:solidFill>
                    <a:schemeClr val="accent1"/>
                  </a:solidFill>
                  <a:latin typeface="Calibri" panose="020F0502020204030204"/>
                </a:rPr>
                <a:t>LINKEDIN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766129"/>
              <a:ext cx="6196618" cy="133539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 defTabSz="609630">
                <a:lnSpc>
                  <a:spcPts val="2600"/>
                </a:lnSpc>
              </a:pPr>
              <a:r>
                <a:rPr lang="en-US" sz="2133" spc="17" dirty="0">
                  <a:solidFill>
                    <a:srgbClr val="050707"/>
                  </a:solidFill>
                  <a:latin typeface="Calibri" panose="020F0502020204030204"/>
                </a:rPr>
                <a:t>PPR </a:t>
              </a:r>
              <a:r>
                <a:rPr lang="en-US" sz="2133" spc="17" dirty="0" err="1">
                  <a:solidFill>
                    <a:srgbClr val="050707"/>
                  </a:solidFill>
                  <a:latin typeface="Calibri" panose="020F0502020204030204"/>
                </a:rPr>
                <a:t>Cultiver</a:t>
              </a:r>
              <a:r>
                <a:rPr lang="en-US" sz="2133" spc="17" dirty="0">
                  <a:solidFill>
                    <a:srgbClr val="050707"/>
                  </a:solidFill>
                  <a:latin typeface="Calibri" panose="020F0502020204030204"/>
                </a:rPr>
                <a:t> </a:t>
              </a:r>
              <a:r>
                <a:rPr lang="en-US" sz="2133" spc="17" dirty="0" err="1">
                  <a:solidFill>
                    <a:srgbClr val="050707"/>
                  </a:solidFill>
                  <a:latin typeface="Calibri" panose="020F0502020204030204"/>
                </a:rPr>
                <a:t>Protéger</a:t>
              </a:r>
              <a:r>
                <a:rPr lang="en-US" sz="2133" spc="17" dirty="0">
                  <a:solidFill>
                    <a:srgbClr val="050707"/>
                  </a:solidFill>
                  <a:latin typeface="Calibri" panose="020F0502020204030204"/>
                </a:rPr>
                <a:t> </a:t>
              </a:r>
              <a:r>
                <a:rPr lang="en-US" sz="2133" spc="17" dirty="0" err="1">
                  <a:solidFill>
                    <a:srgbClr val="050707"/>
                  </a:solidFill>
                  <a:latin typeface="Calibri" panose="020F0502020204030204"/>
                </a:rPr>
                <a:t>Autrement</a:t>
              </a:r>
              <a:endParaRPr lang="en-US" sz="2133" spc="17" dirty="0">
                <a:solidFill>
                  <a:srgbClr val="050707"/>
                </a:solidFill>
                <a:latin typeface="Calibri" panose="020F0502020204030204"/>
              </a:endParaRP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5374031" y="5149547"/>
            <a:ext cx="1455962" cy="731065"/>
            <a:chOff x="0" y="-28575"/>
            <a:chExt cx="6731533" cy="1463987"/>
          </a:xfrm>
        </p:grpSpPr>
        <p:sp>
          <p:nvSpPr>
            <p:cNvPr id="17" name="TextBox 17"/>
            <p:cNvSpPr txBox="1"/>
            <p:nvPr/>
          </p:nvSpPr>
          <p:spPr>
            <a:xfrm>
              <a:off x="0" y="-28575"/>
              <a:ext cx="6731533" cy="7597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defTabSz="609630">
                <a:lnSpc>
                  <a:spcPts val="3120"/>
                </a:lnSpc>
              </a:pPr>
              <a:r>
                <a:rPr lang="en-US" sz="2400" spc="239" dirty="0">
                  <a:solidFill>
                    <a:schemeClr val="accent1"/>
                  </a:solidFill>
                  <a:latin typeface="Calibri" panose="020F0502020204030204"/>
                </a:rPr>
                <a:t>TWITTER</a:t>
              </a:r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767715"/>
              <a:ext cx="6731533" cy="66769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defTabSz="609630">
                <a:lnSpc>
                  <a:spcPts val="2600"/>
                </a:lnSpc>
              </a:pPr>
              <a:r>
                <a:rPr lang="en-US" sz="2133" spc="17" dirty="0">
                  <a:solidFill>
                    <a:srgbClr val="050707"/>
                  </a:solidFill>
                  <a:latin typeface="Calibri" panose="020F0502020204030204"/>
                </a:rPr>
                <a:t>@PPR_CPA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7036420" y="5153793"/>
            <a:ext cx="2776653" cy="1060244"/>
            <a:chOff x="0" y="-20072"/>
            <a:chExt cx="3054645" cy="2123180"/>
          </a:xfrm>
        </p:grpSpPr>
        <p:sp>
          <p:nvSpPr>
            <p:cNvPr id="20" name="TextBox 20"/>
            <p:cNvSpPr txBox="1"/>
            <p:nvPr/>
          </p:nvSpPr>
          <p:spPr>
            <a:xfrm>
              <a:off x="0" y="-20072"/>
              <a:ext cx="3054645" cy="79609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 defTabSz="609630">
                <a:lnSpc>
                  <a:spcPts val="3120"/>
                </a:lnSpc>
              </a:pPr>
              <a:r>
                <a:rPr lang="en-US" sz="2400" spc="239" dirty="0">
                  <a:solidFill>
                    <a:schemeClr val="accent1"/>
                  </a:solidFill>
                  <a:latin typeface="Calibri" panose="020F0502020204030204"/>
                </a:rPr>
                <a:t>YOUTUBE</a:t>
              </a: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767717"/>
              <a:ext cx="3054645" cy="133539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 defTabSz="609630">
                <a:lnSpc>
                  <a:spcPts val="2600"/>
                </a:lnSpc>
              </a:pPr>
              <a:r>
                <a:rPr lang="en-US" sz="2133" spc="17" dirty="0">
                  <a:solidFill>
                    <a:srgbClr val="050707"/>
                  </a:solidFill>
                  <a:latin typeface="Calibri" panose="020F0502020204030204"/>
                </a:rPr>
                <a:t>PPR </a:t>
              </a:r>
              <a:r>
                <a:rPr lang="en-US" sz="2133" spc="17" dirty="0" err="1">
                  <a:solidFill>
                    <a:srgbClr val="050707"/>
                  </a:solidFill>
                  <a:latin typeface="Calibri" panose="020F0502020204030204"/>
                </a:rPr>
                <a:t>Cultiver</a:t>
              </a:r>
              <a:r>
                <a:rPr lang="en-US" sz="2133" spc="17" dirty="0">
                  <a:solidFill>
                    <a:srgbClr val="050707"/>
                  </a:solidFill>
                  <a:latin typeface="Calibri" panose="020F0502020204030204"/>
                </a:rPr>
                <a:t> et </a:t>
              </a:r>
              <a:r>
                <a:rPr lang="en-US" sz="2133" spc="17" dirty="0" err="1">
                  <a:solidFill>
                    <a:srgbClr val="050707"/>
                  </a:solidFill>
                  <a:latin typeface="Calibri" panose="020F0502020204030204"/>
                </a:rPr>
                <a:t>Protéger</a:t>
              </a:r>
              <a:r>
                <a:rPr lang="en-US" sz="2133" spc="17" dirty="0">
                  <a:solidFill>
                    <a:srgbClr val="050707"/>
                  </a:solidFill>
                  <a:latin typeface="Calibri" panose="020F0502020204030204"/>
                </a:rPr>
                <a:t> </a:t>
              </a:r>
              <a:r>
                <a:rPr lang="en-US" sz="2133" spc="17" dirty="0" err="1">
                  <a:solidFill>
                    <a:srgbClr val="050707"/>
                  </a:solidFill>
                  <a:latin typeface="Calibri" panose="020F0502020204030204"/>
                </a:rPr>
                <a:t>Autrement</a:t>
              </a:r>
              <a:endParaRPr lang="en-US" sz="2133" spc="17" dirty="0">
                <a:solidFill>
                  <a:srgbClr val="050707"/>
                </a:solidFill>
                <a:latin typeface="Calibri" panose="020F0502020204030204"/>
              </a:endParaRPr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2976900" y="4360778"/>
            <a:ext cx="6250219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3080"/>
              </a:lnSpc>
              <a:spcBef>
                <a:spcPct val="0"/>
              </a:spcBef>
            </a:pPr>
            <a:r>
              <a:rPr lang="en-US" sz="2800" u="sng" dirty="0">
                <a:solidFill>
                  <a:schemeClr val="accent1"/>
                </a:solidFill>
                <a:latin typeface="Calibri" panose="020F0502020204030204"/>
              </a:rPr>
              <a:t>www.inrae.fr/cultiver-proteger-autrement</a:t>
            </a:r>
            <a:r>
              <a:rPr lang="en-US" sz="2200" u="sng" dirty="0">
                <a:solidFill>
                  <a:schemeClr val="accent1"/>
                </a:solidFill>
                <a:latin typeface="Calibri" panose="020F0502020204030204"/>
              </a:rPr>
              <a:t>/</a:t>
            </a:r>
          </a:p>
        </p:txBody>
      </p:sp>
      <p:pic>
        <p:nvPicPr>
          <p:cNvPr id="24" name="Picture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263765" y="2564499"/>
            <a:ext cx="1676487" cy="1676487"/>
          </a:xfrm>
          <a:prstGeom prst="rect">
            <a:avLst/>
          </a:prstGeom>
        </p:spPr>
      </p:pic>
      <p:sp>
        <p:nvSpPr>
          <p:cNvPr id="25" name="Espace réservé du contenu 2"/>
          <p:cNvSpPr txBox="1">
            <a:spLocks/>
          </p:cNvSpPr>
          <p:nvPr/>
        </p:nvSpPr>
        <p:spPr>
          <a:xfrm>
            <a:off x="691243" y="1579330"/>
            <a:ext cx="11006386" cy="654758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GB" sz="2200" dirty="0"/>
              <a:t>To follow our scientific news (events, podcasts, interviews, scientific posters, …), join the community on our website and social networks:</a:t>
            </a: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7" y="239518"/>
            <a:ext cx="4858506" cy="127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63544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Personnalisé 5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2AB4B1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17796</TotalTime>
  <Words>157</Words>
  <Application>Microsoft Office PowerPoint</Application>
  <PresentationFormat>Grand écran</PresentationFormat>
  <Paragraphs>16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Métropolitain</vt:lpstr>
      <vt:lpstr>French Priority Research Programme "Growing and Protecting crops Differently"  (Cultiver et Protéger Autrement)  Scientific Director: Laure Latruffe (INRAE) Programme manager: Myriam Tisserand (INRAE)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communication PPR CPA - FAST</dc:title>
  <dc:creator>Myriam TISSERAND</dc:creator>
  <cp:lastModifiedBy>Myriam TISSERAND</cp:lastModifiedBy>
  <cp:revision>200</cp:revision>
  <dcterms:created xsi:type="dcterms:W3CDTF">2021-05-31T11:40:50Z</dcterms:created>
  <dcterms:modified xsi:type="dcterms:W3CDTF">2023-05-30T19:13:49Z</dcterms:modified>
</cp:coreProperties>
</file>