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6"/>
  </p:notesMasterIdLst>
  <p:sldIdLst>
    <p:sldId id="256" r:id="rId2"/>
    <p:sldId id="443" r:id="rId3"/>
    <p:sldId id="435" r:id="rId4"/>
    <p:sldId id="457" r:id="rId5"/>
    <p:sldId id="449" r:id="rId6"/>
    <p:sldId id="451" r:id="rId7"/>
    <p:sldId id="452" r:id="rId8"/>
    <p:sldId id="455" r:id="rId9"/>
    <p:sldId id="453" r:id="rId10"/>
    <p:sldId id="454" r:id="rId11"/>
    <p:sldId id="456" r:id="rId12"/>
    <p:sldId id="445" r:id="rId13"/>
    <p:sldId id="446" r:id="rId14"/>
    <p:sldId id="415" r:id="rId15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3A6"/>
    <a:srgbClr val="2756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139" autoAdjust="0"/>
    <p:restoredTop sz="93792" autoAdjust="0"/>
  </p:normalViewPr>
  <p:slideViewPr>
    <p:cSldViewPr snapToGrid="0">
      <p:cViewPr varScale="1">
        <p:scale>
          <a:sx n="62" d="100"/>
          <a:sy n="62" d="100"/>
        </p:scale>
        <p:origin x="212" y="36"/>
      </p:cViewPr>
      <p:guideLst/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D46850-0399-4002-8E0F-E3FF34FAF881}" type="datetimeFigureOut">
              <a:rPr lang="fr-FR" smtClean="0"/>
              <a:t>01/06/2023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9CB299-AAE8-4D64-A8CF-F5D7080ECD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7410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(and sometimes, weaknesses can become strength : as with little farms in Africa where most of the farmers are 	women… It could be seen as a weakness, but it becomes an opportunity to rely on the community of women in 	each village)</a:t>
            </a:r>
          </a:p>
          <a:p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(can it be reduced ? For example, maximum optimization would be 4 years from strain to production for Atoxigenic fungi)</a:t>
            </a:r>
          </a:p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CB299-AAE8-4D64-A8CF-F5D7080ECDFE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34588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(and sometimes, weaknesses can become strength : as with little farms in Africa where most of the farmers are 	women… It could be seen as a weakness, but it becomes an opportunity to rely on the community of women in 	each village)</a:t>
            </a:r>
          </a:p>
          <a:p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(can it be reduced ? For example, maximum optimization would be 4 years from strain to production for Atoxigenic fungi)</a:t>
            </a:r>
          </a:p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CB299-AAE8-4D64-A8CF-F5D7080ECDFE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60527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(and sometimes, weaknesses can become strength : as with little farms in Africa where most of the farmers are 	women… It could be seen as a weakness, but it becomes an opportunity to rely on the community of women in 	each village)</a:t>
            </a:r>
          </a:p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CB299-AAE8-4D64-A8CF-F5D7080ECDFE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64462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/>
              <a:t>(doesn’t need to be the sole solution)</a:t>
            </a:r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CB299-AAE8-4D64-A8CF-F5D7080ECDFE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30585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endParaRPr lang="en-US" dirty="0"/>
          </a:p>
          <a:p>
            <a:pPr lvl="1"/>
            <a:r>
              <a:rPr lang="en-US" dirty="0"/>
              <a:t>(can it be reduced ? For example, maximum optimization would be 4 years from strain to production for Atoxigenic fungi)</a:t>
            </a:r>
          </a:p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CB299-AAE8-4D64-A8CF-F5D7080ECDFE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37615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(and sometimes, weaknesses can become strength : as with little farms in Africa where most of the farmers are 	women… It could be seen as a weakness, but it becomes an opportunity to rely on the community of women in 	each village)</a:t>
            </a:r>
          </a:p>
          <a:p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(can it be reduced ? For example, maximum optimization would be 4 years from strain to production for Atoxigenic fungi)</a:t>
            </a:r>
          </a:p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CB299-AAE8-4D64-A8CF-F5D7080ECDFE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73102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But it seemed to us preparing that important meeting that it was important to discuss first, both realistically and positively, the possibilities of development.</a:t>
            </a:r>
          </a:p>
          <a:p>
            <a:endParaRPr lang="en-US" sz="1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CB299-AAE8-4D64-A8CF-F5D7080ECDFE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07671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 - Version 2">
    <p:bg>
      <p:bgPr>
        <a:solidFill>
          <a:srgbClr val="00A3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8F33C8C-4663-47F8-AAC2-AA7669DF27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852" y="1272218"/>
            <a:ext cx="1546667" cy="41777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405A067-B49C-4F11-A938-80BC29FEEB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" y="2837638"/>
            <a:ext cx="4076190" cy="279047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C5A9449-A06C-4EA1-A540-CB2DC3C4934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315" y="2825325"/>
            <a:ext cx="314286" cy="42857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A9A26A8-F041-4097-AF69-174D33070FC9}"/>
              </a:ext>
            </a:extLst>
          </p:cNvPr>
          <p:cNvSpPr/>
          <p:nvPr userDrawn="1"/>
        </p:nvSpPr>
        <p:spPr>
          <a:xfrm>
            <a:off x="0" y="5994603"/>
            <a:ext cx="12192000" cy="864524"/>
          </a:xfrm>
          <a:prstGeom prst="rect">
            <a:avLst/>
          </a:prstGeom>
          <a:solidFill>
            <a:srgbClr val="00A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1800">
              <a:ln>
                <a:noFill/>
              </a:ln>
              <a:solidFill>
                <a:schemeClr val="bg1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BF5AA71-3F4D-4E9E-BA5E-688B6C5A5C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01843" y="2767207"/>
            <a:ext cx="9144000" cy="105770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l">
              <a:buFontTx/>
              <a:buNone/>
              <a:defRPr sz="3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74FC2D0F-6FA4-4470-9D28-7A04906292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01843" y="3634445"/>
            <a:ext cx="9144000" cy="65492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0644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8429" y="365132"/>
            <a:ext cx="1755371" cy="5811839"/>
          </a:xfrm>
          <a:prstGeom prst="rect">
            <a:avLst/>
          </a:prstGeom>
        </p:spPr>
        <p:txBody>
          <a:bodyPr vert="eaVert"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10" y="365132"/>
            <a:ext cx="8241047" cy="58118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F0C85A8C-AE66-4CB1-AC77-8A0677F197D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 rot="5400000">
            <a:off x="6626017" y="2818371"/>
            <a:ext cx="5811839" cy="9053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5318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10_Contenu 2 colonnes (diapositive de comparaiso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e 11">
            <a:extLst>
              <a:ext uri="{FF2B5EF4-FFF2-40B4-BE49-F238E27FC236}">
                <a16:creationId xmlns:a16="http://schemas.microsoft.com/office/drawing/2014/main" id="{FD65A50E-2F73-4426-8586-9731AFA2D2E0}"/>
              </a:ext>
            </a:extLst>
          </p:cNvPr>
          <p:cNvSpPr>
            <a:spLocks noChangeAspect="1"/>
          </p:cNvSpPr>
          <p:nvPr/>
        </p:nvSpPr>
        <p:spPr>
          <a:xfrm>
            <a:off x="11091612" y="5893466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fr-FR"/>
          </a:p>
        </p:txBody>
      </p:sp>
      <p:sp>
        <p:nvSpPr>
          <p:cNvPr id="11" name="Rectangle 10">
            <a:extLst>
              <a:ext uri="{FF2B5EF4-FFF2-40B4-BE49-F238E27FC236}">
                <a16:creationId xmlns:a16="http://schemas.microsoft.com/office/drawing/2014/main" id="{EB89C080-4102-49AE-BDA9-59A4A67E2486}"/>
              </a:ext>
            </a:extLst>
          </p:cNvPr>
          <p:cNvSpPr/>
          <p:nvPr/>
        </p:nvSpPr>
        <p:spPr>
          <a:xfrm>
            <a:off x="11451612" y="5827878"/>
            <a:ext cx="379049" cy="360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rtl="0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DE62014-F04C-495A-964E-6B888D49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7551" cy="1332000"/>
          </a:xfrm>
        </p:spPr>
        <p:txBody>
          <a:bodyPr vert="horz" wrap="square" lIns="0" tIns="0" rIns="0" bIns="0" rtlCol="0" anchor="t" anchorCtr="0">
            <a:noAutofit/>
          </a:bodyPr>
          <a:lstStyle>
            <a:lvl1pPr>
              <a:defRPr lang="fr-FR" sz="4800" dirty="0"/>
            </a:lvl1pPr>
          </a:lstStyle>
          <a:p>
            <a:pPr lvl="0" rtl="0">
              <a:lnSpc>
                <a:spcPct val="100000"/>
              </a:lnSpc>
            </a:pPr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55DF027-E633-44EE-ACA0-C205930AA9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1731375"/>
            <a:ext cx="5437186" cy="535354"/>
          </a:xfrm>
        </p:spPr>
        <p:txBody>
          <a:bodyPr rtlCol="0" anchor="b">
            <a:noAutofit/>
          </a:bodyPr>
          <a:lstStyle>
            <a:lvl1pPr marL="0" indent="0">
              <a:buNone/>
              <a:defRPr sz="14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BA4F363-FEEF-4CD2-A18E-17AE8D4851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0863" y="2427370"/>
            <a:ext cx="5429114" cy="3515555"/>
          </a:xfrm>
        </p:spPr>
        <p:txBody>
          <a:bodyPr rtlCol="0">
            <a:noAutofit/>
          </a:bodyPr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4E50F8C-4D64-40FD-AE8C-6A1F3C2A84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12024" y="1731375"/>
            <a:ext cx="5436392" cy="535354"/>
          </a:xfrm>
        </p:spPr>
        <p:txBody>
          <a:bodyPr vert="horz" wrap="square" lIns="0" tIns="0" rIns="0" bIns="0" rtlCol="0" anchor="b">
            <a:noAutofit/>
          </a:bodyPr>
          <a:lstStyle>
            <a:lvl1pPr>
              <a:buNone/>
              <a:defRPr lang="fr-FR" sz="1400" b="0" cap="all" spc="200" baseline="0" dirty="0">
                <a:solidFill>
                  <a:schemeClr val="tx1"/>
                </a:solidFill>
              </a:defRPr>
            </a:lvl1pPr>
          </a:lstStyle>
          <a:p>
            <a:pPr marL="228600" lvl="0" indent="-228600" rt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7AC943E-DB2B-40E0-907F-8EA1404791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12023" y="2427370"/>
            <a:ext cx="5436391" cy="3515555"/>
          </a:xfrm>
        </p:spPr>
        <p:txBody>
          <a:bodyPr rtlCol="0">
            <a:noAutofit/>
          </a:bodyPr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DDCDCD5B-3F26-4AFA-8BD4-E5D8DD2AF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fr-FR" dirty="0"/>
              <a:t>Mardi 2 février 20XX</a:t>
            </a:r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D10D1EE-83A0-4FB5-9B25-8A73DE891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fr-FR"/>
              <a:t>Exemple de Texte de Pied de page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3031C35-2E5B-491D-85ED-DB42A4FE1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56892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5_Chronologie du tableau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e 11">
            <a:extLst>
              <a:ext uri="{FF2B5EF4-FFF2-40B4-BE49-F238E27FC236}">
                <a16:creationId xmlns:a16="http://schemas.microsoft.com/office/drawing/2014/main" id="{3BDBC526-6DCD-4FF6-8395-D8C22E46E527}"/>
              </a:ext>
            </a:extLst>
          </p:cNvPr>
          <p:cNvGrpSpPr/>
          <p:nvPr/>
        </p:nvGrpSpPr>
        <p:grpSpPr>
          <a:xfrm>
            <a:off x="613998" y="5334748"/>
            <a:ext cx="678135" cy="990000"/>
            <a:chOff x="10490969" y="1448827"/>
            <a:chExt cx="678135" cy="990000"/>
          </a:xfrm>
        </p:grpSpPr>
        <p:sp>
          <p:nvSpPr>
            <p:cNvPr id="13" name="Forme libre : Forme 12">
              <a:extLst>
                <a:ext uri="{FF2B5EF4-FFF2-40B4-BE49-F238E27FC236}">
                  <a16:creationId xmlns:a16="http://schemas.microsoft.com/office/drawing/2014/main" id="{02ECB475-568C-47AC-B16D-2E202DEB2DE0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68976" y="1743588"/>
              <a:ext cx="926985" cy="463493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127000" dist="50800" dir="1350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14" name="Ovale 13">
              <a:extLst>
                <a:ext uri="{FF2B5EF4-FFF2-40B4-BE49-F238E27FC236}">
                  <a16:creationId xmlns:a16="http://schemas.microsoft.com/office/drawing/2014/main" id="{080D8764-525A-441E-B58F-068E82F09714}"/>
                </a:ext>
              </a:extLst>
            </p:cNvPr>
            <p:cNvSpPr/>
            <p:nvPr/>
          </p:nvSpPr>
          <p:spPr>
            <a:xfrm rot="8100000" flipH="1" flipV="1">
              <a:off x="11115555" y="1939340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fr-FR"/>
            </a:p>
          </p:txBody>
        </p:sp>
        <p:sp>
          <p:nvSpPr>
            <p:cNvPr id="15" name="Ovale 14">
              <a:extLst>
                <a:ext uri="{FF2B5EF4-FFF2-40B4-BE49-F238E27FC236}">
                  <a16:creationId xmlns:a16="http://schemas.microsoft.com/office/drawing/2014/main" id="{11196109-6F2B-4738-B2FC-2CCC753AABD4}"/>
                </a:ext>
              </a:extLst>
            </p:cNvPr>
            <p:cNvSpPr/>
            <p:nvPr/>
          </p:nvSpPr>
          <p:spPr>
            <a:xfrm rot="8100000" flipH="1" flipV="1">
              <a:off x="10625042" y="1448827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fr-FR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F7E468C2-69B8-470B-85E3-801A3CB1D7E2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92519" y="1686748"/>
              <a:ext cx="926985" cy="530086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20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fr-FR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B1A4B040-51E3-4DA0-B21D-EEE173E75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1600" cy="1332000"/>
          </a:xfrm>
        </p:spPr>
        <p:txBody>
          <a:bodyPr vert="horz" wrap="square" lIns="0" tIns="0" rIns="0" bIns="0" rtlCol="0" anchor="t" anchorCtr="0">
            <a:noAutofit/>
          </a:bodyPr>
          <a:lstStyle>
            <a:lvl1pPr>
              <a:defRPr lang="fr-FR" dirty="0"/>
            </a:lvl1pPr>
          </a:lstStyle>
          <a:p>
            <a:pPr lvl="0" rtl="0">
              <a:lnSpc>
                <a:spcPct val="100000"/>
              </a:lnSpc>
            </a:pPr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8A2CD90-429B-4A55-B6C8-DD6CE6994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113199"/>
            <a:ext cx="11090274" cy="3979625"/>
          </a:xfrm>
        </p:spPr>
        <p:txBody>
          <a:bodyPr rtlCol="0">
            <a:noAutofit/>
          </a:bodyPr>
          <a:lstStyle/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D4EE704-5DCA-484E-85E0-0E3A7B1C5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fr-FR"/>
              <a:t>Mardi 2 février 20XX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CA69B66-1C18-44A2-93F7-97DED26F2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fr-FR"/>
              <a:t>Exemple de Texte de Pied de page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E44B5A0-66FA-433A-8DC5-C097C63B4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6897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de titre - Versio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405A067-B49C-4F11-A938-80BC29FEEB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94290"/>
            <a:ext cx="4076700" cy="279082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C5A9449-A06C-4EA1-A540-CB2DC3C4934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308" y="2418921"/>
            <a:ext cx="314325" cy="42862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A9A26A8-F041-4097-AF69-174D33070FC9}"/>
              </a:ext>
            </a:extLst>
          </p:cNvPr>
          <p:cNvSpPr/>
          <p:nvPr userDrawn="1"/>
        </p:nvSpPr>
        <p:spPr>
          <a:xfrm>
            <a:off x="0" y="5994603"/>
            <a:ext cx="12192000" cy="8645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1800">
              <a:ln>
                <a:noFill/>
              </a:ln>
              <a:solidFill>
                <a:schemeClr val="bg1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BF5AA71-3F4D-4E9E-BA5E-688B6C5A5C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01843" y="2323859"/>
            <a:ext cx="9144000" cy="105770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l">
              <a:buFontTx/>
              <a:buNone/>
              <a:defRPr sz="36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74FC2D0F-6FA4-4470-9D28-7A04906292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01843" y="3191097"/>
            <a:ext cx="9144000" cy="65492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pic>
        <p:nvPicPr>
          <p:cNvPr id="3" name="Image 2" descr="Une image contenant dessin, signe&#10;&#10;Description générée automatiquement">
            <a:extLst>
              <a:ext uri="{FF2B5EF4-FFF2-40B4-BE49-F238E27FC236}">
                <a16:creationId xmlns:a16="http://schemas.microsoft.com/office/drawing/2014/main" id="{D18E85FD-4D63-460A-8FAE-B85C5520CB8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843" y="5628463"/>
            <a:ext cx="2286000" cy="897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71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class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192" y="149638"/>
            <a:ext cx="10216343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2345" y="1537856"/>
            <a:ext cx="9680172" cy="40067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C77E12C6-00F3-439F-A2FE-1D2F0A604A8D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22336" y="858842"/>
            <a:ext cx="9680171" cy="6790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1338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2336" y="1747095"/>
            <a:ext cx="9724504" cy="4009911"/>
          </a:xfrm>
          <a:prstGeom prst="rect">
            <a:avLst/>
          </a:prstGeom>
        </p:spPr>
        <p:txBody>
          <a:bodyPr/>
          <a:lstStyle>
            <a:lvl1pPr>
              <a:defRPr sz="2400" b="0"/>
            </a:lvl1pPr>
            <a:lvl2pPr>
              <a:defRPr sz="22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40F9627-3E1A-4004-ABFB-AFCBC126E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92" y="149638"/>
            <a:ext cx="10216343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EA145E71-E6DC-460B-BD9E-537A5B24AA29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22336" y="858842"/>
            <a:ext cx="9837199" cy="6790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8000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2336" y="1537860"/>
            <a:ext cx="4401589" cy="435133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45996" y="1537860"/>
            <a:ext cx="4401589" cy="435133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F91C4CC-48F8-459E-8260-CB6FFD7E8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92" y="149638"/>
            <a:ext cx="10216343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AFD9EB01-BC37-475E-8D86-8ADA8009556E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22336" y="858842"/>
            <a:ext cx="9837199" cy="6790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437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2336" y="1537860"/>
            <a:ext cx="4330297" cy="81759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2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2336" y="2355454"/>
            <a:ext cx="4330297" cy="336939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04140" y="1537860"/>
            <a:ext cx="4351624" cy="81759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2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04140" y="2355454"/>
            <a:ext cx="4351624" cy="336939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F8A4CBC-A3CA-47B3-81F3-C727E0427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92" y="149638"/>
            <a:ext cx="10216343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B1D175C3-B714-432E-8A1F-D0A82822D0DC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22336" y="858842"/>
            <a:ext cx="9837199" cy="6790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526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C31F39E2-47D4-4E2A-8889-FBAB04A15B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92" y="149638"/>
            <a:ext cx="10216343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346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604" y="581891"/>
            <a:ext cx="4109957" cy="910244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24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581891"/>
            <a:ext cx="6172200" cy="506245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A161D90-8CEB-43C5-B5C5-E16450DD9099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12060" y="1492139"/>
            <a:ext cx="3740501" cy="11014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B498EB6-14FF-4794-BB07-42C86721F093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112060" y="2593571"/>
            <a:ext cx="3740501" cy="30507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481444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581894"/>
            <a:ext cx="6172200" cy="503751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34FCCB7-9322-4303-8EEA-24D510DAF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604" y="581891"/>
            <a:ext cx="4109957" cy="910244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24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902AEB53-71C1-4969-9341-68037EF54F31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12060" y="1492139"/>
            <a:ext cx="3740501" cy="11014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98FA8FB2-CADF-4B7B-9982-D532987D5500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112060" y="2593571"/>
            <a:ext cx="3740501" cy="30507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895553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660" y="1424048"/>
            <a:ext cx="9713421" cy="4413334"/>
          </a:xfrm>
          <a:prstGeom prst="rect">
            <a:avLst/>
          </a:prstGeom>
        </p:spPr>
        <p:txBody>
          <a:bodyPr vert="eaVert"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40E54DF-C1EA-4882-A6F1-99592839E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92" y="149638"/>
            <a:ext cx="10216343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81A144AD-A97F-4337-A396-D74ADA0CB30F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22336" y="858842"/>
            <a:ext cx="9837199" cy="6790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54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83984AF6-CFFF-410E-AD4D-4FAE1D461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65405"/>
          </a:xfrm>
          <a:prstGeom prst="rect">
            <a:avLst/>
          </a:prstGeom>
        </p:spPr>
        <p:txBody>
          <a:bodyPr vert="horz" lIns="0" tIns="4680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D6F15B8-BCC4-4139-B523-9F37938B7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424045"/>
            <a:ext cx="7886700" cy="20049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85EF67C-DB3C-4ADC-829F-14D87A8664F8}"/>
              </a:ext>
            </a:extLst>
          </p:cNvPr>
          <p:cNvSpPr txBox="1"/>
          <p:nvPr userDrawn="1"/>
        </p:nvSpPr>
        <p:spPr>
          <a:xfrm>
            <a:off x="10040006" y="6515037"/>
            <a:ext cx="20889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b="0" dirty="0">
                <a:solidFill>
                  <a:srgbClr val="00A3A6"/>
                </a:solidFill>
                <a:latin typeface="Raleway" panose="020B0503030101060003" pitchFamily="34" charset="0"/>
              </a:rPr>
              <a:t>p. </a:t>
            </a:r>
            <a:fld id="{10B4F56D-375A-4CA4-ABA3-E73F3ECBB440}" type="slidenum">
              <a:rPr lang="fr-FR" sz="1200" b="0" smtClean="0">
                <a:solidFill>
                  <a:srgbClr val="00A3A6"/>
                </a:solidFill>
                <a:latin typeface="Raleway" panose="020B0503030101060003" pitchFamily="34" charset="0"/>
              </a:rPr>
              <a:pPr algn="r"/>
              <a:t>‹N°›</a:t>
            </a:fld>
            <a:endParaRPr lang="fr-FR" sz="1200" b="0" dirty="0">
              <a:solidFill>
                <a:srgbClr val="00A3A6"/>
              </a:solidFill>
              <a:latin typeface="Raleway" panose="020B0503030101060003" pitchFamily="34" charset="0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DB30FD33-E435-4A46-B168-E07C4F5FE24A}"/>
              </a:ext>
            </a:extLst>
          </p:cNvPr>
          <p:cNvSpPr txBox="1"/>
          <p:nvPr userDrawn="1"/>
        </p:nvSpPr>
        <p:spPr>
          <a:xfrm>
            <a:off x="2324256" y="6502311"/>
            <a:ext cx="81300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dirty="0">
                <a:solidFill>
                  <a:srgbClr val="275662"/>
                </a:solidFill>
                <a:latin typeface="+mn-lt"/>
              </a:rPr>
              <a:t>Thibaut Malausa		</a:t>
            </a:r>
            <a:r>
              <a:rPr lang="fr-FR" sz="1200" dirty="0" err="1">
                <a:solidFill>
                  <a:srgbClr val="00A3A6"/>
                </a:solidFill>
                <a:latin typeface="+mj-lt"/>
              </a:rPr>
              <a:t>Diversifying</a:t>
            </a:r>
            <a:r>
              <a:rPr lang="fr-FR" sz="1200" dirty="0">
                <a:solidFill>
                  <a:srgbClr val="00A3A6"/>
                </a:solidFill>
                <a:latin typeface="+mj-lt"/>
              </a:rPr>
              <a:t> Business </a:t>
            </a:r>
            <a:r>
              <a:rPr lang="fr-FR" sz="1200" dirty="0" err="1">
                <a:solidFill>
                  <a:srgbClr val="00A3A6"/>
                </a:solidFill>
                <a:latin typeface="+mj-lt"/>
              </a:rPr>
              <a:t>Models</a:t>
            </a:r>
            <a:r>
              <a:rPr lang="fr-FR" sz="1200" dirty="0">
                <a:solidFill>
                  <a:srgbClr val="00A3A6"/>
                </a:solidFill>
                <a:latin typeface="+mj-lt"/>
              </a:rPr>
              <a:t> for </a:t>
            </a:r>
            <a:r>
              <a:rPr lang="fr-FR" sz="1200" dirty="0" err="1">
                <a:solidFill>
                  <a:srgbClr val="00A3A6"/>
                </a:solidFill>
                <a:latin typeface="+mj-lt"/>
              </a:rPr>
              <a:t>Biocontrol</a:t>
            </a:r>
            <a:r>
              <a:rPr lang="fr-FR" sz="1200" dirty="0">
                <a:solidFill>
                  <a:srgbClr val="00A3A6"/>
                </a:solidFill>
                <a:latin typeface="+mj-lt"/>
              </a:rPr>
              <a:t> </a:t>
            </a:r>
            <a:r>
              <a:rPr lang="fr-FR" sz="1200" dirty="0" err="1">
                <a:solidFill>
                  <a:srgbClr val="00A3A6"/>
                </a:solidFill>
                <a:latin typeface="+mj-lt"/>
              </a:rPr>
              <a:t>Deployment</a:t>
            </a:r>
            <a:r>
              <a:rPr lang="fr-FR" sz="1200" dirty="0">
                <a:solidFill>
                  <a:srgbClr val="00A3A6"/>
                </a:solidFill>
                <a:latin typeface="+mj-lt"/>
              </a:rPr>
              <a:t>			31/05/2023</a:t>
            </a:r>
          </a:p>
        </p:txBody>
      </p:sp>
      <p:pic>
        <p:nvPicPr>
          <p:cNvPr id="2" name="Image 1" descr="Une image contenant texte&#10;&#10;Description générée automatiquement">
            <a:extLst>
              <a:ext uri="{FF2B5EF4-FFF2-40B4-BE49-F238E27FC236}">
                <a16:creationId xmlns:a16="http://schemas.microsoft.com/office/drawing/2014/main" id="{DD453DC0-BC17-230F-EE4C-09F4B42022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" t="-10141"/>
          <a:stretch/>
        </p:blipFill>
        <p:spPr>
          <a:xfrm>
            <a:off x="63063" y="6445130"/>
            <a:ext cx="2157052" cy="339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730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7" r:id="rId2"/>
    <p:sldLayoutId id="2147483662" r:id="rId3"/>
    <p:sldLayoutId id="2147483664" r:id="rId4"/>
    <p:sldLayoutId id="2147483665" r:id="rId5"/>
    <p:sldLayoutId id="2147483666" r:id="rId6"/>
    <p:sldLayoutId id="2147483668" r:id="rId7"/>
    <p:sldLayoutId id="2147483669" r:id="rId8"/>
    <p:sldLayoutId id="2147483670" r:id="rId9"/>
    <p:sldLayoutId id="2147483671" r:id="rId10"/>
    <p:sldLayoutId id="2147483688" r:id="rId11"/>
    <p:sldLayoutId id="2147483689" r:id="rId12"/>
    <p:sldLayoutId id="2147483690" r:id="rId13"/>
  </p:sldLayoutIdLst>
  <p:txStyles>
    <p:titleStyle>
      <a:lvl1pPr marL="457200" indent="-457200" algn="l" defTabSz="914400" rtl="0" eaLnBrk="1" latinLnBrk="0" hangingPunct="1">
        <a:lnSpc>
          <a:spcPct val="90000"/>
        </a:lnSpc>
        <a:spcBef>
          <a:spcPct val="0"/>
        </a:spcBef>
        <a:buFontTx/>
        <a:buBlip>
          <a:blip r:embed="rId16"/>
        </a:buBlip>
        <a:defRPr sz="3000" b="1" kern="1200">
          <a:solidFill>
            <a:srgbClr val="00A3A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600" kern="1200">
          <a:solidFill>
            <a:srgbClr val="00A3A6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>
            <a:extLst>
              <a:ext uri="{FF2B5EF4-FFF2-40B4-BE49-F238E27FC236}">
                <a16:creationId xmlns:a16="http://schemas.microsoft.com/office/drawing/2014/main" id="{DAD651C9-32F6-424D-94A4-14C1A2CC64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01843" y="427344"/>
            <a:ext cx="6636279" cy="1057708"/>
          </a:xfrm>
        </p:spPr>
        <p:txBody>
          <a:bodyPr>
            <a:noAutofit/>
          </a:bodyPr>
          <a:lstStyle/>
          <a:p>
            <a:r>
              <a:rPr lang="en-US" sz="4400" dirty="0"/>
              <a:t>Diversifying Business Models for Biocontrol Deployment</a:t>
            </a:r>
            <a:br>
              <a:rPr lang="en-US" sz="4400" dirty="0"/>
            </a:br>
            <a:br>
              <a:rPr lang="en-US" sz="4400" dirty="0"/>
            </a:br>
            <a:r>
              <a:rPr lang="en-US" sz="4400" dirty="0"/>
              <a:t>Elements for a conclusion</a:t>
            </a:r>
            <a:endParaRPr lang="fr-FR" sz="4400" dirty="0"/>
          </a:p>
        </p:txBody>
      </p:sp>
      <p:sp>
        <p:nvSpPr>
          <p:cNvPr id="11" name="Sous-titre 10">
            <a:extLst>
              <a:ext uri="{FF2B5EF4-FFF2-40B4-BE49-F238E27FC236}">
                <a16:creationId xmlns:a16="http://schemas.microsoft.com/office/drawing/2014/main" id="{9083EFA4-1D53-4E37-B8DB-06ED2B1979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01843" y="3994179"/>
            <a:ext cx="5008162" cy="654923"/>
          </a:xfrm>
        </p:spPr>
        <p:txBody>
          <a:bodyPr>
            <a:noAutofit/>
          </a:bodyPr>
          <a:lstStyle/>
          <a:p>
            <a:r>
              <a:rPr lang="fr-FR" b="1" dirty="0"/>
              <a:t>Manuel Boutet</a:t>
            </a:r>
          </a:p>
          <a:p>
            <a:r>
              <a:rPr lang="fr-FR" b="1" dirty="0"/>
              <a:t>(GREDEG, Université Côte d’Azur)</a:t>
            </a:r>
          </a:p>
          <a:p>
            <a:r>
              <a:rPr lang="fr-FR" sz="1800" dirty="0"/>
              <a:t>01/06/2023</a:t>
            </a:r>
          </a:p>
        </p:txBody>
      </p:sp>
      <p:pic>
        <p:nvPicPr>
          <p:cNvPr id="3" name="Image 2" descr="Une image contenant texte&#10;&#10;Description générée automatiquement">
            <a:extLst>
              <a:ext uri="{FF2B5EF4-FFF2-40B4-BE49-F238E27FC236}">
                <a16:creationId xmlns:a16="http://schemas.microsoft.com/office/drawing/2014/main" id="{FE651BCF-D194-28B1-08CD-C423DA2CB1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48" t="-14582"/>
          <a:stretch/>
        </p:blipFill>
        <p:spPr>
          <a:xfrm>
            <a:off x="4781994" y="5598240"/>
            <a:ext cx="2628011" cy="727750"/>
          </a:xfrm>
          <a:prstGeom prst="rect">
            <a:avLst/>
          </a:prstGeom>
        </p:spPr>
      </p:pic>
      <p:pic>
        <p:nvPicPr>
          <p:cNvPr id="2" name="Image 1" descr="Une image contenant texte, parapluie, habits, capture d’écran&#10;&#10;Description générée automatiquement">
            <a:extLst>
              <a:ext uri="{FF2B5EF4-FFF2-40B4-BE49-F238E27FC236}">
                <a16:creationId xmlns:a16="http://schemas.microsoft.com/office/drawing/2014/main" id="{84E8483F-23B9-5668-006E-A22248996B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1556" y="3772669"/>
            <a:ext cx="2718322" cy="2681587"/>
          </a:xfrm>
          <a:prstGeom prst="rect">
            <a:avLst/>
          </a:prstGeom>
        </p:spPr>
      </p:pic>
      <p:pic>
        <p:nvPicPr>
          <p:cNvPr id="4" name="Image 3" descr="Une image contenant texte, capture d’écran, Police, Graphique&#10;&#10;Description générée automatiquement">
            <a:extLst>
              <a:ext uri="{FF2B5EF4-FFF2-40B4-BE49-F238E27FC236}">
                <a16:creationId xmlns:a16="http://schemas.microsoft.com/office/drawing/2014/main" id="{F8D78004-3F45-68F8-24A9-C02AADF736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5355" y="3045041"/>
            <a:ext cx="3400425" cy="134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7222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B04BF84E-87D9-44F4-AA24-825D16CC5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928" y="91180"/>
            <a:ext cx="11470183" cy="668414"/>
          </a:xfrm>
        </p:spPr>
        <p:txBody>
          <a:bodyPr>
            <a:normAutofit/>
          </a:bodyPr>
          <a:lstStyle/>
          <a:p>
            <a:r>
              <a:rPr lang="fr-FR" sz="3600" dirty="0" err="1"/>
              <a:t>What</a:t>
            </a:r>
            <a:r>
              <a:rPr lang="fr-FR" sz="3600" dirty="0"/>
              <a:t> are business </a:t>
            </a:r>
            <a:r>
              <a:rPr lang="fr-FR" sz="3600" dirty="0" err="1"/>
              <a:t>models</a:t>
            </a:r>
            <a:r>
              <a:rPr lang="fr-FR" sz="3600" dirty="0"/>
              <a:t>?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CA0F169-D24D-8659-63F2-0D96CF2C29E2}"/>
              </a:ext>
            </a:extLst>
          </p:cNvPr>
          <p:cNvSpPr txBox="1"/>
          <p:nvPr/>
        </p:nvSpPr>
        <p:spPr>
          <a:xfrm>
            <a:off x="490888" y="1126156"/>
            <a:ext cx="1115435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/>
              <a:t>Some key features to take with you :</a:t>
            </a:r>
          </a:p>
          <a:p>
            <a:endParaRPr lang="en-US" sz="2800" dirty="0"/>
          </a:p>
          <a:p>
            <a:r>
              <a:rPr lang="en-US" sz="2800" dirty="0"/>
              <a:t>4. Really open imagination about agriculture</a:t>
            </a:r>
          </a:p>
          <a:p>
            <a:endParaRPr lang="en-US" sz="2800" dirty="0"/>
          </a:p>
          <a:p>
            <a:r>
              <a:rPr lang="en-US" sz="2800" dirty="0"/>
              <a:t>	&gt; we really need to change the scale :</a:t>
            </a:r>
          </a:p>
          <a:p>
            <a:endParaRPr lang="en-US" sz="2800" dirty="0"/>
          </a:p>
          <a:p>
            <a:r>
              <a:rPr lang="en-US" sz="2800" dirty="0"/>
              <a:t>To do that, we definitely need a better, more complete and more accurate road map of all the avenues of development before us.</a:t>
            </a:r>
          </a:p>
          <a:p>
            <a:pPr marL="285750" indent="-285750">
              <a:buFontTx/>
              <a:buChar char="-"/>
            </a:pPr>
            <a:endParaRPr lang="en-US" sz="2800" dirty="0"/>
          </a:p>
          <a:p>
            <a:endParaRPr lang="en-US" sz="280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0CB2374-CE44-D7BD-4E26-A71275852C84}"/>
              </a:ext>
            </a:extLst>
          </p:cNvPr>
          <p:cNvSpPr txBox="1"/>
          <p:nvPr/>
        </p:nvSpPr>
        <p:spPr>
          <a:xfrm>
            <a:off x="2259875" y="6488668"/>
            <a:ext cx="161979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Manuel Boutet</a:t>
            </a:r>
          </a:p>
        </p:txBody>
      </p:sp>
    </p:spTree>
    <p:extLst>
      <p:ext uri="{BB962C8B-B14F-4D97-AF65-F5344CB8AC3E}">
        <p14:creationId xmlns:p14="http://schemas.microsoft.com/office/powerpoint/2010/main" val="35242506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B04BF84E-87D9-44F4-AA24-825D16CC5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928" y="91180"/>
            <a:ext cx="11470183" cy="668414"/>
          </a:xfrm>
        </p:spPr>
        <p:txBody>
          <a:bodyPr>
            <a:normAutofit/>
          </a:bodyPr>
          <a:lstStyle/>
          <a:p>
            <a:r>
              <a:rPr lang="fr-FR" sz="3600" dirty="0" err="1"/>
              <a:t>What</a:t>
            </a:r>
            <a:r>
              <a:rPr lang="fr-FR" sz="3600" dirty="0"/>
              <a:t> are business </a:t>
            </a:r>
            <a:r>
              <a:rPr lang="fr-FR" sz="3600" dirty="0" err="1"/>
              <a:t>models</a:t>
            </a:r>
            <a:r>
              <a:rPr lang="fr-FR" sz="3600" dirty="0"/>
              <a:t>?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CA0F169-D24D-8659-63F2-0D96CF2C29E2}"/>
              </a:ext>
            </a:extLst>
          </p:cNvPr>
          <p:cNvSpPr txBox="1"/>
          <p:nvPr/>
        </p:nvSpPr>
        <p:spPr>
          <a:xfrm>
            <a:off x="490888" y="1126156"/>
            <a:ext cx="1115435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/>
              <a:t>Some key features to take with you :</a:t>
            </a:r>
          </a:p>
          <a:p>
            <a:endParaRPr lang="en-US" sz="2800" dirty="0"/>
          </a:p>
          <a:p>
            <a:r>
              <a:rPr lang="en-US" sz="2800" dirty="0"/>
              <a:t>5. What was perhaps lacking here ?</a:t>
            </a:r>
          </a:p>
          <a:p>
            <a:endParaRPr lang="en-US" sz="2800" dirty="0"/>
          </a:p>
          <a:p>
            <a:r>
              <a:rPr lang="en-US" sz="2800" dirty="0"/>
              <a:t>We need more time to discuss the difficult subjects: difficulties, conflicts and governance.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91B5D8A-9773-870B-877A-21C0FB2720C0}"/>
              </a:ext>
            </a:extLst>
          </p:cNvPr>
          <p:cNvSpPr txBox="1"/>
          <p:nvPr/>
        </p:nvSpPr>
        <p:spPr>
          <a:xfrm>
            <a:off x="2259875" y="6488668"/>
            <a:ext cx="161979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Manuel Boutet</a:t>
            </a:r>
          </a:p>
        </p:txBody>
      </p:sp>
    </p:spTree>
    <p:extLst>
      <p:ext uri="{BB962C8B-B14F-4D97-AF65-F5344CB8AC3E}">
        <p14:creationId xmlns:p14="http://schemas.microsoft.com/office/powerpoint/2010/main" val="34193611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3">
            <a:extLst>
              <a:ext uri="{FF2B5EF4-FFF2-40B4-BE49-F238E27FC236}">
                <a16:creationId xmlns:a16="http://schemas.microsoft.com/office/drawing/2014/main" id="{1EB65866-1236-F81F-DABB-28E4D2C5B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928" y="91180"/>
            <a:ext cx="11470183" cy="668414"/>
          </a:xfrm>
        </p:spPr>
        <p:txBody>
          <a:bodyPr>
            <a:normAutofit/>
          </a:bodyPr>
          <a:lstStyle/>
          <a:p>
            <a:r>
              <a:rPr lang="fr-FR" sz="3600" dirty="0"/>
              <a:t>How to speed-up the </a:t>
            </a:r>
            <a:r>
              <a:rPr lang="fr-FR" sz="3600" dirty="0" err="1"/>
              <a:t>growth</a:t>
            </a:r>
            <a:r>
              <a:rPr lang="fr-FR" sz="3600" dirty="0"/>
              <a:t> of </a:t>
            </a:r>
            <a:r>
              <a:rPr lang="fr-FR" sz="3600" dirty="0" err="1"/>
              <a:t>biocontrol</a:t>
            </a:r>
            <a:r>
              <a:rPr lang="fr-FR" sz="3600" dirty="0"/>
              <a:t> </a:t>
            </a:r>
            <a:r>
              <a:rPr lang="fr-FR" sz="3600" dirty="0" err="1"/>
              <a:t>strategies</a:t>
            </a:r>
            <a:r>
              <a:rPr lang="fr-FR" sz="3600" dirty="0"/>
              <a:t>?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426F657-DBB6-B5F2-EF9C-EEAA6C29D386}"/>
              </a:ext>
            </a:extLst>
          </p:cNvPr>
          <p:cNvSpPr txBox="1"/>
          <p:nvPr/>
        </p:nvSpPr>
        <p:spPr>
          <a:xfrm>
            <a:off x="58522" y="1123650"/>
            <a:ext cx="1203080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à"/>
            </a:pPr>
            <a:r>
              <a:rPr lang="fr-FR" sz="2800" b="1" dirty="0">
                <a:sym typeface="Wingdings" panose="05000000000000000000" pitchFamily="2" charset="2"/>
              </a:rPr>
              <a:t> S</a:t>
            </a:r>
            <a:r>
              <a:rPr lang="fr-FR" sz="2800" b="1" dirty="0"/>
              <a:t>upport all types of </a:t>
            </a:r>
            <a:r>
              <a:rPr lang="fr-FR" sz="2800" b="1" dirty="0" err="1"/>
              <a:t>biocontrol</a:t>
            </a:r>
            <a:r>
              <a:rPr lang="fr-FR" sz="2800" b="1" dirty="0"/>
              <a:t> </a:t>
            </a:r>
            <a:r>
              <a:rPr lang="fr-FR" sz="2800" b="1" dirty="0" err="1"/>
              <a:t>strategies</a:t>
            </a:r>
            <a:r>
              <a:rPr lang="fr-FR" sz="2800" b="1" dirty="0"/>
              <a:t> &amp; </a:t>
            </a:r>
            <a:r>
              <a:rPr lang="fr-FR" sz="2800" b="1" dirty="0" err="1"/>
              <a:t>associated</a:t>
            </a:r>
            <a:r>
              <a:rPr lang="fr-FR" sz="2800" b="1" dirty="0"/>
              <a:t> business </a:t>
            </a:r>
            <a:r>
              <a:rPr lang="fr-FR" sz="2800" b="1" dirty="0" err="1"/>
              <a:t>models</a:t>
            </a:r>
            <a:endParaRPr lang="fr-FR" sz="2800" b="1" dirty="0"/>
          </a:p>
          <a:p>
            <a:pPr algn="ctr"/>
            <a:r>
              <a:rPr lang="fr-FR" sz="2400" dirty="0"/>
              <a:t>Work on the </a:t>
            </a:r>
            <a:r>
              <a:rPr lang="fr-FR" sz="2400" dirty="0" err="1"/>
              <a:t>organisational</a:t>
            </a:r>
            <a:r>
              <a:rPr lang="fr-FR" sz="2400" dirty="0"/>
              <a:t> and </a:t>
            </a:r>
            <a:r>
              <a:rPr lang="fr-FR" sz="2400" dirty="0" err="1"/>
              <a:t>institutional</a:t>
            </a:r>
            <a:r>
              <a:rPr lang="fr-FR" sz="2400" dirty="0"/>
              <a:t> </a:t>
            </a:r>
            <a:r>
              <a:rPr lang="fr-FR" sz="2400" dirty="0" err="1"/>
              <a:t>factors</a:t>
            </a:r>
            <a:r>
              <a:rPr lang="fr-FR" sz="2400" dirty="0"/>
              <a:t> </a:t>
            </a:r>
            <a:r>
              <a:rPr lang="fr-FR" sz="2400" dirty="0" err="1"/>
              <a:t>impacting</a:t>
            </a:r>
            <a:r>
              <a:rPr lang="fr-FR" sz="2400" dirty="0"/>
              <a:t> business </a:t>
            </a:r>
            <a:r>
              <a:rPr lang="fr-FR" sz="2400" dirty="0" err="1"/>
              <a:t>models</a:t>
            </a:r>
            <a:endParaRPr lang="fr-FR" sz="2400" dirty="0"/>
          </a:p>
          <a:p>
            <a:pPr algn="ctr"/>
            <a:r>
              <a:rPr lang="fr-FR" sz="2400" dirty="0"/>
              <a:t>Focus on innovation pull </a:t>
            </a:r>
            <a:r>
              <a:rPr lang="fr-FR" sz="2400" dirty="0" err="1"/>
              <a:t>strategy</a:t>
            </a:r>
            <a:r>
              <a:rPr lang="fr-FR" sz="2400" dirty="0"/>
              <a:t> </a:t>
            </a:r>
            <a:r>
              <a:rPr lang="fr-FR" sz="2400" dirty="0" err="1"/>
              <a:t>driven</a:t>
            </a:r>
            <a:r>
              <a:rPr lang="fr-FR" sz="2400" dirty="0"/>
              <a:t> by </a:t>
            </a:r>
            <a:r>
              <a:rPr lang="fr-FR" sz="2400" dirty="0" err="1"/>
              <a:t>downstream</a:t>
            </a:r>
            <a:r>
              <a:rPr lang="fr-FR" sz="2400" dirty="0"/>
              <a:t> </a:t>
            </a:r>
            <a:r>
              <a:rPr lang="fr-FR" sz="2400" dirty="0" err="1"/>
              <a:t>actors</a:t>
            </a:r>
            <a:endParaRPr lang="fr-FR" sz="2400" dirty="0"/>
          </a:p>
          <a:p>
            <a:pPr algn="ctr"/>
            <a:endParaRPr lang="fr-FR" sz="2400" dirty="0"/>
          </a:p>
          <a:p>
            <a:pPr algn="ctr"/>
            <a:endParaRPr lang="fr-FR" sz="2400" dirty="0"/>
          </a:p>
          <a:p>
            <a:pPr algn="ctr"/>
            <a:r>
              <a:rPr lang="fr-FR" sz="2400" b="1" dirty="0">
                <a:sym typeface="Wingdings" panose="05000000000000000000" pitchFamily="2" charset="2"/>
              </a:rPr>
              <a:t> </a:t>
            </a:r>
            <a:r>
              <a:rPr lang="fr-FR" sz="2400" b="1" dirty="0" err="1"/>
              <a:t>Increase</a:t>
            </a:r>
            <a:r>
              <a:rPr lang="fr-FR" sz="2400" b="1" dirty="0"/>
              <a:t> the focus on </a:t>
            </a:r>
            <a:r>
              <a:rPr lang="fr-FR" sz="2400" b="1" dirty="0" err="1"/>
              <a:t>biocontrol</a:t>
            </a:r>
            <a:r>
              <a:rPr lang="fr-FR" sz="2400" b="1" dirty="0"/>
              <a:t> innovations in the </a:t>
            </a:r>
            <a:r>
              <a:rPr lang="fr-FR" sz="2400" b="1" dirty="0" err="1"/>
              <a:t>most</a:t>
            </a:r>
            <a:r>
              <a:rPr lang="fr-FR" sz="2400" b="1" dirty="0"/>
              <a:t> </a:t>
            </a:r>
            <a:r>
              <a:rPr lang="fr-FR" sz="2400" b="1" dirty="0" err="1"/>
              <a:t>sustainable</a:t>
            </a:r>
            <a:r>
              <a:rPr lang="fr-FR" sz="2400" b="1" dirty="0"/>
              <a:t> </a:t>
            </a:r>
            <a:r>
              <a:rPr lang="fr-FR" sz="2400" b="1" dirty="0" err="1"/>
              <a:t>systems</a:t>
            </a:r>
            <a:r>
              <a:rPr lang="fr-FR" sz="2400" b="1" dirty="0"/>
              <a:t> </a:t>
            </a:r>
          </a:p>
          <a:p>
            <a:pPr algn="ctr"/>
            <a:r>
              <a:rPr lang="fr-FR" sz="2000" dirty="0"/>
              <a:t>(as </a:t>
            </a:r>
            <a:r>
              <a:rPr lang="fr-FR" sz="2000" dirty="0" err="1"/>
              <a:t>opposed</a:t>
            </a:r>
            <a:r>
              <a:rPr lang="fr-FR" sz="2000" dirty="0"/>
              <a:t> to </a:t>
            </a:r>
            <a:r>
              <a:rPr lang="fr-FR" sz="2000" dirty="0" err="1"/>
              <a:t>systems</a:t>
            </a:r>
            <a:r>
              <a:rPr lang="fr-FR" sz="2000" dirty="0"/>
              <a:t> </a:t>
            </a:r>
            <a:r>
              <a:rPr lang="fr-FR" sz="2000" dirty="0" err="1"/>
              <a:t>using</a:t>
            </a:r>
            <a:r>
              <a:rPr lang="fr-FR" sz="2000" dirty="0"/>
              <a:t> </a:t>
            </a:r>
            <a:r>
              <a:rPr lang="fr-FR" sz="2000" dirty="0" err="1"/>
              <a:t>chemical</a:t>
            </a:r>
            <a:r>
              <a:rPr lang="fr-FR" sz="2000" dirty="0"/>
              <a:t> pesticides as </a:t>
            </a:r>
            <a:r>
              <a:rPr lang="fr-FR" sz="2000" dirty="0" err="1"/>
              <a:t>cornerstone</a:t>
            </a:r>
            <a:r>
              <a:rPr lang="fr-FR" sz="2000" dirty="0"/>
              <a:t>)</a:t>
            </a:r>
          </a:p>
          <a:p>
            <a:pPr algn="ctr"/>
            <a:endParaRPr lang="fr-FR" sz="2400" dirty="0"/>
          </a:p>
          <a:p>
            <a:pPr algn="ctr"/>
            <a:endParaRPr lang="fr-FR" sz="2400" dirty="0"/>
          </a:p>
          <a:p>
            <a:pPr algn="ctr"/>
            <a:r>
              <a:rPr lang="fr-FR" sz="2400" b="1" dirty="0" err="1"/>
              <a:t>Remarks</a:t>
            </a:r>
            <a:r>
              <a:rPr lang="fr-FR" sz="2400" b="1" dirty="0"/>
              <a:t>: 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fr-FR" sz="2000" dirty="0"/>
              <a:t>I do not </a:t>
            </a:r>
            <a:r>
              <a:rPr lang="fr-FR" sz="2000" dirty="0" err="1"/>
              <a:t>suggest</a:t>
            </a:r>
            <a:r>
              <a:rPr lang="fr-FR" sz="2000" dirty="0"/>
              <a:t> to stop the support to the </a:t>
            </a:r>
            <a:r>
              <a:rPr lang="fr-FR" sz="2000" dirty="0" err="1"/>
              <a:t>development</a:t>
            </a:r>
            <a:r>
              <a:rPr lang="fr-FR" sz="2000" dirty="0"/>
              <a:t> of </a:t>
            </a:r>
            <a:r>
              <a:rPr lang="fr-FR" sz="2000" dirty="0" err="1"/>
              <a:t>biocontrol</a:t>
            </a:r>
            <a:r>
              <a:rPr lang="fr-FR" sz="2000" dirty="0"/>
              <a:t> </a:t>
            </a:r>
            <a:r>
              <a:rPr lang="fr-FR" sz="2000" dirty="0" err="1"/>
              <a:t>products</a:t>
            </a:r>
            <a:r>
              <a:rPr lang="fr-FR" sz="2000" dirty="0"/>
              <a:t>!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fr-FR" sz="2000" dirty="0"/>
              <a:t>The suggestion </a:t>
            </a:r>
            <a:r>
              <a:rPr lang="fr-FR" sz="2000" dirty="0" err="1"/>
              <a:t>is</a:t>
            </a:r>
            <a:r>
              <a:rPr lang="fr-FR" sz="2000" dirty="0"/>
              <a:t> </a:t>
            </a:r>
            <a:r>
              <a:rPr lang="fr-FR" sz="2000" dirty="0" err="1"/>
              <a:t>rather</a:t>
            </a:r>
            <a:r>
              <a:rPr lang="fr-FR" sz="2000" dirty="0"/>
              <a:t> to </a:t>
            </a:r>
            <a:r>
              <a:rPr lang="fr-FR" sz="2000" dirty="0" err="1"/>
              <a:t>increase</a:t>
            </a:r>
            <a:r>
              <a:rPr lang="fr-FR" sz="2000" dirty="0"/>
              <a:t> the support to all the </a:t>
            </a:r>
            <a:r>
              <a:rPr lang="fr-FR" sz="2000" dirty="0" err="1"/>
              <a:t>most</a:t>
            </a:r>
            <a:r>
              <a:rPr lang="fr-FR" sz="2000" dirty="0"/>
              <a:t> </a:t>
            </a:r>
            <a:r>
              <a:rPr lang="fr-FR" sz="2000" dirty="0" err="1"/>
              <a:t>sustainable</a:t>
            </a:r>
            <a:r>
              <a:rPr lang="fr-FR" sz="2000" dirty="0"/>
              <a:t> types of </a:t>
            </a:r>
            <a:r>
              <a:rPr lang="fr-FR" sz="2000" dirty="0" err="1"/>
              <a:t>strategies</a:t>
            </a:r>
            <a:r>
              <a:rPr lang="fr-FR" sz="2000" dirty="0"/>
              <a:t>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BEB3D72-C871-8ABE-5CD0-C8AB6525FF57}"/>
              </a:ext>
            </a:extLst>
          </p:cNvPr>
          <p:cNvSpPr txBox="1"/>
          <p:nvPr/>
        </p:nvSpPr>
        <p:spPr>
          <a:xfrm>
            <a:off x="2259875" y="6488668"/>
            <a:ext cx="161979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Manuel Boutet</a:t>
            </a:r>
          </a:p>
        </p:txBody>
      </p:sp>
    </p:spTree>
    <p:extLst>
      <p:ext uri="{BB962C8B-B14F-4D97-AF65-F5344CB8AC3E}">
        <p14:creationId xmlns:p14="http://schemas.microsoft.com/office/powerpoint/2010/main" val="27247413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3">
            <a:extLst>
              <a:ext uri="{FF2B5EF4-FFF2-40B4-BE49-F238E27FC236}">
                <a16:creationId xmlns:a16="http://schemas.microsoft.com/office/drawing/2014/main" id="{1EB65866-1236-F81F-DABB-28E4D2C5B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928" y="91180"/>
            <a:ext cx="11470183" cy="668414"/>
          </a:xfrm>
        </p:spPr>
        <p:txBody>
          <a:bodyPr>
            <a:normAutofit/>
          </a:bodyPr>
          <a:lstStyle/>
          <a:p>
            <a:r>
              <a:rPr lang="fr-FR" sz="3600" dirty="0" err="1"/>
              <a:t>Why</a:t>
            </a:r>
            <a:r>
              <a:rPr lang="fr-FR" sz="3600" dirty="0"/>
              <a:t> </a:t>
            </a:r>
            <a:r>
              <a:rPr lang="fr-FR" sz="3600" dirty="0" err="1"/>
              <a:t>this</a:t>
            </a:r>
            <a:r>
              <a:rPr lang="fr-FR" sz="3600" dirty="0"/>
              <a:t> international </a:t>
            </a:r>
            <a:r>
              <a:rPr lang="fr-FR" sz="3600" dirty="0" err="1"/>
              <a:t>event</a:t>
            </a:r>
            <a:r>
              <a:rPr lang="fr-FR" sz="3600" dirty="0"/>
              <a:t>?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426F657-DBB6-B5F2-EF9C-EEAA6C29D386}"/>
              </a:ext>
            </a:extLst>
          </p:cNvPr>
          <p:cNvSpPr txBox="1"/>
          <p:nvPr/>
        </p:nvSpPr>
        <p:spPr>
          <a:xfrm>
            <a:off x="0" y="969572"/>
            <a:ext cx="121920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cap="small" dirty="0">
                <a:sym typeface="Wingdings" panose="05000000000000000000" pitchFamily="2" charset="2"/>
              </a:rPr>
              <a:t>Overall goal</a:t>
            </a:r>
          </a:p>
          <a:p>
            <a:pPr algn="ctr"/>
            <a:r>
              <a:rPr lang="en-GB" sz="2400" dirty="0"/>
              <a:t>Start a large-scale initiative promoting organisational and institutional innovations favouring the growth of business models enabling the most sustainable biocontrol methods</a:t>
            </a:r>
            <a:endParaRPr lang="en-GB" dirty="0"/>
          </a:p>
        </p:txBody>
      </p:sp>
      <p:pic>
        <p:nvPicPr>
          <p:cNvPr id="3" name="Picture 4" descr="Logo France 2030">
            <a:extLst>
              <a:ext uri="{FF2B5EF4-FFF2-40B4-BE49-F238E27FC236}">
                <a16:creationId xmlns:a16="http://schemas.microsoft.com/office/drawing/2014/main" id="{4AFE5D1A-31C9-689D-233C-849372E042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7" r="4549" b="22000"/>
          <a:stretch/>
        </p:blipFill>
        <p:spPr bwMode="auto">
          <a:xfrm>
            <a:off x="1607410" y="2208682"/>
            <a:ext cx="1506392" cy="1308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OST PROGRAMME – ΙδΕΚ">
            <a:extLst>
              <a:ext uri="{FF2B5EF4-FFF2-40B4-BE49-F238E27FC236}">
                <a16:creationId xmlns:a16="http://schemas.microsoft.com/office/drawing/2014/main" id="{81AE717F-18A3-758F-C7A8-AC5C5DBD77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10" t="1830" r="46195"/>
          <a:stretch/>
        </p:blipFill>
        <p:spPr bwMode="auto">
          <a:xfrm>
            <a:off x="7887905" y="2367157"/>
            <a:ext cx="2556614" cy="1058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orizon-europe">
            <a:extLst>
              <a:ext uri="{FF2B5EF4-FFF2-40B4-BE49-F238E27FC236}">
                <a16:creationId xmlns:a16="http://schemas.microsoft.com/office/drawing/2014/main" id="{386D003B-78B7-8B4A-8344-8B10752903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8974" y="2367156"/>
            <a:ext cx="2468762" cy="105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6DCB7A0-503F-AEBA-648F-24F5CB150D58}"/>
              </a:ext>
            </a:extLst>
          </p:cNvPr>
          <p:cNvSpPr txBox="1"/>
          <p:nvPr/>
        </p:nvSpPr>
        <p:spPr>
          <a:xfrm>
            <a:off x="0" y="3912473"/>
            <a:ext cx="12192000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b="1" cap="small" dirty="0"/>
              <a:t>This Event is a kick-off to: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GB" sz="2400" dirty="0"/>
              <a:t>Highlight the diversity of biocontrol strategies available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GB" sz="2400" dirty="0"/>
              <a:t>Underline that these strategies mobilise a diversity of business models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GB" sz="2400" dirty="0"/>
              <a:t>Investigate, objectivize the business models used in BC, their success/failure factors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GB" sz="2400" dirty="0"/>
              <a:t>Pave the way for projects &amp; actions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C4B9EE6-09A9-2863-1A40-C5596A3863F2}"/>
              </a:ext>
            </a:extLst>
          </p:cNvPr>
          <p:cNvSpPr txBox="1"/>
          <p:nvPr/>
        </p:nvSpPr>
        <p:spPr>
          <a:xfrm>
            <a:off x="2259875" y="6488668"/>
            <a:ext cx="161979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Manuel Boutet</a:t>
            </a:r>
          </a:p>
        </p:txBody>
      </p:sp>
    </p:spTree>
    <p:extLst>
      <p:ext uri="{BB962C8B-B14F-4D97-AF65-F5344CB8AC3E}">
        <p14:creationId xmlns:p14="http://schemas.microsoft.com/office/powerpoint/2010/main" val="39332115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86A2AECC-C238-FC2B-5516-E667E2A4580C}"/>
              </a:ext>
            </a:extLst>
          </p:cNvPr>
          <p:cNvSpPr txBox="1"/>
          <p:nvPr/>
        </p:nvSpPr>
        <p:spPr bwMode="auto">
          <a:xfrm>
            <a:off x="789098" y="127492"/>
            <a:ext cx="408697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endParaRPr lang="fr-FR" sz="4000" b="1" dirty="0"/>
          </a:p>
          <a:p>
            <a:pPr algn="ctr">
              <a:defRPr/>
            </a:pPr>
            <a:r>
              <a:rPr lang="en-US" sz="4000" b="1" dirty="0"/>
              <a:t>Thank you for your attention!</a:t>
            </a:r>
            <a:endParaRPr lang="en-US" sz="4000" dirty="0"/>
          </a:p>
          <a:p>
            <a:pPr algn="ctr">
              <a:defRPr/>
            </a:pPr>
            <a:endParaRPr lang="fr-FR" sz="4000" b="1" dirty="0"/>
          </a:p>
        </p:txBody>
      </p:sp>
      <p:pic>
        <p:nvPicPr>
          <p:cNvPr id="5" name="Image 4" descr="Une image contenant texte, parapluie, habits, capture d’écran&#10;&#10;Description générée automatiquement">
            <a:extLst>
              <a:ext uri="{FF2B5EF4-FFF2-40B4-BE49-F238E27FC236}">
                <a16:creationId xmlns:a16="http://schemas.microsoft.com/office/drawing/2014/main" id="{C6B32E8A-E4D7-8EAB-C873-8C743ADC62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4985" y="340690"/>
            <a:ext cx="5957157" cy="5876654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14B84CEE-721B-A921-ADBF-24D97830E899}"/>
              </a:ext>
            </a:extLst>
          </p:cNvPr>
          <p:cNvGrpSpPr/>
          <p:nvPr/>
        </p:nvGrpSpPr>
        <p:grpSpPr>
          <a:xfrm>
            <a:off x="789098" y="2377440"/>
            <a:ext cx="4304588" cy="3592383"/>
            <a:chOff x="3645879" y="999424"/>
            <a:chExt cx="5291702" cy="4498761"/>
          </a:xfrm>
        </p:grpSpPr>
        <p:pic>
          <p:nvPicPr>
            <p:cNvPr id="7" name="Picture 2" descr="Logo INRAE">
              <a:extLst>
                <a:ext uri="{FF2B5EF4-FFF2-40B4-BE49-F238E27FC236}">
                  <a16:creationId xmlns:a16="http://schemas.microsoft.com/office/drawing/2014/main" id="{7B9007AC-5311-5E81-059B-71C4650C658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0801" y="4681631"/>
              <a:ext cx="3093009" cy="8165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4" descr="Logo France 2030">
              <a:extLst>
                <a:ext uri="{FF2B5EF4-FFF2-40B4-BE49-F238E27FC236}">
                  <a16:creationId xmlns:a16="http://schemas.microsoft.com/office/drawing/2014/main" id="{6A2DDE10-0771-D33A-9C36-D926C9D39B8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17" r="4549" b="22000"/>
            <a:stretch/>
          </p:blipFill>
          <p:spPr bwMode="auto">
            <a:xfrm>
              <a:off x="3645879" y="999424"/>
              <a:ext cx="2101918" cy="18258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6">
              <a:extLst>
                <a:ext uri="{FF2B5EF4-FFF2-40B4-BE49-F238E27FC236}">
                  <a16:creationId xmlns:a16="http://schemas.microsoft.com/office/drawing/2014/main" id="{D0876DCD-C904-4A5E-7CA5-8B77A95BB1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96000" y="1394782"/>
              <a:ext cx="2489889" cy="9461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8" descr="Logo Plant2Pro">
              <a:extLst>
                <a:ext uri="{FF2B5EF4-FFF2-40B4-BE49-F238E27FC236}">
                  <a16:creationId xmlns:a16="http://schemas.microsoft.com/office/drawing/2014/main" id="{F9EC7138-89D5-AC73-8BB7-3A4F2270002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7150" y="3024254"/>
              <a:ext cx="5070431" cy="12270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ZoneTexte 10">
            <a:extLst>
              <a:ext uri="{FF2B5EF4-FFF2-40B4-BE49-F238E27FC236}">
                <a16:creationId xmlns:a16="http://schemas.microsoft.com/office/drawing/2014/main" id="{E913DBC7-7898-3BBD-DDC9-4546C7928DF3}"/>
              </a:ext>
            </a:extLst>
          </p:cNvPr>
          <p:cNvSpPr txBox="1"/>
          <p:nvPr/>
        </p:nvSpPr>
        <p:spPr>
          <a:xfrm>
            <a:off x="2259875" y="6488668"/>
            <a:ext cx="161979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Manuel Boutet</a:t>
            </a:r>
          </a:p>
        </p:txBody>
      </p:sp>
    </p:spTree>
    <p:extLst>
      <p:ext uri="{BB962C8B-B14F-4D97-AF65-F5344CB8AC3E}">
        <p14:creationId xmlns:p14="http://schemas.microsoft.com/office/powerpoint/2010/main" val="2046929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3">
            <a:extLst>
              <a:ext uri="{FF2B5EF4-FFF2-40B4-BE49-F238E27FC236}">
                <a16:creationId xmlns:a16="http://schemas.microsoft.com/office/drawing/2014/main" id="{1EB65866-1236-F81F-DABB-28E4D2C5B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928" y="91180"/>
            <a:ext cx="11470183" cy="668414"/>
          </a:xfrm>
        </p:spPr>
        <p:txBody>
          <a:bodyPr>
            <a:normAutofit/>
          </a:bodyPr>
          <a:lstStyle/>
          <a:p>
            <a:r>
              <a:rPr lang="fr-FR" sz="3600" dirty="0" err="1"/>
              <a:t>Several</a:t>
            </a:r>
            <a:r>
              <a:rPr lang="fr-FR" sz="3600" dirty="0"/>
              <a:t> fixation </a:t>
            </a:r>
            <a:r>
              <a:rPr lang="fr-FR" sz="3600" dirty="0" err="1"/>
              <a:t>effects</a:t>
            </a:r>
            <a:r>
              <a:rPr lang="fr-FR" sz="3600" dirty="0"/>
              <a:t> &amp; paradoxes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151C740-BDC7-C1B7-97C5-D03D6FC2FB40}"/>
              </a:ext>
            </a:extLst>
          </p:cNvPr>
          <p:cNvSpPr txBox="1"/>
          <p:nvPr/>
        </p:nvSpPr>
        <p:spPr>
          <a:xfrm>
            <a:off x="311928" y="4113857"/>
            <a:ext cx="10922798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/>
              <a:t>Most initiatives &amp; </a:t>
            </a:r>
            <a:r>
              <a:rPr lang="fr-FR" sz="2800" b="1" dirty="0" err="1"/>
              <a:t>actors</a:t>
            </a:r>
            <a:r>
              <a:rPr lang="fr-FR" sz="2800" b="1" dirty="0"/>
              <a:t> </a:t>
            </a:r>
            <a:r>
              <a:rPr lang="fr-FR" sz="2800" b="1" dirty="0" err="1"/>
              <a:t>think</a:t>
            </a:r>
            <a:r>
              <a:rPr lang="fr-FR" sz="2800" b="1" dirty="0"/>
              <a:t> of </a:t>
            </a:r>
            <a:r>
              <a:rPr lang="fr-FR" sz="2800" b="1" dirty="0" err="1"/>
              <a:t>biocontrol</a:t>
            </a:r>
            <a:r>
              <a:rPr lang="fr-FR" sz="2800" b="1" dirty="0"/>
              <a:t> in </a:t>
            </a:r>
            <a:r>
              <a:rPr lang="fr-FR" sz="2800" b="1" dirty="0" err="1"/>
              <a:t>current</a:t>
            </a:r>
            <a:r>
              <a:rPr lang="fr-FR" sz="2800" b="1" dirty="0"/>
              <a:t> dominant </a:t>
            </a:r>
            <a:r>
              <a:rPr lang="fr-FR" sz="2800" b="1" dirty="0" err="1"/>
              <a:t>systems</a:t>
            </a:r>
            <a:endParaRPr lang="fr-FR" sz="2800" b="1" dirty="0"/>
          </a:p>
          <a:p>
            <a:endParaRPr lang="fr-FR" dirty="0"/>
          </a:p>
          <a:p>
            <a:r>
              <a:rPr lang="fr-FR" dirty="0">
                <a:sym typeface="Wingdings" panose="05000000000000000000" pitchFamily="2" charset="2"/>
              </a:rPr>
              <a:t> </a:t>
            </a:r>
            <a:r>
              <a:rPr lang="fr-FR" dirty="0" err="1">
                <a:sym typeface="Wingdings" panose="05000000000000000000" pitchFamily="2" charset="2"/>
              </a:rPr>
              <a:t>Often</a:t>
            </a:r>
            <a:r>
              <a:rPr lang="fr-FR" dirty="0">
                <a:sym typeface="Wingdings" panose="05000000000000000000" pitchFamily="2" charset="2"/>
              </a:rPr>
              <a:t> </a:t>
            </a:r>
            <a:r>
              <a:rPr lang="fr-FR" dirty="0" err="1"/>
              <a:t>systems</a:t>
            </a:r>
            <a:r>
              <a:rPr lang="fr-FR" dirty="0"/>
              <a:t> in </a:t>
            </a:r>
            <a:r>
              <a:rPr lang="fr-FR" dirty="0" err="1"/>
              <a:t>which</a:t>
            </a:r>
            <a:r>
              <a:rPr lang="fr-FR" dirty="0"/>
              <a:t> </a:t>
            </a:r>
            <a:r>
              <a:rPr lang="fr-FR" dirty="0" err="1"/>
              <a:t>chemical</a:t>
            </a:r>
            <a:r>
              <a:rPr lang="fr-FR" dirty="0"/>
              <a:t> pesticides are the </a:t>
            </a:r>
            <a:r>
              <a:rPr lang="fr-FR" dirty="0" err="1"/>
              <a:t>cornerstone</a:t>
            </a:r>
            <a:r>
              <a:rPr lang="fr-FR" dirty="0"/>
              <a:t>.</a:t>
            </a:r>
          </a:p>
          <a:p>
            <a:r>
              <a:rPr lang="fr-FR" dirty="0">
                <a:sym typeface="Wingdings" panose="05000000000000000000" pitchFamily="2" charset="2"/>
              </a:rPr>
              <a:t> </a:t>
            </a:r>
            <a:r>
              <a:rPr lang="fr-FR" dirty="0" err="1">
                <a:sym typeface="Wingdings" panose="05000000000000000000" pitchFamily="2" charset="2"/>
              </a:rPr>
              <a:t>Often</a:t>
            </a:r>
            <a:r>
              <a:rPr lang="fr-FR" dirty="0">
                <a:sym typeface="Wingdings" panose="05000000000000000000" pitchFamily="2" charset="2"/>
              </a:rPr>
              <a:t> </a:t>
            </a:r>
            <a:r>
              <a:rPr lang="fr-FR" dirty="0" err="1"/>
              <a:t>systems</a:t>
            </a:r>
            <a:r>
              <a:rPr lang="fr-FR" dirty="0"/>
              <a:t> </a:t>
            </a:r>
            <a:r>
              <a:rPr lang="fr-FR" dirty="0" err="1"/>
              <a:t>that</a:t>
            </a:r>
            <a:r>
              <a:rPr lang="fr-FR" dirty="0"/>
              <a:t> </a:t>
            </a:r>
            <a:r>
              <a:rPr lang="fr-FR" dirty="0" err="1"/>
              <a:t>make</a:t>
            </a:r>
            <a:r>
              <a:rPr lang="fr-FR" dirty="0"/>
              <a:t> </a:t>
            </a:r>
            <a:r>
              <a:rPr lang="fr-FR" dirty="0" err="1"/>
              <a:t>litte</a:t>
            </a:r>
            <a:r>
              <a:rPr lang="fr-FR" dirty="0"/>
              <a:t> use of </a:t>
            </a:r>
            <a:r>
              <a:rPr lang="fr-FR" dirty="0" err="1"/>
              <a:t>biodiversity-mediated</a:t>
            </a:r>
            <a:r>
              <a:rPr lang="fr-FR" dirty="0"/>
              <a:t> </a:t>
            </a:r>
            <a:r>
              <a:rPr lang="fr-FR" dirty="0" err="1"/>
              <a:t>pest</a:t>
            </a:r>
            <a:r>
              <a:rPr lang="fr-FR" dirty="0"/>
              <a:t> </a:t>
            </a:r>
            <a:r>
              <a:rPr lang="fr-FR" dirty="0" err="1"/>
              <a:t>regulation</a:t>
            </a:r>
            <a:r>
              <a:rPr lang="fr-FR" dirty="0"/>
              <a:t> services.</a:t>
            </a:r>
          </a:p>
          <a:p>
            <a:r>
              <a:rPr lang="fr-FR" dirty="0">
                <a:sym typeface="Wingdings" panose="05000000000000000000" pitchFamily="2" charset="2"/>
              </a:rPr>
              <a:t> </a:t>
            </a:r>
            <a:r>
              <a:rPr lang="fr-FR" dirty="0" err="1">
                <a:sym typeface="Wingdings" panose="05000000000000000000" pitchFamily="2" charset="2"/>
              </a:rPr>
              <a:t>Oftne</a:t>
            </a:r>
            <a:r>
              <a:rPr lang="fr-FR" dirty="0">
                <a:sym typeface="Wingdings" panose="05000000000000000000" pitchFamily="2" charset="2"/>
              </a:rPr>
              <a:t> </a:t>
            </a:r>
            <a:r>
              <a:rPr lang="fr-FR" dirty="0" err="1"/>
              <a:t>systems</a:t>
            </a:r>
            <a:r>
              <a:rPr lang="fr-FR" dirty="0"/>
              <a:t> </a:t>
            </a:r>
            <a:r>
              <a:rPr lang="fr-FR" dirty="0" err="1"/>
              <a:t>that</a:t>
            </a:r>
            <a:r>
              <a:rPr lang="fr-FR" dirty="0"/>
              <a:t> are not </a:t>
            </a:r>
            <a:r>
              <a:rPr lang="fr-FR" dirty="0" err="1"/>
              <a:t>favourable</a:t>
            </a:r>
            <a:r>
              <a:rPr lang="fr-FR" dirty="0"/>
              <a:t> to </a:t>
            </a:r>
            <a:r>
              <a:rPr lang="fr-FR" dirty="0" err="1"/>
              <a:t>biocontrol</a:t>
            </a:r>
            <a:r>
              <a:rPr lang="fr-FR" dirty="0"/>
              <a:t>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1A7E0BB-7741-3E2B-E4E1-487D003D2962}"/>
              </a:ext>
            </a:extLst>
          </p:cNvPr>
          <p:cNvSpPr txBox="1"/>
          <p:nvPr/>
        </p:nvSpPr>
        <p:spPr>
          <a:xfrm>
            <a:off x="311928" y="977490"/>
            <a:ext cx="11273614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All </a:t>
            </a:r>
            <a:r>
              <a:rPr lang="fr-FR" sz="2800" b="1" dirty="0" err="1"/>
              <a:t>actors</a:t>
            </a:r>
            <a:r>
              <a:rPr lang="fr-FR" sz="2800" b="1" dirty="0"/>
              <a:t> tend to </a:t>
            </a:r>
            <a:r>
              <a:rPr lang="fr-FR" sz="2800" b="1" dirty="0" err="1"/>
              <a:t>think</a:t>
            </a:r>
            <a:r>
              <a:rPr lang="fr-FR" sz="2800" b="1" dirty="0"/>
              <a:t> </a:t>
            </a:r>
            <a:r>
              <a:rPr lang="fr-FR" sz="2800" b="1" dirty="0" err="1"/>
              <a:t>biocontrol</a:t>
            </a:r>
            <a:r>
              <a:rPr lang="fr-FR" sz="2800" b="1" dirty="0"/>
              <a:t> as inputs/</a:t>
            </a:r>
            <a:r>
              <a:rPr lang="fr-FR" sz="2800" b="1" dirty="0" err="1"/>
              <a:t>products</a:t>
            </a:r>
            <a:r>
              <a:rPr lang="fr-FR" sz="2800" b="1" dirty="0"/>
              <a:t> </a:t>
            </a:r>
            <a:r>
              <a:rPr lang="fr-FR" sz="2800" b="1" dirty="0" err="1"/>
              <a:t>only</a:t>
            </a:r>
            <a:endParaRPr lang="fr-FR" sz="2800" b="1" dirty="0"/>
          </a:p>
          <a:p>
            <a:endParaRPr lang="fr-FR" dirty="0"/>
          </a:p>
          <a:p>
            <a:r>
              <a:rPr lang="fr-FR" dirty="0" err="1"/>
              <a:t>Using</a:t>
            </a:r>
            <a:r>
              <a:rPr lang="fr-FR" dirty="0"/>
              <a:t> an </a:t>
            </a:r>
            <a:r>
              <a:rPr lang="fr-FR" dirty="0" err="1"/>
              <a:t>organism</a:t>
            </a:r>
            <a:r>
              <a:rPr lang="fr-FR" dirty="0"/>
              <a:t> or a substance </a:t>
            </a:r>
            <a:r>
              <a:rPr lang="fr-FR" dirty="0" err="1"/>
              <a:t>found</a:t>
            </a:r>
            <a:r>
              <a:rPr lang="fr-FR" dirty="0"/>
              <a:t> by an </a:t>
            </a:r>
            <a:r>
              <a:rPr lang="fr-FR" dirty="0" err="1"/>
              <a:t>academic</a:t>
            </a:r>
            <a:r>
              <a:rPr lang="fr-FR" dirty="0"/>
              <a:t> </a:t>
            </a:r>
            <a:r>
              <a:rPr lang="fr-FR" dirty="0" err="1"/>
              <a:t>laboratory</a:t>
            </a:r>
            <a:r>
              <a:rPr lang="fr-FR" dirty="0"/>
              <a:t>…</a:t>
            </a:r>
          </a:p>
          <a:p>
            <a:pPr algn="ctr"/>
            <a:r>
              <a:rPr lang="fr-FR" dirty="0"/>
              <a:t>… </a:t>
            </a:r>
            <a:r>
              <a:rPr lang="fr-FR" dirty="0" err="1"/>
              <a:t>developed</a:t>
            </a:r>
            <a:r>
              <a:rPr lang="fr-FR" dirty="0"/>
              <a:t> by a </a:t>
            </a:r>
            <a:r>
              <a:rPr lang="fr-FR" dirty="0" err="1"/>
              <a:t>company</a:t>
            </a:r>
            <a:r>
              <a:rPr lang="fr-FR" dirty="0"/>
              <a:t> </a:t>
            </a:r>
            <a:r>
              <a:rPr lang="fr-FR" dirty="0" err="1"/>
              <a:t>selling</a:t>
            </a:r>
            <a:r>
              <a:rPr lang="fr-FR" dirty="0"/>
              <a:t> </a:t>
            </a:r>
            <a:r>
              <a:rPr lang="fr-FR" dirty="0" err="1"/>
              <a:t>products</a:t>
            </a:r>
            <a:r>
              <a:rPr lang="fr-FR" dirty="0"/>
              <a:t>…</a:t>
            </a:r>
          </a:p>
          <a:p>
            <a:pPr algn="r"/>
            <a:r>
              <a:rPr lang="fr-FR" dirty="0"/>
              <a:t>… </a:t>
            </a:r>
            <a:r>
              <a:rPr lang="fr-FR" dirty="0" err="1"/>
              <a:t>sold</a:t>
            </a:r>
            <a:r>
              <a:rPr lang="fr-FR" dirty="0"/>
              <a:t> to </a:t>
            </a:r>
            <a:r>
              <a:rPr lang="fr-FR" dirty="0" err="1"/>
              <a:t>growers</a:t>
            </a:r>
            <a:r>
              <a:rPr lang="fr-FR" dirty="0"/>
              <a:t> by a </a:t>
            </a:r>
            <a:r>
              <a:rPr lang="fr-FR" dirty="0" err="1"/>
              <a:t>distributor</a:t>
            </a:r>
            <a:r>
              <a:rPr lang="fr-FR" dirty="0"/>
              <a:t> of inputs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 err="1"/>
              <a:t>While</a:t>
            </a:r>
            <a:r>
              <a:rPr lang="fr-FR" dirty="0"/>
              <a:t> </a:t>
            </a:r>
            <a:r>
              <a:rPr lang="fr-FR" dirty="0" err="1"/>
              <a:t>biocontrol</a:t>
            </a:r>
            <a:r>
              <a:rPr lang="fr-FR" dirty="0"/>
              <a:t> corresponds to a </a:t>
            </a:r>
            <a:r>
              <a:rPr lang="fr-FR" dirty="0" err="1"/>
              <a:t>variety</a:t>
            </a:r>
            <a:r>
              <a:rPr lang="fr-FR" dirty="0"/>
              <a:t> of </a:t>
            </a:r>
            <a:r>
              <a:rPr lang="fr-FR" dirty="0" err="1"/>
              <a:t>strategies</a:t>
            </a:r>
            <a:r>
              <a:rPr lang="fr-FR" dirty="0"/>
              <a:t>, </a:t>
            </a:r>
            <a:r>
              <a:rPr lang="fr-FR" dirty="0" err="1"/>
              <a:t>beyond</a:t>
            </a:r>
            <a:r>
              <a:rPr lang="fr-FR" dirty="0"/>
              <a:t> </a:t>
            </a:r>
            <a:r>
              <a:rPr lang="fr-FR" dirty="0" err="1"/>
              <a:t>products</a:t>
            </a:r>
            <a:r>
              <a:rPr lang="fr-FR" dirty="0"/>
              <a:t>. </a:t>
            </a:r>
          </a:p>
          <a:p>
            <a:r>
              <a:rPr lang="fr-FR" dirty="0"/>
              <a:t>Actors </a:t>
            </a:r>
            <a:r>
              <a:rPr lang="fr-FR" dirty="0" err="1"/>
              <a:t>responsible</a:t>
            </a:r>
            <a:r>
              <a:rPr lang="fr-FR" dirty="0"/>
              <a:t> for innovation are not </a:t>
            </a:r>
            <a:r>
              <a:rPr lang="fr-FR" dirty="0" err="1"/>
              <a:t>only</a:t>
            </a:r>
            <a:r>
              <a:rPr lang="fr-FR" dirty="0"/>
              <a:t> </a:t>
            </a:r>
            <a:r>
              <a:rPr lang="fr-FR" dirty="0" err="1"/>
              <a:t>upstream</a:t>
            </a:r>
            <a:r>
              <a:rPr lang="fr-FR" dirty="0"/>
              <a:t> </a:t>
            </a:r>
            <a:r>
              <a:rPr lang="fr-FR" dirty="0" err="1"/>
              <a:t>crop</a:t>
            </a:r>
            <a:r>
              <a:rPr lang="fr-FR" dirty="0"/>
              <a:t> protection </a:t>
            </a:r>
            <a:r>
              <a:rPr lang="fr-FR" dirty="0" err="1"/>
              <a:t>companies</a:t>
            </a:r>
            <a:r>
              <a:rPr lang="fr-FR" dirty="0"/>
              <a:t>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E337216-9266-3375-8E0C-CFC004B047F4}"/>
              </a:ext>
            </a:extLst>
          </p:cNvPr>
          <p:cNvSpPr txBox="1"/>
          <p:nvPr/>
        </p:nvSpPr>
        <p:spPr>
          <a:xfrm>
            <a:off x="2259875" y="6488668"/>
            <a:ext cx="161979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Manuel Boutet</a:t>
            </a:r>
          </a:p>
        </p:txBody>
      </p:sp>
    </p:spTree>
    <p:extLst>
      <p:ext uri="{BB962C8B-B14F-4D97-AF65-F5344CB8AC3E}">
        <p14:creationId xmlns:p14="http://schemas.microsoft.com/office/powerpoint/2010/main" val="2278633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B04BF84E-87D9-44F4-AA24-825D16CC5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928" y="91180"/>
            <a:ext cx="11470183" cy="668414"/>
          </a:xfrm>
        </p:spPr>
        <p:txBody>
          <a:bodyPr>
            <a:normAutofit/>
          </a:bodyPr>
          <a:lstStyle/>
          <a:p>
            <a:r>
              <a:rPr lang="fr-FR" sz="3600" dirty="0" err="1"/>
              <a:t>What</a:t>
            </a:r>
            <a:r>
              <a:rPr lang="fr-FR" sz="3600" dirty="0"/>
              <a:t> are business </a:t>
            </a:r>
            <a:r>
              <a:rPr lang="fr-FR" sz="3600" dirty="0" err="1"/>
              <a:t>models</a:t>
            </a:r>
            <a:r>
              <a:rPr lang="fr-FR" sz="3600" dirty="0"/>
              <a:t>?</a:t>
            </a:r>
          </a:p>
        </p:txBody>
      </p:sp>
      <p:pic>
        <p:nvPicPr>
          <p:cNvPr id="1028" name="Picture 4" descr="Descargar Plan De Negocios Excel Gratis - mini">
            <a:extLst>
              <a:ext uri="{FF2B5EF4-FFF2-40B4-BE49-F238E27FC236}">
                <a16:creationId xmlns:a16="http://schemas.microsoft.com/office/drawing/2014/main" id="{54BDF664-0D2B-EE3E-9F39-E45E46DE22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216" y="3744425"/>
            <a:ext cx="3814594" cy="2306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Fonds d'ecran Monnaie Billet de banque Dollars 100 3D Graphiques ...">
            <a:extLst>
              <a:ext uri="{FF2B5EF4-FFF2-40B4-BE49-F238E27FC236}">
                <a16:creationId xmlns:a16="http://schemas.microsoft.com/office/drawing/2014/main" id="{0AFB09E7-EA5E-B301-2BE5-E14F1BB5A2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929" y="1209184"/>
            <a:ext cx="3275334" cy="2047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506F5C97-38AD-945E-DD7E-8C060C0D2A5D}"/>
              </a:ext>
            </a:extLst>
          </p:cNvPr>
          <p:cNvCxnSpPr>
            <a:cxnSpLocks/>
          </p:cNvCxnSpPr>
          <p:nvPr/>
        </p:nvCxnSpPr>
        <p:spPr>
          <a:xfrm flipV="1">
            <a:off x="311928" y="1046375"/>
            <a:ext cx="3430513" cy="250571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8D049F25-741D-FEFD-D2B3-83745513415D}"/>
              </a:ext>
            </a:extLst>
          </p:cNvPr>
          <p:cNvCxnSpPr>
            <a:cxnSpLocks/>
          </p:cNvCxnSpPr>
          <p:nvPr/>
        </p:nvCxnSpPr>
        <p:spPr>
          <a:xfrm flipH="1" flipV="1">
            <a:off x="546755" y="951927"/>
            <a:ext cx="3374796" cy="260016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0C5CB65B-18CA-1C47-7342-E76C425A03C8}"/>
              </a:ext>
            </a:extLst>
          </p:cNvPr>
          <p:cNvCxnSpPr>
            <a:cxnSpLocks/>
          </p:cNvCxnSpPr>
          <p:nvPr/>
        </p:nvCxnSpPr>
        <p:spPr>
          <a:xfrm flipH="1" flipV="1">
            <a:off x="1010115" y="3597691"/>
            <a:ext cx="3374796" cy="260016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F2BAF662-2072-706D-C30D-849301A36DBA}"/>
              </a:ext>
            </a:extLst>
          </p:cNvPr>
          <p:cNvCxnSpPr>
            <a:cxnSpLocks/>
          </p:cNvCxnSpPr>
          <p:nvPr/>
        </p:nvCxnSpPr>
        <p:spPr>
          <a:xfrm flipV="1">
            <a:off x="790216" y="3646540"/>
            <a:ext cx="3966994" cy="240458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9" name="ZoneTexte 38">
            <a:extLst>
              <a:ext uri="{FF2B5EF4-FFF2-40B4-BE49-F238E27FC236}">
                <a16:creationId xmlns:a16="http://schemas.microsoft.com/office/drawing/2014/main" id="{6B2E1634-66F1-B918-FA9B-8A1815A4DB0D}"/>
              </a:ext>
            </a:extLst>
          </p:cNvPr>
          <p:cNvSpPr txBox="1"/>
          <p:nvPr/>
        </p:nvSpPr>
        <p:spPr>
          <a:xfrm>
            <a:off x="3822089" y="1654498"/>
            <a:ext cx="31494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/>
              <a:t>No, business </a:t>
            </a:r>
            <a:r>
              <a:rPr lang="fr-FR" sz="2800" dirty="0" err="1"/>
              <a:t>models</a:t>
            </a:r>
            <a:r>
              <a:rPr lang="fr-FR" sz="2800" dirty="0"/>
              <a:t> are not </a:t>
            </a:r>
            <a:r>
              <a:rPr lang="fr-FR" sz="2800" dirty="0" err="1"/>
              <a:t>just</a:t>
            </a:r>
            <a:r>
              <a:rPr lang="fr-FR" sz="2800" dirty="0"/>
              <a:t> about </a:t>
            </a:r>
            <a:r>
              <a:rPr lang="fr-FR" sz="2800" dirty="0" err="1"/>
              <a:t>generating</a:t>
            </a:r>
            <a:r>
              <a:rPr lang="fr-FR" sz="2800" dirty="0"/>
              <a:t> money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9FCCD48-2F11-6B3E-17B8-E658C5EC4182}"/>
              </a:ext>
            </a:extLst>
          </p:cNvPr>
          <p:cNvSpPr txBox="1"/>
          <p:nvPr/>
        </p:nvSpPr>
        <p:spPr>
          <a:xfrm>
            <a:off x="2259875" y="6488668"/>
            <a:ext cx="161979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Manuel Boutet</a:t>
            </a:r>
          </a:p>
        </p:txBody>
      </p:sp>
    </p:spTree>
    <p:extLst>
      <p:ext uri="{BB962C8B-B14F-4D97-AF65-F5344CB8AC3E}">
        <p14:creationId xmlns:p14="http://schemas.microsoft.com/office/powerpoint/2010/main" val="3344593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B04BF84E-87D9-44F4-AA24-825D16CC5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928" y="91180"/>
            <a:ext cx="11470183" cy="668414"/>
          </a:xfrm>
        </p:spPr>
        <p:txBody>
          <a:bodyPr>
            <a:normAutofit/>
          </a:bodyPr>
          <a:lstStyle/>
          <a:p>
            <a:r>
              <a:rPr lang="fr-FR" sz="3600" dirty="0" err="1"/>
              <a:t>What</a:t>
            </a:r>
            <a:r>
              <a:rPr lang="fr-FR" sz="3600" dirty="0"/>
              <a:t> are business </a:t>
            </a:r>
            <a:r>
              <a:rPr lang="fr-FR" sz="3600" dirty="0" err="1"/>
              <a:t>models</a:t>
            </a:r>
            <a:r>
              <a:rPr lang="fr-FR" sz="3600" dirty="0"/>
              <a:t>?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9FCCD48-2F11-6B3E-17B8-E658C5EC4182}"/>
              </a:ext>
            </a:extLst>
          </p:cNvPr>
          <p:cNvSpPr txBox="1"/>
          <p:nvPr/>
        </p:nvSpPr>
        <p:spPr>
          <a:xfrm>
            <a:off x="2259875" y="6488668"/>
            <a:ext cx="161979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Manuel Boutet</a:t>
            </a:r>
          </a:p>
        </p:txBody>
      </p:sp>
      <p:pic>
        <p:nvPicPr>
          <p:cNvPr id="6" name="Image 5" descr="Une image contenant texte, vert, Couverture de livre, Police&#10;&#10;Description générée automatiquement">
            <a:extLst>
              <a:ext uri="{FF2B5EF4-FFF2-40B4-BE49-F238E27FC236}">
                <a16:creationId xmlns:a16="http://schemas.microsoft.com/office/drawing/2014/main" id="{354D8C71-1171-A6BD-DB88-9F9D16F565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476" y="855601"/>
            <a:ext cx="3814592" cy="5348722"/>
          </a:xfrm>
          <a:prstGeom prst="rect">
            <a:avLst/>
          </a:prstGeom>
        </p:spPr>
      </p:pic>
      <p:pic>
        <p:nvPicPr>
          <p:cNvPr id="5" name="Image 4" descr="Une image contenant texte, journal, Police, Coupure de presse&#10;&#10;Description générée automatiquement">
            <a:extLst>
              <a:ext uri="{FF2B5EF4-FFF2-40B4-BE49-F238E27FC236}">
                <a16:creationId xmlns:a16="http://schemas.microsoft.com/office/drawing/2014/main" id="{2BB60094-F803-8A59-61FA-E62F4428FE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0663" y="-4827"/>
            <a:ext cx="4528861" cy="6493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942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B04BF84E-87D9-44F4-AA24-825D16CC5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928" y="91180"/>
            <a:ext cx="11470183" cy="668414"/>
          </a:xfrm>
        </p:spPr>
        <p:txBody>
          <a:bodyPr>
            <a:normAutofit/>
          </a:bodyPr>
          <a:lstStyle/>
          <a:p>
            <a:r>
              <a:rPr lang="fr-FR" sz="3600" dirty="0" err="1"/>
              <a:t>What</a:t>
            </a:r>
            <a:r>
              <a:rPr lang="fr-FR" sz="3600" dirty="0"/>
              <a:t> are business </a:t>
            </a:r>
            <a:r>
              <a:rPr lang="fr-FR" sz="3600" dirty="0" err="1"/>
              <a:t>models</a:t>
            </a:r>
            <a:r>
              <a:rPr lang="fr-FR" sz="3600" dirty="0"/>
              <a:t>?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CA0F169-D24D-8659-63F2-0D96CF2C29E2}"/>
              </a:ext>
            </a:extLst>
          </p:cNvPr>
          <p:cNvSpPr txBox="1"/>
          <p:nvPr/>
        </p:nvSpPr>
        <p:spPr>
          <a:xfrm>
            <a:off x="490888" y="1126156"/>
            <a:ext cx="1115435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/>
              <a:t>Some key features to take with you :</a:t>
            </a:r>
          </a:p>
          <a:p>
            <a:endParaRPr lang="en-US" sz="2800" dirty="0"/>
          </a:p>
          <a:p>
            <a:r>
              <a:rPr lang="en-US" sz="2800" u="sng" dirty="0"/>
              <a:t>1. Look at practices, not discourses:</a:t>
            </a:r>
            <a:r>
              <a:rPr lang="en-US" sz="2800" dirty="0"/>
              <a:t> new avenues are being explored and structured, their description is to make and lessons to learn from them.</a:t>
            </a:r>
          </a:p>
          <a:p>
            <a:pPr marL="285750" indent="-285750">
              <a:buFontTx/>
              <a:buChar char="-"/>
            </a:pPr>
            <a:endParaRPr lang="en-US" sz="280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9E19DAC-F4CB-F1BE-B647-E12CB1D1A7D4}"/>
              </a:ext>
            </a:extLst>
          </p:cNvPr>
          <p:cNvSpPr txBox="1"/>
          <p:nvPr/>
        </p:nvSpPr>
        <p:spPr>
          <a:xfrm>
            <a:off x="2259875" y="6488668"/>
            <a:ext cx="161979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Manuel Boutet</a:t>
            </a:r>
          </a:p>
        </p:txBody>
      </p:sp>
    </p:spTree>
    <p:extLst>
      <p:ext uri="{BB962C8B-B14F-4D97-AF65-F5344CB8AC3E}">
        <p14:creationId xmlns:p14="http://schemas.microsoft.com/office/powerpoint/2010/main" val="10379241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B04BF84E-87D9-44F4-AA24-825D16CC5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928" y="91180"/>
            <a:ext cx="11470183" cy="668414"/>
          </a:xfrm>
        </p:spPr>
        <p:txBody>
          <a:bodyPr>
            <a:normAutofit/>
          </a:bodyPr>
          <a:lstStyle/>
          <a:p>
            <a:r>
              <a:rPr lang="fr-FR" sz="3600" dirty="0" err="1"/>
              <a:t>What</a:t>
            </a:r>
            <a:r>
              <a:rPr lang="fr-FR" sz="3600" dirty="0"/>
              <a:t> are business </a:t>
            </a:r>
            <a:r>
              <a:rPr lang="fr-FR" sz="3600" dirty="0" err="1"/>
              <a:t>models</a:t>
            </a:r>
            <a:r>
              <a:rPr lang="fr-FR" sz="3600" dirty="0"/>
              <a:t>?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CA0F169-D24D-8659-63F2-0D96CF2C29E2}"/>
              </a:ext>
            </a:extLst>
          </p:cNvPr>
          <p:cNvSpPr txBox="1"/>
          <p:nvPr/>
        </p:nvSpPr>
        <p:spPr>
          <a:xfrm>
            <a:off x="490888" y="1126156"/>
            <a:ext cx="1115435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/>
              <a:t>Some key features to take with you :</a:t>
            </a:r>
          </a:p>
          <a:p>
            <a:endParaRPr lang="en-US" sz="2800" dirty="0"/>
          </a:p>
          <a:p>
            <a:r>
              <a:rPr lang="en-US" sz="2800" dirty="0"/>
              <a:t>2. Even when “solutions” are developed, </a:t>
            </a:r>
            <a:r>
              <a:rPr lang="en-US" sz="2800" u="sng" dirty="0"/>
              <a:t>the link to research is maintained </a:t>
            </a:r>
            <a:r>
              <a:rPr lang="en-US" sz="2800" dirty="0"/>
              <a:t>and is very strong.</a:t>
            </a:r>
          </a:p>
          <a:p>
            <a:endParaRPr lang="en-US" sz="2800" dirty="0"/>
          </a:p>
          <a:p>
            <a:r>
              <a:rPr lang="en-US" sz="2800" dirty="0"/>
              <a:t>Competencies in biology are not only necessary for the initial “research”, they are also necessary to the continuous work necessary to maintain systems and solution presented. </a:t>
            </a:r>
          </a:p>
          <a:p>
            <a:endParaRPr lang="en-US" sz="2800" dirty="0"/>
          </a:p>
          <a:p>
            <a:r>
              <a:rPr lang="en-US" sz="2800" dirty="0"/>
              <a:t>Research is a way to build and rebuild the link to the territory and natural ecosystem.</a:t>
            </a:r>
          </a:p>
          <a:p>
            <a:endParaRPr lang="en-US" sz="280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69C69E2-362C-A565-DB7C-C3665DA32B4A}"/>
              </a:ext>
            </a:extLst>
          </p:cNvPr>
          <p:cNvSpPr txBox="1"/>
          <p:nvPr/>
        </p:nvSpPr>
        <p:spPr>
          <a:xfrm>
            <a:off x="2259875" y="6488668"/>
            <a:ext cx="161979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Manuel Boutet</a:t>
            </a:r>
          </a:p>
        </p:txBody>
      </p:sp>
    </p:spTree>
    <p:extLst>
      <p:ext uri="{BB962C8B-B14F-4D97-AF65-F5344CB8AC3E}">
        <p14:creationId xmlns:p14="http://schemas.microsoft.com/office/powerpoint/2010/main" val="27821581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B04BF84E-87D9-44F4-AA24-825D16CC5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928" y="91180"/>
            <a:ext cx="11470183" cy="668414"/>
          </a:xfrm>
        </p:spPr>
        <p:txBody>
          <a:bodyPr>
            <a:normAutofit/>
          </a:bodyPr>
          <a:lstStyle/>
          <a:p>
            <a:r>
              <a:rPr lang="fr-FR" sz="3600" dirty="0" err="1"/>
              <a:t>What</a:t>
            </a:r>
            <a:r>
              <a:rPr lang="fr-FR" sz="3600" dirty="0"/>
              <a:t> are business </a:t>
            </a:r>
            <a:r>
              <a:rPr lang="fr-FR" sz="3600" dirty="0" err="1"/>
              <a:t>models</a:t>
            </a:r>
            <a:r>
              <a:rPr lang="fr-FR" sz="3600" dirty="0"/>
              <a:t>?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CA0F169-D24D-8659-63F2-0D96CF2C29E2}"/>
              </a:ext>
            </a:extLst>
          </p:cNvPr>
          <p:cNvSpPr txBox="1"/>
          <p:nvPr/>
        </p:nvSpPr>
        <p:spPr>
          <a:xfrm>
            <a:off x="490888" y="1126156"/>
            <a:ext cx="1115435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/>
              <a:t>Some key features to take with you :</a:t>
            </a:r>
          </a:p>
          <a:p>
            <a:endParaRPr lang="en-US" sz="2800" dirty="0"/>
          </a:p>
          <a:p>
            <a:r>
              <a:rPr lang="en-US" sz="2800" dirty="0"/>
              <a:t>3. </a:t>
            </a:r>
            <a:r>
              <a:rPr lang="en-US" sz="2800" u="sng" dirty="0"/>
              <a:t>Multiplicity of actors involved</a:t>
            </a:r>
            <a:r>
              <a:rPr lang="en-US" sz="2800" dirty="0"/>
              <a:t> : a remarkable richness there, and more profoundly </a:t>
            </a:r>
            <a:r>
              <a:rPr lang="en-US" sz="2800" b="1" dirty="0"/>
              <a:t>a link to local culture and social intelligence</a:t>
            </a:r>
          </a:p>
          <a:p>
            <a:r>
              <a:rPr lang="en-US" sz="2800" dirty="0"/>
              <a:t>	</a:t>
            </a:r>
          </a:p>
          <a:p>
            <a:r>
              <a:rPr lang="en-US" sz="2800" dirty="0"/>
              <a:t>	“it is a gender specific problem, we offered a gender specific solution”</a:t>
            </a:r>
          </a:p>
          <a:p>
            <a:r>
              <a:rPr lang="en-US" sz="2800" dirty="0"/>
              <a:t>	</a:t>
            </a:r>
          </a:p>
          <a:p>
            <a:r>
              <a:rPr lang="en-US" sz="2800" dirty="0"/>
              <a:t>	“sit down with the farmer and look at his plots”</a:t>
            </a:r>
          </a:p>
          <a:p>
            <a:r>
              <a:rPr lang="en-US" sz="2800" dirty="0"/>
              <a:t>	</a:t>
            </a:r>
          </a:p>
          <a:p>
            <a:r>
              <a:rPr lang="en-US" sz="2800" dirty="0"/>
              <a:t>	“engaging with the public”</a:t>
            </a:r>
          </a:p>
          <a:p>
            <a:pPr marL="285750" indent="-285750">
              <a:buFontTx/>
              <a:buChar char="-"/>
            </a:pPr>
            <a:endParaRPr lang="en-US" sz="2800" dirty="0"/>
          </a:p>
          <a:p>
            <a:endParaRPr lang="en-US" sz="280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41BBBA9-CDBA-1DB3-F11F-2BF69B2EB989}"/>
              </a:ext>
            </a:extLst>
          </p:cNvPr>
          <p:cNvSpPr txBox="1"/>
          <p:nvPr/>
        </p:nvSpPr>
        <p:spPr>
          <a:xfrm>
            <a:off x="2259875" y="6488668"/>
            <a:ext cx="161979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Manuel Boutet</a:t>
            </a:r>
          </a:p>
        </p:txBody>
      </p:sp>
    </p:spTree>
    <p:extLst>
      <p:ext uri="{BB962C8B-B14F-4D97-AF65-F5344CB8AC3E}">
        <p14:creationId xmlns:p14="http://schemas.microsoft.com/office/powerpoint/2010/main" val="42195078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B04BF84E-87D9-44F4-AA24-825D16CC5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928" y="91180"/>
            <a:ext cx="11470183" cy="668414"/>
          </a:xfrm>
        </p:spPr>
        <p:txBody>
          <a:bodyPr>
            <a:normAutofit/>
          </a:bodyPr>
          <a:lstStyle/>
          <a:p>
            <a:r>
              <a:rPr lang="fr-FR" sz="3600" dirty="0" err="1"/>
              <a:t>What</a:t>
            </a:r>
            <a:r>
              <a:rPr lang="fr-FR" sz="3600" dirty="0"/>
              <a:t> are business </a:t>
            </a:r>
            <a:r>
              <a:rPr lang="fr-FR" sz="3600" dirty="0" err="1"/>
              <a:t>models</a:t>
            </a:r>
            <a:r>
              <a:rPr lang="fr-FR" sz="3600" dirty="0"/>
              <a:t>?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CA0F169-D24D-8659-63F2-0D96CF2C29E2}"/>
              </a:ext>
            </a:extLst>
          </p:cNvPr>
          <p:cNvSpPr txBox="1"/>
          <p:nvPr/>
        </p:nvSpPr>
        <p:spPr>
          <a:xfrm>
            <a:off x="490888" y="1126156"/>
            <a:ext cx="11154357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/>
              <a:t>Some key features to take with you :</a:t>
            </a:r>
          </a:p>
          <a:p>
            <a:endParaRPr lang="en-US" sz="2800" dirty="0"/>
          </a:p>
          <a:p>
            <a:r>
              <a:rPr lang="en-US" sz="2800" dirty="0"/>
              <a:t>3. Multiplicity of actors involved… means also </a:t>
            </a:r>
            <a:r>
              <a:rPr lang="en-US" sz="2800" b="1" dirty="0"/>
              <a:t>alternate measurements of gain</a:t>
            </a:r>
            <a:r>
              <a:rPr lang="en-US" sz="2800" dirty="0"/>
              <a:t> to expect from the technique :</a:t>
            </a:r>
          </a:p>
          <a:p>
            <a:endParaRPr lang="en-US" sz="2800" b="1" dirty="0"/>
          </a:p>
          <a:p>
            <a:r>
              <a:rPr lang="en-US" sz="2800" dirty="0"/>
              <a:t>	“saving the crop”</a:t>
            </a:r>
          </a:p>
          <a:p>
            <a:r>
              <a:rPr lang="en-US" sz="2800" dirty="0"/>
              <a:t>	“public health”</a:t>
            </a:r>
          </a:p>
          <a:p>
            <a:r>
              <a:rPr lang="en-US" sz="2800" dirty="0"/>
              <a:t>	“empowering farmers”</a:t>
            </a:r>
          </a:p>
          <a:p>
            <a:r>
              <a:rPr lang="en-US" sz="2800" dirty="0"/>
              <a:t>	“landscape aesthetics”</a:t>
            </a:r>
          </a:p>
          <a:p>
            <a:r>
              <a:rPr lang="en-US" sz="2800" dirty="0"/>
              <a:t>	“biodiversity”</a:t>
            </a:r>
          </a:p>
          <a:p>
            <a:r>
              <a:rPr lang="en-US" sz="2800" b="1" dirty="0"/>
              <a:t>	“any % is a contribution”</a:t>
            </a:r>
          </a:p>
          <a:p>
            <a:r>
              <a:rPr lang="en-US" sz="2800"/>
              <a:t>	“knowledge about” … problems, pests, environment, biodiversity, etc.</a:t>
            </a:r>
          </a:p>
          <a:p>
            <a:endParaRPr lang="en-US" sz="2800" b="1" dirty="0"/>
          </a:p>
          <a:p>
            <a:r>
              <a:rPr lang="en-US" sz="2800" dirty="0"/>
              <a:t>	</a:t>
            </a:r>
          </a:p>
          <a:p>
            <a:endParaRPr lang="en-US" sz="2800" dirty="0"/>
          </a:p>
          <a:p>
            <a:r>
              <a:rPr lang="en-US" sz="2800" dirty="0"/>
              <a:t>	</a:t>
            </a:r>
          </a:p>
          <a:p>
            <a:endParaRPr lang="en-US" sz="2800" dirty="0"/>
          </a:p>
          <a:p>
            <a:endParaRPr lang="en-US" sz="280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A95D3A6-95CA-E474-6B91-2500E9062163}"/>
              </a:ext>
            </a:extLst>
          </p:cNvPr>
          <p:cNvSpPr txBox="1"/>
          <p:nvPr/>
        </p:nvSpPr>
        <p:spPr>
          <a:xfrm>
            <a:off x="2259875" y="6488668"/>
            <a:ext cx="161979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Manuel Boutet</a:t>
            </a:r>
          </a:p>
        </p:txBody>
      </p:sp>
    </p:spTree>
    <p:extLst>
      <p:ext uri="{BB962C8B-B14F-4D97-AF65-F5344CB8AC3E}">
        <p14:creationId xmlns:p14="http://schemas.microsoft.com/office/powerpoint/2010/main" val="4990800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B04BF84E-87D9-44F4-AA24-825D16CC5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928" y="91180"/>
            <a:ext cx="11470183" cy="668414"/>
          </a:xfrm>
        </p:spPr>
        <p:txBody>
          <a:bodyPr>
            <a:normAutofit/>
          </a:bodyPr>
          <a:lstStyle/>
          <a:p>
            <a:r>
              <a:rPr lang="fr-FR" sz="3600" dirty="0" err="1"/>
              <a:t>What</a:t>
            </a:r>
            <a:r>
              <a:rPr lang="fr-FR" sz="3600" dirty="0"/>
              <a:t> are business </a:t>
            </a:r>
            <a:r>
              <a:rPr lang="fr-FR" sz="3600" dirty="0" err="1"/>
              <a:t>models</a:t>
            </a:r>
            <a:r>
              <a:rPr lang="fr-FR" sz="3600" dirty="0"/>
              <a:t>?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CA0F169-D24D-8659-63F2-0D96CF2C29E2}"/>
              </a:ext>
            </a:extLst>
          </p:cNvPr>
          <p:cNvSpPr txBox="1"/>
          <p:nvPr/>
        </p:nvSpPr>
        <p:spPr>
          <a:xfrm>
            <a:off x="490888" y="1126156"/>
            <a:ext cx="1115435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/>
              <a:t>Some key features to take with you :</a:t>
            </a:r>
          </a:p>
          <a:p>
            <a:endParaRPr lang="en-US" sz="2800" dirty="0"/>
          </a:p>
          <a:p>
            <a:r>
              <a:rPr lang="en-US" sz="2800" dirty="0"/>
              <a:t>4. Time span :</a:t>
            </a:r>
          </a:p>
          <a:p>
            <a:r>
              <a:rPr lang="en-US" sz="2800" dirty="0"/>
              <a:t>for all techniques, most examples are developed over </a:t>
            </a:r>
            <a:r>
              <a:rPr lang="en-US" sz="2800" b="1" dirty="0"/>
              <a:t>10 to 20 years</a:t>
            </a:r>
          </a:p>
          <a:p>
            <a:endParaRPr lang="en-US" sz="2800" dirty="0"/>
          </a:p>
          <a:p>
            <a:r>
              <a:rPr lang="en-US" sz="2800" dirty="0"/>
              <a:t>	&gt; we really need to change the scale</a:t>
            </a:r>
          </a:p>
          <a:p>
            <a:pPr marL="285750" indent="-285750">
              <a:buFontTx/>
              <a:buChar char="-"/>
            </a:pPr>
            <a:endParaRPr lang="en-US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7053697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2098</TotalTime>
  <Words>1100</Words>
  <Application>Microsoft Office PowerPoint</Application>
  <PresentationFormat>Grand écran</PresentationFormat>
  <Paragraphs>140</Paragraphs>
  <Slides>14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Raleway</vt:lpstr>
      <vt:lpstr>Wingdings</vt:lpstr>
      <vt:lpstr>Thème Office</vt:lpstr>
      <vt:lpstr>Diversifying Business Models for Biocontrol Deployment  Elements for a conclusion</vt:lpstr>
      <vt:lpstr>Several fixation effects &amp; paradoxes</vt:lpstr>
      <vt:lpstr>What are business models?</vt:lpstr>
      <vt:lpstr>What are business models?</vt:lpstr>
      <vt:lpstr>What are business models?</vt:lpstr>
      <vt:lpstr>What are business models?</vt:lpstr>
      <vt:lpstr>What are business models?</vt:lpstr>
      <vt:lpstr>What are business models?</vt:lpstr>
      <vt:lpstr>What are business models?</vt:lpstr>
      <vt:lpstr>What are business models?</vt:lpstr>
      <vt:lpstr>What are business models?</vt:lpstr>
      <vt:lpstr>How to speed-up the growth of biocontrol strategies?</vt:lpstr>
      <vt:lpstr>Why this international event?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arnaud</dc:creator>
  <cp:lastModifiedBy>Manuel Boutet</cp:lastModifiedBy>
  <cp:revision>92</cp:revision>
  <cp:lastPrinted>2023-04-17T07:05:36Z</cp:lastPrinted>
  <dcterms:created xsi:type="dcterms:W3CDTF">2019-12-11T10:12:20Z</dcterms:created>
  <dcterms:modified xsi:type="dcterms:W3CDTF">2023-06-01T13:05:30Z</dcterms:modified>
</cp:coreProperties>
</file>