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56" r:id="rId2"/>
    <p:sldId id="443" r:id="rId3"/>
    <p:sldId id="435" r:id="rId4"/>
    <p:sldId id="457" r:id="rId5"/>
    <p:sldId id="449" r:id="rId6"/>
    <p:sldId id="451" r:id="rId7"/>
    <p:sldId id="452" r:id="rId8"/>
    <p:sldId id="455" r:id="rId9"/>
    <p:sldId id="453" r:id="rId10"/>
    <p:sldId id="454" r:id="rId11"/>
    <p:sldId id="456" r:id="rId12"/>
    <p:sldId id="445" r:id="rId13"/>
    <p:sldId id="446" r:id="rId14"/>
    <p:sldId id="415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39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212" y="3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46850-0399-4002-8E0F-E3FF34FAF881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B299-AAE8-4D64-A8CF-F5D7080EC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41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(and sometimes, weaknesses can become strength : as with little farms in Africa where most of the farmers are 	women… It could be seen as a weakness, but it becomes an opportunity to rely on the community of women in 	each village)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(can it be reduced ? For example, maximum optimization would be 4 years from strain to production for Atoxigenic fungi)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CB299-AAE8-4D64-A8CF-F5D7080ECD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5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(and sometimes, weaknesses can become strength : as with little farms in Africa where most of the farmers are 	women… It could be seen as a weakness, but it becomes an opportunity to rely on the community of women in 	each village)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(can it be reduced ? For example, maximum optimization would be 4 years from strain to production for Atoxigenic fungi)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CB299-AAE8-4D64-A8CF-F5D7080ECD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5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(and sometimes, weaknesses can become strength : as with little farms in Africa where most of the farmers are 	women… It could be seen as a weakness, but it becomes an opportunity to rely on the community of women in 	each village)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CB299-AAE8-4D64-A8CF-F5D7080ECD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44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(doesn’t need to be the sole solution)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CB299-AAE8-4D64-A8CF-F5D7080ECD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05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(can it be reduced ? For example, maximum optimization would be 4 years from strain to production for Atoxigenic fungi)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CB299-AAE8-4D64-A8CF-F5D7080ECDF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6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(and sometimes, weaknesses can become strength : as with little farms in Africa where most of the farmers are 	women… It could be seen as a weakness, but it becomes an opportunity to rely on the community of women in 	each village)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(can it be reduced ? For example, maximum optimization would be 4 years from strain to production for Atoxigenic fungi)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CB299-AAE8-4D64-A8CF-F5D7080ECDF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31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But it seemed to us preparing that important meeting that it was important to discuss first, both realistically and positively, the possibilities of development.</a:t>
            </a:r>
          </a:p>
          <a:p>
            <a:endParaRPr lang="en-US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CB299-AAE8-4D64-A8CF-F5D7080ECD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76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0_Contenu 2 colonnes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 dirty="0"/>
              <a:t>Mardi 2 février 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8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Chronologie du tablea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18E85FD-4D63-460A-8FAE-B85C5520CB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28463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10040006" y="6515037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2324256" y="6502311"/>
            <a:ext cx="813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275662"/>
                </a:solidFill>
                <a:latin typeface="+mn-lt"/>
              </a:rPr>
              <a:t>Thibaut Malausa		</a:t>
            </a:r>
            <a:r>
              <a:rPr lang="fr-FR" sz="1200" dirty="0" err="1">
                <a:solidFill>
                  <a:srgbClr val="00A3A6"/>
                </a:solidFill>
                <a:latin typeface="+mj-lt"/>
              </a:rPr>
              <a:t>Diversifying</a:t>
            </a:r>
            <a:r>
              <a:rPr lang="fr-FR" sz="1200" dirty="0">
                <a:solidFill>
                  <a:srgbClr val="00A3A6"/>
                </a:solidFill>
                <a:latin typeface="+mj-lt"/>
              </a:rPr>
              <a:t> Business </a:t>
            </a:r>
            <a:r>
              <a:rPr lang="fr-FR" sz="1200" dirty="0" err="1">
                <a:solidFill>
                  <a:srgbClr val="00A3A6"/>
                </a:solidFill>
                <a:latin typeface="+mj-lt"/>
              </a:rPr>
              <a:t>Models</a:t>
            </a:r>
            <a:r>
              <a:rPr lang="fr-FR" sz="1200" dirty="0">
                <a:solidFill>
                  <a:srgbClr val="00A3A6"/>
                </a:solidFill>
                <a:latin typeface="+mj-lt"/>
              </a:rPr>
              <a:t> for </a:t>
            </a:r>
            <a:r>
              <a:rPr lang="fr-FR" sz="1200" dirty="0" err="1">
                <a:solidFill>
                  <a:srgbClr val="00A3A6"/>
                </a:solidFill>
                <a:latin typeface="+mj-lt"/>
              </a:rPr>
              <a:t>Biocontrol</a:t>
            </a:r>
            <a:r>
              <a:rPr lang="fr-FR" sz="1200" dirty="0">
                <a:solidFill>
                  <a:srgbClr val="00A3A6"/>
                </a:solidFill>
                <a:latin typeface="+mj-lt"/>
              </a:rPr>
              <a:t> </a:t>
            </a:r>
            <a:r>
              <a:rPr lang="fr-FR" sz="1200" dirty="0" err="1">
                <a:solidFill>
                  <a:srgbClr val="00A3A6"/>
                </a:solidFill>
                <a:latin typeface="+mj-lt"/>
              </a:rPr>
              <a:t>Deployment</a:t>
            </a:r>
            <a:r>
              <a:rPr lang="fr-FR" sz="1200" dirty="0">
                <a:solidFill>
                  <a:srgbClr val="00A3A6"/>
                </a:solidFill>
                <a:latin typeface="+mj-lt"/>
              </a:rPr>
              <a:t>			31/05/2023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453DC0-BC17-230F-EE4C-09F4B4202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-10141"/>
          <a:stretch/>
        </p:blipFill>
        <p:spPr>
          <a:xfrm>
            <a:off x="63063" y="6445130"/>
            <a:ext cx="2157052" cy="3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62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88" r:id="rId11"/>
    <p:sldLayoutId id="2147483689" r:id="rId12"/>
    <p:sldLayoutId id="2147483690" r:id="rId13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427344"/>
            <a:ext cx="6636279" cy="1057708"/>
          </a:xfrm>
        </p:spPr>
        <p:txBody>
          <a:bodyPr>
            <a:noAutofit/>
          </a:bodyPr>
          <a:lstStyle/>
          <a:p>
            <a:r>
              <a:rPr lang="en-US" sz="4400" dirty="0"/>
              <a:t>Diversifying Business Models for Biocontrol Deployment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Elements for a conclusion</a:t>
            </a:r>
            <a:endParaRPr lang="fr-FR" sz="4400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994179"/>
            <a:ext cx="5008162" cy="654923"/>
          </a:xfrm>
        </p:spPr>
        <p:txBody>
          <a:bodyPr>
            <a:noAutofit/>
          </a:bodyPr>
          <a:lstStyle/>
          <a:p>
            <a:r>
              <a:rPr lang="fr-FR" b="1" dirty="0"/>
              <a:t>Manuel Boutet</a:t>
            </a:r>
          </a:p>
          <a:p>
            <a:r>
              <a:rPr lang="fr-FR" b="1" dirty="0"/>
              <a:t>(GREDEG, Université Côte d’Azur)</a:t>
            </a:r>
          </a:p>
          <a:p>
            <a:r>
              <a:rPr lang="fr-FR" sz="1800" dirty="0"/>
              <a:t>01/06/2023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651BCF-D194-28B1-08CD-C423DA2CB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8" t="-14582"/>
          <a:stretch/>
        </p:blipFill>
        <p:spPr>
          <a:xfrm>
            <a:off x="4781994" y="5598240"/>
            <a:ext cx="2628011" cy="727750"/>
          </a:xfrm>
          <a:prstGeom prst="rect">
            <a:avLst/>
          </a:prstGeom>
        </p:spPr>
      </p:pic>
      <p:pic>
        <p:nvPicPr>
          <p:cNvPr id="2" name="Image 1" descr="Une image contenant texte, parapluie, habits, capture d’écran&#10;&#10;Description générée automatiquement">
            <a:extLst>
              <a:ext uri="{FF2B5EF4-FFF2-40B4-BE49-F238E27FC236}">
                <a16:creationId xmlns:a16="http://schemas.microsoft.com/office/drawing/2014/main" id="{84E8483F-23B9-5668-006E-A2224899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56" y="3772669"/>
            <a:ext cx="2718322" cy="2681587"/>
          </a:xfrm>
          <a:prstGeom prst="rect">
            <a:avLst/>
          </a:prstGeom>
        </p:spPr>
      </p:pic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F8D78004-3F45-68F8-24A9-C02AADF73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55" y="3045041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0F169-D24D-8659-63F2-0D96CF2C29E2}"/>
              </a:ext>
            </a:extLst>
          </p:cNvPr>
          <p:cNvSpPr txBox="1"/>
          <p:nvPr/>
        </p:nvSpPr>
        <p:spPr>
          <a:xfrm>
            <a:off x="490888" y="1126156"/>
            <a:ext cx="1115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key features to take with you :</a:t>
            </a:r>
          </a:p>
          <a:p>
            <a:endParaRPr lang="en-US" sz="2800" dirty="0"/>
          </a:p>
          <a:p>
            <a:r>
              <a:rPr lang="en-US" sz="2800" dirty="0"/>
              <a:t>4. Really open imagination about agriculture</a:t>
            </a:r>
          </a:p>
          <a:p>
            <a:endParaRPr lang="en-US" sz="2800" dirty="0"/>
          </a:p>
          <a:p>
            <a:r>
              <a:rPr lang="en-US" sz="2800" dirty="0"/>
              <a:t>	&gt; we really need to change the scale :</a:t>
            </a:r>
          </a:p>
          <a:p>
            <a:endParaRPr lang="en-US" sz="2800" dirty="0"/>
          </a:p>
          <a:p>
            <a:r>
              <a:rPr lang="en-US" sz="2800" dirty="0"/>
              <a:t>To do that, we definitely need a better, more complete and more accurate road map of all the avenues of development before us.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CB2374-CE44-D7BD-4E26-A71275852C84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352425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0F169-D24D-8659-63F2-0D96CF2C29E2}"/>
              </a:ext>
            </a:extLst>
          </p:cNvPr>
          <p:cNvSpPr txBox="1"/>
          <p:nvPr/>
        </p:nvSpPr>
        <p:spPr>
          <a:xfrm>
            <a:off x="490888" y="1126156"/>
            <a:ext cx="11154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key features to take with you :</a:t>
            </a:r>
          </a:p>
          <a:p>
            <a:endParaRPr lang="en-US" sz="2800" dirty="0"/>
          </a:p>
          <a:p>
            <a:r>
              <a:rPr lang="en-US" sz="2800" dirty="0"/>
              <a:t>5. What was perhaps lacking here ?</a:t>
            </a:r>
          </a:p>
          <a:p>
            <a:endParaRPr lang="en-US" sz="2800" dirty="0"/>
          </a:p>
          <a:p>
            <a:r>
              <a:rPr lang="en-US" sz="2800" dirty="0"/>
              <a:t>We need more time to discuss the difficult subjects: difficulties, conflicts and governance.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1B5D8A-9773-870B-877A-21C0FB2720C0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341936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3">
            <a:extLst>
              <a:ext uri="{FF2B5EF4-FFF2-40B4-BE49-F238E27FC236}">
                <a16:creationId xmlns:a16="http://schemas.microsoft.com/office/drawing/2014/main" id="{1EB65866-1236-F81F-DABB-28E4D2C5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/>
              <a:t>How to speed-up the </a:t>
            </a:r>
            <a:r>
              <a:rPr lang="fr-FR" sz="3600" dirty="0" err="1"/>
              <a:t>growth</a:t>
            </a:r>
            <a:r>
              <a:rPr lang="fr-FR" sz="3600" dirty="0"/>
              <a:t> of </a:t>
            </a:r>
            <a:r>
              <a:rPr lang="fr-FR" sz="3600" dirty="0" err="1"/>
              <a:t>biocontrol</a:t>
            </a:r>
            <a:r>
              <a:rPr lang="fr-FR" sz="3600" dirty="0"/>
              <a:t> </a:t>
            </a:r>
            <a:r>
              <a:rPr lang="fr-FR" sz="3600" dirty="0" err="1"/>
              <a:t>strategies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26F657-DBB6-B5F2-EF9C-EEAA6C29D386}"/>
              </a:ext>
            </a:extLst>
          </p:cNvPr>
          <p:cNvSpPr txBox="1"/>
          <p:nvPr/>
        </p:nvSpPr>
        <p:spPr>
          <a:xfrm>
            <a:off x="58522" y="1123650"/>
            <a:ext cx="120308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fr-FR" sz="2800" b="1" dirty="0">
                <a:sym typeface="Wingdings" panose="05000000000000000000" pitchFamily="2" charset="2"/>
              </a:rPr>
              <a:t> S</a:t>
            </a:r>
            <a:r>
              <a:rPr lang="fr-FR" sz="2800" b="1" dirty="0"/>
              <a:t>upport all types of </a:t>
            </a:r>
            <a:r>
              <a:rPr lang="fr-FR" sz="2800" b="1" dirty="0" err="1"/>
              <a:t>biocontrol</a:t>
            </a:r>
            <a:r>
              <a:rPr lang="fr-FR" sz="2800" b="1" dirty="0"/>
              <a:t> </a:t>
            </a:r>
            <a:r>
              <a:rPr lang="fr-FR" sz="2800" b="1" dirty="0" err="1"/>
              <a:t>strategies</a:t>
            </a:r>
            <a:r>
              <a:rPr lang="fr-FR" sz="2800" b="1" dirty="0"/>
              <a:t> &amp; </a:t>
            </a:r>
            <a:r>
              <a:rPr lang="fr-FR" sz="2800" b="1" dirty="0" err="1"/>
              <a:t>associated</a:t>
            </a:r>
            <a:r>
              <a:rPr lang="fr-FR" sz="2800" b="1" dirty="0"/>
              <a:t> business </a:t>
            </a:r>
            <a:r>
              <a:rPr lang="fr-FR" sz="2800" b="1" dirty="0" err="1"/>
              <a:t>models</a:t>
            </a:r>
            <a:endParaRPr lang="fr-FR" sz="2800" b="1" dirty="0"/>
          </a:p>
          <a:p>
            <a:pPr algn="ctr"/>
            <a:r>
              <a:rPr lang="fr-FR" sz="2400" dirty="0"/>
              <a:t>Work on the </a:t>
            </a:r>
            <a:r>
              <a:rPr lang="fr-FR" sz="2400" dirty="0" err="1"/>
              <a:t>organisational</a:t>
            </a:r>
            <a:r>
              <a:rPr lang="fr-FR" sz="2400" dirty="0"/>
              <a:t> and </a:t>
            </a:r>
            <a:r>
              <a:rPr lang="fr-FR" sz="2400" dirty="0" err="1"/>
              <a:t>institutional</a:t>
            </a:r>
            <a:r>
              <a:rPr lang="fr-FR" sz="2400" dirty="0"/>
              <a:t> </a:t>
            </a:r>
            <a:r>
              <a:rPr lang="fr-FR" sz="2400" dirty="0" err="1"/>
              <a:t>factors</a:t>
            </a:r>
            <a:r>
              <a:rPr lang="fr-FR" sz="2400" dirty="0"/>
              <a:t> </a:t>
            </a:r>
            <a:r>
              <a:rPr lang="fr-FR" sz="2400" dirty="0" err="1"/>
              <a:t>impacting</a:t>
            </a:r>
            <a:r>
              <a:rPr lang="fr-FR" sz="2400" dirty="0"/>
              <a:t> business </a:t>
            </a:r>
            <a:r>
              <a:rPr lang="fr-FR" sz="2400" dirty="0" err="1"/>
              <a:t>models</a:t>
            </a:r>
            <a:endParaRPr lang="fr-FR" sz="2400" dirty="0"/>
          </a:p>
          <a:p>
            <a:pPr algn="ctr"/>
            <a:r>
              <a:rPr lang="fr-FR" sz="2400" dirty="0"/>
              <a:t>Focus on innovation pull </a:t>
            </a:r>
            <a:r>
              <a:rPr lang="fr-FR" sz="2400" dirty="0" err="1"/>
              <a:t>strategy</a:t>
            </a:r>
            <a:r>
              <a:rPr lang="fr-FR" sz="2400" dirty="0"/>
              <a:t> </a:t>
            </a:r>
            <a:r>
              <a:rPr lang="fr-FR" sz="2400" dirty="0" err="1"/>
              <a:t>driven</a:t>
            </a:r>
            <a:r>
              <a:rPr lang="fr-FR" sz="2400" dirty="0"/>
              <a:t> by </a:t>
            </a:r>
            <a:r>
              <a:rPr lang="fr-FR" sz="2400" dirty="0" err="1"/>
              <a:t>downstream</a:t>
            </a:r>
            <a:r>
              <a:rPr lang="fr-FR" sz="2400" dirty="0"/>
              <a:t> </a:t>
            </a:r>
            <a:r>
              <a:rPr lang="fr-FR" sz="2400" dirty="0" err="1"/>
              <a:t>actors</a:t>
            </a:r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b="1" dirty="0">
                <a:sym typeface="Wingdings" panose="05000000000000000000" pitchFamily="2" charset="2"/>
              </a:rPr>
              <a:t> </a:t>
            </a:r>
            <a:r>
              <a:rPr lang="fr-FR" sz="2400" b="1" dirty="0" err="1"/>
              <a:t>Increase</a:t>
            </a:r>
            <a:r>
              <a:rPr lang="fr-FR" sz="2400" b="1" dirty="0"/>
              <a:t> the focus on </a:t>
            </a:r>
            <a:r>
              <a:rPr lang="fr-FR" sz="2400" b="1" dirty="0" err="1"/>
              <a:t>biocontrol</a:t>
            </a:r>
            <a:r>
              <a:rPr lang="fr-FR" sz="2400" b="1" dirty="0"/>
              <a:t> innovations in the </a:t>
            </a:r>
            <a:r>
              <a:rPr lang="fr-FR" sz="2400" b="1" dirty="0" err="1"/>
              <a:t>most</a:t>
            </a:r>
            <a:r>
              <a:rPr lang="fr-FR" sz="2400" b="1" dirty="0"/>
              <a:t> </a:t>
            </a:r>
            <a:r>
              <a:rPr lang="fr-FR" sz="2400" b="1" dirty="0" err="1"/>
              <a:t>sustainable</a:t>
            </a:r>
            <a:r>
              <a:rPr lang="fr-FR" sz="2400" b="1" dirty="0"/>
              <a:t> </a:t>
            </a:r>
            <a:r>
              <a:rPr lang="fr-FR" sz="2400" b="1" dirty="0" err="1"/>
              <a:t>systems</a:t>
            </a:r>
            <a:r>
              <a:rPr lang="fr-FR" sz="2400" b="1" dirty="0"/>
              <a:t> </a:t>
            </a:r>
          </a:p>
          <a:p>
            <a:pPr algn="ctr"/>
            <a:r>
              <a:rPr lang="fr-FR" sz="2000" dirty="0"/>
              <a:t>(as </a:t>
            </a:r>
            <a:r>
              <a:rPr lang="fr-FR" sz="2000" dirty="0" err="1"/>
              <a:t>opposed</a:t>
            </a:r>
            <a:r>
              <a:rPr lang="fr-FR" sz="2000" dirty="0"/>
              <a:t> to </a:t>
            </a:r>
            <a:r>
              <a:rPr lang="fr-FR" sz="2000" dirty="0" err="1"/>
              <a:t>systems</a:t>
            </a:r>
            <a:r>
              <a:rPr lang="fr-FR" sz="2000" dirty="0"/>
              <a:t> </a:t>
            </a:r>
            <a:r>
              <a:rPr lang="fr-FR" sz="2000" dirty="0" err="1"/>
              <a:t>using</a:t>
            </a:r>
            <a:r>
              <a:rPr lang="fr-FR" sz="2000" dirty="0"/>
              <a:t> </a:t>
            </a:r>
            <a:r>
              <a:rPr lang="fr-FR" sz="2000" dirty="0" err="1"/>
              <a:t>chemical</a:t>
            </a:r>
            <a:r>
              <a:rPr lang="fr-FR" sz="2000" dirty="0"/>
              <a:t> pesticides as </a:t>
            </a:r>
            <a:r>
              <a:rPr lang="fr-FR" sz="2000" dirty="0" err="1"/>
              <a:t>cornerstone</a:t>
            </a:r>
            <a:r>
              <a:rPr lang="fr-FR" sz="2000" dirty="0"/>
              <a:t>)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b="1" dirty="0" err="1"/>
              <a:t>Remarks</a:t>
            </a:r>
            <a:r>
              <a:rPr lang="fr-FR" sz="2400" b="1" dirty="0"/>
              <a:t>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/>
              <a:t>I do not </a:t>
            </a:r>
            <a:r>
              <a:rPr lang="fr-FR" sz="2000" dirty="0" err="1"/>
              <a:t>suggest</a:t>
            </a:r>
            <a:r>
              <a:rPr lang="fr-FR" sz="2000" dirty="0"/>
              <a:t> to stop the support to the </a:t>
            </a:r>
            <a:r>
              <a:rPr lang="fr-FR" sz="2000" dirty="0" err="1"/>
              <a:t>development</a:t>
            </a:r>
            <a:r>
              <a:rPr lang="fr-FR" sz="2000" dirty="0"/>
              <a:t> of </a:t>
            </a:r>
            <a:r>
              <a:rPr lang="fr-FR" sz="2000" dirty="0" err="1"/>
              <a:t>biocontrol</a:t>
            </a:r>
            <a:r>
              <a:rPr lang="fr-FR" sz="2000" dirty="0"/>
              <a:t> </a:t>
            </a:r>
            <a:r>
              <a:rPr lang="fr-FR" sz="2000" dirty="0" err="1"/>
              <a:t>products</a:t>
            </a:r>
            <a:r>
              <a:rPr lang="fr-FR" sz="2000" dirty="0"/>
              <a:t>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/>
              <a:t>The suggestion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rather</a:t>
            </a:r>
            <a:r>
              <a:rPr lang="fr-FR" sz="2000" dirty="0"/>
              <a:t> to </a:t>
            </a:r>
            <a:r>
              <a:rPr lang="fr-FR" sz="2000" dirty="0" err="1"/>
              <a:t>increase</a:t>
            </a:r>
            <a:r>
              <a:rPr lang="fr-FR" sz="2000" dirty="0"/>
              <a:t> the support to all the </a:t>
            </a:r>
            <a:r>
              <a:rPr lang="fr-FR" sz="2000" dirty="0" err="1"/>
              <a:t>most</a:t>
            </a:r>
            <a:r>
              <a:rPr lang="fr-FR" sz="2000" dirty="0"/>
              <a:t> </a:t>
            </a:r>
            <a:r>
              <a:rPr lang="fr-FR" sz="2000" dirty="0" err="1"/>
              <a:t>sustainable</a:t>
            </a:r>
            <a:r>
              <a:rPr lang="fr-FR" sz="2000" dirty="0"/>
              <a:t> types of </a:t>
            </a:r>
            <a:r>
              <a:rPr lang="fr-FR" sz="2000" dirty="0" err="1"/>
              <a:t>strategies</a:t>
            </a:r>
            <a:r>
              <a:rPr lang="fr-FR" sz="2000" dirty="0"/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EB3D72-C871-8ABE-5CD0-C8AB6525FF57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272474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3">
            <a:extLst>
              <a:ext uri="{FF2B5EF4-FFF2-40B4-BE49-F238E27FC236}">
                <a16:creationId xmlns:a16="http://schemas.microsoft.com/office/drawing/2014/main" id="{1EB65866-1236-F81F-DABB-28E4D2C5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Why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international </a:t>
            </a:r>
            <a:r>
              <a:rPr lang="fr-FR" sz="3600" dirty="0" err="1"/>
              <a:t>event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26F657-DBB6-B5F2-EF9C-EEAA6C29D386}"/>
              </a:ext>
            </a:extLst>
          </p:cNvPr>
          <p:cNvSpPr txBox="1"/>
          <p:nvPr/>
        </p:nvSpPr>
        <p:spPr>
          <a:xfrm>
            <a:off x="0" y="969572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small" dirty="0">
                <a:sym typeface="Wingdings" panose="05000000000000000000" pitchFamily="2" charset="2"/>
              </a:rPr>
              <a:t>Overall goal</a:t>
            </a:r>
          </a:p>
          <a:p>
            <a:pPr algn="ctr"/>
            <a:r>
              <a:rPr lang="en-GB" sz="2400" dirty="0"/>
              <a:t>Start a large-scale initiative promoting organisational and institutional innovations favouring the growth of business models enabling the most sustainable biocontrol methods</a:t>
            </a:r>
            <a:endParaRPr lang="en-GB" dirty="0"/>
          </a:p>
        </p:txBody>
      </p:sp>
      <p:pic>
        <p:nvPicPr>
          <p:cNvPr id="3" name="Picture 4" descr="Logo France 2030">
            <a:extLst>
              <a:ext uri="{FF2B5EF4-FFF2-40B4-BE49-F238E27FC236}">
                <a16:creationId xmlns:a16="http://schemas.microsoft.com/office/drawing/2014/main" id="{4AFE5D1A-31C9-689D-233C-849372E04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4549" b="22000"/>
          <a:stretch/>
        </p:blipFill>
        <p:spPr bwMode="auto">
          <a:xfrm>
            <a:off x="1607410" y="2208682"/>
            <a:ext cx="1506392" cy="13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ST PROGRAMME – ΙδΕΚ">
            <a:extLst>
              <a:ext uri="{FF2B5EF4-FFF2-40B4-BE49-F238E27FC236}">
                <a16:creationId xmlns:a16="http://schemas.microsoft.com/office/drawing/2014/main" id="{81AE717F-18A3-758F-C7A8-AC5C5DBD7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1830" r="46195"/>
          <a:stretch/>
        </p:blipFill>
        <p:spPr bwMode="auto">
          <a:xfrm>
            <a:off x="7887905" y="2367157"/>
            <a:ext cx="2556614" cy="10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rizon-europe">
            <a:extLst>
              <a:ext uri="{FF2B5EF4-FFF2-40B4-BE49-F238E27FC236}">
                <a16:creationId xmlns:a16="http://schemas.microsoft.com/office/drawing/2014/main" id="{386D003B-78B7-8B4A-8344-8B107529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74" y="2367156"/>
            <a:ext cx="2468762" cy="10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DCB7A0-503F-AEBA-648F-24F5CB150D58}"/>
              </a:ext>
            </a:extLst>
          </p:cNvPr>
          <p:cNvSpPr txBox="1"/>
          <p:nvPr/>
        </p:nvSpPr>
        <p:spPr>
          <a:xfrm>
            <a:off x="0" y="3912473"/>
            <a:ext cx="12192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cap="small" dirty="0"/>
              <a:t>This Event is a kick-off to: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Highlight the diversity of biocontrol strategies available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Underline that these strategies mobilise a diversity of business models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Investigate, objectivize the business models used in BC, their success/failure factors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Pave the way for projects &amp; actions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4B9EE6-09A9-2863-1A40-C5596A3863F2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393321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6A2AECC-C238-FC2B-5516-E667E2A4580C}"/>
              </a:ext>
            </a:extLst>
          </p:cNvPr>
          <p:cNvSpPr txBox="1"/>
          <p:nvPr/>
        </p:nvSpPr>
        <p:spPr bwMode="auto">
          <a:xfrm>
            <a:off x="789098" y="127492"/>
            <a:ext cx="4086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 sz="4000" b="1" dirty="0"/>
          </a:p>
          <a:p>
            <a:pPr algn="ctr">
              <a:defRPr/>
            </a:pPr>
            <a:r>
              <a:rPr lang="en-US" sz="4000" b="1" dirty="0"/>
              <a:t>Thank you for your attention!</a:t>
            </a:r>
            <a:endParaRPr lang="en-US" sz="4000" dirty="0"/>
          </a:p>
          <a:p>
            <a:pPr algn="ctr">
              <a:defRPr/>
            </a:pPr>
            <a:endParaRPr lang="fr-FR" sz="4000" b="1" dirty="0"/>
          </a:p>
        </p:txBody>
      </p:sp>
      <p:pic>
        <p:nvPicPr>
          <p:cNvPr id="5" name="Image 4" descr="Une image contenant texte, parapluie, habits, capture d’écran&#10;&#10;Description générée automatiquement">
            <a:extLst>
              <a:ext uri="{FF2B5EF4-FFF2-40B4-BE49-F238E27FC236}">
                <a16:creationId xmlns:a16="http://schemas.microsoft.com/office/drawing/2014/main" id="{C6B32E8A-E4D7-8EAB-C873-8C743ADC6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5" y="340690"/>
            <a:ext cx="5957157" cy="587665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4B84CEE-721B-A921-ADBF-24D97830E899}"/>
              </a:ext>
            </a:extLst>
          </p:cNvPr>
          <p:cNvGrpSpPr/>
          <p:nvPr/>
        </p:nvGrpSpPr>
        <p:grpSpPr>
          <a:xfrm>
            <a:off x="789098" y="2377440"/>
            <a:ext cx="4304588" cy="3592383"/>
            <a:chOff x="3645879" y="999424"/>
            <a:chExt cx="5291702" cy="4498761"/>
          </a:xfrm>
        </p:grpSpPr>
        <p:pic>
          <p:nvPicPr>
            <p:cNvPr id="7" name="Picture 2" descr="Logo INRAE">
              <a:extLst>
                <a:ext uri="{FF2B5EF4-FFF2-40B4-BE49-F238E27FC236}">
                  <a16:creationId xmlns:a16="http://schemas.microsoft.com/office/drawing/2014/main" id="{7B9007AC-5311-5E81-059B-71C4650C6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801" y="4681631"/>
              <a:ext cx="3093009" cy="81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Logo France 2030">
              <a:extLst>
                <a:ext uri="{FF2B5EF4-FFF2-40B4-BE49-F238E27FC236}">
                  <a16:creationId xmlns:a16="http://schemas.microsoft.com/office/drawing/2014/main" id="{6A2DDE10-0771-D33A-9C36-D926C9D39B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7" r="4549" b="22000"/>
            <a:stretch/>
          </p:blipFill>
          <p:spPr bwMode="auto">
            <a:xfrm>
              <a:off x="3645879" y="999424"/>
              <a:ext cx="2101918" cy="182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D0876DCD-C904-4A5E-7CA5-8B77A95B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394782"/>
              <a:ext cx="2489889" cy="94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Logo Plant2Pro">
              <a:extLst>
                <a:ext uri="{FF2B5EF4-FFF2-40B4-BE49-F238E27FC236}">
                  <a16:creationId xmlns:a16="http://schemas.microsoft.com/office/drawing/2014/main" id="{F9EC7138-89D5-AC73-8BB7-3A4F2270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0" y="3024254"/>
              <a:ext cx="5070431" cy="122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E913DBC7-7898-3BBD-DDC9-4546C7928DF3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204692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3">
            <a:extLst>
              <a:ext uri="{FF2B5EF4-FFF2-40B4-BE49-F238E27FC236}">
                <a16:creationId xmlns:a16="http://schemas.microsoft.com/office/drawing/2014/main" id="{1EB65866-1236-F81F-DABB-28E4D2C5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Several</a:t>
            </a:r>
            <a:r>
              <a:rPr lang="fr-FR" sz="3600" dirty="0"/>
              <a:t> fixation </a:t>
            </a:r>
            <a:r>
              <a:rPr lang="fr-FR" sz="3600" dirty="0" err="1"/>
              <a:t>effects</a:t>
            </a:r>
            <a:r>
              <a:rPr lang="fr-FR" sz="3600" dirty="0"/>
              <a:t> &amp; paradoxes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51C740-BDC7-C1B7-97C5-D03D6FC2FB40}"/>
              </a:ext>
            </a:extLst>
          </p:cNvPr>
          <p:cNvSpPr txBox="1"/>
          <p:nvPr/>
        </p:nvSpPr>
        <p:spPr>
          <a:xfrm>
            <a:off x="311928" y="4113857"/>
            <a:ext cx="109227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Most initiatives &amp; </a:t>
            </a:r>
            <a:r>
              <a:rPr lang="fr-FR" sz="2800" b="1" dirty="0" err="1"/>
              <a:t>actors</a:t>
            </a:r>
            <a:r>
              <a:rPr lang="fr-FR" sz="2800" b="1" dirty="0"/>
              <a:t> </a:t>
            </a:r>
            <a:r>
              <a:rPr lang="fr-FR" sz="2800" b="1" dirty="0" err="1"/>
              <a:t>think</a:t>
            </a:r>
            <a:r>
              <a:rPr lang="fr-FR" sz="2800" b="1" dirty="0"/>
              <a:t> of </a:t>
            </a:r>
            <a:r>
              <a:rPr lang="fr-FR" sz="2800" b="1" dirty="0" err="1"/>
              <a:t>biocontrol</a:t>
            </a:r>
            <a:r>
              <a:rPr lang="fr-FR" sz="2800" b="1" dirty="0"/>
              <a:t> in </a:t>
            </a:r>
            <a:r>
              <a:rPr lang="fr-FR" sz="2800" b="1" dirty="0" err="1"/>
              <a:t>current</a:t>
            </a:r>
            <a:r>
              <a:rPr lang="fr-FR" sz="2800" b="1" dirty="0"/>
              <a:t> dominant </a:t>
            </a:r>
            <a:r>
              <a:rPr lang="fr-FR" sz="2800" b="1" dirty="0" err="1"/>
              <a:t>systems</a:t>
            </a:r>
            <a:endParaRPr lang="fr-FR" sz="2800" b="1" dirty="0"/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Often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/>
              <a:t>systems</a:t>
            </a:r>
            <a:r>
              <a:rPr lang="fr-FR" dirty="0"/>
              <a:t> in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chemical</a:t>
            </a:r>
            <a:r>
              <a:rPr lang="fr-FR" dirty="0"/>
              <a:t> pesticides are the </a:t>
            </a:r>
            <a:r>
              <a:rPr lang="fr-FR" dirty="0" err="1"/>
              <a:t>cornerstone</a:t>
            </a:r>
            <a:r>
              <a:rPr lang="fr-FR" dirty="0"/>
              <a:t>.</a:t>
            </a:r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Often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litte</a:t>
            </a:r>
            <a:r>
              <a:rPr lang="fr-FR" dirty="0"/>
              <a:t> use of </a:t>
            </a:r>
            <a:r>
              <a:rPr lang="fr-FR" dirty="0" err="1"/>
              <a:t>biodiversity-mediated</a:t>
            </a:r>
            <a:r>
              <a:rPr lang="fr-FR" dirty="0"/>
              <a:t> </a:t>
            </a:r>
            <a:r>
              <a:rPr lang="fr-FR" dirty="0" err="1"/>
              <a:t>pest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 services.</a:t>
            </a:r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Oftne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not </a:t>
            </a:r>
            <a:r>
              <a:rPr lang="fr-FR" dirty="0" err="1"/>
              <a:t>favourable</a:t>
            </a:r>
            <a:r>
              <a:rPr lang="fr-FR" dirty="0"/>
              <a:t> to </a:t>
            </a:r>
            <a:r>
              <a:rPr lang="fr-FR" dirty="0" err="1"/>
              <a:t>biocontrol</a:t>
            </a:r>
            <a:r>
              <a:rPr lang="fr-FR" dirty="0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A7E0BB-7741-3E2B-E4E1-487D003D2962}"/>
              </a:ext>
            </a:extLst>
          </p:cNvPr>
          <p:cNvSpPr txBox="1"/>
          <p:nvPr/>
        </p:nvSpPr>
        <p:spPr>
          <a:xfrm>
            <a:off x="311928" y="977490"/>
            <a:ext cx="112736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All </a:t>
            </a:r>
            <a:r>
              <a:rPr lang="fr-FR" sz="2800" b="1" dirty="0" err="1"/>
              <a:t>actors</a:t>
            </a:r>
            <a:r>
              <a:rPr lang="fr-FR" sz="2800" b="1" dirty="0"/>
              <a:t> tend to </a:t>
            </a:r>
            <a:r>
              <a:rPr lang="fr-FR" sz="2800" b="1" dirty="0" err="1"/>
              <a:t>think</a:t>
            </a:r>
            <a:r>
              <a:rPr lang="fr-FR" sz="2800" b="1" dirty="0"/>
              <a:t> </a:t>
            </a:r>
            <a:r>
              <a:rPr lang="fr-FR" sz="2800" b="1" dirty="0" err="1"/>
              <a:t>biocontrol</a:t>
            </a:r>
            <a:r>
              <a:rPr lang="fr-FR" sz="2800" b="1" dirty="0"/>
              <a:t> as inputs/</a:t>
            </a:r>
            <a:r>
              <a:rPr lang="fr-FR" sz="2800" b="1" dirty="0" err="1"/>
              <a:t>products</a:t>
            </a:r>
            <a:r>
              <a:rPr lang="fr-FR" sz="2800" b="1" dirty="0"/>
              <a:t> </a:t>
            </a:r>
            <a:r>
              <a:rPr lang="fr-FR" sz="2800" b="1" dirty="0" err="1"/>
              <a:t>only</a:t>
            </a:r>
            <a:endParaRPr lang="fr-FR" sz="2800" b="1" dirty="0"/>
          </a:p>
          <a:p>
            <a:endParaRPr lang="fr-FR" dirty="0"/>
          </a:p>
          <a:p>
            <a:r>
              <a:rPr lang="fr-FR" dirty="0" err="1"/>
              <a:t>Using</a:t>
            </a:r>
            <a:r>
              <a:rPr lang="fr-FR" dirty="0"/>
              <a:t> an </a:t>
            </a:r>
            <a:r>
              <a:rPr lang="fr-FR" dirty="0" err="1"/>
              <a:t>organism</a:t>
            </a:r>
            <a:r>
              <a:rPr lang="fr-FR" dirty="0"/>
              <a:t> or a substance </a:t>
            </a:r>
            <a:r>
              <a:rPr lang="fr-FR" dirty="0" err="1"/>
              <a:t>found</a:t>
            </a:r>
            <a:r>
              <a:rPr lang="fr-FR" dirty="0"/>
              <a:t> by an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err="1"/>
              <a:t>laboratory</a:t>
            </a:r>
            <a:r>
              <a:rPr lang="fr-FR" dirty="0"/>
              <a:t>…</a:t>
            </a:r>
          </a:p>
          <a:p>
            <a:pPr algn="ctr"/>
            <a:r>
              <a:rPr lang="fr-FR" dirty="0"/>
              <a:t>… </a:t>
            </a:r>
            <a:r>
              <a:rPr lang="fr-FR" dirty="0" err="1"/>
              <a:t>developed</a:t>
            </a:r>
            <a:r>
              <a:rPr lang="fr-FR" dirty="0"/>
              <a:t> by a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selling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…</a:t>
            </a:r>
          </a:p>
          <a:p>
            <a:pPr algn="r"/>
            <a:r>
              <a:rPr lang="fr-FR" dirty="0"/>
              <a:t>… </a:t>
            </a:r>
            <a:r>
              <a:rPr lang="fr-FR" dirty="0" err="1"/>
              <a:t>sold</a:t>
            </a:r>
            <a:r>
              <a:rPr lang="fr-FR" dirty="0"/>
              <a:t> to </a:t>
            </a:r>
            <a:r>
              <a:rPr lang="fr-FR" dirty="0" err="1"/>
              <a:t>growers</a:t>
            </a:r>
            <a:r>
              <a:rPr lang="fr-FR" dirty="0"/>
              <a:t> by a </a:t>
            </a:r>
            <a:r>
              <a:rPr lang="fr-FR" dirty="0" err="1"/>
              <a:t>distributor</a:t>
            </a:r>
            <a:r>
              <a:rPr lang="fr-FR" dirty="0"/>
              <a:t> of inputs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biocontrol</a:t>
            </a:r>
            <a:r>
              <a:rPr lang="fr-FR" dirty="0"/>
              <a:t> corresponds to a </a:t>
            </a:r>
            <a:r>
              <a:rPr lang="fr-FR" dirty="0" err="1"/>
              <a:t>variety</a:t>
            </a:r>
            <a:r>
              <a:rPr lang="fr-FR" dirty="0"/>
              <a:t> of </a:t>
            </a:r>
            <a:r>
              <a:rPr lang="fr-FR" dirty="0" err="1"/>
              <a:t>strategies</a:t>
            </a:r>
            <a:r>
              <a:rPr lang="fr-FR" dirty="0"/>
              <a:t>, </a:t>
            </a:r>
            <a:r>
              <a:rPr lang="fr-FR" dirty="0" err="1"/>
              <a:t>beyond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. </a:t>
            </a:r>
          </a:p>
          <a:p>
            <a:r>
              <a:rPr lang="fr-FR" dirty="0"/>
              <a:t>Actors </a:t>
            </a:r>
            <a:r>
              <a:rPr lang="fr-FR" dirty="0" err="1"/>
              <a:t>responsible</a:t>
            </a:r>
            <a:r>
              <a:rPr lang="fr-FR" dirty="0"/>
              <a:t> for innovation are not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upstream</a:t>
            </a:r>
            <a:r>
              <a:rPr lang="fr-FR" dirty="0"/>
              <a:t> </a:t>
            </a:r>
            <a:r>
              <a:rPr lang="fr-FR" dirty="0" err="1"/>
              <a:t>crop</a:t>
            </a:r>
            <a:r>
              <a:rPr lang="fr-FR" dirty="0"/>
              <a:t> protection </a:t>
            </a:r>
            <a:r>
              <a:rPr lang="fr-FR" dirty="0" err="1"/>
              <a:t>companies</a:t>
            </a:r>
            <a:r>
              <a:rPr lang="fr-FR" dirty="0"/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337216-9266-3375-8E0C-CFC004B047F4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227863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pic>
        <p:nvPicPr>
          <p:cNvPr id="1028" name="Picture 4" descr="Descargar Plan De Negocios Excel Gratis - mini">
            <a:extLst>
              <a:ext uri="{FF2B5EF4-FFF2-40B4-BE49-F238E27FC236}">
                <a16:creationId xmlns:a16="http://schemas.microsoft.com/office/drawing/2014/main" id="{54BDF664-0D2B-EE3E-9F39-E45E46DE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6" y="3744425"/>
            <a:ext cx="3814594" cy="23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nds d'ecran Monnaie Billet de banque Dollars 100 3D Graphiques ...">
            <a:extLst>
              <a:ext uri="{FF2B5EF4-FFF2-40B4-BE49-F238E27FC236}">
                <a16:creationId xmlns:a16="http://schemas.microsoft.com/office/drawing/2014/main" id="{0AFB09E7-EA5E-B301-2BE5-E14F1BB5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9" y="1209184"/>
            <a:ext cx="3275334" cy="20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06F5C97-38AD-945E-DD7E-8C060C0D2A5D}"/>
              </a:ext>
            </a:extLst>
          </p:cNvPr>
          <p:cNvCxnSpPr>
            <a:cxnSpLocks/>
          </p:cNvCxnSpPr>
          <p:nvPr/>
        </p:nvCxnSpPr>
        <p:spPr>
          <a:xfrm flipV="1">
            <a:off x="311928" y="1046375"/>
            <a:ext cx="3430513" cy="25057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049F25-741D-FEFD-D2B3-83745513415D}"/>
              </a:ext>
            </a:extLst>
          </p:cNvPr>
          <p:cNvCxnSpPr>
            <a:cxnSpLocks/>
          </p:cNvCxnSpPr>
          <p:nvPr/>
        </p:nvCxnSpPr>
        <p:spPr>
          <a:xfrm flipH="1" flipV="1">
            <a:off x="546755" y="951927"/>
            <a:ext cx="3374796" cy="26001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C5CB65B-18CA-1C47-7342-E76C425A03C8}"/>
              </a:ext>
            </a:extLst>
          </p:cNvPr>
          <p:cNvCxnSpPr>
            <a:cxnSpLocks/>
          </p:cNvCxnSpPr>
          <p:nvPr/>
        </p:nvCxnSpPr>
        <p:spPr>
          <a:xfrm flipH="1" flipV="1">
            <a:off x="1010115" y="3597691"/>
            <a:ext cx="3374796" cy="26001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2BAF662-2072-706D-C30D-849301A36DBA}"/>
              </a:ext>
            </a:extLst>
          </p:cNvPr>
          <p:cNvCxnSpPr>
            <a:cxnSpLocks/>
          </p:cNvCxnSpPr>
          <p:nvPr/>
        </p:nvCxnSpPr>
        <p:spPr>
          <a:xfrm flipV="1">
            <a:off x="790216" y="3646540"/>
            <a:ext cx="3966994" cy="2404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6B2E1634-66F1-B918-FA9B-8A1815A4DB0D}"/>
              </a:ext>
            </a:extLst>
          </p:cNvPr>
          <p:cNvSpPr txBox="1"/>
          <p:nvPr/>
        </p:nvSpPr>
        <p:spPr>
          <a:xfrm>
            <a:off x="3822089" y="1654498"/>
            <a:ext cx="3149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No, business </a:t>
            </a:r>
            <a:r>
              <a:rPr lang="fr-FR" sz="2800" dirty="0" err="1"/>
              <a:t>models</a:t>
            </a:r>
            <a:r>
              <a:rPr lang="fr-FR" sz="2800" dirty="0"/>
              <a:t> are not </a:t>
            </a:r>
            <a:r>
              <a:rPr lang="fr-FR" sz="2800" dirty="0" err="1"/>
              <a:t>just</a:t>
            </a:r>
            <a:r>
              <a:rPr lang="fr-FR" sz="2800" dirty="0"/>
              <a:t> about </a:t>
            </a:r>
            <a:r>
              <a:rPr lang="fr-FR" sz="2800" dirty="0" err="1"/>
              <a:t>generating</a:t>
            </a:r>
            <a:r>
              <a:rPr lang="fr-FR" sz="2800" dirty="0"/>
              <a:t> money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FCCD48-2F11-6B3E-17B8-E658C5EC4182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334459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FCCD48-2F11-6B3E-17B8-E658C5EC4182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  <p:pic>
        <p:nvPicPr>
          <p:cNvPr id="6" name="Image 5" descr="Une image contenant texte, vert, Couverture de livre, Police&#10;&#10;Description générée automatiquement">
            <a:extLst>
              <a:ext uri="{FF2B5EF4-FFF2-40B4-BE49-F238E27FC236}">
                <a16:creationId xmlns:a16="http://schemas.microsoft.com/office/drawing/2014/main" id="{354D8C71-1171-A6BD-DB88-9F9D16F56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76" y="855601"/>
            <a:ext cx="3814592" cy="5348722"/>
          </a:xfrm>
          <a:prstGeom prst="rect">
            <a:avLst/>
          </a:prstGeom>
        </p:spPr>
      </p:pic>
      <p:pic>
        <p:nvPicPr>
          <p:cNvPr id="5" name="Image 4" descr="Une image contenant texte, journal, Police, Coupure de presse&#10;&#10;Description générée automatiquement">
            <a:extLst>
              <a:ext uri="{FF2B5EF4-FFF2-40B4-BE49-F238E27FC236}">
                <a16:creationId xmlns:a16="http://schemas.microsoft.com/office/drawing/2014/main" id="{2BB60094-F803-8A59-61FA-E62F4428F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63" y="-4827"/>
            <a:ext cx="4528861" cy="64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4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0F169-D24D-8659-63F2-0D96CF2C29E2}"/>
              </a:ext>
            </a:extLst>
          </p:cNvPr>
          <p:cNvSpPr txBox="1"/>
          <p:nvPr/>
        </p:nvSpPr>
        <p:spPr>
          <a:xfrm>
            <a:off x="490888" y="1126156"/>
            <a:ext cx="11154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key features to take with you :</a:t>
            </a:r>
          </a:p>
          <a:p>
            <a:endParaRPr lang="en-US" sz="2800" dirty="0"/>
          </a:p>
          <a:p>
            <a:r>
              <a:rPr lang="en-US" sz="2800" u="sng" dirty="0"/>
              <a:t>1. Look at practices, not discourses:</a:t>
            </a:r>
            <a:r>
              <a:rPr lang="en-US" sz="2800" dirty="0"/>
              <a:t> new avenues are being explored and structured, their description is to make and lessons to learn from them.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E19DAC-F4CB-F1BE-B647-E12CB1D1A7D4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103792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0F169-D24D-8659-63F2-0D96CF2C29E2}"/>
              </a:ext>
            </a:extLst>
          </p:cNvPr>
          <p:cNvSpPr txBox="1"/>
          <p:nvPr/>
        </p:nvSpPr>
        <p:spPr>
          <a:xfrm>
            <a:off x="490888" y="1126156"/>
            <a:ext cx="11154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key features to take with you :</a:t>
            </a:r>
          </a:p>
          <a:p>
            <a:endParaRPr lang="en-US" sz="2800" dirty="0"/>
          </a:p>
          <a:p>
            <a:r>
              <a:rPr lang="en-US" sz="2800" dirty="0"/>
              <a:t>2. Even when “solutions” are developed, </a:t>
            </a:r>
            <a:r>
              <a:rPr lang="en-US" sz="2800" u="sng" dirty="0"/>
              <a:t>the link to research is maintained </a:t>
            </a:r>
            <a:r>
              <a:rPr lang="en-US" sz="2800" dirty="0"/>
              <a:t>and is very strong.</a:t>
            </a:r>
          </a:p>
          <a:p>
            <a:endParaRPr lang="en-US" sz="2800" dirty="0"/>
          </a:p>
          <a:p>
            <a:r>
              <a:rPr lang="en-US" sz="2800" dirty="0"/>
              <a:t>Competencies in biology are not only necessary for the initial “research”, they are also necessary to the continuous work necessary to maintain systems and solution presented. </a:t>
            </a:r>
          </a:p>
          <a:p>
            <a:endParaRPr lang="en-US" sz="2800" dirty="0"/>
          </a:p>
          <a:p>
            <a:r>
              <a:rPr lang="en-US" sz="2800" dirty="0"/>
              <a:t>Research is a way to build and rebuild the link to the territory and natural ecosystem.</a:t>
            </a:r>
          </a:p>
          <a:p>
            <a:endParaRPr lang="en-US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9C69E2-362C-A565-DB7C-C3665DA32B4A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278215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0F169-D24D-8659-63F2-0D96CF2C29E2}"/>
              </a:ext>
            </a:extLst>
          </p:cNvPr>
          <p:cNvSpPr txBox="1"/>
          <p:nvPr/>
        </p:nvSpPr>
        <p:spPr>
          <a:xfrm>
            <a:off x="490888" y="1126156"/>
            <a:ext cx="11154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key features to take with you :</a:t>
            </a:r>
          </a:p>
          <a:p>
            <a:endParaRPr lang="en-US" sz="2800" dirty="0"/>
          </a:p>
          <a:p>
            <a:r>
              <a:rPr lang="en-US" sz="2800" dirty="0"/>
              <a:t>3. </a:t>
            </a:r>
            <a:r>
              <a:rPr lang="en-US" sz="2800" u="sng" dirty="0"/>
              <a:t>Multiplicity of actors involved</a:t>
            </a:r>
            <a:r>
              <a:rPr lang="en-US" sz="2800" dirty="0"/>
              <a:t> : a remarkable richness there, and more profoundly </a:t>
            </a:r>
            <a:r>
              <a:rPr lang="en-US" sz="2800" b="1" dirty="0"/>
              <a:t>a link to local culture and social intelligence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“it is a gender specific problem, we offered a gender specific solution”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“sit down with the farmer and look at his plots”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“engaging with the public”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1BBBA9-CDBA-1DB3-F11F-2BF69B2EB989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421950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0F169-D24D-8659-63F2-0D96CF2C29E2}"/>
              </a:ext>
            </a:extLst>
          </p:cNvPr>
          <p:cNvSpPr txBox="1"/>
          <p:nvPr/>
        </p:nvSpPr>
        <p:spPr>
          <a:xfrm>
            <a:off x="490888" y="1126156"/>
            <a:ext cx="1115435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key features to take with you :</a:t>
            </a:r>
          </a:p>
          <a:p>
            <a:endParaRPr lang="en-US" sz="2800" dirty="0"/>
          </a:p>
          <a:p>
            <a:r>
              <a:rPr lang="en-US" sz="2800" dirty="0"/>
              <a:t>3. Multiplicity of actors involved… means also </a:t>
            </a:r>
            <a:r>
              <a:rPr lang="en-US" sz="2800" b="1" dirty="0"/>
              <a:t>alternate measurements of gain</a:t>
            </a:r>
            <a:r>
              <a:rPr lang="en-US" sz="2800" dirty="0"/>
              <a:t> to expect from the technique :</a:t>
            </a:r>
          </a:p>
          <a:p>
            <a:endParaRPr lang="en-US" sz="2800" b="1" dirty="0"/>
          </a:p>
          <a:p>
            <a:r>
              <a:rPr lang="en-US" sz="2800" dirty="0"/>
              <a:t>	“saving the crop”</a:t>
            </a:r>
          </a:p>
          <a:p>
            <a:r>
              <a:rPr lang="en-US" sz="2800" dirty="0"/>
              <a:t>	“public health”</a:t>
            </a:r>
          </a:p>
          <a:p>
            <a:r>
              <a:rPr lang="en-US" sz="2800" dirty="0"/>
              <a:t>	“empowering farmers”</a:t>
            </a:r>
          </a:p>
          <a:p>
            <a:r>
              <a:rPr lang="en-US" sz="2800" dirty="0"/>
              <a:t>	“landscape aesthetics”</a:t>
            </a:r>
          </a:p>
          <a:p>
            <a:r>
              <a:rPr lang="en-US" sz="2800" dirty="0"/>
              <a:t>	“biodiversity”</a:t>
            </a:r>
          </a:p>
          <a:p>
            <a:r>
              <a:rPr lang="en-US" sz="2800" b="1" dirty="0"/>
              <a:t>	“any % is a contribution”</a:t>
            </a:r>
          </a:p>
          <a:p>
            <a:r>
              <a:rPr lang="en-US" sz="2800"/>
              <a:t>	“knowledge about” … problems, pests, environment, biodiversity, etc.</a:t>
            </a:r>
          </a:p>
          <a:p>
            <a:endParaRPr lang="en-US" sz="2800" b="1" dirty="0"/>
          </a:p>
          <a:p>
            <a:r>
              <a:rPr lang="en-US" sz="2800" dirty="0"/>
              <a:t>	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95D3A6-95CA-E474-6B91-2500E9062163}"/>
              </a:ext>
            </a:extLst>
          </p:cNvPr>
          <p:cNvSpPr txBox="1"/>
          <p:nvPr/>
        </p:nvSpPr>
        <p:spPr>
          <a:xfrm>
            <a:off x="2259875" y="6488668"/>
            <a:ext cx="1619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Manuel Boutet</a:t>
            </a:r>
          </a:p>
        </p:txBody>
      </p:sp>
    </p:spTree>
    <p:extLst>
      <p:ext uri="{BB962C8B-B14F-4D97-AF65-F5344CB8AC3E}">
        <p14:creationId xmlns:p14="http://schemas.microsoft.com/office/powerpoint/2010/main" val="49908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r>
              <a:rPr lang="fr-FR" sz="3600" dirty="0" err="1"/>
              <a:t>What</a:t>
            </a:r>
            <a:r>
              <a:rPr lang="fr-FR" sz="3600" dirty="0"/>
              <a:t> are business </a:t>
            </a:r>
            <a:r>
              <a:rPr lang="fr-FR" sz="3600" dirty="0" err="1"/>
              <a:t>models</a:t>
            </a:r>
            <a:r>
              <a:rPr lang="fr-FR" sz="3600" dirty="0"/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0F169-D24D-8659-63F2-0D96CF2C29E2}"/>
              </a:ext>
            </a:extLst>
          </p:cNvPr>
          <p:cNvSpPr txBox="1"/>
          <p:nvPr/>
        </p:nvSpPr>
        <p:spPr>
          <a:xfrm>
            <a:off x="490888" y="1126156"/>
            <a:ext cx="11154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Some key features to take with you :</a:t>
            </a:r>
          </a:p>
          <a:p>
            <a:endParaRPr lang="en-US" sz="2800" dirty="0"/>
          </a:p>
          <a:p>
            <a:r>
              <a:rPr lang="en-US" sz="2800" dirty="0"/>
              <a:t>4. Time span :</a:t>
            </a:r>
          </a:p>
          <a:p>
            <a:r>
              <a:rPr lang="en-US" sz="2800" dirty="0"/>
              <a:t>for all techniques, most examples are developed over </a:t>
            </a:r>
            <a:r>
              <a:rPr lang="en-US" sz="2800" b="1" dirty="0"/>
              <a:t>10 to 20 years</a:t>
            </a:r>
          </a:p>
          <a:p>
            <a:endParaRPr lang="en-US" sz="2800" dirty="0"/>
          </a:p>
          <a:p>
            <a:r>
              <a:rPr lang="en-US" sz="2800" dirty="0"/>
              <a:t>	&gt; we really need to change the scale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05369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2098</TotalTime>
  <Words>1100</Words>
  <Application>Microsoft Office PowerPoint</Application>
  <PresentationFormat>Grand écran</PresentationFormat>
  <Paragraphs>140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Wingdings</vt:lpstr>
      <vt:lpstr>Thème Office</vt:lpstr>
      <vt:lpstr>Diversifying Business Models for Biocontrol Deployment  Elements for a conclusion</vt:lpstr>
      <vt:lpstr>Several fixation effects &amp; paradoxes</vt:lpstr>
      <vt:lpstr>What are business models?</vt:lpstr>
      <vt:lpstr>What are business models?</vt:lpstr>
      <vt:lpstr>What are business models?</vt:lpstr>
      <vt:lpstr>What are business models?</vt:lpstr>
      <vt:lpstr>What are business models?</vt:lpstr>
      <vt:lpstr>What are business models?</vt:lpstr>
      <vt:lpstr>What are business models?</vt:lpstr>
      <vt:lpstr>What are business models?</vt:lpstr>
      <vt:lpstr>What are business models?</vt:lpstr>
      <vt:lpstr>How to speed-up the growth of biocontrol strategies?</vt:lpstr>
      <vt:lpstr>Why this international event?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Manuel Boutet</cp:lastModifiedBy>
  <cp:revision>92</cp:revision>
  <cp:lastPrinted>2023-04-17T07:05:36Z</cp:lastPrinted>
  <dcterms:created xsi:type="dcterms:W3CDTF">2019-12-11T10:12:20Z</dcterms:created>
  <dcterms:modified xsi:type="dcterms:W3CDTF">2023-06-01T13:05:30Z</dcterms:modified>
</cp:coreProperties>
</file>