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7.jpg" ContentType="image/png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58" r:id="rId6"/>
    <p:sldId id="274" r:id="rId7"/>
    <p:sldId id="270" r:id="rId8"/>
    <p:sldId id="271" r:id="rId9"/>
    <p:sldId id="260" r:id="rId10"/>
    <p:sldId id="261" r:id="rId11"/>
    <p:sldId id="263" r:id="rId12"/>
    <p:sldId id="264" r:id="rId13"/>
    <p:sldId id="265" r:id="rId14"/>
    <p:sldId id="266" r:id="rId15"/>
    <p:sldId id="275" r:id="rId16"/>
    <p:sldId id="267" r:id="rId17"/>
    <p:sldId id="268" r:id="rId18"/>
    <p:sldId id="269" r:id="rId19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599"/>
  </p:normalViewPr>
  <p:slideViewPr>
    <p:cSldViewPr>
      <p:cViewPr varScale="1">
        <p:scale>
          <a:sx n="90" d="100"/>
          <a:sy n="90" d="100"/>
        </p:scale>
        <p:origin x="232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7713619130941972E-2"/>
          <c:y val="3.8128505398542123E-2"/>
          <c:w val="0.89268834451249146"/>
          <c:h val="0.80250677482020083"/>
        </c:manualLayout>
      </c:layout>
      <c:barChart>
        <c:barDir val="col"/>
        <c:grouping val="clustered"/>
        <c:varyColors val="0"/>
        <c:ser>
          <c:idx val="0"/>
          <c:order val="0"/>
          <c:tx>
            <c:v>Elgin</c:v>
          </c:tx>
          <c:spPr>
            <a:solidFill>
              <a:srgbClr val="006699"/>
            </a:solidFill>
            <a:ln>
              <a:noFill/>
            </a:ln>
          </c:spPr>
          <c:invertIfNegative val="0"/>
          <c:trendline>
            <c:name>Elgin trend</c:name>
            <c:spPr>
              <a:ln w="38100">
                <a:solidFill>
                  <a:srgbClr val="006699"/>
                </a:solidFill>
              </a:ln>
            </c:spPr>
            <c:trendlineType val="poly"/>
            <c:order val="3"/>
            <c:dispRSqr val="0"/>
            <c:dispEq val="0"/>
          </c:trendline>
          <c:cat>
            <c:strRef>
              <c:f>Sheet1!$B$2:$K$2</c:f>
              <c:strCache>
                <c:ptCount val="10"/>
                <c:pt idx="0">
                  <c:v>2003/2004</c:v>
                </c:pt>
                <c:pt idx="1">
                  <c:v>2004/2005</c:v>
                </c:pt>
                <c:pt idx="2">
                  <c:v>2005/2006</c:v>
                </c:pt>
                <c:pt idx="3">
                  <c:v>2006/2007</c:v>
                </c:pt>
                <c:pt idx="4">
                  <c:v>2007/2008</c:v>
                </c:pt>
                <c:pt idx="5">
                  <c:v>2008/2009</c:v>
                </c:pt>
                <c:pt idx="6">
                  <c:v>2009/2010</c:v>
                </c:pt>
                <c:pt idx="7">
                  <c:v>2010/2011</c:v>
                </c:pt>
                <c:pt idx="8">
                  <c:v>2011/2012</c:v>
                </c:pt>
                <c:pt idx="9">
                  <c:v>2012/2013</c:v>
                </c:pt>
              </c:strCache>
            </c:strRef>
          </c:cat>
          <c:val>
            <c:numRef>
              <c:f>Sheet1!$B$6:$K$6</c:f>
              <c:numCache>
                <c:formatCode>0.000</c:formatCode>
                <c:ptCount val="10"/>
                <c:pt idx="0">
                  <c:v>0.50060000000000004</c:v>
                </c:pt>
                <c:pt idx="1">
                  <c:v>0.43030000000000002</c:v>
                </c:pt>
                <c:pt idx="2">
                  <c:v>0.54300000000000004</c:v>
                </c:pt>
                <c:pt idx="3">
                  <c:v>0.11600000000000001</c:v>
                </c:pt>
                <c:pt idx="4">
                  <c:v>0</c:v>
                </c:pt>
                <c:pt idx="5">
                  <c:v>0.13400000000000001</c:v>
                </c:pt>
                <c:pt idx="6">
                  <c:v>0</c:v>
                </c:pt>
                <c:pt idx="7">
                  <c:v>0.34799999999999998</c:v>
                </c:pt>
                <c:pt idx="8">
                  <c:v>0.27300000000000002</c:v>
                </c:pt>
                <c:pt idx="9">
                  <c:v>9.1999999999999998E-2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73-4D4D-ADDA-069ECCBEF0E5}"/>
            </c:ext>
          </c:extLst>
        </c:ser>
        <c:ser>
          <c:idx val="1"/>
          <c:order val="1"/>
          <c:tx>
            <c:v>Ceres</c:v>
          </c:tx>
          <c:spPr>
            <a:solidFill>
              <a:srgbClr val="FF0000"/>
            </a:solidFill>
          </c:spPr>
          <c:invertIfNegative val="0"/>
          <c:cat>
            <c:strRef>
              <c:f>Sheet1!$B$2:$K$2</c:f>
              <c:strCache>
                <c:ptCount val="10"/>
                <c:pt idx="0">
                  <c:v>2003/2004</c:v>
                </c:pt>
                <c:pt idx="1">
                  <c:v>2004/2005</c:v>
                </c:pt>
                <c:pt idx="2">
                  <c:v>2005/2006</c:v>
                </c:pt>
                <c:pt idx="3">
                  <c:v>2006/2007</c:v>
                </c:pt>
                <c:pt idx="4">
                  <c:v>2007/2008</c:v>
                </c:pt>
                <c:pt idx="5">
                  <c:v>2008/2009</c:v>
                </c:pt>
                <c:pt idx="6">
                  <c:v>2009/2010</c:v>
                </c:pt>
                <c:pt idx="7">
                  <c:v>2010/2011</c:v>
                </c:pt>
                <c:pt idx="8">
                  <c:v>2011/2012</c:v>
                </c:pt>
                <c:pt idx="9">
                  <c:v>2012/2013</c:v>
                </c:pt>
              </c:strCache>
            </c:strRef>
          </c:cat>
          <c:val>
            <c:numRef>
              <c:f>Sheet1!$B$10:$K$10</c:f>
              <c:numCache>
                <c:formatCode>0.000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0.33333333333333331</c:v>
                </c:pt>
                <c:pt idx="9">
                  <c:v>0.29033333333333333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73-4D4D-ADDA-069ECCBEF0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983488"/>
        <c:axId val="33989376"/>
      </c:barChart>
      <c:catAx>
        <c:axId val="33983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33989376"/>
        <c:crosses val="autoZero"/>
        <c:auto val="1"/>
        <c:lblAlgn val="ctr"/>
        <c:lblOffset val="100"/>
        <c:noMultiLvlLbl val="0"/>
      </c:catAx>
      <c:valAx>
        <c:axId val="33989376"/>
        <c:scaling>
          <c:orientation val="minMax"/>
          <c:max val="2.5"/>
          <c:min val="0"/>
        </c:scaling>
        <c:delete val="0"/>
        <c:axPos val="l"/>
        <c:majorGridlines/>
        <c:min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 b="1" i="0" baseline="0"/>
            </a:pPr>
            <a:endParaRPr lang="en-US"/>
          </a:p>
        </c:txPr>
        <c:crossAx val="33983488"/>
        <c:crosses val="autoZero"/>
        <c:crossBetween val="between"/>
        <c:majorUnit val="1"/>
        <c:minorUnit val="0.5"/>
      </c:valAx>
    </c:plotArea>
    <c:legend>
      <c:legendPos val="r"/>
      <c:layout>
        <c:manualLayout>
          <c:xMode val="edge"/>
          <c:yMode val="edge"/>
          <c:x val="0.79833655635484946"/>
          <c:y val="0.24360757301476307"/>
          <c:w val="0.15206036745406823"/>
          <c:h val="0.2127051171967773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2C784-0064-4504-9F49-C77C731D41B8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BC93A-0114-42E6-8D04-9AFFC3D82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589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BC93A-0114-42E6-8D04-9AFFC3D8208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7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This slide provides a brief photographic presentation of the production cycle applied at Entomon.  A colony was started from wild moths collected.  In order to maintain ‘colony fitness’ more wild moths were regularly introduced into the laboratory colony.</a:t>
            </a:r>
          </a:p>
          <a:p>
            <a:endParaRPr lang="en-US" i="1" dirty="0"/>
          </a:p>
          <a:p>
            <a:pPr marL="228600" indent="-228600">
              <a:buAutoNum type="arabicParenR"/>
            </a:pPr>
            <a:r>
              <a:rPr lang="en-US" i="1" dirty="0"/>
              <a:t>Egg production.</a:t>
            </a:r>
          </a:p>
          <a:p>
            <a:pPr marL="228600" indent="-228600">
              <a:buAutoNum type="arabicParenR"/>
            </a:pPr>
            <a:r>
              <a:rPr lang="en-US" i="1" dirty="0"/>
              <a:t>Quality control and washing of egg sheets.  Egg sheets are washed to remove excess scales on which virus particles might persist.</a:t>
            </a:r>
          </a:p>
          <a:p>
            <a:pPr marL="228600" indent="-228600">
              <a:buAutoNum type="arabicParenR"/>
            </a:pPr>
            <a:r>
              <a:rPr lang="en-US" i="1" dirty="0"/>
              <a:t>Egg sheets on top of diet.</a:t>
            </a:r>
          </a:p>
          <a:p>
            <a:pPr marL="228600" indent="-228600">
              <a:buAutoNum type="arabicParenR"/>
            </a:pPr>
            <a:r>
              <a:rPr lang="en-US" i="1" dirty="0"/>
              <a:t>Rearing chambers.</a:t>
            </a:r>
          </a:p>
          <a:p>
            <a:pPr marL="228600" indent="-228600">
              <a:buAutoNum type="arabicParenR"/>
            </a:pPr>
            <a:r>
              <a:rPr lang="en-US" i="1" dirty="0" err="1"/>
              <a:t>Emmergence</a:t>
            </a:r>
            <a:r>
              <a:rPr lang="en-US" i="1" dirty="0"/>
              <a:t> room; </a:t>
            </a:r>
            <a:r>
              <a:rPr lang="en-US" i="1" dirty="0" err="1"/>
              <a:t>Emmerging</a:t>
            </a:r>
            <a:r>
              <a:rPr lang="en-US" i="1" dirty="0"/>
              <a:t> moths fly towards the UV light and are collected.</a:t>
            </a:r>
          </a:p>
          <a:p>
            <a:pPr marL="228600" indent="-228600">
              <a:buAutoNum type="arabicParenR"/>
            </a:pPr>
            <a:r>
              <a:rPr lang="en-US" i="1" dirty="0"/>
              <a:t>Collected and cooled moths.</a:t>
            </a:r>
          </a:p>
          <a:p>
            <a:pPr marL="228600" indent="-228600">
              <a:buAutoNum type="arabicParenR"/>
            </a:pPr>
            <a:r>
              <a:rPr lang="en-US" i="1" dirty="0"/>
              <a:t>Before release moths are irradiated.</a:t>
            </a:r>
          </a:p>
          <a:p>
            <a:pPr marL="228600" indent="-228600">
              <a:buAutoNum type="arabicParenR"/>
            </a:pPr>
            <a:r>
              <a:rPr lang="en-US" i="1" dirty="0"/>
              <a:t>Cooled transport to release site.</a:t>
            </a:r>
          </a:p>
          <a:p>
            <a:pPr marL="228600" indent="-228600">
              <a:buAutoNum type="arabicParenR"/>
            </a:pPr>
            <a:r>
              <a:rPr lang="en-US" i="1" dirty="0"/>
              <a:t>Release by ATV in apples for 7-8 months @ 2x 1000 moth per week.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5E463-4A78-FB41-8A7E-672D0ECC2D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4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BC93A-0114-42E6-8D04-9AFFC3D8208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66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AAEC4-0D26-C847-9199-4457AFD572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3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5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1.jpg"/><Relationship Id="rId5" Type="http://schemas.openxmlformats.org/officeDocument/2006/relationships/image" Target="../media/image37.jpg"/><Relationship Id="rId10" Type="http://schemas.openxmlformats.org/officeDocument/2006/relationships/image" Target="../media/image3.jpg"/><Relationship Id="rId4" Type="http://schemas.openxmlformats.org/officeDocument/2006/relationships/image" Target="../media/image1.jp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29.png"/><Relationship Id="rId3" Type="http://schemas.openxmlformats.org/officeDocument/2006/relationships/image" Target="../media/image43.JP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11" Type="http://schemas.openxmlformats.org/officeDocument/2006/relationships/image" Target="../media/image28.png"/><Relationship Id="rId5" Type="http://schemas.openxmlformats.org/officeDocument/2006/relationships/image" Target="../media/image3.jpg"/><Relationship Id="rId10" Type="http://schemas.openxmlformats.org/officeDocument/2006/relationships/image" Target="../media/image31.jp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8.png"/><Relationship Id="rId7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476672"/>
            <a:ext cx="9144000" cy="2278787"/>
          </a:xfrm>
        </p:spPr>
        <p:txBody>
          <a:bodyPr/>
          <a:lstStyle/>
          <a:p>
            <a:pPr>
              <a:defRPr/>
            </a:pPr>
            <a:r>
              <a:rPr lang="en-GB" sz="4800" b="1" i="0" u="none" strike="noStrike" cap="none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Arial"/>
              </a:rPr>
              <a:t>Diversifying Business Models for Biocontrol Deployment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47687" y="2455362"/>
            <a:ext cx="9144000" cy="104554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 to Semi-Commercial operation;</a:t>
            </a:r>
            <a:endParaRPr lang="en-GB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failure of Entomon Technologies (Pty) Ltd</a:t>
            </a:r>
          </a:p>
        </p:txBody>
      </p:sp>
      <p:sp>
        <p:nvSpPr>
          <p:cNvPr id="896800925" name="TextBox 896800924"/>
          <p:cNvSpPr txBox="1"/>
          <p:nvPr/>
        </p:nvSpPr>
        <p:spPr bwMode="auto">
          <a:xfrm>
            <a:off x="953976" y="1847272"/>
            <a:ext cx="10131423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92B207-15A4-ED1A-FCD9-0339F4B4FEFF}"/>
              </a:ext>
            </a:extLst>
          </p:cNvPr>
          <p:cNvGrpSpPr/>
          <p:nvPr/>
        </p:nvGrpSpPr>
        <p:grpSpPr>
          <a:xfrm>
            <a:off x="191344" y="3354469"/>
            <a:ext cx="11449272" cy="2278787"/>
            <a:chOff x="191344" y="3354469"/>
            <a:chExt cx="11449272" cy="22787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ADDDB-6D78-7777-EA99-A9F4CE419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56" r="7929"/>
            <a:stretch/>
          </p:blipFill>
          <p:spPr>
            <a:xfrm>
              <a:off x="4517415" y="3354469"/>
              <a:ext cx="3183530" cy="227878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B12F10-93A4-97F4-3AA7-21649EE9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603" y="3965542"/>
              <a:ext cx="1218186" cy="12062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39A499-5B76-081A-1B19-DA59C9AD7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530"/>
            <a:stretch/>
          </p:blipFill>
          <p:spPr>
            <a:xfrm>
              <a:off x="9357806" y="4117497"/>
              <a:ext cx="2282810" cy="8916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6EA945-37A4-AA07-E3E8-E07FA2704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344" y="4098036"/>
              <a:ext cx="2980634" cy="9412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DC5D42-003D-0182-6AD2-8DBC06C50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3" t="8149" r="8917" b="10832"/>
            <a:stretch/>
          </p:blipFill>
          <p:spPr>
            <a:xfrm>
              <a:off x="7836577" y="3876949"/>
              <a:ext cx="1385596" cy="1372714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69958BB8-9830-4CEC-B5F4-5A3F2809E6C3}"/>
              </a:ext>
            </a:extLst>
          </p:cNvPr>
          <p:cNvSpPr txBox="1">
            <a:spLocks/>
          </p:cNvSpPr>
          <p:nvPr/>
        </p:nvSpPr>
        <p:spPr>
          <a:xfrm>
            <a:off x="1524000" y="5547828"/>
            <a:ext cx="9144000" cy="1265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Martin Wohlfarter</a:t>
            </a:r>
          </a:p>
          <a:p>
            <a:r>
              <a:rPr 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Regulatory Affairs Specialist - Koppert</a:t>
            </a:r>
          </a:p>
          <a:p>
            <a:r>
              <a:rPr 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B.Agric.Admin (US) ・ PG Dip Land &amp; Agrarian Studies (UWC) ・ MBA (UCT GSB)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3317355" name="Content Placeholder 2"/>
          <p:cNvSpPr>
            <a:spLocks noGrp="1"/>
          </p:cNvSpPr>
          <p:nvPr>
            <p:ph idx="1"/>
          </p:nvPr>
        </p:nvSpPr>
        <p:spPr bwMode="auto">
          <a:xfrm>
            <a:off x="407368" y="1825625"/>
            <a:ext cx="6317212" cy="45148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Private For-Profit Business</a:t>
            </a:r>
          </a:p>
          <a:p>
            <a:pPr lvl="1">
              <a:defRPr/>
            </a:pPr>
            <a:r>
              <a:rPr lang="en-GB" dirty="0"/>
              <a:t>Non-statutory; subject to free market; true price model.</a:t>
            </a:r>
          </a:p>
          <a:p>
            <a:pPr lvl="1">
              <a:defRPr/>
            </a:pPr>
            <a:r>
              <a:rPr lang="en-GB" dirty="0"/>
              <a:t>Allow future investments, external shareholding.</a:t>
            </a:r>
          </a:p>
          <a:p>
            <a:pPr>
              <a:defRPr/>
            </a:pPr>
            <a:r>
              <a:rPr lang="en-GB" dirty="0"/>
              <a:t>Hortgro Services</a:t>
            </a:r>
          </a:p>
          <a:p>
            <a:pPr lvl="1">
              <a:defRPr/>
            </a:pPr>
            <a:r>
              <a:rPr lang="en-GB" dirty="0"/>
              <a:t>Liaison (match maker) between all stakeholders.</a:t>
            </a:r>
          </a:p>
          <a:p>
            <a:pPr lvl="1">
              <a:defRPr/>
            </a:pPr>
            <a:r>
              <a:rPr lang="en-GB" dirty="0"/>
              <a:t>Board members (directors); Hortgro Services,</a:t>
            </a:r>
          </a:p>
          <a:p>
            <a:pPr marL="342900" lvl="1" indent="0">
              <a:buNone/>
              <a:defRPr/>
            </a:pPr>
            <a:r>
              <a:rPr lang="en-GB" dirty="0"/>
              <a:t>	Hortgro Sciences and SAAPPA.</a:t>
            </a:r>
          </a:p>
          <a:p>
            <a:pPr lvl="1">
              <a:defRPr/>
            </a:pPr>
            <a:r>
              <a:rPr lang="en-GB" dirty="0"/>
              <a:t>Initial;</a:t>
            </a:r>
          </a:p>
          <a:p>
            <a:pPr lvl="2">
              <a:defRPr/>
            </a:pPr>
            <a:r>
              <a:rPr lang="en-GB" dirty="0"/>
              <a:t>Start-up (seed) funding (financial services).</a:t>
            </a:r>
          </a:p>
          <a:p>
            <a:pPr lvl="2">
              <a:defRPr/>
            </a:pPr>
            <a:r>
              <a:rPr lang="en-GB" dirty="0"/>
              <a:t>Marketing.</a:t>
            </a:r>
          </a:p>
          <a:p>
            <a:pPr>
              <a:defRPr/>
            </a:pPr>
            <a:r>
              <a:rPr lang="en-GB" dirty="0"/>
              <a:t>Human Resources</a:t>
            </a:r>
          </a:p>
          <a:p>
            <a:pPr lvl="1">
              <a:defRPr/>
            </a:pPr>
            <a:r>
              <a:rPr lang="en-GB" dirty="0"/>
              <a:t>Obtained from open job market.</a:t>
            </a:r>
          </a:p>
          <a:p>
            <a:pPr lvl="1">
              <a:defRPr/>
            </a:pPr>
            <a:r>
              <a:rPr lang="en-GB" dirty="0"/>
              <a:t>Continued training and development with NECSA and IAEA support.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0FBB7-17D5-ABAC-DF3F-265B46C7F86B}"/>
              </a:ext>
            </a:extLst>
          </p:cNvPr>
          <p:cNvSpPr txBox="1">
            <a:spLocks/>
          </p:cNvSpPr>
          <p:nvPr/>
        </p:nvSpPr>
        <p:spPr bwMode="auto">
          <a:xfrm>
            <a:off x="407368" y="517525"/>
            <a:ext cx="11098830" cy="1325562"/>
          </a:xfrm>
          <a:prstGeom prst="rect">
            <a:avLst/>
          </a:prstGeom>
          <a:noFill/>
          <a:ln w="38100" cmpd="sng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965964"/>
                      <a:gd name="connsiteX1" fmla="*/ 341757 w 10515600"/>
                      <a:gd name="connsiteY1" fmla="*/ 0 h 965964"/>
                      <a:gd name="connsiteX2" fmla="*/ 683514 w 10515600"/>
                      <a:gd name="connsiteY2" fmla="*/ 0 h 965964"/>
                      <a:gd name="connsiteX3" fmla="*/ 1025271 w 10515600"/>
                      <a:gd name="connsiteY3" fmla="*/ 0 h 965964"/>
                      <a:gd name="connsiteX4" fmla="*/ 1892808 w 10515600"/>
                      <a:gd name="connsiteY4" fmla="*/ 0 h 965964"/>
                      <a:gd name="connsiteX5" fmla="*/ 2550033 w 10515600"/>
                      <a:gd name="connsiteY5" fmla="*/ 0 h 965964"/>
                      <a:gd name="connsiteX6" fmla="*/ 2891790 w 10515600"/>
                      <a:gd name="connsiteY6" fmla="*/ 0 h 965964"/>
                      <a:gd name="connsiteX7" fmla="*/ 3549015 w 10515600"/>
                      <a:gd name="connsiteY7" fmla="*/ 0 h 965964"/>
                      <a:gd name="connsiteX8" fmla="*/ 4416552 w 10515600"/>
                      <a:gd name="connsiteY8" fmla="*/ 0 h 965964"/>
                      <a:gd name="connsiteX9" fmla="*/ 4968621 w 10515600"/>
                      <a:gd name="connsiteY9" fmla="*/ 0 h 965964"/>
                      <a:gd name="connsiteX10" fmla="*/ 5520690 w 10515600"/>
                      <a:gd name="connsiteY10" fmla="*/ 0 h 965964"/>
                      <a:gd name="connsiteX11" fmla="*/ 6177915 w 10515600"/>
                      <a:gd name="connsiteY11" fmla="*/ 0 h 965964"/>
                      <a:gd name="connsiteX12" fmla="*/ 6940296 w 10515600"/>
                      <a:gd name="connsiteY12" fmla="*/ 0 h 965964"/>
                      <a:gd name="connsiteX13" fmla="*/ 7702677 w 10515600"/>
                      <a:gd name="connsiteY13" fmla="*/ 0 h 965964"/>
                      <a:gd name="connsiteX14" fmla="*/ 8465058 w 10515600"/>
                      <a:gd name="connsiteY14" fmla="*/ 0 h 965964"/>
                      <a:gd name="connsiteX15" fmla="*/ 9332595 w 10515600"/>
                      <a:gd name="connsiteY15" fmla="*/ 0 h 965964"/>
                      <a:gd name="connsiteX16" fmla="*/ 10515600 w 10515600"/>
                      <a:gd name="connsiteY16" fmla="*/ 0 h 965964"/>
                      <a:gd name="connsiteX17" fmla="*/ 10515600 w 10515600"/>
                      <a:gd name="connsiteY17" fmla="*/ 492642 h 965964"/>
                      <a:gd name="connsiteX18" fmla="*/ 10515600 w 10515600"/>
                      <a:gd name="connsiteY18" fmla="*/ 965964 h 965964"/>
                      <a:gd name="connsiteX19" fmla="*/ 9648063 w 10515600"/>
                      <a:gd name="connsiteY19" fmla="*/ 965964 h 965964"/>
                      <a:gd name="connsiteX20" fmla="*/ 8990838 w 10515600"/>
                      <a:gd name="connsiteY20" fmla="*/ 965964 h 965964"/>
                      <a:gd name="connsiteX21" fmla="*/ 8438769 w 10515600"/>
                      <a:gd name="connsiteY21" fmla="*/ 965964 h 965964"/>
                      <a:gd name="connsiteX22" fmla="*/ 7886700 w 10515600"/>
                      <a:gd name="connsiteY22" fmla="*/ 965964 h 965964"/>
                      <a:gd name="connsiteX23" fmla="*/ 7334631 w 10515600"/>
                      <a:gd name="connsiteY23" fmla="*/ 965964 h 965964"/>
                      <a:gd name="connsiteX24" fmla="*/ 6782562 w 10515600"/>
                      <a:gd name="connsiteY24" fmla="*/ 965964 h 965964"/>
                      <a:gd name="connsiteX25" fmla="*/ 6020181 w 10515600"/>
                      <a:gd name="connsiteY25" fmla="*/ 965964 h 965964"/>
                      <a:gd name="connsiteX26" fmla="*/ 5362956 w 10515600"/>
                      <a:gd name="connsiteY26" fmla="*/ 965964 h 965964"/>
                      <a:gd name="connsiteX27" fmla="*/ 5021199 w 10515600"/>
                      <a:gd name="connsiteY27" fmla="*/ 965964 h 965964"/>
                      <a:gd name="connsiteX28" fmla="*/ 4469130 w 10515600"/>
                      <a:gd name="connsiteY28" fmla="*/ 965964 h 965964"/>
                      <a:gd name="connsiteX29" fmla="*/ 3706749 w 10515600"/>
                      <a:gd name="connsiteY29" fmla="*/ 965964 h 965964"/>
                      <a:gd name="connsiteX30" fmla="*/ 3259836 w 10515600"/>
                      <a:gd name="connsiteY30" fmla="*/ 965964 h 965964"/>
                      <a:gd name="connsiteX31" fmla="*/ 2392299 w 10515600"/>
                      <a:gd name="connsiteY31" fmla="*/ 965964 h 965964"/>
                      <a:gd name="connsiteX32" fmla="*/ 1524762 w 10515600"/>
                      <a:gd name="connsiteY32" fmla="*/ 965964 h 965964"/>
                      <a:gd name="connsiteX33" fmla="*/ 867537 w 10515600"/>
                      <a:gd name="connsiteY33" fmla="*/ 965964 h 965964"/>
                      <a:gd name="connsiteX34" fmla="*/ 0 w 10515600"/>
                      <a:gd name="connsiteY34" fmla="*/ 965964 h 965964"/>
                      <a:gd name="connsiteX35" fmla="*/ 0 w 10515600"/>
                      <a:gd name="connsiteY35" fmla="*/ 482982 h 965964"/>
                      <a:gd name="connsiteX36" fmla="*/ 0 w 10515600"/>
                      <a:gd name="connsiteY36" fmla="*/ 0 h 96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0515600" h="965964" fill="none" extrusionOk="0">
                        <a:moveTo>
                          <a:pt x="0" y="0"/>
                        </a:moveTo>
                        <a:cubicBezTo>
                          <a:pt x="98888" y="9007"/>
                          <a:pt x="259424" y="11771"/>
                          <a:pt x="341757" y="0"/>
                        </a:cubicBezTo>
                        <a:cubicBezTo>
                          <a:pt x="424090" y="-11771"/>
                          <a:pt x="519058" y="12003"/>
                          <a:pt x="683514" y="0"/>
                        </a:cubicBezTo>
                        <a:cubicBezTo>
                          <a:pt x="847970" y="-12003"/>
                          <a:pt x="894690" y="9887"/>
                          <a:pt x="1025271" y="0"/>
                        </a:cubicBezTo>
                        <a:cubicBezTo>
                          <a:pt x="1155852" y="-9887"/>
                          <a:pt x="1573394" y="3827"/>
                          <a:pt x="1892808" y="0"/>
                        </a:cubicBezTo>
                        <a:cubicBezTo>
                          <a:pt x="2212222" y="-3827"/>
                          <a:pt x="2391278" y="-6233"/>
                          <a:pt x="2550033" y="0"/>
                        </a:cubicBezTo>
                        <a:cubicBezTo>
                          <a:pt x="2708789" y="6233"/>
                          <a:pt x="2754491" y="5661"/>
                          <a:pt x="2891790" y="0"/>
                        </a:cubicBezTo>
                        <a:cubicBezTo>
                          <a:pt x="3029089" y="-5661"/>
                          <a:pt x="3390996" y="26022"/>
                          <a:pt x="3549015" y="0"/>
                        </a:cubicBezTo>
                        <a:cubicBezTo>
                          <a:pt x="3707035" y="-26022"/>
                          <a:pt x="4087327" y="32230"/>
                          <a:pt x="4416552" y="0"/>
                        </a:cubicBezTo>
                        <a:cubicBezTo>
                          <a:pt x="4745777" y="-32230"/>
                          <a:pt x="4788838" y="3064"/>
                          <a:pt x="4968621" y="0"/>
                        </a:cubicBezTo>
                        <a:cubicBezTo>
                          <a:pt x="5148404" y="-3064"/>
                          <a:pt x="5377712" y="-21096"/>
                          <a:pt x="5520690" y="0"/>
                        </a:cubicBezTo>
                        <a:cubicBezTo>
                          <a:pt x="5663668" y="21096"/>
                          <a:pt x="5953400" y="17386"/>
                          <a:pt x="6177915" y="0"/>
                        </a:cubicBezTo>
                        <a:cubicBezTo>
                          <a:pt x="6402430" y="-17386"/>
                          <a:pt x="6770921" y="-35143"/>
                          <a:pt x="6940296" y="0"/>
                        </a:cubicBezTo>
                        <a:cubicBezTo>
                          <a:pt x="7109671" y="35143"/>
                          <a:pt x="7403073" y="4103"/>
                          <a:pt x="7702677" y="0"/>
                        </a:cubicBezTo>
                        <a:cubicBezTo>
                          <a:pt x="8002281" y="-4103"/>
                          <a:pt x="8221175" y="16641"/>
                          <a:pt x="8465058" y="0"/>
                        </a:cubicBezTo>
                        <a:cubicBezTo>
                          <a:pt x="8708941" y="-16641"/>
                          <a:pt x="8952466" y="-9276"/>
                          <a:pt x="9332595" y="0"/>
                        </a:cubicBezTo>
                        <a:cubicBezTo>
                          <a:pt x="9712724" y="9276"/>
                          <a:pt x="9950442" y="3063"/>
                          <a:pt x="10515600" y="0"/>
                        </a:cubicBezTo>
                        <a:cubicBezTo>
                          <a:pt x="10528289" y="141059"/>
                          <a:pt x="10511001" y="383465"/>
                          <a:pt x="10515600" y="492642"/>
                        </a:cubicBezTo>
                        <a:cubicBezTo>
                          <a:pt x="10520199" y="601819"/>
                          <a:pt x="10519719" y="846813"/>
                          <a:pt x="10515600" y="965964"/>
                        </a:cubicBezTo>
                        <a:cubicBezTo>
                          <a:pt x="10122172" y="978411"/>
                          <a:pt x="9852726" y="941642"/>
                          <a:pt x="9648063" y="965964"/>
                        </a:cubicBezTo>
                        <a:cubicBezTo>
                          <a:pt x="9443400" y="990286"/>
                          <a:pt x="9242928" y="945163"/>
                          <a:pt x="8990838" y="965964"/>
                        </a:cubicBezTo>
                        <a:cubicBezTo>
                          <a:pt x="8738749" y="986765"/>
                          <a:pt x="8553955" y="980299"/>
                          <a:pt x="8438769" y="965964"/>
                        </a:cubicBezTo>
                        <a:cubicBezTo>
                          <a:pt x="8323583" y="951629"/>
                          <a:pt x="8114825" y="946479"/>
                          <a:pt x="7886700" y="965964"/>
                        </a:cubicBezTo>
                        <a:cubicBezTo>
                          <a:pt x="7658575" y="985449"/>
                          <a:pt x="7473371" y="973757"/>
                          <a:pt x="7334631" y="965964"/>
                        </a:cubicBezTo>
                        <a:cubicBezTo>
                          <a:pt x="7195891" y="958171"/>
                          <a:pt x="7020454" y="982159"/>
                          <a:pt x="6782562" y="965964"/>
                        </a:cubicBezTo>
                        <a:cubicBezTo>
                          <a:pt x="6544670" y="949769"/>
                          <a:pt x="6283429" y="980414"/>
                          <a:pt x="6020181" y="965964"/>
                        </a:cubicBezTo>
                        <a:cubicBezTo>
                          <a:pt x="5756933" y="951514"/>
                          <a:pt x="5572314" y="965210"/>
                          <a:pt x="5362956" y="965964"/>
                        </a:cubicBezTo>
                        <a:cubicBezTo>
                          <a:pt x="5153599" y="966718"/>
                          <a:pt x="5103186" y="978619"/>
                          <a:pt x="5021199" y="965964"/>
                        </a:cubicBezTo>
                        <a:cubicBezTo>
                          <a:pt x="4939212" y="953309"/>
                          <a:pt x="4631121" y="984399"/>
                          <a:pt x="4469130" y="965964"/>
                        </a:cubicBezTo>
                        <a:cubicBezTo>
                          <a:pt x="4307139" y="947529"/>
                          <a:pt x="4042980" y="974333"/>
                          <a:pt x="3706749" y="965964"/>
                        </a:cubicBezTo>
                        <a:cubicBezTo>
                          <a:pt x="3370518" y="957595"/>
                          <a:pt x="3442573" y="954237"/>
                          <a:pt x="3259836" y="965964"/>
                        </a:cubicBezTo>
                        <a:cubicBezTo>
                          <a:pt x="3077099" y="977691"/>
                          <a:pt x="2633437" y="987699"/>
                          <a:pt x="2392299" y="965964"/>
                        </a:cubicBezTo>
                        <a:cubicBezTo>
                          <a:pt x="2151161" y="944229"/>
                          <a:pt x="1796705" y="962818"/>
                          <a:pt x="1524762" y="965964"/>
                        </a:cubicBezTo>
                        <a:cubicBezTo>
                          <a:pt x="1252819" y="969110"/>
                          <a:pt x="1086366" y="972978"/>
                          <a:pt x="867537" y="965964"/>
                        </a:cubicBezTo>
                        <a:cubicBezTo>
                          <a:pt x="648708" y="958950"/>
                          <a:pt x="251816" y="972238"/>
                          <a:pt x="0" y="965964"/>
                        </a:cubicBezTo>
                        <a:cubicBezTo>
                          <a:pt x="9485" y="733273"/>
                          <a:pt x="9258" y="611363"/>
                          <a:pt x="0" y="482982"/>
                        </a:cubicBezTo>
                        <a:cubicBezTo>
                          <a:pt x="-9258" y="354601"/>
                          <a:pt x="10096" y="234582"/>
                          <a:pt x="0" y="0"/>
                        </a:cubicBezTo>
                        <a:close/>
                      </a:path>
                      <a:path w="10515600" h="965964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2731" y="150603"/>
                          <a:pt x="10501408" y="387922"/>
                          <a:pt x="10515600" y="502301"/>
                        </a:cubicBezTo>
                        <a:cubicBezTo>
                          <a:pt x="10529792" y="616680"/>
                          <a:pt x="10530843" y="747533"/>
                          <a:pt x="10515600" y="965964"/>
                        </a:cubicBezTo>
                        <a:cubicBezTo>
                          <a:pt x="10305681" y="954549"/>
                          <a:pt x="10050108" y="962384"/>
                          <a:pt x="9753219" y="965964"/>
                        </a:cubicBezTo>
                        <a:cubicBezTo>
                          <a:pt x="9456330" y="969544"/>
                          <a:pt x="9525512" y="982639"/>
                          <a:pt x="9306306" y="965964"/>
                        </a:cubicBezTo>
                        <a:cubicBezTo>
                          <a:pt x="9087100" y="949289"/>
                          <a:pt x="8620907" y="1000225"/>
                          <a:pt x="8438769" y="965964"/>
                        </a:cubicBezTo>
                        <a:cubicBezTo>
                          <a:pt x="8256631" y="931703"/>
                          <a:pt x="7950474" y="998088"/>
                          <a:pt x="7781544" y="965964"/>
                        </a:cubicBezTo>
                        <a:cubicBezTo>
                          <a:pt x="7612615" y="933840"/>
                          <a:pt x="7496249" y="965558"/>
                          <a:pt x="7334631" y="965964"/>
                        </a:cubicBezTo>
                        <a:cubicBezTo>
                          <a:pt x="7173013" y="966370"/>
                          <a:pt x="6878574" y="989706"/>
                          <a:pt x="6677406" y="965964"/>
                        </a:cubicBezTo>
                        <a:cubicBezTo>
                          <a:pt x="6476238" y="942222"/>
                          <a:pt x="6439581" y="949602"/>
                          <a:pt x="6335649" y="965964"/>
                        </a:cubicBezTo>
                        <a:cubicBezTo>
                          <a:pt x="6231717" y="982326"/>
                          <a:pt x="6135578" y="972630"/>
                          <a:pt x="5993892" y="965964"/>
                        </a:cubicBezTo>
                        <a:cubicBezTo>
                          <a:pt x="5852206" y="959298"/>
                          <a:pt x="5510139" y="934882"/>
                          <a:pt x="5336667" y="965964"/>
                        </a:cubicBezTo>
                        <a:cubicBezTo>
                          <a:pt x="5163196" y="997046"/>
                          <a:pt x="4995694" y="959894"/>
                          <a:pt x="4889754" y="965964"/>
                        </a:cubicBezTo>
                        <a:cubicBezTo>
                          <a:pt x="4783814" y="972034"/>
                          <a:pt x="4495120" y="971556"/>
                          <a:pt x="4127373" y="965964"/>
                        </a:cubicBezTo>
                        <a:cubicBezTo>
                          <a:pt x="3759626" y="960372"/>
                          <a:pt x="3886665" y="968372"/>
                          <a:pt x="3680460" y="965964"/>
                        </a:cubicBezTo>
                        <a:cubicBezTo>
                          <a:pt x="3474255" y="963556"/>
                          <a:pt x="3123909" y="984479"/>
                          <a:pt x="2918079" y="965964"/>
                        </a:cubicBezTo>
                        <a:cubicBezTo>
                          <a:pt x="2712249" y="947449"/>
                          <a:pt x="2688971" y="952661"/>
                          <a:pt x="2576322" y="965964"/>
                        </a:cubicBezTo>
                        <a:cubicBezTo>
                          <a:pt x="2463673" y="979267"/>
                          <a:pt x="2127678" y="987613"/>
                          <a:pt x="1813941" y="965964"/>
                        </a:cubicBezTo>
                        <a:cubicBezTo>
                          <a:pt x="1500204" y="944315"/>
                          <a:pt x="1545667" y="976469"/>
                          <a:pt x="1367028" y="965964"/>
                        </a:cubicBezTo>
                        <a:cubicBezTo>
                          <a:pt x="1188389" y="955459"/>
                          <a:pt x="1188334" y="956528"/>
                          <a:pt x="1025271" y="965964"/>
                        </a:cubicBezTo>
                        <a:cubicBezTo>
                          <a:pt x="862208" y="975400"/>
                          <a:pt x="759610" y="976008"/>
                          <a:pt x="578358" y="965964"/>
                        </a:cubicBezTo>
                        <a:cubicBezTo>
                          <a:pt x="397106" y="955920"/>
                          <a:pt x="120249" y="946243"/>
                          <a:pt x="0" y="965964"/>
                        </a:cubicBezTo>
                        <a:cubicBezTo>
                          <a:pt x="-6609" y="736552"/>
                          <a:pt x="-9252" y="683299"/>
                          <a:pt x="0" y="502301"/>
                        </a:cubicBezTo>
                        <a:cubicBezTo>
                          <a:pt x="9252" y="321303"/>
                          <a:pt x="-23403" y="1407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Contributions; Business Model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C3D7F1B-8B15-A25F-CD12-AEECF61F964D}"/>
              </a:ext>
            </a:extLst>
          </p:cNvPr>
          <p:cNvGrpSpPr/>
          <p:nvPr/>
        </p:nvGrpSpPr>
        <p:grpSpPr>
          <a:xfrm>
            <a:off x="6060235" y="260648"/>
            <a:ext cx="5508373" cy="6336704"/>
            <a:chOff x="5951984" y="260648"/>
            <a:chExt cx="5508373" cy="633670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F0259FF-A513-34D5-02B5-48DC416A2F7A}"/>
                </a:ext>
              </a:extLst>
            </p:cNvPr>
            <p:cNvCxnSpPr>
              <a:cxnSpLocks/>
              <a:endCxn id="7" idx="1"/>
            </p:cNvCxnSpPr>
            <p:nvPr/>
          </p:nvCxnSpPr>
          <p:spPr bwMode="auto">
            <a:xfrm>
              <a:off x="7747267" y="3984360"/>
              <a:ext cx="620443" cy="0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BB9142-9797-FC63-C663-FBFBB477C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9139297" y="260648"/>
              <a:ext cx="1487800" cy="14732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030311-C6B9-C00E-8B3E-FA31B2B9C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78933" y="1914832"/>
              <a:ext cx="2870200" cy="838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2550CD-F760-7F80-8ED5-F8FFA7C48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56" r="7929"/>
            <a:stretch/>
          </p:blipFill>
          <p:spPr bwMode="auto">
            <a:xfrm>
              <a:off x="8367710" y="2877494"/>
              <a:ext cx="3092647" cy="22137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2E9FC9-BD27-18B3-C7AE-ED7630065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050" y="5590850"/>
              <a:ext cx="1006502" cy="100650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647249-D79C-9A99-7D0A-DBA66B3A2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144" y="5590850"/>
              <a:ext cx="1170890" cy="946774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5C3E498-46DB-9FC4-1B39-42E6CAD13A6E}"/>
                </a:ext>
              </a:extLst>
            </p:cNvPr>
            <p:cNvGrpSpPr/>
            <p:nvPr/>
          </p:nvGrpSpPr>
          <p:grpSpPr>
            <a:xfrm>
              <a:off x="5951984" y="2780928"/>
              <a:ext cx="1960216" cy="2367332"/>
              <a:chOff x="5951984" y="2780928"/>
              <a:chExt cx="1960216" cy="236733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68EEF81-CFE8-E780-4888-C06AAF3B5699}"/>
                  </a:ext>
                </a:extLst>
              </p:cNvPr>
              <p:cNvGrpSpPr/>
              <p:nvPr/>
            </p:nvGrpSpPr>
            <p:grpSpPr>
              <a:xfrm>
                <a:off x="6096000" y="2954833"/>
                <a:ext cx="1816200" cy="2130351"/>
                <a:chOff x="6825971" y="2927234"/>
                <a:chExt cx="1816200" cy="213035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83E28F5-9484-B141-3EA5-22C8E3E272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742105" y="2974757"/>
                  <a:ext cx="735133" cy="487425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938D0BEB-C39D-4A48-16CF-13047D5C1C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03" t="8149" r="8917" b="10832"/>
                <a:stretch/>
              </p:blipFill>
              <p:spPr bwMode="auto">
                <a:xfrm>
                  <a:off x="7032104" y="2927234"/>
                  <a:ext cx="651842" cy="645782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5CF514B8-4AD8-923B-03A4-A23F5D74E0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825971" y="3635379"/>
                  <a:ext cx="1816200" cy="495327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36A2C67E-42E3-0E80-428E-A648BE0CB9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b="6530"/>
                <a:stretch/>
              </p:blipFill>
              <p:spPr bwMode="auto">
                <a:xfrm>
                  <a:off x="7180487" y="4636335"/>
                  <a:ext cx="1107169" cy="421250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A442FBD-AF94-AE09-CBA4-04055BA790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206004" y="4163675"/>
                  <a:ext cx="1056136" cy="421251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8FEA5D-47E6-FA12-9C09-82E68803B9F2}"/>
                  </a:ext>
                </a:extLst>
              </p:cNvPr>
              <p:cNvSpPr/>
              <p:nvPr/>
            </p:nvSpPr>
            <p:spPr bwMode="auto">
              <a:xfrm>
                <a:off x="5951984" y="2780928"/>
                <a:ext cx="1960216" cy="23673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976FDFA-5D72-0095-4D73-CD1B249E98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914033" y="1743955"/>
              <a:ext cx="0" cy="390380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856FB10-4E6C-BC50-7EC0-D9FD553CA6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914033" y="2841311"/>
              <a:ext cx="0" cy="390380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AB901BB-A11B-F8F3-19F0-7B9D569A4A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83197" y="4866989"/>
              <a:ext cx="0" cy="390380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D0B31F15-F22E-529F-6DD9-4857DFC931BF}"/>
                </a:ext>
              </a:extLst>
            </p:cNvPr>
            <p:cNvCxnSpPr>
              <a:cxnSpLocks/>
              <a:stCxn id="9" idx="3"/>
              <a:endCxn id="5" idx="3"/>
            </p:cNvCxnSpPr>
            <p:nvPr/>
          </p:nvCxnSpPr>
          <p:spPr>
            <a:xfrm flipH="1" flipV="1">
              <a:off x="10627097" y="997255"/>
              <a:ext cx="437455" cy="5096846"/>
            </a:xfrm>
            <a:prstGeom prst="bentConnector3">
              <a:avLst>
                <a:gd name="adj1" fmla="val -192697"/>
              </a:avLst>
            </a:prstGeom>
            <a:ln w="857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241230" name="Content Placeholder 2"/>
          <p:cNvSpPr>
            <a:spLocks noGrp="1"/>
          </p:cNvSpPr>
          <p:nvPr>
            <p:ph idx="1"/>
          </p:nvPr>
        </p:nvSpPr>
        <p:spPr bwMode="auto">
          <a:xfrm>
            <a:off x="407368" y="1825624"/>
            <a:ext cx="7776865" cy="472577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1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Local Proof of 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Concept; Ability to Mass-Rear Codling Moth for SIR.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Cost-effective diet.</a:t>
            </a:r>
          </a:p>
          <a:p>
            <a:pPr lvl="1">
              <a:defRPr/>
            </a:pPr>
            <a:r>
              <a:rPr lang="en-US" b="0" i="0" u="non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Decreased 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energy consumption.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Transport efficiency to ensure delivered quality.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Field Results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Reduction in wild moth catch </a:t>
            </a:r>
            <a:r>
              <a:rPr lang="en-US" sz="1300" b="1" dirty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(</a:t>
            </a:r>
            <a:r>
              <a:rPr lang="en-US" sz="1300" b="1" i="1" dirty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see following slide</a:t>
            </a:r>
            <a:r>
              <a:rPr lang="en-US" sz="1300" b="1" dirty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)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Reduced conventional PPP dependance.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Increased uptake of biological control.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R&amp;D Incubator &amp; Technology Transfer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University of Stellenbosch</a:t>
            </a:r>
          </a:p>
          <a:p>
            <a:pPr lvl="2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EPN &amp; EPF research.</a:t>
            </a:r>
          </a:p>
          <a:p>
            <a:pPr lvl="2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Trichogramma wasp research.</a:t>
            </a:r>
          </a:p>
          <a:p>
            <a:pPr lvl="2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Insect Rearing Training Course.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Cape Peninsula University of Technology (CPUT)</a:t>
            </a:r>
          </a:p>
          <a:p>
            <a:pPr lvl="2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EPF research.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International collaborations (IAEA IPC CRP’s).</a:t>
            </a:r>
          </a:p>
          <a:p>
            <a:pPr lvl="2">
              <a:defRPr/>
            </a:pPr>
            <a:endParaRPr lang="en-US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67EE5-4366-3FC5-A163-18794D893B7D}"/>
              </a:ext>
            </a:extLst>
          </p:cNvPr>
          <p:cNvSpPr txBox="1">
            <a:spLocks/>
          </p:cNvSpPr>
          <p:nvPr/>
        </p:nvSpPr>
        <p:spPr bwMode="auto">
          <a:xfrm>
            <a:off x="437531" y="511173"/>
            <a:ext cx="10515600" cy="1325562"/>
          </a:xfrm>
          <a:prstGeom prst="rect">
            <a:avLst/>
          </a:prstGeom>
          <a:noFill/>
          <a:ln w="38100" cmpd="sng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965964"/>
                      <a:gd name="connsiteX1" fmla="*/ 341757 w 10515600"/>
                      <a:gd name="connsiteY1" fmla="*/ 0 h 965964"/>
                      <a:gd name="connsiteX2" fmla="*/ 683514 w 10515600"/>
                      <a:gd name="connsiteY2" fmla="*/ 0 h 965964"/>
                      <a:gd name="connsiteX3" fmla="*/ 1025271 w 10515600"/>
                      <a:gd name="connsiteY3" fmla="*/ 0 h 965964"/>
                      <a:gd name="connsiteX4" fmla="*/ 1892808 w 10515600"/>
                      <a:gd name="connsiteY4" fmla="*/ 0 h 965964"/>
                      <a:gd name="connsiteX5" fmla="*/ 2550033 w 10515600"/>
                      <a:gd name="connsiteY5" fmla="*/ 0 h 965964"/>
                      <a:gd name="connsiteX6" fmla="*/ 2891790 w 10515600"/>
                      <a:gd name="connsiteY6" fmla="*/ 0 h 965964"/>
                      <a:gd name="connsiteX7" fmla="*/ 3549015 w 10515600"/>
                      <a:gd name="connsiteY7" fmla="*/ 0 h 965964"/>
                      <a:gd name="connsiteX8" fmla="*/ 4416552 w 10515600"/>
                      <a:gd name="connsiteY8" fmla="*/ 0 h 965964"/>
                      <a:gd name="connsiteX9" fmla="*/ 4968621 w 10515600"/>
                      <a:gd name="connsiteY9" fmla="*/ 0 h 965964"/>
                      <a:gd name="connsiteX10" fmla="*/ 5520690 w 10515600"/>
                      <a:gd name="connsiteY10" fmla="*/ 0 h 965964"/>
                      <a:gd name="connsiteX11" fmla="*/ 6177915 w 10515600"/>
                      <a:gd name="connsiteY11" fmla="*/ 0 h 965964"/>
                      <a:gd name="connsiteX12" fmla="*/ 6940296 w 10515600"/>
                      <a:gd name="connsiteY12" fmla="*/ 0 h 965964"/>
                      <a:gd name="connsiteX13" fmla="*/ 7702677 w 10515600"/>
                      <a:gd name="connsiteY13" fmla="*/ 0 h 965964"/>
                      <a:gd name="connsiteX14" fmla="*/ 8465058 w 10515600"/>
                      <a:gd name="connsiteY14" fmla="*/ 0 h 965964"/>
                      <a:gd name="connsiteX15" fmla="*/ 9332595 w 10515600"/>
                      <a:gd name="connsiteY15" fmla="*/ 0 h 965964"/>
                      <a:gd name="connsiteX16" fmla="*/ 10515600 w 10515600"/>
                      <a:gd name="connsiteY16" fmla="*/ 0 h 965964"/>
                      <a:gd name="connsiteX17" fmla="*/ 10515600 w 10515600"/>
                      <a:gd name="connsiteY17" fmla="*/ 492642 h 965964"/>
                      <a:gd name="connsiteX18" fmla="*/ 10515600 w 10515600"/>
                      <a:gd name="connsiteY18" fmla="*/ 965964 h 965964"/>
                      <a:gd name="connsiteX19" fmla="*/ 9648063 w 10515600"/>
                      <a:gd name="connsiteY19" fmla="*/ 965964 h 965964"/>
                      <a:gd name="connsiteX20" fmla="*/ 8990838 w 10515600"/>
                      <a:gd name="connsiteY20" fmla="*/ 965964 h 965964"/>
                      <a:gd name="connsiteX21" fmla="*/ 8438769 w 10515600"/>
                      <a:gd name="connsiteY21" fmla="*/ 965964 h 965964"/>
                      <a:gd name="connsiteX22" fmla="*/ 7886700 w 10515600"/>
                      <a:gd name="connsiteY22" fmla="*/ 965964 h 965964"/>
                      <a:gd name="connsiteX23" fmla="*/ 7334631 w 10515600"/>
                      <a:gd name="connsiteY23" fmla="*/ 965964 h 965964"/>
                      <a:gd name="connsiteX24" fmla="*/ 6782562 w 10515600"/>
                      <a:gd name="connsiteY24" fmla="*/ 965964 h 965964"/>
                      <a:gd name="connsiteX25" fmla="*/ 6020181 w 10515600"/>
                      <a:gd name="connsiteY25" fmla="*/ 965964 h 965964"/>
                      <a:gd name="connsiteX26" fmla="*/ 5362956 w 10515600"/>
                      <a:gd name="connsiteY26" fmla="*/ 965964 h 965964"/>
                      <a:gd name="connsiteX27" fmla="*/ 5021199 w 10515600"/>
                      <a:gd name="connsiteY27" fmla="*/ 965964 h 965964"/>
                      <a:gd name="connsiteX28" fmla="*/ 4469130 w 10515600"/>
                      <a:gd name="connsiteY28" fmla="*/ 965964 h 965964"/>
                      <a:gd name="connsiteX29" fmla="*/ 3706749 w 10515600"/>
                      <a:gd name="connsiteY29" fmla="*/ 965964 h 965964"/>
                      <a:gd name="connsiteX30" fmla="*/ 3259836 w 10515600"/>
                      <a:gd name="connsiteY30" fmla="*/ 965964 h 965964"/>
                      <a:gd name="connsiteX31" fmla="*/ 2392299 w 10515600"/>
                      <a:gd name="connsiteY31" fmla="*/ 965964 h 965964"/>
                      <a:gd name="connsiteX32" fmla="*/ 1524762 w 10515600"/>
                      <a:gd name="connsiteY32" fmla="*/ 965964 h 965964"/>
                      <a:gd name="connsiteX33" fmla="*/ 867537 w 10515600"/>
                      <a:gd name="connsiteY33" fmla="*/ 965964 h 965964"/>
                      <a:gd name="connsiteX34" fmla="*/ 0 w 10515600"/>
                      <a:gd name="connsiteY34" fmla="*/ 965964 h 965964"/>
                      <a:gd name="connsiteX35" fmla="*/ 0 w 10515600"/>
                      <a:gd name="connsiteY35" fmla="*/ 482982 h 965964"/>
                      <a:gd name="connsiteX36" fmla="*/ 0 w 10515600"/>
                      <a:gd name="connsiteY36" fmla="*/ 0 h 96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0515600" h="965964" fill="none" extrusionOk="0">
                        <a:moveTo>
                          <a:pt x="0" y="0"/>
                        </a:moveTo>
                        <a:cubicBezTo>
                          <a:pt x="98888" y="9007"/>
                          <a:pt x="259424" y="11771"/>
                          <a:pt x="341757" y="0"/>
                        </a:cubicBezTo>
                        <a:cubicBezTo>
                          <a:pt x="424090" y="-11771"/>
                          <a:pt x="519058" y="12003"/>
                          <a:pt x="683514" y="0"/>
                        </a:cubicBezTo>
                        <a:cubicBezTo>
                          <a:pt x="847970" y="-12003"/>
                          <a:pt x="894690" y="9887"/>
                          <a:pt x="1025271" y="0"/>
                        </a:cubicBezTo>
                        <a:cubicBezTo>
                          <a:pt x="1155852" y="-9887"/>
                          <a:pt x="1573394" y="3827"/>
                          <a:pt x="1892808" y="0"/>
                        </a:cubicBezTo>
                        <a:cubicBezTo>
                          <a:pt x="2212222" y="-3827"/>
                          <a:pt x="2391278" y="-6233"/>
                          <a:pt x="2550033" y="0"/>
                        </a:cubicBezTo>
                        <a:cubicBezTo>
                          <a:pt x="2708789" y="6233"/>
                          <a:pt x="2754491" y="5661"/>
                          <a:pt x="2891790" y="0"/>
                        </a:cubicBezTo>
                        <a:cubicBezTo>
                          <a:pt x="3029089" y="-5661"/>
                          <a:pt x="3390996" y="26022"/>
                          <a:pt x="3549015" y="0"/>
                        </a:cubicBezTo>
                        <a:cubicBezTo>
                          <a:pt x="3707035" y="-26022"/>
                          <a:pt x="4087327" y="32230"/>
                          <a:pt x="4416552" y="0"/>
                        </a:cubicBezTo>
                        <a:cubicBezTo>
                          <a:pt x="4745777" y="-32230"/>
                          <a:pt x="4788838" y="3064"/>
                          <a:pt x="4968621" y="0"/>
                        </a:cubicBezTo>
                        <a:cubicBezTo>
                          <a:pt x="5148404" y="-3064"/>
                          <a:pt x="5377712" y="-21096"/>
                          <a:pt x="5520690" y="0"/>
                        </a:cubicBezTo>
                        <a:cubicBezTo>
                          <a:pt x="5663668" y="21096"/>
                          <a:pt x="5953400" y="17386"/>
                          <a:pt x="6177915" y="0"/>
                        </a:cubicBezTo>
                        <a:cubicBezTo>
                          <a:pt x="6402430" y="-17386"/>
                          <a:pt x="6770921" y="-35143"/>
                          <a:pt x="6940296" y="0"/>
                        </a:cubicBezTo>
                        <a:cubicBezTo>
                          <a:pt x="7109671" y="35143"/>
                          <a:pt x="7403073" y="4103"/>
                          <a:pt x="7702677" y="0"/>
                        </a:cubicBezTo>
                        <a:cubicBezTo>
                          <a:pt x="8002281" y="-4103"/>
                          <a:pt x="8221175" y="16641"/>
                          <a:pt x="8465058" y="0"/>
                        </a:cubicBezTo>
                        <a:cubicBezTo>
                          <a:pt x="8708941" y="-16641"/>
                          <a:pt x="8952466" y="-9276"/>
                          <a:pt x="9332595" y="0"/>
                        </a:cubicBezTo>
                        <a:cubicBezTo>
                          <a:pt x="9712724" y="9276"/>
                          <a:pt x="9950442" y="3063"/>
                          <a:pt x="10515600" y="0"/>
                        </a:cubicBezTo>
                        <a:cubicBezTo>
                          <a:pt x="10528289" y="141059"/>
                          <a:pt x="10511001" y="383465"/>
                          <a:pt x="10515600" y="492642"/>
                        </a:cubicBezTo>
                        <a:cubicBezTo>
                          <a:pt x="10520199" y="601819"/>
                          <a:pt x="10519719" y="846813"/>
                          <a:pt x="10515600" y="965964"/>
                        </a:cubicBezTo>
                        <a:cubicBezTo>
                          <a:pt x="10122172" y="978411"/>
                          <a:pt x="9852726" y="941642"/>
                          <a:pt x="9648063" y="965964"/>
                        </a:cubicBezTo>
                        <a:cubicBezTo>
                          <a:pt x="9443400" y="990286"/>
                          <a:pt x="9242928" y="945163"/>
                          <a:pt x="8990838" y="965964"/>
                        </a:cubicBezTo>
                        <a:cubicBezTo>
                          <a:pt x="8738749" y="986765"/>
                          <a:pt x="8553955" y="980299"/>
                          <a:pt x="8438769" y="965964"/>
                        </a:cubicBezTo>
                        <a:cubicBezTo>
                          <a:pt x="8323583" y="951629"/>
                          <a:pt x="8114825" y="946479"/>
                          <a:pt x="7886700" y="965964"/>
                        </a:cubicBezTo>
                        <a:cubicBezTo>
                          <a:pt x="7658575" y="985449"/>
                          <a:pt x="7473371" y="973757"/>
                          <a:pt x="7334631" y="965964"/>
                        </a:cubicBezTo>
                        <a:cubicBezTo>
                          <a:pt x="7195891" y="958171"/>
                          <a:pt x="7020454" y="982159"/>
                          <a:pt x="6782562" y="965964"/>
                        </a:cubicBezTo>
                        <a:cubicBezTo>
                          <a:pt x="6544670" y="949769"/>
                          <a:pt x="6283429" y="980414"/>
                          <a:pt x="6020181" y="965964"/>
                        </a:cubicBezTo>
                        <a:cubicBezTo>
                          <a:pt x="5756933" y="951514"/>
                          <a:pt x="5572314" y="965210"/>
                          <a:pt x="5362956" y="965964"/>
                        </a:cubicBezTo>
                        <a:cubicBezTo>
                          <a:pt x="5153599" y="966718"/>
                          <a:pt x="5103186" y="978619"/>
                          <a:pt x="5021199" y="965964"/>
                        </a:cubicBezTo>
                        <a:cubicBezTo>
                          <a:pt x="4939212" y="953309"/>
                          <a:pt x="4631121" y="984399"/>
                          <a:pt x="4469130" y="965964"/>
                        </a:cubicBezTo>
                        <a:cubicBezTo>
                          <a:pt x="4307139" y="947529"/>
                          <a:pt x="4042980" y="974333"/>
                          <a:pt x="3706749" y="965964"/>
                        </a:cubicBezTo>
                        <a:cubicBezTo>
                          <a:pt x="3370518" y="957595"/>
                          <a:pt x="3442573" y="954237"/>
                          <a:pt x="3259836" y="965964"/>
                        </a:cubicBezTo>
                        <a:cubicBezTo>
                          <a:pt x="3077099" y="977691"/>
                          <a:pt x="2633437" y="987699"/>
                          <a:pt x="2392299" y="965964"/>
                        </a:cubicBezTo>
                        <a:cubicBezTo>
                          <a:pt x="2151161" y="944229"/>
                          <a:pt x="1796705" y="962818"/>
                          <a:pt x="1524762" y="965964"/>
                        </a:cubicBezTo>
                        <a:cubicBezTo>
                          <a:pt x="1252819" y="969110"/>
                          <a:pt x="1086366" y="972978"/>
                          <a:pt x="867537" y="965964"/>
                        </a:cubicBezTo>
                        <a:cubicBezTo>
                          <a:pt x="648708" y="958950"/>
                          <a:pt x="251816" y="972238"/>
                          <a:pt x="0" y="965964"/>
                        </a:cubicBezTo>
                        <a:cubicBezTo>
                          <a:pt x="9485" y="733273"/>
                          <a:pt x="9258" y="611363"/>
                          <a:pt x="0" y="482982"/>
                        </a:cubicBezTo>
                        <a:cubicBezTo>
                          <a:pt x="-9258" y="354601"/>
                          <a:pt x="10096" y="234582"/>
                          <a:pt x="0" y="0"/>
                        </a:cubicBezTo>
                        <a:close/>
                      </a:path>
                      <a:path w="10515600" h="965964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2731" y="150603"/>
                          <a:pt x="10501408" y="387922"/>
                          <a:pt x="10515600" y="502301"/>
                        </a:cubicBezTo>
                        <a:cubicBezTo>
                          <a:pt x="10529792" y="616680"/>
                          <a:pt x="10530843" y="747533"/>
                          <a:pt x="10515600" y="965964"/>
                        </a:cubicBezTo>
                        <a:cubicBezTo>
                          <a:pt x="10305681" y="954549"/>
                          <a:pt x="10050108" y="962384"/>
                          <a:pt x="9753219" y="965964"/>
                        </a:cubicBezTo>
                        <a:cubicBezTo>
                          <a:pt x="9456330" y="969544"/>
                          <a:pt x="9525512" y="982639"/>
                          <a:pt x="9306306" y="965964"/>
                        </a:cubicBezTo>
                        <a:cubicBezTo>
                          <a:pt x="9087100" y="949289"/>
                          <a:pt x="8620907" y="1000225"/>
                          <a:pt x="8438769" y="965964"/>
                        </a:cubicBezTo>
                        <a:cubicBezTo>
                          <a:pt x="8256631" y="931703"/>
                          <a:pt x="7950474" y="998088"/>
                          <a:pt x="7781544" y="965964"/>
                        </a:cubicBezTo>
                        <a:cubicBezTo>
                          <a:pt x="7612615" y="933840"/>
                          <a:pt x="7496249" y="965558"/>
                          <a:pt x="7334631" y="965964"/>
                        </a:cubicBezTo>
                        <a:cubicBezTo>
                          <a:pt x="7173013" y="966370"/>
                          <a:pt x="6878574" y="989706"/>
                          <a:pt x="6677406" y="965964"/>
                        </a:cubicBezTo>
                        <a:cubicBezTo>
                          <a:pt x="6476238" y="942222"/>
                          <a:pt x="6439581" y="949602"/>
                          <a:pt x="6335649" y="965964"/>
                        </a:cubicBezTo>
                        <a:cubicBezTo>
                          <a:pt x="6231717" y="982326"/>
                          <a:pt x="6135578" y="972630"/>
                          <a:pt x="5993892" y="965964"/>
                        </a:cubicBezTo>
                        <a:cubicBezTo>
                          <a:pt x="5852206" y="959298"/>
                          <a:pt x="5510139" y="934882"/>
                          <a:pt x="5336667" y="965964"/>
                        </a:cubicBezTo>
                        <a:cubicBezTo>
                          <a:pt x="5163196" y="997046"/>
                          <a:pt x="4995694" y="959894"/>
                          <a:pt x="4889754" y="965964"/>
                        </a:cubicBezTo>
                        <a:cubicBezTo>
                          <a:pt x="4783814" y="972034"/>
                          <a:pt x="4495120" y="971556"/>
                          <a:pt x="4127373" y="965964"/>
                        </a:cubicBezTo>
                        <a:cubicBezTo>
                          <a:pt x="3759626" y="960372"/>
                          <a:pt x="3886665" y="968372"/>
                          <a:pt x="3680460" y="965964"/>
                        </a:cubicBezTo>
                        <a:cubicBezTo>
                          <a:pt x="3474255" y="963556"/>
                          <a:pt x="3123909" y="984479"/>
                          <a:pt x="2918079" y="965964"/>
                        </a:cubicBezTo>
                        <a:cubicBezTo>
                          <a:pt x="2712249" y="947449"/>
                          <a:pt x="2688971" y="952661"/>
                          <a:pt x="2576322" y="965964"/>
                        </a:cubicBezTo>
                        <a:cubicBezTo>
                          <a:pt x="2463673" y="979267"/>
                          <a:pt x="2127678" y="987613"/>
                          <a:pt x="1813941" y="965964"/>
                        </a:cubicBezTo>
                        <a:cubicBezTo>
                          <a:pt x="1500204" y="944315"/>
                          <a:pt x="1545667" y="976469"/>
                          <a:pt x="1367028" y="965964"/>
                        </a:cubicBezTo>
                        <a:cubicBezTo>
                          <a:pt x="1188389" y="955459"/>
                          <a:pt x="1188334" y="956528"/>
                          <a:pt x="1025271" y="965964"/>
                        </a:cubicBezTo>
                        <a:cubicBezTo>
                          <a:pt x="862208" y="975400"/>
                          <a:pt x="759610" y="976008"/>
                          <a:pt x="578358" y="965964"/>
                        </a:cubicBezTo>
                        <a:cubicBezTo>
                          <a:pt x="397106" y="955920"/>
                          <a:pt x="120249" y="946243"/>
                          <a:pt x="0" y="965964"/>
                        </a:cubicBezTo>
                        <a:cubicBezTo>
                          <a:pt x="-6609" y="736552"/>
                          <a:pt x="-9252" y="683299"/>
                          <a:pt x="0" y="502301"/>
                        </a:cubicBezTo>
                        <a:cubicBezTo>
                          <a:pt x="9252" y="321303"/>
                          <a:pt x="-23403" y="1407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Gains; What did Entomon deliver?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B8A37A7C-57AF-D608-4E06-12D2D31708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/>
          <a:stretch/>
        </p:blipFill>
        <p:spPr>
          <a:xfrm>
            <a:off x="8645759" y="1988840"/>
            <a:ext cx="3138873" cy="2042278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F024A2-03F8-D26A-BD2A-9B5A0F829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/>
          <a:stretch/>
        </p:blipFill>
        <p:spPr bwMode="auto">
          <a:xfrm>
            <a:off x="8645759" y="4420982"/>
            <a:ext cx="3138873" cy="204227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19299BC-4B48-A3E9-1490-9535D2E915A3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 bwMode="auto">
          <a:xfrm>
            <a:off x="10215196" y="4031118"/>
            <a:ext cx="0" cy="389864"/>
          </a:xfrm>
          <a:prstGeom prst="straightConnector1">
            <a:avLst/>
          </a:prstGeom>
          <a:ln w="857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554137F-7D40-F239-F76E-DE76DA5A6B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502069"/>
              </p:ext>
            </p:extLst>
          </p:nvPr>
        </p:nvGraphicFramePr>
        <p:xfrm>
          <a:off x="335360" y="548680"/>
          <a:ext cx="11521280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76DA299-17FE-3282-583E-F12F77392729}"/>
              </a:ext>
            </a:extLst>
          </p:cNvPr>
          <p:cNvSpPr txBox="1"/>
          <p:nvPr/>
        </p:nvSpPr>
        <p:spPr>
          <a:xfrm>
            <a:off x="5663952" y="6237312"/>
            <a:ext cx="5976664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n-lt"/>
              </a:rPr>
              <a:t>Source:  Combination of grower, University of Stellenbosch and Entomon data.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04EA44-2062-0543-2159-334D12839E96}"/>
              </a:ext>
            </a:extLst>
          </p:cNvPr>
          <p:cNvSpPr txBox="1">
            <a:spLocks/>
          </p:cNvSpPr>
          <p:nvPr/>
        </p:nvSpPr>
        <p:spPr bwMode="auto">
          <a:xfrm>
            <a:off x="990598" y="517525"/>
            <a:ext cx="10515600" cy="1325562"/>
          </a:xfrm>
          <a:prstGeom prst="rect">
            <a:avLst/>
          </a:prstGeom>
          <a:noFill/>
          <a:ln w="38100" cmpd="sng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965964"/>
                      <a:gd name="connsiteX1" fmla="*/ 341757 w 10515600"/>
                      <a:gd name="connsiteY1" fmla="*/ 0 h 965964"/>
                      <a:gd name="connsiteX2" fmla="*/ 683514 w 10515600"/>
                      <a:gd name="connsiteY2" fmla="*/ 0 h 965964"/>
                      <a:gd name="connsiteX3" fmla="*/ 1025271 w 10515600"/>
                      <a:gd name="connsiteY3" fmla="*/ 0 h 965964"/>
                      <a:gd name="connsiteX4" fmla="*/ 1892808 w 10515600"/>
                      <a:gd name="connsiteY4" fmla="*/ 0 h 965964"/>
                      <a:gd name="connsiteX5" fmla="*/ 2550033 w 10515600"/>
                      <a:gd name="connsiteY5" fmla="*/ 0 h 965964"/>
                      <a:gd name="connsiteX6" fmla="*/ 2891790 w 10515600"/>
                      <a:gd name="connsiteY6" fmla="*/ 0 h 965964"/>
                      <a:gd name="connsiteX7" fmla="*/ 3549015 w 10515600"/>
                      <a:gd name="connsiteY7" fmla="*/ 0 h 965964"/>
                      <a:gd name="connsiteX8" fmla="*/ 4416552 w 10515600"/>
                      <a:gd name="connsiteY8" fmla="*/ 0 h 965964"/>
                      <a:gd name="connsiteX9" fmla="*/ 4968621 w 10515600"/>
                      <a:gd name="connsiteY9" fmla="*/ 0 h 965964"/>
                      <a:gd name="connsiteX10" fmla="*/ 5520690 w 10515600"/>
                      <a:gd name="connsiteY10" fmla="*/ 0 h 965964"/>
                      <a:gd name="connsiteX11" fmla="*/ 6177915 w 10515600"/>
                      <a:gd name="connsiteY11" fmla="*/ 0 h 965964"/>
                      <a:gd name="connsiteX12" fmla="*/ 6940296 w 10515600"/>
                      <a:gd name="connsiteY12" fmla="*/ 0 h 965964"/>
                      <a:gd name="connsiteX13" fmla="*/ 7702677 w 10515600"/>
                      <a:gd name="connsiteY13" fmla="*/ 0 h 965964"/>
                      <a:gd name="connsiteX14" fmla="*/ 8465058 w 10515600"/>
                      <a:gd name="connsiteY14" fmla="*/ 0 h 965964"/>
                      <a:gd name="connsiteX15" fmla="*/ 9332595 w 10515600"/>
                      <a:gd name="connsiteY15" fmla="*/ 0 h 965964"/>
                      <a:gd name="connsiteX16" fmla="*/ 10515600 w 10515600"/>
                      <a:gd name="connsiteY16" fmla="*/ 0 h 965964"/>
                      <a:gd name="connsiteX17" fmla="*/ 10515600 w 10515600"/>
                      <a:gd name="connsiteY17" fmla="*/ 492642 h 965964"/>
                      <a:gd name="connsiteX18" fmla="*/ 10515600 w 10515600"/>
                      <a:gd name="connsiteY18" fmla="*/ 965964 h 965964"/>
                      <a:gd name="connsiteX19" fmla="*/ 9648063 w 10515600"/>
                      <a:gd name="connsiteY19" fmla="*/ 965964 h 965964"/>
                      <a:gd name="connsiteX20" fmla="*/ 8990838 w 10515600"/>
                      <a:gd name="connsiteY20" fmla="*/ 965964 h 965964"/>
                      <a:gd name="connsiteX21" fmla="*/ 8438769 w 10515600"/>
                      <a:gd name="connsiteY21" fmla="*/ 965964 h 965964"/>
                      <a:gd name="connsiteX22" fmla="*/ 7886700 w 10515600"/>
                      <a:gd name="connsiteY22" fmla="*/ 965964 h 965964"/>
                      <a:gd name="connsiteX23" fmla="*/ 7334631 w 10515600"/>
                      <a:gd name="connsiteY23" fmla="*/ 965964 h 965964"/>
                      <a:gd name="connsiteX24" fmla="*/ 6782562 w 10515600"/>
                      <a:gd name="connsiteY24" fmla="*/ 965964 h 965964"/>
                      <a:gd name="connsiteX25" fmla="*/ 6020181 w 10515600"/>
                      <a:gd name="connsiteY25" fmla="*/ 965964 h 965964"/>
                      <a:gd name="connsiteX26" fmla="*/ 5362956 w 10515600"/>
                      <a:gd name="connsiteY26" fmla="*/ 965964 h 965964"/>
                      <a:gd name="connsiteX27" fmla="*/ 5021199 w 10515600"/>
                      <a:gd name="connsiteY27" fmla="*/ 965964 h 965964"/>
                      <a:gd name="connsiteX28" fmla="*/ 4469130 w 10515600"/>
                      <a:gd name="connsiteY28" fmla="*/ 965964 h 965964"/>
                      <a:gd name="connsiteX29" fmla="*/ 3706749 w 10515600"/>
                      <a:gd name="connsiteY29" fmla="*/ 965964 h 965964"/>
                      <a:gd name="connsiteX30" fmla="*/ 3259836 w 10515600"/>
                      <a:gd name="connsiteY30" fmla="*/ 965964 h 965964"/>
                      <a:gd name="connsiteX31" fmla="*/ 2392299 w 10515600"/>
                      <a:gd name="connsiteY31" fmla="*/ 965964 h 965964"/>
                      <a:gd name="connsiteX32" fmla="*/ 1524762 w 10515600"/>
                      <a:gd name="connsiteY32" fmla="*/ 965964 h 965964"/>
                      <a:gd name="connsiteX33" fmla="*/ 867537 w 10515600"/>
                      <a:gd name="connsiteY33" fmla="*/ 965964 h 965964"/>
                      <a:gd name="connsiteX34" fmla="*/ 0 w 10515600"/>
                      <a:gd name="connsiteY34" fmla="*/ 965964 h 965964"/>
                      <a:gd name="connsiteX35" fmla="*/ 0 w 10515600"/>
                      <a:gd name="connsiteY35" fmla="*/ 482982 h 965964"/>
                      <a:gd name="connsiteX36" fmla="*/ 0 w 10515600"/>
                      <a:gd name="connsiteY36" fmla="*/ 0 h 96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0515600" h="965964" fill="none" extrusionOk="0">
                        <a:moveTo>
                          <a:pt x="0" y="0"/>
                        </a:moveTo>
                        <a:cubicBezTo>
                          <a:pt x="98888" y="9007"/>
                          <a:pt x="259424" y="11771"/>
                          <a:pt x="341757" y="0"/>
                        </a:cubicBezTo>
                        <a:cubicBezTo>
                          <a:pt x="424090" y="-11771"/>
                          <a:pt x="519058" y="12003"/>
                          <a:pt x="683514" y="0"/>
                        </a:cubicBezTo>
                        <a:cubicBezTo>
                          <a:pt x="847970" y="-12003"/>
                          <a:pt x="894690" y="9887"/>
                          <a:pt x="1025271" y="0"/>
                        </a:cubicBezTo>
                        <a:cubicBezTo>
                          <a:pt x="1155852" y="-9887"/>
                          <a:pt x="1573394" y="3827"/>
                          <a:pt x="1892808" y="0"/>
                        </a:cubicBezTo>
                        <a:cubicBezTo>
                          <a:pt x="2212222" y="-3827"/>
                          <a:pt x="2391278" y="-6233"/>
                          <a:pt x="2550033" y="0"/>
                        </a:cubicBezTo>
                        <a:cubicBezTo>
                          <a:pt x="2708789" y="6233"/>
                          <a:pt x="2754491" y="5661"/>
                          <a:pt x="2891790" y="0"/>
                        </a:cubicBezTo>
                        <a:cubicBezTo>
                          <a:pt x="3029089" y="-5661"/>
                          <a:pt x="3390996" y="26022"/>
                          <a:pt x="3549015" y="0"/>
                        </a:cubicBezTo>
                        <a:cubicBezTo>
                          <a:pt x="3707035" y="-26022"/>
                          <a:pt x="4087327" y="32230"/>
                          <a:pt x="4416552" y="0"/>
                        </a:cubicBezTo>
                        <a:cubicBezTo>
                          <a:pt x="4745777" y="-32230"/>
                          <a:pt x="4788838" y="3064"/>
                          <a:pt x="4968621" y="0"/>
                        </a:cubicBezTo>
                        <a:cubicBezTo>
                          <a:pt x="5148404" y="-3064"/>
                          <a:pt x="5377712" y="-21096"/>
                          <a:pt x="5520690" y="0"/>
                        </a:cubicBezTo>
                        <a:cubicBezTo>
                          <a:pt x="5663668" y="21096"/>
                          <a:pt x="5953400" y="17386"/>
                          <a:pt x="6177915" y="0"/>
                        </a:cubicBezTo>
                        <a:cubicBezTo>
                          <a:pt x="6402430" y="-17386"/>
                          <a:pt x="6770921" y="-35143"/>
                          <a:pt x="6940296" y="0"/>
                        </a:cubicBezTo>
                        <a:cubicBezTo>
                          <a:pt x="7109671" y="35143"/>
                          <a:pt x="7403073" y="4103"/>
                          <a:pt x="7702677" y="0"/>
                        </a:cubicBezTo>
                        <a:cubicBezTo>
                          <a:pt x="8002281" y="-4103"/>
                          <a:pt x="8221175" y="16641"/>
                          <a:pt x="8465058" y="0"/>
                        </a:cubicBezTo>
                        <a:cubicBezTo>
                          <a:pt x="8708941" y="-16641"/>
                          <a:pt x="8952466" y="-9276"/>
                          <a:pt x="9332595" y="0"/>
                        </a:cubicBezTo>
                        <a:cubicBezTo>
                          <a:pt x="9712724" y="9276"/>
                          <a:pt x="9950442" y="3063"/>
                          <a:pt x="10515600" y="0"/>
                        </a:cubicBezTo>
                        <a:cubicBezTo>
                          <a:pt x="10528289" y="141059"/>
                          <a:pt x="10511001" y="383465"/>
                          <a:pt x="10515600" y="492642"/>
                        </a:cubicBezTo>
                        <a:cubicBezTo>
                          <a:pt x="10520199" y="601819"/>
                          <a:pt x="10519719" y="846813"/>
                          <a:pt x="10515600" y="965964"/>
                        </a:cubicBezTo>
                        <a:cubicBezTo>
                          <a:pt x="10122172" y="978411"/>
                          <a:pt x="9852726" y="941642"/>
                          <a:pt x="9648063" y="965964"/>
                        </a:cubicBezTo>
                        <a:cubicBezTo>
                          <a:pt x="9443400" y="990286"/>
                          <a:pt x="9242928" y="945163"/>
                          <a:pt x="8990838" y="965964"/>
                        </a:cubicBezTo>
                        <a:cubicBezTo>
                          <a:pt x="8738749" y="986765"/>
                          <a:pt x="8553955" y="980299"/>
                          <a:pt x="8438769" y="965964"/>
                        </a:cubicBezTo>
                        <a:cubicBezTo>
                          <a:pt x="8323583" y="951629"/>
                          <a:pt x="8114825" y="946479"/>
                          <a:pt x="7886700" y="965964"/>
                        </a:cubicBezTo>
                        <a:cubicBezTo>
                          <a:pt x="7658575" y="985449"/>
                          <a:pt x="7473371" y="973757"/>
                          <a:pt x="7334631" y="965964"/>
                        </a:cubicBezTo>
                        <a:cubicBezTo>
                          <a:pt x="7195891" y="958171"/>
                          <a:pt x="7020454" y="982159"/>
                          <a:pt x="6782562" y="965964"/>
                        </a:cubicBezTo>
                        <a:cubicBezTo>
                          <a:pt x="6544670" y="949769"/>
                          <a:pt x="6283429" y="980414"/>
                          <a:pt x="6020181" y="965964"/>
                        </a:cubicBezTo>
                        <a:cubicBezTo>
                          <a:pt x="5756933" y="951514"/>
                          <a:pt x="5572314" y="965210"/>
                          <a:pt x="5362956" y="965964"/>
                        </a:cubicBezTo>
                        <a:cubicBezTo>
                          <a:pt x="5153599" y="966718"/>
                          <a:pt x="5103186" y="978619"/>
                          <a:pt x="5021199" y="965964"/>
                        </a:cubicBezTo>
                        <a:cubicBezTo>
                          <a:pt x="4939212" y="953309"/>
                          <a:pt x="4631121" y="984399"/>
                          <a:pt x="4469130" y="965964"/>
                        </a:cubicBezTo>
                        <a:cubicBezTo>
                          <a:pt x="4307139" y="947529"/>
                          <a:pt x="4042980" y="974333"/>
                          <a:pt x="3706749" y="965964"/>
                        </a:cubicBezTo>
                        <a:cubicBezTo>
                          <a:pt x="3370518" y="957595"/>
                          <a:pt x="3442573" y="954237"/>
                          <a:pt x="3259836" y="965964"/>
                        </a:cubicBezTo>
                        <a:cubicBezTo>
                          <a:pt x="3077099" y="977691"/>
                          <a:pt x="2633437" y="987699"/>
                          <a:pt x="2392299" y="965964"/>
                        </a:cubicBezTo>
                        <a:cubicBezTo>
                          <a:pt x="2151161" y="944229"/>
                          <a:pt x="1796705" y="962818"/>
                          <a:pt x="1524762" y="965964"/>
                        </a:cubicBezTo>
                        <a:cubicBezTo>
                          <a:pt x="1252819" y="969110"/>
                          <a:pt x="1086366" y="972978"/>
                          <a:pt x="867537" y="965964"/>
                        </a:cubicBezTo>
                        <a:cubicBezTo>
                          <a:pt x="648708" y="958950"/>
                          <a:pt x="251816" y="972238"/>
                          <a:pt x="0" y="965964"/>
                        </a:cubicBezTo>
                        <a:cubicBezTo>
                          <a:pt x="9485" y="733273"/>
                          <a:pt x="9258" y="611363"/>
                          <a:pt x="0" y="482982"/>
                        </a:cubicBezTo>
                        <a:cubicBezTo>
                          <a:pt x="-9258" y="354601"/>
                          <a:pt x="10096" y="234582"/>
                          <a:pt x="0" y="0"/>
                        </a:cubicBezTo>
                        <a:close/>
                      </a:path>
                      <a:path w="10515600" h="965964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2731" y="150603"/>
                          <a:pt x="10501408" y="387922"/>
                          <a:pt x="10515600" y="502301"/>
                        </a:cubicBezTo>
                        <a:cubicBezTo>
                          <a:pt x="10529792" y="616680"/>
                          <a:pt x="10530843" y="747533"/>
                          <a:pt x="10515600" y="965964"/>
                        </a:cubicBezTo>
                        <a:cubicBezTo>
                          <a:pt x="10305681" y="954549"/>
                          <a:pt x="10050108" y="962384"/>
                          <a:pt x="9753219" y="965964"/>
                        </a:cubicBezTo>
                        <a:cubicBezTo>
                          <a:pt x="9456330" y="969544"/>
                          <a:pt x="9525512" y="982639"/>
                          <a:pt x="9306306" y="965964"/>
                        </a:cubicBezTo>
                        <a:cubicBezTo>
                          <a:pt x="9087100" y="949289"/>
                          <a:pt x="8620907" y="1000225"/>
                          <a:pt x="8438769" y="965964"/>
                        </a:cubicBezTo>
                        <a:cubicBezTo>
                          <a:pt x="8256631" y="931703"/>
                          <a:pt x="7950474" y="998088"/>
                          <a:pt x="7781544" y="965964"/>
                        </a:cubicBezTo>
                        <a:cubicBezTo>
                          <a:pt x="7612615" y="933840"/>
                          <a:pt x="7496249" y="965558"/>
                          <a:pt x="7334631" y="965964"/>
                        </a:cubicBezTo>
                        <a:cubicBezTo>
                          <a:pt x="7173013" y="966370"/>
                          <a:pt x="6878574" y="989706"/>
                          <a:pt x="6677406" y="965964"/>
                        </a:cubicBezTo>
                        <a:cubicBezTo>
                          <a:pt x="6476238" y="942222"/>
                          <a:pt x="6439581" y="949602"/>
                          <a:pt x="6335649" y="965964"/>
                        </a:cubicBezTo>
                        <a:cubicBezTo>
                          <a:pt x="6231717" y="982326"/>
                          <a:pt x="6135578" y="972630"/>
                          <a:pt x="5993892" y="965964"/>
                        </a:cubicBezTo>
                        <a:cubicBezTo>
                          <a:pt x="5852206" y="959298"/>
                          <a:pt x="5510139" y="934882"/>
                          <a:pt x="5336667" y="965964"/>
                        </a:cubicBezTo>
                        <a:cubicBezTo>
                          <a:pt x="5163196" y="997046"/>
                          <a:pt x="4995694" y="959894"/>
                          <a:pt x="4889754" y="965964"/>
                        </a:cubicBezTo>
                        <a:cubicBezTo>
                          <a:pt x="4783814" y="972034"/>
                          <a:pt x="4495120" y="971556"/>
                          <a:pt x="4127373" y="965964"/>
                        </a:cubicBezTo>
                        <a:cubicBezTo>
                          <a:pt x="3759626" y="960372"/>
                          <a:pt x="3886665" y="968372"/>
                          <a:pt x="3680460" y="965964"/>
                        </a:cubicBezTo>
                        <a:cubicBezTo>
                          <a:pt x="3474255" y="963556"/>
                          <a:pt x="3123909" y="984479"/>
                          <a:pt x="2918079" y="965964"/>
                        </a:cubicBezTo>
                        <a:cubicBezTo>
                          <a:pt x="2712249" y="947449"/>
                          <a:pt x="2688971" y="952661"/>
                          <a:pt x="2576322" y="965964"/>
                        </a:cubicBezTo>
                        <a:cubicBezTo>
                          <a:pt x="2463673" y="979267"/>
                          <a:pt x="2127678" y="987613"/>
                          <a:pt x="1813941" y="965964"/>
                        </a:cubicBezTo>
                        <a:cubicBezTo>
                          <a:pt x="1500204" y="944315"/>
                          <a:pt x="1545667" y="976469"/>
                          <a:pt x="1367028" y="965964"/>
                        </a:cubicBezTo>
                        <a:cubicBezTo>
                          <a:pt x="1188389" y="955459"/>
                          <a:pt x="1188334" y="956528"/>
                          <a:pt x="1025271" y="965964"/>
                        </a:cubicBezTo>
                        <a:cubicBezTo>
                          <a:pt x="862208" y="975400"/>
                          <a:pt x="759610" y="976008"/>
                          <a:pt x="578358" y="965964"/>
                        </a:cubicBezTo>
                        <a:cubicBezTo>
                          <a:pt x="397106" y="955920"/>
                          <a:pt x="120249" y="946243"/>
                          <a:pt x="0" y="965964"/>
                        </a:cubicBezTo>
                        <a:cubicBezTo>
                          <a:pt x="-6609" y="736552"/>
                          <a:pt x="-9252" y="683299"/>
                          <a:pt x="0" y="502301"/>
                        </a:cubicBezTo>
                        <a:cubicBezTo>
                          <a:pt x="9252" y="321303"/>
                          <a:pt x="-23403" y="1407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Average weekly wild codling moth trap catch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2BA314-28F0-E82C-87E8-7ACF0045D6E8}"/>
              </a:ext>
            </a:extLst>
          </p:cNvPr>
          <p:cNvCxnSpPr>
            <a:cxnSpLocks/>
          </p:cNvCxnSpPr>
          <p:nvPr/>
        </p:nvCxnSpPr>
        <p:spPr>
          <a:xfrm>
            <a:off x="1271464" y="1772816"/>
            <a:ext cx="1036915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>
            <a:extLst>
              <a:ext uri="{FF2B5EF4-FFF2-40B4-BE49-F238E27FC236}">
                <a16:creationId xmlns:a16="http://schemas.microsoft.com/office/drawing/2014/main" id="{7BEC6233-23C9-5BDA-DB35-47CCC08597D7}"/>
              </a:ext>
            </a:extLst>
          </p:cNvPr>
          <p:cNvSpPr txBox="1"/>
          <p:nvPr/>
        </p:nvSpPr>
        <p:spPr>
          <a:xfrm>
            <a:off x="1415480" y="1843087"/>
            <a:ext cx="3319606" cy="2991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CA" sz="1400" b="1" dirty="0">
                <a:solidFill>
                  <a:srgbClr val="FF0000"/>
                </a:solidFill>
                <a:latin typeface="+mj-lt"/>
              </a:rPr>
              <a:t>Action threshold – 2 CM/trap/week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2DC030-145D-1BDA-9D31-B1F88FC71280}"/>
              </a:ext>
            </a:extLst>
          </p:cNvPr>
          <p:cNvCxnSpPr>
            <a:cxnSpLocks/>
          </p:cNvCxnSpPr>
          <p:nvPr/>
        </p:nvCxnSpPr>
        <p:spPr>
          <a:xfrm flipV="1">
            <a:off x="8544272" y="1556792"/>
            <a:ext cx="0" cy="4392488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B52DC58-3662-1CEF-BB0C-B884C4ABC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6" r="7929"/>
          <a:stretch/>
        </p:blipFill>
        <p:spPr bwMode="auto">
          <a:xfrm>
            <a:off x="9532269" y="3815336"/>
            <a:ext cx="1133698" cy="8115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114E20-B1E5-C338-8D55-CDD1C75A97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8149" r="8917" b="10832"/>
          <a:stretch/>
        </p:blipFill>
        <p:spPr bwMode="auto">
          <a:xfrm>
            <a:off x="4568666" y="3898197"/>
            <a:ext cx="651842" cy="6457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503F79-B3C5-A7AD-9025-CE719F0A1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6642" y="3977375"/>
            <a:ext cx="735133" cy="4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64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8411963" name="Content Placeholder 2"/>
          <p:cNvSpPr>
            <a:spLocks noGrp="1"/>
          </p:cNvSpPr>
          <p:nvPr>
            <p:ph idx="1"/>
          </p:nvPr>
        </p:nvSpPr>
        <p:spPr bwMode="auto">
          <a:xfrm>
            <a:off x="335360" y="1825624"/>
            <a:ext cx="11521280" cy="49157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R&amp;D to Semi-commercialisation</a:t>
            </a:r>
            <a:endParaRPr lang="en-GB" sz="2000" b="1" i="0" u="none" dirty="0">
              <a:solidFill>
                <a:schemeClr val="accent2">
                  <a:lumMod val="50000"/>
                </a:schemeClr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GB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Resistance development against conventional PPP’s in the 80s and 90s;</a:t>
            </a:r>
          </a:p>
          <a:p>
            <a:pPr lvl="1">
              <a:defRPr/>
            </a:pPr>
            <a:r>
              <a:rPr lang="en-GB" sz="1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Lack of alternative/new chemistry.</a:t>
            </a:r>
          </a:p>
          <a:p>
            <a:pPr lvl="1">
              <a:defRPr/>
            </a:pPr>
            <a:r>
              <a:rPr lang="en-GB" sz="1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Ban of further pesticides. </a:t>
            </a:r>
          </a:p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Development of OKSIR, in BC Canada.</a:t>
            </a:r>
          </a:p>
          <a:p>
            <a:pPr>
              <a:defRPr/>
            </a:pPr>
            <a:r>
              <a:rPr lang="en-GB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High-level collaboration 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with the IAEA.</a:t>
            </a:r>
          </a:p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Local fruit fly control programme – availability of an irradiator.</a:t>
            </a:r>
          </a:p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Strong industry interest in sustainability (IPM).</a:t>
            </a:r>
          </a:p>
          <a:p>
            <a:pPr lvl="1">
              <a:defRPr/>
            </a:pPr>
            <a:r>
              <a:rPr lang="en-GB" sz="17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Progressive thinking growers (and growers association).</a:t>
            </a:r>
          </a:p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Strong R&amp;D ties with US and the ARC.</a:t>
            </a:r>
          </a:p>
          <a:p>
            <a:pPr>
              <a:defRPr/>
            </a:pPr>
            <a:endParaRPr lang="en-GB" sz="20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  <a:defRPr/>
            </a:pP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Business Failure</a:t>
            </a:r>
          </a:p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Over-optimism; no margin for error.</a:t>
            </a:r>
          </a:p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Weak business plan.</a:t>
            </a:r>
          </a:p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Weak assumptions.</a:t>
            </a:r>
          </a:p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Facility design, production problems (contamination), capacity limitation, ‘load shedding’ and loss of customer trust.</a:t>
            </a:r>
          </a:p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Lack of cost competitiveness.</a:t>
            </a:r>
          </a:p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Unwillingness to partner.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EA4056-2514-6132-53FF-C9B8231D7A31}"/>
              </a:ext>
            </a:extLst>
          </p:cNvPr>
          <p:cNvSpPr txBox="1">
            <a:spLocks/>
          </p:cNvSpPr>
          <p:nvPr/>
        </p:nvSpPr>
        <p:spPr bwMode="auto">
          <a:xfrm>
            <a:off x="335360" y="517525"/>
            <a:ext cx="11170838" cy="1325562"/>
          </a:xfrm>
          <a:prstGeom prst="rect">
            <a:avLst/>
          </a:prstGeom>
          <a:noFill/>
          <a:ln w="38100" cmpd="sng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965964"/>
                      <a:gd name="connsiteX1" fmla="*/ 341757 w 10515600"/>
                      <a:gd name="connsiteY1" fmla="*/ 0 h 965964"/>
                      <a:gd name="connsiteX2" fmla="*/ 683514 w 10515600"/>
                      <a:gd name="connsiteY2" fmla="*/ 0 h 965964"/>
                      <a:gd name="connsiteX3" fmla="*/ 1025271 w 10515600"/>
                      <a:gd name="connsiteY3" fmla="*/ 0 h 965964"/>
                      <a:gd name="connsiteX4" fmla="*/ 1892808 w 10515600"/>
                      <a:gd name="connsiteY4" fmla="*/ 0 h 965964"/>
                      <a:gd name="connsiteX5" fmla="*/ 2550033 w 10515600"/>
                      <a:gd name="connsiteY5" fmla="*/ 0 h 965964"/>
                      <a:gd name="connsiteX6" fmla="*/ 2891790 w 10515600"/>
                      <a:gd name="connsiteY6" fmla="*/ 0 h 965964"/>
                      <a:gd name="connsiteX7" fmla="*/ 3549015 w 10515600"/>
                      <a:gd name="connsiteY7" fmla="*/ 0 h 965964"/>
                      <a:gd name="connsiteX8" fmla="*/ 4416552 w 10515600"/>
                      <a:gd name="connsiteY8" fmla="*/ 0 h 965964"/>
                      <a:gd name="connsiteX9" fmla="*/ 4968621 w 10515600"/>
                      <a:gd name="connsiteY9" fmla="*/ 0 h 965964"/>
                      <a:gd name="connsiteX10" fmla="*/ 5520690 w 10515600"/>
                      <a:gd name="connsiteY10" fmla="*/ 0 h 965964"/>
                      <a:gd name="connsiteX11" fmla="*/ 6177915 w 10515600"/>
                      <a:gd name="connsiteY11" fmla="*/ 0 h 965964"/>
                      <a:gd name="connsiteX12" fmla="*/ 6940296 w 10515600"/>
                      <a:gd name="connsiteY12" fmla="*/ 0 h 965964"/>
                      <a:gd name="connsiteX13" fmla="*/ 7702677 w 10515600"/>
                      <a:gd name="connsiteY13" fmla="*/ 0 h 965964"/>
                      <a:gd name="connsiteX14" fmla="*/ 8465058 w 10515600"/>
                      <a:gd name="connsiteY14" fmla="*/ 0 h 965964"/>
                      <a:gd name="connsiteX15" fmla="*/ 9332595 w 10515600"/>
                      <a:gd name="connsiteY15" fmla="*/ 0 h 965964"/>
                      <a:gd name="connsiteX16" fmla="*/ 10515600 w 10515600"/>
                      <a:gd name="connsiteY16" fmla="*/ 0 h 965964"/>
                      <a:gd name="connsiteX17" fmla="*/ 10515600 w 10515600"/>
                      <a:gd name="connsiteY17" fmla="*/ 492642 h 965964"/>
                      <a:gd name="connsiteX18" fmla="*/ 10515600 w 10515600"/>
                      <a:gd name="connsiteY18" fmla="*/ 965964 h 965964"/>
                      <a:gd name="connsiteX19" fmla="*/ 9648063 w 10515600"/>
                      <a:gd name="connsiteY19" fmla="*/ 965964 h 965964"/>
                      <a:gd name="connsiteX20" fmla="*/ 8990838 w 10515600"/>
                      <a:gd name="connsiteY20" fmla="*/ 965964 h 965964"/>
                      <a:gd name="connsiteX21" fmla="*/ 8438769 w 10515600"/>
                      <a:gd name="connsiteY21" fmla="*/ 965964 h 965964"/>
                      <a:gd name="connsiteX22" fmla="*/ 7886700 w 10515600"/>
                      <a:gd name="connsiteY22" fmla="*/ 965964 h 965964"/>
                      <a:gd name="connsiteX23" fmla="*/ 7334631 w 10515600"/>
                      <a:gd name="connsiteY23" fmla="*/ 965964 h 965964"/>
                      <a:gd name="connsiteX24" fmla="*/ 6782562 w 10515600"/>
                      <a:gd name="connsiteY24" fmla="*/ 965964 h 965964"/>
                      <a:gd name="connsiteX25" fmla="*/ 6020181 w 10515600"/>
                      <a:gd name="connsiteY25" fmla="*/ 965964 h 965964"/>
                      <a:gd name="connsiteX26" fmla="*/ 5362956 w 10515600"/>
                      <a:gd name="connsiteY26" fmla="*/ 965964 h 965964"/>
                      <a:gd name="connsiteX27" fmla="*/ 5021199 w 10515600"/>
                      <a:gd name="connsiteY27" fmla="*/ 965964 h 965964"/>
                      <a:gd name="connsiteX28" fmla="*/ 4469130 w 10515600"/>
                      <a:gd name="connsiteY28" fmla="*/ 965964 h 965964"/>
                      <a:gd name="connsiteX29" fmla="*/ 3706749 w 10515600"/>
                      <a:gd name="connsiteY29" fmla="*/ 965964 h 965964"/>
                      <a:gd name="connsiteX30" fmla="*/ 3259836 w 10515600"/>
                      <a:gd name="connsiteY30" fmla="*/ 965964 h 965964"/>
                      <a:gd name="connsiteX31" fmla="*/ 2392299 w 10515600"/>
                      <a:gd name="connsiteY31" fmla="*/ 965964 h 965964"/>
                      <a:gd name="connsiteX32" fmla="*/ 1524762 w 10515600"/>
                      <a:gd name="connsiteY32" fmla="*/ 965964 h 965964"/>
                      <a:gd name="connsiteX33" fmla="*/ 867537 w 10515600"/>
                      <a:gd name="connsiteY33" fmla="*/ 965964 h 965964"/>
                      <a:gd name="connsiteX34" fmla="*/ 0 w 10515600"/>
                      <a:gd name="connsiteY34" fmla="*/ 965964 h 965964"/>
                      <a:gd name="connsiteX35" fmla="*/ 0 w 10515600"/>
                      <a:gd name="connsiteY35" fmla="*/ 482982 h 965964"/>
                      <a:gd name="connsiteX36" fmla="*/ 0 w 10515600"/>
                      <a:gd name="connsiteY36" fmla="*/ 0 h 96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0515600" h="965964" fill="none" extrusionOk="0">
                        <a:moveTo>
                          <a:pt x="0" y="0"/>
                        </a:moveTo>
                        <a:cubicBezTo>
                          <a:pt x="98888" y="9007"/>
                          <a:pt x="259424" y="11771"/>
                          <a:pt x="341757" y="0"/>
                        </a:cubicBezTo>
                        <a:cubicBezTo>
                          <a:pt x="424090" y="-11771"/>
                          <a:pt x="519058" y="12003"/>
                          <a:pt x="683514" y="0"/>
                        </a:cubicBezTo>
                        <a:cubicBezTo>
                          <a:pt x="847970" y="-12003"/>
                          <a:pt x="894690" y="9887"/>
                          <a:pt x="1025271" y="0"/>
                        </a:cubicBezTo>
                        <a:cubicBezTo>
                          <a:pt x="1155852" y="-9887"/>
                          <a:pt x="1573394" y="3827"/>
                          <a:pt x="1892808" y="0"/>
                        </a:cubicBezTo>
                        <a:cubicBezTo>
                          <a:pt x="2212222" y="-3827"/>
                          <a:pt x="2391278" y="-6233"/>
                          <a:pt x="2550033" y="0"/>
                        </a:cubicBezTo>
                        <a:cubicBezTo>
                          <a:pt x="2708789" y="6233"/>
                          <a:pt x="2754491" y="5661"/>
                          <a:pt x="2891790" y="0"/>
                        </a:cubicBezTo>
                        <a:cubicBezTo>
                          <a:pt x="3029089" y="-5661"/>
                          <a:pt x="3390996" y="26022"/>
                          <a:pt x="3549015" y="0"/>
                        </a:cubicBezTo>
                        <a:cubicBezTo>
                          <a:pt x="3707035" y="-26022"/>
                          <a:pt x="4087327" y="32230"/>
                          <a:pt x="4416552" y="0"/>
                        </a:cubicBezTo>
                        <a:cubicBezTo>
                          <a:pt x="4745777" y="-32230"/>
                          <a:pt x="4788838" y="3064"/>
                          <a:pt x="4968621" y="0"/>
                        </a:cubicBezTo>
                        <a:cubicBezTo>
                          <a:pt x="5148404" y="-3064"/>
                          <a:pt x="5377712" y="-21096"/>
                          <a:pt x="5520690" y="0"/>
                        </a:cubicBezTo>
                        <a:cubicBezTo>
                          <a:pt x="5663668" y="21096"/>
                          <a:pt x="5953400" y="17386"/>
                          <a:pt x="6177915" y="0"/>
                        </a:cubicBezTo>
                        <a:cubicBezTo>
                          <a:pt x="6402430" y="-17386"/>
                          <a:pt x="6770921" y="-35143"/>
                          <a:pt x="6940296" y="0"/>
                        </a:cubicBezTo>
                        <a:cubicBezTo>
                          <a:pt x="7109671" y="35143"/>
                          <a:pt x="7403073" y="4103"/>
                          <a:pt x="7702677" y="0"/>
                        </a:cubicBezTo>
                        <a:cubicBezTo>
                          <a:pt x="8002281" y="-4103"/>
                          <a:pt x="8221175" y="16641"/>
                          <a:pt x="8465058" y="0"/>
                        </a:cubicBezTo>
                        <a:cubicBezTo>
                          <a:pt x="8708941" y="-16641"/>
                          <a:pt x="8952466" y="-9276"/>
                          <a:pt x="9332595" y="0"/>
                        </a:cubicBezTo>
                        <a:cubicBezTo>
                          <a:pt x="9712724" y="9276"/>
                          <a:pt x="9950442" y="3063"/>
                          <a:pt x="10515600" y="0"/>
                        </a:cubicBezTo>
                        <a:cubicBezTo>
                          <a:pt x="10528289" y="141059"/>
                          <a:pt x="10511001" y="383465"/>
                          <a:pt x="10515600" y="492642"/>
                        </a:cubicBezTo>
                        <a:cubicBezTo>
                          <a:pt x="10520199" y="601819"/>
                          <a:pt x="10519719" y="846813"/>
                          <a:pt x="10515600" y="965964"/>
                        </a:cubicBezTo>
                        <a:cubicBezTo>
                          <a:pt x="10122172" y="978411"/>
                          <a:pt x="9852726" y="941642"/>
                          <a:pt x="9648063" y="965964"/>
                        </a:cubicBezTo>
                        <a:cubicBezTo>
                          <a:pt x="9443400" y="990286"/>
                          <a:pt x="9242928" y="945163"/>
                          <a:pt x="8990838" y="965964"/>
                        </a:cubicBezTo>
                        <a:cubicBezTo>
                          <a:pt x="8738749" y="986765"/>
                          <a:pt x="8553955" y="980299"/>
                          <a:pt x="8438769" y="965964"/>
                        </a:cubicBezTo>
                        <a:cubicBezTo>
                          <a:pt x="8323583" y="951629"/>
                          <a:pt x="8114825" y="946479"/>
                          <a:pt x="7886700" y="965964"/>
                        </a:cubicBezTo>
                        <a:cubicBezTo>
                          <a:pt x="7658575" y="985449"/>
                          <a:pt x="7473371" y="973757"/>
                          <a:pt x="7334631" y="965964"/>
                        </a:cubicBezTo>
                        <a:cubicBezTo>
                          <a:pt x="7195891" y="958171"/>
                          <a:pt x="7020454" y="982159"/>
                          <a:pt x="6782562" y="965964"/>
                        </a:cubicBezTo>
                        <a:cubicBezTo>
                          <a:pt x="6544670" y="949769"/>
                          <a:pt x="6283429" y="980414"/>
                          <a:pt x="6020181" y="965964"/>
                        </a:cubicBezTo>
                        <a:cubicBezTo>
                          <a:pt x="5756933" y="951514"/>
                          <a:pt x="5572314" y="965210"/>
                          <a:pt x="5362956" y="965964"/>
                        </a:cubicBezTo>
                        <a:cubicBezTo>
                          <a:pt x="5153599" y="966718"/>
                          <a:pt x="5103186" y="978619"/>
                          <a:pt x="5021199" y="965964"/>
                        </a:cubicBezTo>
                        <a:cubicBezTo>
                          <a:pt x="4939212" y="953309"/>
                          <a:pt x="4631121" y="984399"/>
                          <a:pt x="4469130" y="965964"/>
                        </a:cubicBezTo>
                        <a:cubicBezTo>
                          <a:pt x="4307139" y="947529"/>
                          <a:pt x="4042980" y="974333"/>
                          <a:pt x="3706749" y="965964"/>
                        </a:cubicBezTo>
                        <a:cubicBezTo>
                          <a:pt x="3370518" y="957595"/>
                          <a:pt x="3442573" y="954237"/>
                          <a:pt x="3259836" y="965964"/>
                        </a:cubicBezTo>
                        <a:cubicBezTo>
                          <a:pt x="3077099" y="977691"/>
                          <a:pt x="2633437" y="987699"/>
                          <a:pt x="2392299" y="965964"/>
                        </a:cubicBezTo>
                        <a:cubicBezTo>
                          <a:pt x="2151161" y="944229"/>
                          <a:pt x="1796705" y="962818"/>
                          <a:pt x="1524762" y="965964"/>
                        </a:cubicBezTo>
                        <a:cubicBezTo>
                          <a:pt x="1252819" y="969110"/>
                          <a:pt x="1086366" y="972978"/>
                          <a:pt x="867537" y="965964"/>
                        </a:cubicBezTo>
                        <a:cubicBezTo>
                          <a:pt x="648708" y="958950"/>
                          <a:pt x="251816" y="972238"/>
                          <a:pt x="0" y="965964"/>
                        </a:cubicBezTo>
                        <a:cubicBezTo>
                          <a:pt x="9485" y="733273"/>
                          <a:pt x="9258" y="611363"/>
                          <a:pt x="0" y="482982"/>
                        </a:cubicBezTo>
                        <a:cubicBezTo>
                          <a:pt x="-9258" y="354601"/>
                          <a:pt x="10096" y="234582"/>
                          <a:pt x="0" y="0"/>
                        </a:cubicBezTo>
                        <a:close/>
                      </a:path>
                      <a:path w="10515600" h="965964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2731" y="150603"/>
                          <a:pt x="10501408" y="387922"/>
                          <a:pt x="10515600" y="502301"/>
                        </a:cubicBezTo>
                        <a:cubicBezTo>
                          <a:pt x="10529792" y="616680"/>
                          <a:pt x="10530843" y="747533"/>
                          <a:pt x="10515600" y="965964"/>
                        </a:cubicBezTo>
                        <a:cubicBezTo>
                          <a:pt x="10305681" y="954549"/>
                          <a:pt x="10050108" y="962384"/>
                          <a:pt x="9753219" y="965964"/>
                        </a:cubicBezTo>
                        <a:cubicBezTo>
                          <a:pt x="9456330" y="969544"/>
                          <a:pt x="9525512" y="982639"/>
                          <a:pt x="9306306" y="965964"/>
                        </a:cubicBezTo>
                        <a:cubicBezTo>
                          <a:pt x="9087100" y="949289"/>
                          <a:pt x="8620907" y="1000225"/>
                          <a:pt x="8438769" y="965964"/>
                        </a:cubicBezTo>
                        <a:cubicBezTo>
                          <a:pt x="8256631" y="931703"/>
                          <a:pt x="7950474" y="998088"/>
                          <a:pt x="7781544" y="965964"/>
                        </a:cubicBezTo>
                        <a:cubicBezTo>
                          <a:pt x="7612615" y="933840"/>
                          <a:pt x="7496249" y="965558"/>
                          <a:pt x="7334631" y="965964"/>
                        </a:cubicBezTo>
                        <a:cubicBezTo>
                          <a:pt x="7173013" y="966370"/>
                          <a:pt x="6878574" y="989706"/>
                          <a:pt x="6677406" y="965964"/>
                        </a:cubicBezTo>
                        <a:cubicBezTo>
                          <a:pt x="6476238" y="942222"/>
                          <a:pt x="6439581" y="949602"/>
                          <a:pt x="6335649" y="965964"/>
                        </a:cubicBezTo>
                        <a:cubicBezTo>
                          <a:pt x="6231717" y="982326"/>
                          <a:pt x="6135578" y="972630"/>
                          <a:pt x="5993892" y="965964"/>
                        </a:cubicBezTo>
                        <a:cubicBezTo>
                          <a:pt x="5852206" y="959298"/>
                          <a:pt x="5510139" y="934882"/>
                          <a:pt x="5336667" y="965964"/>
                        </a:cubicBezTo>
                        <a:cubicBezTo>
                          <a:pt x="5163196" y="997046"/>
                          <a:pt x="4995694" y="959894"/>
                          <a:pt x="4889754" y="965964"/>
                        </a:cubicBezTo>
                        <a:cubicBezTo>
                          <a:pt x="4783814" y="972034"/>
                          <a:pt x="4495120" y="971556"/>
                          <a:pt x="4127373" y="965964"/>
                        </a:cubicBezTo>
                        <a:cubicBezTo>
                          <a:pt x="3759626" y="960372"/>
                          <a:pt x="3886665" y="968372"/>
                          <a:pt x="3680460" y="965964"/>
                        </a:cubicBezTo>
                        <a:cubicBezTo>
                          <a:pt x="3474255" y="963556"/>
                          <a:pt x="3123909" y="984479"/>
                          <a:pt x="2918079" y="965964"/>
                        </a:cubicBezTo>
                        <a:cubicBezTo>
                          <a:pt x="2712249" y="947449"/>
                          <a:pt x="2688971" y="952661"/>
                          <a:pt x="2576322" y="965964"/>
                        </a:cubicBezTo>
                        <a:cubicBezTo>
                          <a:pt x="2463673" y="979267"/>
                          <a:pt x="2127678" y="987613"/>
                          <a:pt x="1813941" y="965964"/>
                        </a:cubicBezTo>
                        <a:cubicBezTo>
                          <a:pt x="1500204" y="944315"/>
                          <a:pt x="1545667" y="976469"/>
                          <a:pt x="1367028" y="965964"/>
                        </a:cubicBezTo>
                        <a:cubicBezTo>
                          <a:pt x="1188389" y="955459"/>
                          <a:pt x="1188334" y="956528"/>
                          <a:pt x="1025271" y="965964"/>
                        </a:cubicBezTo>
                        <a:cubicBezTo>
                          <a:pt x="862208" y="975400"/>
                          <a:pt x="759610" y="976008"/>
                          <a:pt x="578358" y="965964"/>
                        </a:cubicBezTo>
                        <a:cubicBezTo>
                          <a:pt x="397106" y="955920"/>
                          <a:pt x="120249" y="946243"/>
                          <a:pt x="0" y="965964"/>
                        </a:cubicBezTo>
                        <a:cubicBezTo>
                          <a:pt x="-6609" y="736552"/>
                          <a:pt x="-9252" y="683299"/>
                          <a:pt x="0" y="502301"/>
                        </a:cubicBezTo>
                        <a:cubicBezTo>
                          <a:pt x="9252" y="321303"/>
                          <a:pt x="-23403" y="1407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Development potential; Levers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5DD4AB-6618-FEBF-B441-B82AFBAE09E7}"/>
              </a:ext>
            </a:extLst>
          </p:cNvPr>
          <p:cNvGrpSpPr/>
          <p:nvPr/>
        </p:nvGrpSpPr>
        <p:grpSpPr>
          <a:xfrm>
            <a:off x="8239206" y="1988840"/>
            <a:ext cx="3617434" cy="3456384"/>
            <a:chOff x="8040216" y="2273102"/>
            <a:chExt cx="3617434" cy="34563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E6DFB0-E7B3-51A5-7BCF-8E900605F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73102"/>
              <a:ext cx="3617434" cy="34563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C831FC1-3F92-B3D7-3B83-27A73A3D16F6}"/>
                </a:ext>
              </a:extLst>
            </p:cNvPr>
            <p:cNvSpPr/>
            <p:nvPr/>
          </p:nvSpPr>
          <p:spPr>
            <a:xfrm>
              <a:off x="8976320" y="3140968"/>
              <a:ext cx="2145671" cy="774072"/>
            </a:xfrm>
            <a:custGeom>
              <a:avLst/>
              <a:gdLst>
                <a:gd name="connsiteX0" fmla="*/ 0 w 2145671"/>
                <a:gd name="connsiteY0" fmla="*/ 0 h 774072"/>
                <a:gd name="connsiteX1" fmla="*/ 0 w 2145671"/>
                <a:gd name="connsiteY1" fmla="*/ 72428 h 774072"/>
                <a:gd name="connsiteX2" fmla="*/ 353085 w 2145671"/>
                <a:gd name="connsiteY2" fmla="*/ 72428 h 774072"/>
                <a:gd name="connsiteX3" fmla="*/ 357612 w 2145671"/>
                <a:gd name="connsiteY3" fmla="*/ 497941 h 774072"/>
                <a:gd name="connsiteX4" fmla="*/ 719751 w 2145671"/>
                <a:gd name="connsiteY4" fmla="*/ 493414 h 774072"/>
                <a:gd name="connsiteX5" fmla="*/ 724277 w 2145671"/>
                <a:gd name="connsiteY5" fmla="*/ 774072 h 774072"/>
                <a:gd name="connsiteX6" fmla="*/ 1063782 w 2145671"/>
                <a:gd name="connsiteY6" fmla="*/ 769545 h 774072"/>
                <a:gd name="connsiteX7" fmla="*/ 1059256 w 2145671"/>
                <a:gd name="connsiteY7" fmla="*/ 289711 h 774072"/>
                <a:gd name="connsiteX8" fmla="*/ 1439501 w 2145671"/>
                <a:gd name="connsiteY8" fmla="*/ 294238 h 774072"/>
                <a:gd name="connsiteX9" fmla="*/ 1439501 w 2145671"/>
                <a:gd name="connsiteY9" fmla="*/ 321398 h 774072"/>
                <a:gd name="connsiteX10" fmla="*/ 1779006 w 2145671"/>
                <a:gd name="connsiteY10" fmla="*/ 325925 h 774072"/>
                <a:gd name="connsiteX11" fmla="*/ 1779006 w 2145671"/>
                <a:gd name="connsiteY11" fmla="*/ 185596 h 774072"/>
                <a:gd name="connsiteX12" fmla="*/ 2145671 w 2145671"/>
                <a:gd name="connsiteY12" fmla="*/ 185596 h 774072"/>
                <a:gd name="connsiteX13" fmla="*/ 2145671 w 2145671"/>
                <a:gd name="connsiteY13" fmla="*/ 0 h 774072"/>
                <a:gd name="connsiteX14" fmla="*/ 0 w 2145671"/>
                <a:gd name="connsiteY14" fmla="*/ 0 h 77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45671" h="774072">
                  <a:moveTo>
                    <a:pt x="0" y="0"/>
                  </a:moveTo>
                  <a:lnTo>
                    <a:pt x="0" y="72428"/>
                  </a:lnTo>
                  <a:lnTo>
                    <a:pt x="353085" y="72428"/>
                  </a:lnTo>
                  <a:lnTo>
                    <a:pt x="357612" y="497941"/>
                  </a:lnTo>
                  <a:lnTo>
                    <a:pt x="719751" y="493414"/>
                  </a:lnTo>
                  <a:cubicBezTo>
                    <a:pt x="721260" y="586967"/>
                    <a:pt x="722768" y="680519"/>
                    <a:pt x="724277" y="774072"/>
                  </a:cubicBezTo>
                  <a:lnTo>
                    <a:pt x="1063782" y="769545"/>
                  </a:lnTo>
                  <a:cubicBezTo>
                    <a:pt x="1062273" y="609600"/>
                    <a:pt x="1060765" y="449656"/>
                    <a:pt x="1059256" y="289711"/>
                  </a:cubicBezTo>
                  <a:lnTo>
                    <a:pt x="1439501" y="294238"/>
                  </a:lnTo>
                  <a:lnTo>
                    <a:pt x="1439501" y="321398"/>
                  </a:lnTo>
                  <a:lnTo>
                    <a:pt x="1779006" y="325925"/>
                  </a:lnTo>
                  <a:lnTo>
                    <a:pt x="1779006" y="185596"/>
                  </a:lnTo>
                  <a:lnTo>
                    <a:pt x="2145671" y="185596"/>
                  </a:lnTo>
                  <a:lnTo>
                    <a:pt x="2145671" y="0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779701-93E2-D7EF-269F-269A764880AC}"/>
                </a:ext>
              </a:extLst>
            </p:cNvPr>
            <p:cNvSpPr txBox="1"/>
            <p:nvPr/>
          </p:nvSpPr>
          <p:spPr>
            <a:xfrm>
              <a:off x="9592198" y="4181018"/>
              <a:ext cx="5040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4X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2C77C9-A687-24B4-C534-E37E3F50D3AF}"/>
                </a:ext>
              </a:extLst>
            </p:cNvPr>
            <p:cNvCxnSpPr>
              <a:stCxn id="10" idx="6"/>
            </p:cNvCxnSpPr>
            <p:nvPr/>
          </p:nvCxnSpPr>
          <p:spPr>
            <a:xfrm flipH="1">
              <a:off x="8683581" y="3910513"/>
              <a:ext cx="1356521" cy="2254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7792604" name="Content Placeholder 2"/>
          <p:cNvSpPr>
            <a:spLocks noGrp="1"/>
          </p:cNvSpPr>
          <p:nvPr>
            <p:ph idx="1"/>
          </p:nvPr>
        </p:nvSpPr>
        <p:spPr bwMode="auto">
          <a:xfrm>
            <a:off x="407368" y="2246014"/>
            <a:ext cx="5870650" cy="4351338"/>
          </a:xfrm>
        </p:spPr>
        <p:txBody>
          <a:bodyPr/>
          <a:lstStyle/>
          <a:p>
            <a:pPr>
              <a:defRPr/>
            </a:pPr>
            <a:r>
              <a:rPr lang="en-GB" sz="20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Misalignment of the customers’ needs</a:t>
            </a:r>
          </a:p>
          <a:p>
            <a:pPr lvl="1">
              <a:defRPr/>
            </a:pPr>
            <a:r>
              <a:rPr lang="en-GB" sz="17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R&amp;D interests vs grower needs.</a:t>
            </a:r>
          </a:p>
          <a:p>
            <a:pPr lvl="1">
              <a:defRPr/>
            </a:pPr>
            <a:r>
              <a:rPr lang="en-GB" sz="17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Pric</a:t>
            </a:r>
            <a:r>
              <a:rPr lang="en-GB" sz="17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ing model.</a:t>
            </a:r>
            <a:endParaRPr lang="en-GB" sz="1700" b="0" i="0" u="none" strike="noStrike" cap="none" spc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GB" sz="20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Timing; missed schedule/delivery</a:t>
            </a:r>
          </a:p>
          <a:p>
            <a:pPr lvl="1">
              <a:defRPr/>
            </a:pPr>
            <a:r>
              <a:rPr lang="en-GB" sz="17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Production capacity</a:t>
            </a:r>
            <a:r>
              <a:rPr lang="en-GB" sz="17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and contamination.</a:t>
            </a:r>
          </a:p>
          <a:p>
            <a:pPr lvl="1">
              <a:defRPr/>
            </a:pPr>
            <a:r>
              <a:rPr lang="en-GB" sz="17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Inability to deliver and lack of sufficient contingency.</a:t>
            </a:r>
            <a:endParaRPr lang="en-GB" sz="1700" b="0" i="0" u="none" strike="noStrike" cap="none" spc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GB" sz="20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Public buy-in</a:t>
            </a:r>
          </a:p>
          <a:p>
            <a:pPr lvl="1">
              <a:defRPr/>
            </a:pPr>
            <a:r>
              <a:rPr lang="en-GB" sz="1700" dirty="0">
                <a:solidFill>
                  <a:srgbClr val="000000"/>
                </a:solidFill>
                <a:latin typeface="Arial"/>
                <a:cs typeface="Arial"/>
              </a:rPr>
              <a:t>Sufficient </a:t>
            </a:r>
            <a:r>
              <a:rPr lang="en-GB" sz="1700" dirty="0">
                <a:solidFill>
                  <a:srgbClr val="000000"/>
                </a:solidFill>
              </a:rPr>
              <a:t>prior- and continued </a:t>
            </a:r>
            <a:r>
              <a:rPr lang="en-GB" sz="1700" dirty="0">
                <a:solidFill>
                  <a:srgbClr val="000000"/>
                </a:solidFill>
                <a:latin typeface="Arial"/>
                <a:cs typeface="Arial"/>
              </a:rPr>
              <a:t>media coverage – popular press.</a:t>
            </a:r>
            <a:endParaRPr lang="en-GB" sz="2000" dirty="0"/>
          </a:p>
          <a:p>
            <a:pPr>
              <a:defRPr/>
            </a:pPr>
            <a:r>
              <a:rPr lang="en-GB" sz="2000" dirty="0"/>
              <a:t>Effect of missed targets</a:t>
            </a:r>
          </a:p>
          <a:p>
            <a:pPr lvl="1">
              <a:defRPr/>
            </a:pPr>
            <a:r>
              <a:rPr lang="en-GB" sz="1700" dirty="0"/>
              <a:t>Direct financial (bank balance).</a:t>
            </a:r>
          </a:p>
          <a:p>
            <a:pPr lvl="1">
              <a:defRPr/>
            </a:pPr>
            <a:r>
              <a:rPr lang="en-GB" sz="1700" dirty="0"/>
              <a:t>Indirect on future funding.</a:t>
            </a:r>
            <a:endParaRPr sz="2000" b="0" i="0" u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38CE02-248D-18BD-FB70-F23CD1F6C337}"/>
              </a:ext>
            </a:extLst>
          </p:cNvPr>
          <p:cNvSpPr txBox="1">
            <a:spLocks/>
          </p:cNvSpPr>
          <p:nvPr/>
        </p:nvSpPr>
        <p:spPr bwMode="auto">
          <a:xfrm>
            <a:off x="407368" y="559629"/>
            <a:ext cx="10515600" cy="1325562"/>
          </a:xfrm>
          <a:prstGeom prst="rect">
            <a:avLst/>
          </a:prstGeom>
          <a:noFill/>
          <a:ln w="38100" cmpd="sng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965964"/>
                      <a:gd name="connsiteX1" fmla="*/ 341757 w 10515600"/>
                      <a:gd name="connsiteY1" fmla="*/ 0 h 965964"/>
                      <a:gd name="connsiteX2" fmla="*/ 683514 w 10515600"/>
                      <a:gd name="connsiteY2" fmla="*/ 0 h 965964"/>
                      <a:gd name="connsiteX3" fmla="*/ 1025271 w 10515600"/>
                      <a:gd name="connsiteY3" fmla="*/ 0 h 965964"/>
                      <a:gd name="connsiteX4" fmla="*/ 1892808 w 10515600"/>
                      <a:gd name="connsiteY4" fmla="*/ 0 h 965964"/>
                      <a:gd name="connsiteX5" fmla="*/ 2550033 w 10515600"/>
                      <a:gd name="connsiteY5" fmla="*/ 0 h 965964"/>
                      <a:gd name="connsiteX6" fmla="*/ 2891790 w 10515600"/>
                      <a:gd name="connsiteY6" fmla="*/ 0 h 965964"/>
                      <a:gd name="connsiteX7" fmla="*/ 3549015 w 10515600"/>
                      <a:gd name="connsiteY7" fmla="*/ 0 h 965964"/>
                      <a:gd name="connsiteX8" fmla="*/ 4416552 w 10515600"/>
                      <a:gd name="connsiteY8" fmla="*/ 0 h 965964"/>
                      <a:gd name="connsiteX9" fmla="*/ 4968621 w 10515600"/>
                      <a:gd name="connsiteY9" fmla="*/ 0 h 965964"/>
                      <a:gd name="connsiteX10" fmla="*/ 5520690 w 10515600"/>
                      <a:gd name="connsiteY10" fmla="*/ 0 h 965964"/>
                      <a:gd name="connsiteX11" fmla="*/ 6177915 w 10515600"/>
                      <a:gd name="connsiteY11" fmla="*/ 0 h 965964"/>
                      <a:gd name="connsiteX12" fmla="*/ 6940296 w 10515600"/>
                      <a:gd name="connsiteY12" fmla="*/ 0 h 965964"/>
                      <a:gd name="connsiteX13" fmla="*/ 7702677 w 10515600"/>
                      <a:gd name="connsiteY13" fmla="*/ 0 h 965964"/>
                      <a:gd name="connsiteX14" fmla="*/ 8465058 w 10515600"/>
                      <a:gd name="connsiteY14" fmla="*/ 0 h 965964"/>
                      <a:gd name="connsiteX15" fmla="*/ 9332595 w 10515600"/>
                      <a:gd name="connsiteY15" fmla="*/ 0 h 965964"/>
                      <a:gd name="connsiteX16" fmla="*/ 10515600 w 10515600"/>
                      <a:gd name="connsiteY16" fmla="*/ 0 h 965964"/>
                      <a:gd name="connsiteX17" fmla="*/ 10515600 w 10515600"/>
                      <a:gd name="connsiteY17" fmla="*/ 492642 h 965964"/>
                      <a:gd name="connsiteX18" fmla="*/ 10515600 w 10515600"/>
                      <a:gd name="connsiteY18" fmla="*/ 965964 h 965964"/>
                      <a:gd name="connsiteX19" fmla="*/ 9648063 w 10515600"/>
                      <a:gd name="connsiteY19" fmla="*/ 965964 h 965964"/>
                      <a:gd name="connsiteX20" fmla="*/ 8990838 w 10515600"/>
                      <a:gd name="connsiteY20" fmla="*/ 965964 h 965964"/>
                      <a:gd name="connsiteX21" fmla="*/ 8438769 w 10515600"/>
                      <a:gd name="connsiteY21" fmla="*/ 965964 h 965964"/>
                      <a:gd name="connsiteX22" fmla="*/ 7886700 w 10515600"/>
                      <a:gd name="connsiteY22" fmla="*/ 965964 h 965964"/>
                      <a:gd name="connsiteX23" fmla="*/ 7334631 w 10515600"/>
                      <a:gd name="connsiteY23" fmla="*/ 965964 h 965964"/>
                      <a:gd name="connsiteX24" fmla="*/ 6782562 w 10515600"/>
                      <a:gd name="connsiteY24" fmla="*/ 965964 h 965964"/>
                      <a:gd name="connsiteX25" fmla="*/ 6020181 w 10515600"/>
                      <a:gd name="connsiteY25" fmla="*/ 965964 h 965964"/>
                      <a:gd name="connsiteX26" fmla="*/ 5362956 w 10515600"/>
                      <a:gd name="connsiteY26" fmla="*/ 965964 h 965964"/>
                      <a:gd name="connsiteX27" fmla="*/ 5021199 w 10515600"/>
                      <a:gd name="connsiteY27" fmla="*/ 965964 h 965964"/>
                      <a:gd name="connsiteX28" fmla="*/ 4469130 w 10515600"/>
                      <a:gd name="connsiteY28" fmla="*/ 965964 h 965964"/>
                      <a:gd name="connsiteX29" fmla="*/ 3706749 w 10515600"/>
                      <a:gd name="connsiteY29" fmla="*/ 965964 h 965964"/>
                      <a:gd name="connsiteX30" fmla="*/ 3259836 w 10515600"/>
                      <a:gd name="connsiteY30" fmla="*/ 965964 h 965964"/>
                      <a:gd name="connsiteX31" fmla="*/ 2392299 w 10515600"/>
                      <a:gd name="connsiteY31" fmla="*/ 965964 h 965964"/>
                      <a:gd name="connsiteX32" fmla="*/ 1524762 w 10515600"/>
                      <a:gd name="connsiteY32" fmla="*/ 965964 h 965964"/>
                      <a:gd name="connsiteX33" fmla="*/ 867537 w 10515600"/>
                      <a:gd name="connsiteY33" fmla="*/ 965964 h 965964"/>
                      <a:gd name="connsiteX34" fmla="*/ 0 w 10515600"/>
                      <a:gd name="connsiteY34" fmla="*/ 965964 h 965964"/>
                      <a:gd name="connsiteX35" fmla="*/ 0 w 10515600"/>
                      <a:gd name="connsiteY35" fmla="*/ 482982 h 965964"/>
                      <a:gd name="connsiteX36" fmla="*/ 0 w 10515600"/>
                      <a:gd name="connsiteY36" fmla="*/ 0 h 96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0515600" h="965964" fill="none" extrusionOk="0">
                        <a:moveTo>
                          <a:pt x="0" y="0"/>
                        </a:moveTo>
                        <a:cubicBezTo>
                          <a:pt x="98888" y="9007"/>
                          <a:pt x="259424" y="11771"/>
                          <a:pt x="341757" y="0"/>
                        </a:cubicBezTo>
                        <a:cubicBezTo>
                          <a:pt x="424090" y="-11771"/>
                          <a:pt x="519058" y="12003"/>
                          <a:pt x="683514" y="0"/>
                        </a:cubicBezTo>
                        <a:cubicBezTo>
                          <a:pt x="847970" y="-12003"/>
                          <a:pt x="894690" y="9887"/>
                          <a:pt x="1025271" y="0"/>
                        </a:cubicBezTo>
                        <a:cubicBezTo>
                          <a:pt x="1155852" y="-9887"/>
                          <a:pt x="1573394" y="3827"/>
                          <a:pt x="1892808" y="0"/>
                        </a:cubicBezTo>
                        <a:cubicBezTo>
                          <a:pt x="2212222" y="-3827"/>
                          <a:pt x="2391278" y="-6233"/>
                          <a:pt x="2550033" y="0"/>
                        </a:cubicBezTo>
                        <a:cubicBezTo>
                          <a:pt x="2708789" y="6233"/>
                          <a:pt x="2754491" y="5661"/>
                          <a:pt x="2891790" y="0"/>
                        </a:cubicBezTo>
                        <a:cubicBezTo>
                          <a:pt x="3029089" y="-5661"/>
                          <a:pt x="3390996" y="26022"/>
                          <a:pt x="3549015" y="0"/>
                        </a:cubicBezTo>
                        <a:cubicBezTo>
                          <a:pt x="3707035" y="-26022"/>
                          <a:pt x="4087327" y="32230"/>
                          <a:pt x="4416552" y="0"/>
                        </a:cubicBezTo>
                        <a:cubicBezTo>
                          <a:pt x="4745777" y="-32230"/>
                          <a:pt x="4788838" y="3064"/>
                          <a:pt x="4968621" y="0"/>
                        </a:cubicBezTo>
                        <a:cubicBezTo>
                          <a:pt x="5148404" y="-3064"/>
                          <a:pt x="5377712" y="-21096"/>
                          <a:pt x="5520690" y="0"/>
                        </a:cubicBezTo>
                        <a:cubicBezTo>
                          <a:pt x="5663668" y="21096"/>
                          <a:pt x="5953400" y="17386"/>
                          <a:pt x="6177915" y="0"/>
                        </a:cubicBezTo>
                        <a:cubicBezTo>
                          <a:pt x="6402430" y="-17386"/>
                          <a:pt x="6770921" y="-35143"/>
                          <a:pt x="6940296" y="0"/>
                        </a:cubicBezTo>
                        <a:cubicBezTo>
                          <a:pt x="7109671" y="35143"/>
                          <a:pt x="7403073" y="4103"/>
                          <a:pt x="7702677" y="0"/>
                        </a:cubicBezTo>
                        <a:cubicBezTo>
                          <a:pt x="8002281" y="-4103"/>
                          <a:pt x="8221175" y="16641"/>
                          <a:pt x="8465058" y="0"/>
                        </a:cubicBezTo>
                        <a:cubicBezTo>
                          <a:pt x="8708941" y="-16641"/>
                          <a:pt x="8952466" y="-9276"/>
                          <a:pt x="9332595" y="0"/>
                        </a:cubicBezTo>
                        <a:cubicBezTo>
                          <a:pt x="9712724" y="9276"/>
                          <a:pt x="9950442" y="3063"/>
                          <a:pt x="10515600" y="0"/>
                        </a:cubicBezTo>
                        <a:cubicBezTo>
                          <a:pt x="10528289" y="141059"/>
                          <a:pt x="10511001" y="383465"/>
                          <a:pt x="10515600" y="492642"/>
                        </a:cubicBezTo>
                        <a:cubicBezTo>
                          <a:pt x="10520199" y="601819"/>
                          <a:pt x="10519719" y="846813"/>
                          <a:pt x="10515600" y="965964"/>
                        </a:cubicBezTo>
                        <a:cubicBezTo>
                          <a:pt x="10122172" y="978411"/>
                          <a:pt x="9852726" y="941642"/>
                          <a:pt x="9648063" y="965964"/>
                        </a:cubicBezTo>
                        <a:cubicBezTo>
                          <a:pt x="9443400" y="990286"/>
                          <a:pt x="9242928" y="945163"/>
                          <a:pt x="8990838" y="965964"/>
                        </a:cubicBezTo>
                        <a:cubicBezTo>
                          <a:pt x="8738749" y="986765"/>
                          <a:pt x="8553955" y="980299"/>
                          <a:pt x="8438769" y="965964"/>
                        </a:cubicBezTo>
                        <a:cubicBezTo>
                          <a:pt x="8323583" y="951629"/>
                          <a:pt x="8114825" y="946479"/>
                          <a:pt x="7886700" y="965964"/>
                        </a:cubicBezTo>
                        <a:cubicBezTo>
                          <a:pt x="7658575" y="985449"/>
                          <a:pt x="7473371" y="973757"/>
                          <a:pt x="7334631" y="965964"/>
                        </a:cubicBezTo>
                        <a:cubicBezTo>
                          <a:pt x="7195891" y="958171"/>
                          <a:pt x="7020454" y="982159"/>
                          <a:pt x="6782562" y="965964"/>
                        </a:cubicBezTo>
                        <a:cubicBezTo>
                          <a:pt x="6544670" y="949769"/>
                          <a:pt x="6283429" y="980414"/>
                          <a:pt x="6020181" y="965964"/>
                        </a:cubicBezTo>
                        <a:cubicBezTo>
                          <a:pt x="5756933" y="951514"/>
                          <a:pt x="5572314" y="965210"/>
                          <a:pt x="5362956" y="965964"/>
                        </a:cubicBezTo>
                        <a:cubicBezTo>
                          <a:pt x="5153599" y="966718"/>
                          <a:pt x="5103186" y="978619"/>
                          <a:pt x="5021199" y="965964"/>
                        </a:cubicBezTo>
                        <a:cubicBezTo>
                          <a:pt x="4939212" y="953309"/>
                          <a:pt x="4631121" y="984399"/>
                          <a:pt x="4469130" y="965964"/>
                        </a:cubicBezTo>
                        <a:cubicBezTo>
                          <a:pt x="4307139" y="947529"/>
                          <a:pt x="4042980" y="974333"/>
                          <a:pt x="3706749" y="965964"/>
                        </a:cubicBezTo>
                        <a:cubicBezTo>
                          <a:pt x="3370518" y="957595"/>
                          <a:pt x="3442573" y="954237"/>
                          <a:pt x="3259836" y="965964"/>
                        </a:cubicBezTo>
                        <a:cubicBezTo>
                          <a:pt x="3077099" y="977691"/>
                          <a:pt x="2633437" y="987699"/>
                          <a:pt x="2392299" y="965964"/>
                        </a:cubicBezTo>
                        <a:cubicBezTo>
                          <a:pt x="2151161" y="944229"/>
                          <a:pt x="1796705" y="962818"/>
                          <a:pt x="1524762" y="965964"/>
                        </a:cubicBezTo>
                        <a:cubicBezTo>
                          <a:pt x="1252819" y="969110"/>
                          <a:pt x="1086366" y="972978"/>
                          <a:pt x="867537" y="965964"/>
                        </a:cubicBezTo>
                        <a:cubicBezTo>
                          <a:pt x="648708" y="958950"/>
                          <a:pt x="251816" y="972238"/>
                          <a:pt x="0" y="965964"/>
                        </a:cubicBezTo>
                        <a:cubicBezTo>
                          <a:pt x="9485" y="733273"/>
                          <a:pt x="9258" y="611363"/>
                          <a:pt x="0" y="482982"/>
                        </a:cubicBezTo>
                        <a:cubicBezTo>
                          <a:pt x="-9258" y="354601"/>
                          <a:pt x="10096" y="234582"/>
                          <a:pt x="0" y="0"/>
                        </a:cubicBezTo>
                        <a:close/>
                      </a:path>
                      <a:path w="10515600" h="965964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2731" y="150603"/>
                          <a:pt x="10501408" y="387922"/>
                          <a:pt x="10515600" y="502301"/>
                        </a:cubicBezTo>
                        <a:cubicBezTo>
                          <a:pt x="10529792" y="616680"/>
                          <a:pt x="10530843" y="747533"/>
                          <a:pt x="10515600" y="965964"/>
                        </a:cubicBezTo>
                        <a:cubicBezTo>
                          <a:pt x="10305681" y="954549"/>
                          <a:pt x="10050108" y="962384"/>
                          <a:pt x="9753219" y="965964"/>
                        </a:cubicBezTo>
                        <a:cubicBezTo>
                          <a:pt x="9456330" y="969544"/>
                          <a:pt x="9525512" y="982639"/>
                          <a:pt x="9306306" y="965964"/>
                        </a:cubicBezTo>
                        <a:cubicBezTo>
                          <a:pt x="9087100" y="949289"/>
                          <a:pt x="8620907" y="1000225"/>
                          <a:pt x="8438769" y="965964"/>
                        </a:cubicBezTo>
                        <a:cubicBezTo>
                          <a:pt x="8256631" y="931703"/>
                          <a:pt x="7950474" y="998088"/>
                          <a:pt x="7781544" y="965964"/>
                        </a:cubicBezTo>
                        <a:cubicBezTo>
                          <a:pt x="7612615" y="933840"/>
                          <a:pt x="7496249" y="965558"/>
                          <a:pt x="7334631" y="965964"/>
                        </a:cubicBezTo>
                        <a:cubicBezTo>
                          <a:pt x="7173013" y="966370"/>
                          <a:pt x="6878574" y="989706"/>
                          <a:pt x="6677406" y="965964"/>
                        </a:cubicBezTo>
                        <a:cubicBezTo>
                          <a:pt x="6476238" y="942222"/>
                          <a:pt x="6439581" y="949602"/>
                          <a:pt x="6335649" y="965964"/>
                        </a:cubicBezTo>
                        <a:cubicBezTo>
                          <a:pt x="6231717" y="982326"/>
                          <a:pt x="6135578" y="972630"/>
                          <a:pt x="5993892" y="965964"/>
                        </a:cubicBezTo>
                        <a:cubicBezTo>
                          <a:pt x="5852206" y="959298"/>
                          <a:pt x="5510139" y="934882"/>
                          <a:pt x="5336667" y="965964"/>
                        </a:cubicBezTo>
                        <a:cubicBezTo>
                          <a:pt x="5163196" y="997046"/>
                          <a:pt x="4995694" y="959894"/>
                          <a:pt x="4889754" y="965964"/>
                        </a:cubicBezTo>
                        <a:cubicBezTo>
                          <a:pt x="4783814" y="972034"/>
                          <a:pt x="4495120" y="971556"/>
                          <a:pt x="4127373" y="965964"/>
                        </a:cubicBezTo>
                        <a:cubicBezTo>
                          <a:pt x="3759626" y="960372"/>
                          <a:pt x="3886665" y="968372"/>
                          <a:pt x="3680460" y="965964"/>
                        </a:cubicBezTo>
                        <a:cubicBezTo>
                          <a:pt x="3474255" y="963556"/>
                          <a:pt x="3123909" y="984479"/>
                          <a:pt x="2918079" y="965964"/>
                        </a:cubicBezTo>
                        <a:cubicBezTo>
                          <a:pt x="2712249" y="947449"/>
                          <a:pt x="2688971" y="952661"/>
                          <a:pt x="2576322" y="965964"/>
                        </a:cubicBezTo>
                        <a:cubicBezTo>
                          <a:pt x="2463673" y="979267"/>
                          <a:pt x="2127678" y="987613"/>
                          <a:pt x="1813941" y="965964"/>
                        </a:cubicBezTo>
                        <a:cubicBezTo>
                          <a:pt x="1500204" y="944315"/>
                          <a:pt x="1545667" y="976469"/>
                          <a:pt x="1367028" y="965964"/>
                        </a:cubicBezTo>
                        <a:cubicBezTo>
                          <a:pt x="1188389" y="955459"/>
                          <a:pt x="1188334" y="956528"/>
                          <a:pt x="1025271" y="965964"/>
                        </a:cubicBezTo>
                        <a:cubicBezTo>
                          <a:pt x="862208" y="975400"/>
                          <a:pt x="759610" y="976008"/>
                          <a:pt x="578358" y="965964"/>
                        </a:cubicBezTo>
                        <a:cubicBezTo>
                          <a:pt x="397106" y="955920"/>
                          <a:pt x="120249" y="946243"/>
                          <a:pt x="0" y="965964"/>
                        </a:cubicBezTo>
                        <a:cubicBezTo>
                          <a:pt x="-6609" y="736552"/>
                          <a:pt x="-9252" y="683299"/>
                          <a:pt x="0" y="502301"/>
                        </a:cubicBezTo>
                        <a:cubicBezTo>
                          <a:pt x="9252" y="321303"/>
                          <a:pt x="-23403" y="1407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Development potential; Risk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727AAC-7F0A-B89C-65B5-839D0B07969A}"/>
              </a:ext>
            </a:extLst>
          </p:cNvPr>
          <p:cNvGrpSpPr/>
          <p:nvPr/>
        </p:nvGrpSpPr>
        <p:grpSpPr>
          <a:xfrm>
            <a:off x="5368865" y="1032046"/>
            <a:ext cx="6486956" cy="6501410"/>
            <a:chOff x="5368865" y="1032046"/>
            <a:chExt cx="6486956" cy="65014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9BD1F0-90FB-FDC4-FA14-39D5759E8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39" r="20836"/>
            <a:stretch/>
          </p:blipFill>
          <p:spPr bwMode="auto">
            <a:xfrm>
              <a:off x="9238577" y="2996952"/>
              <a:ext cx="2617244" cy="35961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Content Placeholder 6">
              <a:extLst>
                <a:ext uri="{FF2B5EF4-FFF2-40B4-BE49-F238E27FC236}">
                  <a16:creationId xmlns:a16="http://schemas.microsoft.com/office/drawing/2014/main" id="{55A74863-6603-9781-1F80-9894C298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06071" y="2738007"/>
              <a:ext cx="2697125" cy="35961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Content Placeholder 10">
              <a:extLst>
                <a:ext uri="{FF2B5EF4-FFF2-40B4-BE49-F238E27FC236}">
                  <a16:creationId xmlns:a16="http://schemas.microsoft.com/office/drawing/2014/main" id="{22FA4DBB-0466-67B2-8905-34474B060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06270" y="1032046"/>
              <a:ext cx="2952328" cy="21648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7897543-D37D-B302-4EA6-FE202BBE648C}"/>
                </a:ext>
              </a:extLst>
            </p:cNvPr>
            <p:cNvGrpSpPr/>
            <p:nvPr/>
          </p:nvGrpSpPr>
          <p:grpSpPr>
            <a:xfrm>
              <a:off x="5368865" y="2203127"/>
              <a:ext cx="2095287" cy="5330329"/>
              <a:chOff x="5320913" y="4005064"/>
              <a:chExt cx="864095" cy="3240360"/>
            </a:xfrm>
          </p:grpSpPr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0C91473F-56E9-90A5-A031-A7BDB898A6C7}"/>
                  </a:ext>
                </a:extLst>
              </p:cNvPr>
              <p:cNvSpPr/>
              <p:nvPr/>
            </p:nvSpPr>
            <p:spPr>
              <a:xfrm>
                <a:off x="5320913" y="4005064"/>
                <a:ext cx="432048" cy="3096344"/>
              </a:xfrm>
              <a:prstGeom prst="arc">
                <a:avLst/>
              </a:prstGeom>
              <a:ln w="889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40D140ED-5641-8854-D487-34B7C0EBF0D8}"/>
                  </a:ext>
                </a:extLst>
              </p:cNvPr>
              <p:cNvSpPr/>
              <p:nvPr/>
            </p:nvSpPr>
            <p:spPr bwMode="auto">
              <a:xfrm flipH="1">
                <a:off x="5752961" y="4005064"/>
                <a:ext cx="432047" cy="3240360"/>
              </a:xfrm>
              <a:prstGeom prst="arc">
                <a:avLst>
                  <a:gd name="adj1" fmla="val 16199999"/>
                  <a:gd name="adj2" fmla="val 0"/>
                </a:avLst>
              </a:prstGeom>
              <a:ln w="889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7D0705B-7297-969C-3064-CCAFC18A13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752961" y="5567956"/>
                <a:ext cx="0" cy="583108"/>
              </a:xfrm>
              <a:prstGeom prst="straightConnector1">
                <a:avLst/>
              </a:prstGeom>
              <a:ln w="85725">
                <a:solidFill>
                  <a:schemeClr val="accent2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C34F13-4287-B96B-E73F-94BBE058D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6"/>
          <a:stretch/>
        </p:blipFill>
        <p:spPr>
          <a:xfrm>
            <a:off x="0" y="0"/>
            <a:ext cx="9686842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B1D780-59D4-6648-B584-4A4F16CC60C3}"/>
              </a:ext>
            </a:extLst>
          </p:cNvPr>
          <p:cNvSpPr/>
          <p:nvPr/>
        </p:nvSpPr>
        <p:spPr>
          <a:xfrm>
            <a:off x="2207568" y="0"/>
            <a:ext cx="7492197" cy="6858000"/>
          </a:xfrm>
          <a:prstGeom prst="rect">
            <a:avLst/>
          </a:prstGeom>
          <a:gradFill flip="none" rotWithShape="1">
            <a:gsLst>
              <a:gs pos="13000">
                <a:schemeClr val="bg1">
                  <a:alpha val="0"/>
                </a:schemeClr>
              </a:gs>
              <a:gs pos="100000">
                <a:schemeClr val="bg1"/>
              </a:gs>
              <a:gs pos="100000">
                <a:schemeClr val="bg1">
                  <a:alpha val="0"/>
                </a:schemeClr>
              </a:gs>
              <a:gs pos="55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88A4F9-C526-2549-82F1-025DFB24D5C1}"/>
              </a:ext>
            </a:extLst>
          </p:cNvPr>
          <p:cNvSpPr txBox="1"/>
          <p:nvPr/>
        </p:nvSpPr>
        <p:spPr>
          <a:xfrm>
            <a:off x="8349534" y="4935226"/>
            <a:ext cx="3706566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algn="just"/>
            <a:r>
              <a:rPr lang="en-US" b="1" dirty="0">
                <a:latin typeface="Century Gothic" panose="020B0502020202020204" pitchFamily="34" charset="0"/>
              </a:rPr>
              <a:t>Martin Wohlfarter</a:t>
            </a:r>
          </a:p>
          <a:p>
            <a:pPr lvl="1" algn="just"/>
            <a:r>
              <a:rPr lang="en-US" b="1" dirty="0">
                <a:latin typeface="Century Gothic" panose="020B0502020202020204" pitchFamily="34" charset="0"/>
              </a:rPr>
              <a:t>Regulatory Affairs Specialist</a:t>
            </a:r>
          </a:p>
          <a:p>
            <a:pPr lvl="1" algn="just"/>
            <a:endParaRPr lang="en-US" b="1" dirty="0">
              <a:latin typeface="Century Gothic" panose="020B0502020202020204" pitchFamily="34" charset="0"/>
            </a:endParaRPr>
          </a:p>
          <a:p>
            <a:pPr lvl="1" algn="just"/>
            <a:r>
              <a:rPr lang="en-US" b="1" dirty="0" err="1">
                <a:latin typeface="Century Gothic" panose="020B0502020202020204" pitchFamily="34" charset="0"/>
              </a:rPr>
              <a:t>mwohlfarter@koppert.nl</a:t>
            </a:r>
            <a:endParaRPr lang="en-US" b="1" dirty="0">
              <a:latin typeface="Century Gothic" panose="020B0502020202020204" pitchFamily="34" charset="0"/>
            </a:endParaRPr>
          </a:p>
          <a:p>
            <a:pPr algn="just"/>
            <a:endParaRPr lang="en-US" b="1" dirty="0">
              <a:latin typeface="Century Gothic" panose="020B0502020202020204" pitchFamily="34" charset="0"/>
            </a:endParaRPr>
          </a:p>
          <a:p>
            <a:pPr lvl="1" algn="just"/>
            <a:r>
              <a:rPr lang="en-US" b="1" dirty="0">
                <a:latin typeface="Century Gothic" panose="020B0502020202020204" pitchFamily="34" charset="0"/>
              </a:rPr>
              <a:t>+31 (0)61 258 9493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0C192-6554-047F-669E-1061CD4B1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790" y="5026345"/>
            <a:ext cx="1142249" cy="168383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E0B2208-1357-2390-E0EC-AFB31F6AA4ED}"/>
              </a:ext>
            </a:extLst>
          </p:cNvPr>
          <p:cNvGrpSpPr/>
          <p:nvPr/>
        </p:nvGrpSpPr>
        <p:grpSpPr>
          <a:xfrm>
            <a:off x="6312024" y="116632"/>
            <a:ext cx="5593426" cy="4752528"/>
            <a:chOff x="6312024" y="116632"/>
            <a:chExt cx="5593426" cy="47525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D9DE28-75E1-D00B-F861-E6FD4FEB6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530"/>
            <a:stretch/>
          </p:blipFill>
          <p:spPr>
            <a:xfrm>
              <a:off x="6405666" y="3610719"/>
              <a:ext cx="3221988" cy="12584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B3EAD0-53B7-CB65-AE32-00F17B5A9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756" t="8443" r="7929"/>
            <a:stretch/>
          </p:blipFill>
          <p:spPr>
            <a:xfrm>
              <a:off x="6312024" y="151962"/>
              <a:ext cx="3462045" cy="22689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651881-0C1B-E7E2-1C30-F8E8078C1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09366" y="116632"/>
              <a:ext cx="1490853" cy="14762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66601D-C289-2DF7-E6B2-795E1316C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1982" y="2480162"/>
              <a:ext cx="1266620" cy="10566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180D707-9044-0062-D9EC-EDA748B9C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8602" y="2453871"/>
              <a:ext cx="1156848" cy="115684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7B388A-3B02-B8D0-CA94-7E0B159CB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5727" y="3845030"/>
              <a:ext cx="2026038" cy="80810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D58F0A7-8E2B-2EC9-75B9-A18B6FC2F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914" y="2620209"/>
              <a:ext cx="1377893" cy="91360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B555428-453C-E947-2425-E20444513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3" t="8149" r="8917" b="10832"/>
            <a:stretch/>
          </p:blipFill>
          <p:spPr>
            <a:xfrm>
              <a:off x="6404731" y="2231431"/>
              <a:ext cx="1385596" cy="1372714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2214F2-6014-854D-BDB3-01C01EA7DC4B}"/>
              </a:ext>
            </a:extLst>
          </p:cNvPr>
          <p:cNvCxnSpPr>
            <a:cxnSpLocks/>
          </p:cNvCxnSpPr>
          <p:nvPr/>
        </p:nvCxnSpPr>
        <p:spPr>
          <a:xfrm>
            <a:off x="6312024" y="4787403"/>
            <a:ext cx="5744076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13E4CC53-4A22-4996-9C63-9BC324D32C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4300" y="1631086"/>
            <a:ext cx="1997616" cy="58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5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8864422" name="Заголовок 1"/>
          <p:cNvSpPr>
            <a:spLocks noGrp="1"/>
          </p:cNvSpPr>
          <p:nvPr>
            <p:ph type="title"/>
          </p:nvPr>
        </p:nvSpPr>
        <p:spPr bwMode="auto">
          <a:xfrm>
            <a:off x="407368" y="4406901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Technical description</a:t>
            </a:r>
          </a:p>
        </p:txBody>
      </p:sp>
      <p:sp>
        <p:nvSpPr>
          <p:cNvPr id="1186265934" name="Текст 2"/>
          <p:cNvSpPr>
            <a:spLocks noGrp="1"/>
          </p:cNvSpPr>
          <p:nvPr>
            <p:ph type="body" idx="1"/>
          </p:nvPr>
        </p:nvSpPr>
        <p:spPr bwMode="auto">
          <a:xfrm>
            <a:off x="407368" y="3987044"/>
            <a:ext cx="11427782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Monitoring of resident pest population, mass-production and release of sterile codling moth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6037B5-9CA0-80F9-F9A8-29D0A3C2C36E}"/>
              </a:ext>
            </a:extLst>
          </p:cNvPr>
          <p:cNvGrpSpPr/>
          <p:nvPr/>
        </p:nvGrpSpPr>
        <p:grpSpPr>
          <a:xfrm>
            <a:off x="335360" y="1405695"/>
            <a:ext cx="11499790" cy="1729191"/>
            <a:chOff x="238862" y="1405695"/>
            <a:chExt cx="11499790" cy="17291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83EDEF-BF7D-B6D3-F1AB-D29235DAA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6"/>
            <a:stretch/>
          </p:blipFill>
          <p:spPr>
            <a:xfrm>
              <a:off x="9042956" y="1405695"/>
              <a:ext cx="2695696" cy="1708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D5AA0C-87D4-06E3-D403-FB4F0115E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62" y="1405695"/>
              <a:ext cx="2573279" cy="17291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0657B7-D0E0-49A3-DB2B-B5EB73AA3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6" r="14088" b="34477"/>
            <a:stretch/>
          </p:blipFill>
          <p:spPr>
            <a:xfrm>
              <a:off x="6067452" y="1405696"/>
              <a:ext cx="2695696" cy="17291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01313C-4349-713D-DB25-700D2ED71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5"/>
            <a:stretch/>
          </p:blipFill>
          <p:spPr>
            <a:xfrm>
              <a:off x="3091949" y="1405696"/>
              <a:ext cx="2695695" cy="17291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7BC81F-5F0F-CA18-434C-F883C7B1A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1904" y="1598631"/>
            <a:ext cx="6724846" cy="50382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5359BEC-49AC-6238-B933-DDBA6D0F78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38100" cmpd="sng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965964"/>
                      <a:gd name="connsiteX1" fmla="*/ 341757 w 10515600"/>
                      <a:gd name="connsiteY1" fmla="*/ 0 h 965964"/>
                      <a:gd name="connsiteX2" fmla="*/ 683514 w 10515600"/>
                      <a:gd name="connsiteY2" fmla="*/ 0 h 965964"/>
                      <a:gd name="connsiteX3" fmla="*/ 1025271 w 10515600"/>
                      <a:gd name="connsiteY3" fmla="*/ 0 h 965964"/>
                      <a:gd name="connsiteX4" fmla="*/ 1892808 w 10515600"/>
                      <a:gd name="connsiteY4" fmla="*/ 0 h 965964"/>
                      <a:gd name="connsiteX5" fmla="*/ 2550033 w 10515600"/>
                      <a:gd name="connsiteY5" fmla="*/ 0 h 965964"/>
                      <a:gd name="connsiteX6" fmla="*/ 2891790 w 10515600"/>
                      <a:gd name="connsiteY6" fmla="*/ 0 h 965964"/>
                      <a:gd name="connsiteX7" fmla="*/ 3549015 w 10515600"/>
                      <a:gd name="connsiteY7" fmla="*/ 0 h 965964"/>
                      <a:gd name="connsiteX8" fmla="*/ 4416552 w 10515600"/>
                      <a:gd name="connsiteY8" fmla="*/ 0 h 965964"/>
                      <a:gd name="connsiteX9" fmla="*/ 4968621 w 10515600"/>
                      <a:gd name="connsiteY9" fmla="*/ 0 h 965964"/>
                      <a:gd name="connsiteX10" fmla="*/ 5520690 w 10515600"/>
                      <a:gd name="connsiteY10" fmla="*/ 0 h 965964"/>
                      <a:gd name="connsiteX11" fmla="*/ 6177915 w 10515600"/>
                      <a:gd name="connsiteY11" fmla="*/ 0 h 965964"/>
                      <a:gd name="connsiteX12" fmla="*/ 6940296 w 10515600"/>
                      <a:gd name="connsiteY12" fmla="*/ 0 h 965964"/>
                      <a:gd name="connsiteX13" fmla="*/ 7702677 w 10515600"/>
                      <a:gd name="connsiteY13" fmla="*/ 0 h 965964"/>
                      <a:gd name="connsiteX14" fmla="*/ 8465058 w 10515600"/>
                      <a:gd name="connsiteY14" fmla="*/ 0 h 965964"/>
                      <a:gd name="connsiteX15" fmla="*/ 9332595 w 10515600"/>
                      <a:gd name="connsiteY15" fmla="*/ 0 h 965964"/>
                      <a:gd name="connsiteX16" fmla="*/ 10515600 w 10515600"/>
                      <a:gd name="connsiteY16" fmla="*/ 0 h 965964"/>
                      <a:gd name="connsiteX17" fmla="*/ 10515600 w 10515600"/>
                      <a:gd name="connsiteY17" fmla="*/ 492642 h 965964"/>
                      <a:gd name="connsiteX18" fmla="*/ 10515600 w 10515600"/>
                      <a:gd name="connsiteY18" fmla="*/ 965964 h 965964"/>
                      <a:gd name="connsiteX19" fmla="*/ 9648063 w 10515600"/>
                      <a:gd name="connsiteY19" fmla="*/ 965964 h 965964"/>
                      <a:gd name="connsiteX20" fmla="*/ 8990838 w 10515600"/>
                      <a:gd name="connsiteY20" fmla="*/ 965964 h 965964"/>
                      <a:gd name="connsiteX21" fmla="*/ 8438769 w 10515600"/>
                      <a:gd name="connsiteY21" fmla="*/ 965964 h 965964"/>
                      <a:gd name="connsiteX22" fmla="*/ 7886700 w 10515600"/>
                      <a:gd name="connsiteY22" fmla="*/ 965964 h 965964"/>
                      <a:gd name="connsiteX23" fmla="*/ 7334631 w 10515600"/>
                      <a:gd name="connsiteY23" fmla="*/ 965964 h 965964"/>
                      <a:gd name="connsiteX24" fmla="*/ 6782562 w 10515600"/>
                      <a:gd name="connsiteY24" fmla="*/ 965964 h 965964"/>
                      <a:gd name="connsiteX25" fmla="*/ 6020181 w 10515600"/>
                      <a:gd name="connsiteY25" fmla="*/ 965964 h 965964"/>
                      <a:gd name="connsiteX26" fmla="*/ 5362956 w 10515600"/>
                      <a:gd name="connsiteY26" fmla="*/ 965964 h 965964"/>
                      <a:gd name="connsiteX27" fmla="*/ 5021199 w 10515600"/>
                      <a:gd name="connsiteY27" fmla="*/ 965964 h 965964"/>
                      <a:gd name="connsiteX28" fmla="*/ 4469130 w 10515600"/>
                      <a:gd name="connsiteY28" fmla="*/ 965964 h 965964"/>
                      <a:gd name="connsiteX29" fmla="*/ 3706749 w 10515600"/>
                      <a:gd name="connsiteY29" fmla="*/ 965964 h 965964"/>
                      <a:gd name="connsiteX30" fmla="*/ 3259836 w 10515600"/>
                      <a:gd name="connsiteY30" fmla="*/ 965964 h 965964"/>
                      <a:gd name="connsiteX31" fmla="*/ 2392299 w 10515600"/>
                      <a:gd name="connsiteY31" fmla="*/ 965964 h 965964"/>
                      <a:gd name="connsiteX32" fmla="*/ 1524762 w 10515600"/>
                      <a:gd name="connsiteY32" fmla="*/ 965964 h 965964"/>
                      <a:gd name="connsiteX33" fmla="*/ 867537 w 10515600"/>
                      <a:gd name="connsiteY33" fmla="*/ 965964 h 965964"/>
                      <a:gd name="connsiteX34" fmla="*/ 0 w 10515600"/>
                      <a:gd name="connsiteY34" fmla="*/ 965964 h 965964"/>
                      <a:gd name="connsiteX35" fmla="*/ 0 w 10515600"/>
                      <a:gd name="connsiteY35" fmla="*/ 482982 h 965964"/>
                      <a:gd name="connsiteX36" fmla="*/ 0 w 10515600"/>
                      <a:gd name="connsiteY36" fmla="*/ 0 h 96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0515600" h="965964" fill="none" extrusionOk="0">
                        <a:moveTo>
                          <a:pt x="0" y="0"/>
                        </a:moveTo>
                        <a:cubicBezTo>
                          <a:pt x="98888" y="9007"/>
                          <a:pt x="259424" y="11771"/>
                          <a:pt x="341757" y="0"/>
                        </a:cubicBezTo>
                        <a:cubicBezTo>
                          <a:pt x="424090" y="-11771"/>
                          <a:pt x="519058" y="12003"/>
                          <a:pt x="683514" y="0"/>
                        </a:cubicBezTo>
                        <a:cubicBezTo>
                          <a:pt x="847970" y="-12003"/>
                          <a:pt x="894690" y="9887"/>
                          <a:pt x="1025271" y="0"/>
                        </a:cubicBezTo>
                        <a:cubicBezTo>
                          <a:pt x="1155852" y="-9887"/>
                          <a:pt x="1573394" y="3827"/>
                          <a:pt x="1892808" y="0"/>
                        </a:cubicBezTo>
                        <a:cubicBezTo>
                          <a:pt x="2212222" y="-3827"/>
                          <a:pt x="2391278" y="-6233"/>
                          <a:pt x="2550033" y="0"/>
                        </a:cubicBezTo>
                        <a:cubicBezTo>
                          <a:pt x="2708789" y="6233"/>
                          <a:pt x="2754491" y="5661"/>
                          <a:pt x="2891790" y="0"/>
                        </a:cubicBezTo>
                        <a:cubicBezTo>
                          <a:pt x="3029089" y="-5661"/>
                          <a:pt x="3390996" y="26022"/>
                          <a:pt x="3549015" y="0"/>
                        </a:cubicBezTo>
                        <a:cubicBezTo>
                          <a:pt x="3707035" y="-26022"/>
                          <a:pt x="4087327" y="32230"/>
                          <a:pt x="4416552" y="0"/>
                        </a:cubicBezTo>
                        <a:cubicBezTo>
                          <a:pt x="4745777" y="-32230"/>
                          <a:pt x="4788838" y="3064"/>
                          <a:pt x="4968621" y="0"/>
                        </a:cubicBezTo>
                        <a:cubicBezTo>
                          <a:pt x="5148404" y="-3064"/>
                          <a:pt x="5377712" y="-21096"/>
                          <a:pt x="5520690" y="0"/>
                        </a:cubicBezTo>
                        <a:cubicBezTo>
                          <a:pt x="5663668" y="21096"/>
                          <a:pt x="5953400" y="17386"/>
                          <a:pt x="6177915" y="0"/>
                        </a:cubicBezTo>
                        <a:cubicBezTo>
                          <a:pt x="6402430" y="-17386"/>
                          <a:pt x="6770921" y="-35143"/>
                          <a:pt x="6940296" y="0"/>
                        </a:cubicBezTo>
                        <a:cubicBezTo>
                          <a:pt x="7109671" y="35143"/>
                          <a:pt x="7403073" y="4103"/>
                          <a:pt x="7702677" y="0"/>
                        </a:cubicBezTo>
                        <a:cubicBezTo>
                          <a:pt x="8002281" y="-4103"/>
                          <a:pt x="8221175" y="16641"/>
                          <a:pt x="8465058" y="0"/>
                        </a:cubicBezTo>
                        <a:cubicBezTo>
                          <a:pt x="8708941" y="-16641"/>
                          <a:pt x="8952466" y="-9276"/>
                          <a:pt x="9332595" y="0"/>
                        </a:cubicBezTo>
                        <a:cubicBezTo>
                          <a:pt x="9712724" y="9276"/>
                          <a:pt x="9950442" y="3063"/>
                          <a:pt x="10515600" y="0"/>
                        </a:cubicBezTo>
                        <a:cubicBezTo>
                          <a:pt x="10528289" y="141059"/>
                          <a:pt x="10511001" y="383465"/>
                          <a:pt x="10515600" y="492642"/>
                        </a:cubicBezTo>
                        <a:cubicBezTo>
                          <a:pt x="10520199" y="601819"/>
                          <a:pt x="10519719" y="846813"/>
                          <a:pt x="10515600" y="965964"/>
                        </a:cubicBezTo>
                        <a:cubicBezTo>
                          <a:pt x="10122172" y="978411"/>
                          <a:pt x="9852726" y="941642"/>
                          <a:pt x="9648063" y="965964"/>
                        </a:cubicBezTo>
                        <a:cubicBezTo>
                          <a:pt x="9443400" y="990286"/>
                          <a:pt x="9242928" y="945163"/>
                          <a:pt x="8990838" y="965964"/>
                        </a:cubicBezTo>
                        <a:cubicBezTo>
                          <a:pt x="8738749" y="986765"/>
                          <a:pt x="8553955" y="980299"/>
                          <a:pt x="8438769" y="965964"/>
                        </a:cubicBezTo>
                        <a:cubicBezTo>
                          <a:pt x="8323583" y="951629"/>
                          <a:pt x="8114825" y="946479"/>
                          <a:pt x="7886700" y="965964"/>
                        </a:cubicBezTo>
                        <a:cubicBezTo>
                          <a:pt x="7658575" y="985449"/>
                          <a:pt x="7473371" y="973757"/>
                          <a:pt x="7334631" y="965964"/>
                        </a:cubicBezTo>
                        <a:cubicBezTo>
                          <a:pt x="7195891" y="958171"/>
                          <a:pt x="7020454" y="982159"/>
                          <a:pt x="6782562" y="965964"/>
                        </a:cubicBezTo>
                        <a:cubicBezTo>
                          <a:pt x="6544670" y="949769"/>
                          <a:pt x="6283429" y="980414"/>
                          <a:pt x="6020181" y="965964"/>
                        </a:cubicBezTo>
                        <a:cubicBezTo>
                          <a:pt x="5756933" y="951514"/>
                          <a:pt x="5572314" y="965210"/>
                          <a:pt x="5362956" y="965964"/>
                        </a:cubicBezTo>
                        <a:cubicBezTo>
                          <a:pt x="5153599" y="966718"/>
                          <a:pt x="5103186" y="978619"/>
                          <a:pt x="5021199" y="965964"/>
                        </a:cubicBezTo>
                        <a:cubicBezTo>
                          <a:pt x="4939212" y="953309"/>
                          <a:pt x="4631121" y="984399"/>
                          <a:pt x="4469130" y="965964"/>
                        </a:cubicBezTo>
                        <a:cubicBezTo>
                          <a:pt x="4307139" y="947529"/>
                          <a:pt x="4042980" y="974333"/>
                          <a:pt x="3706749" y="965964"/>
                        </a:cubicBezTo>
                        <a:cubicBezTo>
                          <a:pt x="3370518" y="957595"/>
                          <a:pt x="3442573" y="954237"/>
                          <a:pt x="3259836" y="965964"/>
                        </a:cubicBezTo>
                        <a:cubicBezTo>
                          <a:pt x="3077099" y="977691"/>
                          <a:pt x="2633437" y="987699"/>
                          <a:pt x="2392299" y="965964"/>
                        </a:cubicBezTo>
                        <a:cubicBezTo>
                          <a:pt x="2151161" y="944229"/>
                          <a:pt x="1796705" y="962818"/>
                          <a:pt x="1524762" y="965964"/>
                        </a:cubicBezTo>
                        <a:cubicBezTo>
                          <a:pt x="1252819" y="969110"/>
                          <a:pt x="1086366" y="972978"/>
                          <a:pt x="867537" y="965964"/>
                        </a:cubicBezTo>
                        <a:cubicBezTo>
                          <a:pt x="648708" y="958950"/>
                          <a:pt x="251816" y="972238"/>
                          <a:pt x="0" y="965964"/>
                        </a:cubicBezTo>
                        <a:cubicBezTo>
                          <a:pt x="9485" y="733273"/>
                          <a:pt x="9258" y="611363"/>
                          <a:pt x="0" y="482982"/>
                        </a:cubicBezTo>
                        <a:cubicBezTo>
                          <a:pt x="-9258" y="354601"/>
                          <a:pt x="10096" y="234582"/>
                          <a:pt x="0" y="0"/>
                        </a:cubicBezTo>
                        <a:close/>
                      </a:path>
                      <a:path w="10515600" h="965964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2731" y="150603"/>
                          <a:pt x="10501408" y="387922"/>
                          <a:pt x="10515600" y="502301"/>
                        </a:cubicBezTo>
                        <a:cubicBezTo>
                          <a:pt x="10529792" y="616680"/>
                          <a:pt x="10530843" y="747533"/>
                          <a:pt x="10515600" y="965964"/>
                        </a:cubicBezTo>
                        <a:cubicBezTo>
                          <a:pt x="10305681" y="954549"/>
                          <a:pt x="10050108" y="962384"/>
                          <a:pt x="9753219" y="965964"/>
                        </a:cubicBezTo>
                        <a:cubicBezTo>
                          <a:pt x="9456330" y="969544"/>
                          <a:pt x="9525512" y="982639"/>
                          <a:pt x="9306306" y="965964"/>
                        </a:cubicBezTo>
                        <a:cubicBezTo>
                          <a:pt x="9087100" y="949289"/>
                          <a:pt x="8620907" y="1000225"/>
                          <a:pt x="8438769" y="965964"/>
                        </a:cubicBezTo>
                        <a:cubicBezTo>
                          <a:pt x="8256631" y="931703"/>
                          <a:pt x="7950474" y="998088"/>
                          <a:pt x="7781544" y="965964"/>
                        </a:cubicBezTo>
                        <a:cubicBezTo>
                          <a:pt x="7612615" y="933840"/>
                          <a:pt x="7496249" y="965558"/>
                          <a:pt x="7334631" y="965964"/>
                        </a:cubicBezTo>
                        <a:cubicBezTo>
                          <a:pt x="7173013" y="966370"/>
                          <a:pt x="6878574" y="989706"/>
                          <a:pt x="6677406" y="965964"/>
                        </a:cubicBezTo>
                        <a:cubicBezTo>
                          <a:pt x="6476238" y="942222"/>
                          <a:pt x="6439581" y="949602"/>
                          <a:pt x="6335649" y="965964"/>
                        </a:cubicBezTo>
                        <a:cubicBezTo>
                          <a:pt x="6231717" y="982326"/>
                          <a:pt x="6135578" y="972630"/>
                          <a:pt x="5993892" y="965964"/>
                        </a:cubicBezTo>
                        <a:cubicBezTo>
                          <a:pt x="5852206" y="959298"/>
                          <a:pt x="5510139" y="934882"/>
                          <a:pt x="5336667" y="965964"/>
                        </a:cubicBezTo>
                        <a:cubicBezTo>
                          <a:pt x="5163196" y="997046"/>
                          <a:pt x="4995694" y="959894"/>
                          <a:pt x="4889754" y="965964"/>
                        </a:cubicBezTo>
                        <a:cubicBezTo>
                          <a:pt x="4783814" y="972034"/>
                          <a:pt x="4495120" y="971556"/>
                          <a:pt x="4127373" y="965964"/>
                        </a:cubicBezTo>
                        <a:cubicBezTo>
                          <a:pt x="3759626" y="960372"/>
                          <a:pt x="3886665" y="968372"/>
                          <a:pt x="3680460" y="965964"/>
                        </a:cubicBezTo>
                        <a:cubicBezTo>
                          <a:pt x="3474255" y="963556"/>
                          <a:pt x="3123909" y="984479"/>
                          <a:pt x="2918079" y="965964"/>
                        </a:cubicBezTo>
                        <a:cubicBezTo>
                          <a:pt x="2712249" y="947449"/>
                          <a:pt x="2688971" y="952661"/>
                          <a:pt x="2576322" y="965964"/>
                        </a:cubicBezTo>
                        <a:cubicBezTo>
                          <a:pt x="2463673" y="979267"/>
                          <a:pt x="2127678" y="987613"/>
                          <a:pt x="1813941" y="965964"/>
                        </a:cubicBezTo>
                        <a:cubicBezTo>
                          <a:pt x="1500204" y="944315"/>
                          <a:pt x="1545667" y="976469"/>
                          <a:pt x="1367028" y="965964"/>
                        </a:cubicBezTo>
                        <a:cubicBezTo>
                          <a:pt x="1188389" y="955459"/>
                          <a:pt x="1188334" y="956528"/>
                          <a:pt x="1025271" y="965964"/>
                        </a:cubicBezTo>
                        <a:cubicBezTo>
                          <a:pt x="862208" y="975400"/>
                          <a:pt x="759610" y="976008"/>
                          <a:pt x="578358" y="965964"/>
                        </a:cubicBezTo>
                        <a:cubicBezTo>
                          <a:pt x="397106" y="955920"/>
                          <a:pt x="120249" y="946243"/>
                          <a:pt x="0" y="965964"/>
                        </a:cubicBezTo>
                        <a:cubicBezTo>
                          <a:pt x="-6609" y="736552"/>
                          <a:pt x="-9252" y="683299"/>
                          <a:pt x="0" y="502301"/>
                        </a:cubicBezTo>
                        <a:cubicBezTo>
                          <a:pt x="9252" y="321303"/>
                          <a:pt x="-23403" y="1407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SIT - Codling moth (</a:t>
            </a:r>
            <a:r>
              <a:rPr lang="en-GB" sz="4000" i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Cydia pomonella</a:t>
            </a:r>
            <a:r>
              <a:rPr lang="en-GB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781436-934D-E588-8E78-326817282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"/>
          <a:stretch/>
        </p:blipFill>
        <p:spPr>
          <a:xfrm>
            <a:off x="235250" y="3249378"/>
            <a:ext cx="4708622" cy="338748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50CEB4B-2720-AD6F-C75B-4D594F00A6CB}"/>
              </a:ext>
            </a:extLst>
          </p:cNvPr>
          <p:cNvGrpSpPr/>
          <p:nvPr/>
        </p:nvGrpSpPr>
        <p:grpSpPr>
          <a:xfrm>
            <a:off x="3630169" y="1844823"/>
            <a:ext cx="3617961" cy="1949547"/>
            <a:chOff x="3487066" y="1844824"/>
            <a:chExt cx="3617961" cy="19495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86E52F-7247-5227-CB57-E639CDEAB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27"/>
            <a:stretch/>
          </p:blipFill>
          <p:spPr bwMode="auto">
            <a:xfrm>
              <a:off x="3487066" y="1844824"/>
              <a:ext cx="3510706" cy="19494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3D46B6-844C-E701-54AC-DB8D505E43FC}"/>
                </a:ext>
              </a:extLst>
            </p:cNvPr>
            <p:cNvSpPr txBox="1"/>
            <p:nvPr/>
          </p:nvSpPr>
          <p:spPr>
            <a:xfrm>
              <a:off x="3647728" y="3594316"/>
              <a:ext cx="34572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Copyright; Shane Farrell, </a:t>
              </a:r>
              <a:r>
                <a:rPr lang="en-ZA" sz="700" dirty="0">
                  <a:effectLst/>
                  <a:latin typeface="Arial" panose="020B0604020202020204" pitchFamily="34" charset="0"/>
                </a:rPr>
                <a:t>Butterfly Conservation Cheshire &amp; Peak District Branch</a:t>
              </a:r>
              <a:endParaRPr 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2608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5" y="572173"/>
            <a:ext cx="1749147" cy="2332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26" y="920129"/>
            <a:ext cx="1882376" cy="2510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84" y="3744309"/>
            <a:ext cx="1882376" cy="25063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86" y="340368"/>
            <a:ext cx="1530480" cy="2067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36" y="356042"/>
            <a:ext cx="1507553" cy="2067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45" y="3932161"/>
            <a:ext cx="1550566" cy="2067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5" y="4523922"/>
            <a:ext cx="1550568" cy="2067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80" y="356044"/>
            <a:ext cx="1474734" cy="206742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3861095" y="1570704"/>
            <a:ext cx="440976" cy="0"/>
          </a:xfrm>
          <a:prstGeom prst="straightConnector1">
            <a:avLst/>
          </a:prstGeom>
          <a:ln w="857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5753100" y="1549011"/>
            <a:ext cx="454435" cy="0"/>
          </a:xfrm>
          <a:prstGeom prst="straightConnector1">
            <a:avLst/>
          </a:prstGeom>
          <a:ln w="857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10873193" y="3189578"/>
            <a:ext cx="0" cy="498769"/>
          </a:xfrm>
          <a:prstGeom prst="straightConnector1">
            <a:avLst/>
          </a:prstGeom>
          <a:ln w="857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7392144" y="4653136"/>
            <a:ext cx="216024" cy="91508"/>
          </a:xfrm>
          <a:prstGeom prst="straightConnector1">
            <a:avLst/>
          </a:prstGeom>
          <a:ln w="50800">
            <a:solidFill>
              <a:srgbClr val="9933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 flipV="1">
            <a:off x="1040313" y="3114624"/>
            <a:ext cx="0" cy="1199046"/>
          </a:xfrm>
          <a:prstGeom prst="straightConnector1">
            <a:avLst/>
          </a:prstGeom>
          <a:ln w="857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 flipH="1" flipV="1">
            <a:off x="1195024" y="3114623"/>
            <a:ext cx="423527" cy="599524"/>
          </a:xfrm>
          <a:prstGeom prst="straightConnector1">
            <a:avLst/>
          </a:prstGeom>
          <a:ln w="857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62" y="356042"/>
            <a:ext cx="1531008" cy="206742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4" name="Straight Arrow Connector 63"/>
          <p:cNvCxnSpPr>
            <a:cxnSpLocks/>
          </p:cNvCxnSpPr>
          <p:nvPr/>
        </p:nvCxnSpPr>
        <p:spPr>
          <a:xfrm>
            <a:off x="7608168" y="1540722"/>
            <a:ext cx="513194" cy="8289"/>
          </a:xfrm>
          <a:prstGeom prst="straightConnector1">
            <a:avLst/>
          </a:prstGeom>
          <a:ln w="857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28"/>
          <p:cNvCxnSpPr/>
          <p:nvPr/>
        </p:nvCxnSpPr>
        <p:spPr>
          <a:xfrm>
            <a:off x="9550254" y="1540722"/>
            <a:ext cx="549230" cy="252933"/>
          </a:xfrm>
          <a:prstGeom prst="curvedConnector2">
            <a:avLst/>
          </a:prstGeom>
          <a:ln w="857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9" name="Picture 718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110" y="4312848"/>
            <a:ext cx="3398621" cy="236349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8" name="Straight Arrow Connector 77"/>
          <p:cNvCxnSpPr/>
          <p:nvPr/>
        </p:nvCxnSpPr>
        <p:spPr>
          <a:xfrm flipH="1">
            <a:off x="6678336" y="5465176"/>
            <a:ext cx="267441" cy="0"/>
          </a:xfrm>
          <a:prstGeom prst="straightConnector1">
            <a:avLst/>
          </a:prstGeom>
          <a:ln w="50800">
            <a:solidFill>
              <a:srgbClr val="9933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7" name="Arc 7196"/>
          <p:cNvSpPr/>
          <p:nvPr/>
        </p:nvSpPr>
        <p:spPr>
          <a:xfrm rot="20247194">
            <a:off x="1792757" y="1566642"/>
            <a:ext cx="800416" cy="405797"/>
          </a:xfrm>
          <a:prstGeom prst="arc">
            <a:avLst>
              <a:gd name="adj1" fmla="val 12744051"/>
              <a:gd name="adj2" fmla="val 20418600"/>
            </a:avLst>
          </a:prstGeom>
          <a:ln w="85725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Arc 92"/>
          <p:cNvSpPr/>
          <p:nvPr/>
        </p:nvSpPr>
        <p:spPr>
          <a:xfrm rot="9307032">
            <a:off x="9518920" y="5033067"/>
            <a:ext cx="729203" cy="285300"/>
          </a:xfrm>
          <a:prstGeom prst="arc">
            <a:avLst>
              <a:gd name="adj1" fmla="val 12744051"/>
              <a:gd name="adj2" fmla="val 20418600"/>
            </a:avLst>
          </a:prstGeom>
          <a:ln w="85725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87" name="Picture 718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19" y="3925214"/>
            <a:ext cx="3559485" cy="2363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88EC6D44-158D-4E41-8C5D-A172F94A7B8E}"/>
              </a:ext>
            </a:extLst>
          </p:cNvPr>
          <p:cNvSpPr txBox="1">
            <a:spLocks/>
          </p:cNvSpPr>
          <p:nvPr/>
        </p:nvSpPr>
        <p:spPr>
          <a:xfrm>
            <a:off x="2792600" y="2804912"/>
            <a:ext cx="6375434" cy="858779"/>
          </a:xfrm>
          <a:prstGeom prst="rect">
            <a:avLst/>
          </a:prstGeom>
          <a:noFill/>
          <a:ln w="38100" cmpd="sng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965964"/>
                      <a:gd name="connsiteX1" fmla="*/ 341757 w 10515600"/>
                      <a:gd name="connsiteY1" fmla="*/ 0 h 965964"/>
                      <a:gd name="connsiteX2" fmla="*/ 683514 w 10515600"/>
                      <a:gd name="connsiteY2" fmla="*/ 0 h 965964"/>
                      <a:gd name="connsiteX3" fmla="*/ 1025271 w 10515600"/>
                      <a:gd name="connsiteY3" fmla="*/ 0 h 965964"/>
                      <a:gd name="connsiteX4" fmla="*/ 1892808 w 10515600"/>
                      <a:gd name="connsiteY4" fmla="*/ 0 h 965964"/>
                      <a:gd name="connsiteX5" fmla="*/ 2550033 w 10515600"/>
                      <a:gd name="connsiteY5" fmla="*/ 0 h 965964"/>
                      <a:gd name="connsiteX6" fmla="*/ 2891790 w 10515600"/>
                      <a:gd name="connsiteY6" fmla="*/ 0 h 965964"/>
                      <a:gd name="connsiteX7" fmla="*/ 3549015 w 10515600"/>
                      <a:gd name="connsiteY7" fmla="*/ 0 h 965964"/>
                      <a:gd name="connsiteX8" fmla="*/ 4416552 w 10515600"/>
                      <a:gd name="connsiteY8" fmla="*/ 0 h 965964"/>
                      <a:gd name="connsiteX9" fmla="*/ 4968621 w 10515600"/>
                      <a:gd name="connsiteY9" fmla="*/ 0 h 965964"/>
                      <a:gd name="connsiteX10" fmla="*/ 5520690 w 10515600"/>
                      <a:gd name="connsiteY10" fmla="*/ 0 h 965964"/>
                      <a:gd name="connsiteX11" fmla="*/ 6177915 w 10515600"/>
                      <a:gd name="connsiteY11" fmla="*/ 0 h 965964"/>
                      <a:gd name="connsiteX12" fmla="*/ 6940296 w 10515600"/>
                      <a:gd name="connsiteY12" fmla="*/ 0 h 965964"/>
                      <a:gd name="connsiteX13" fmla="*/ 7702677 w 10515600"/>
                      <a:gd name="connsiteY13" fmla="*/ 0 h 965964"/>
                      <a:gd name="connsiteX14" fmla="*/ 8465058 w 10515600"/>
                      <a:gd name="connsiteY14" fmla="*/ 0 h 965964"/>
                      <a:gd name="connsiteX15" fmla="*/ 9332595 w 10515600"/>
                      <a:gd name="connsiteY15" fmla="*/ 0 h 965964"/>
                      <a:gd name="connsiteX16" fmla="*/ 10515600 w 10515600"/>
                      <a:gd name="connsiteY16" fmla="*/ 0 h 965964"/>
                      <a:gd name="connsiteX17" fmla="*/ 10515600 w 10515600"/>
                      <a:gd name="connsiteY17" fmla="*/ 492642 h 965964"/>
                      <a:gd name="connsiteX18" fmla="*/ 10515600 w 10515600"/>
                      <a:gd name="connsiteY18" fmla="*/ 965964 h 965964"/>
                      <a:gd name="connsiteX19" fmla="*/ 9648063 w 10515600"/>
                      <a:gd name="connsiteY19" fmla="*/ 965964 h 965964"/>
                      <a:gd name="connsiteX20" fmla="*/ 8990838 w 10515600"/>
                      <a:gd name="connsiteY20" fmla="*/ 965964 h 965964"/>
                      <a:gd name="connsiteX21" fmla="*/ 8438769 w 10515600"/>
                      <a:gd name="connsiteY21" fmla="*/ 965964 h 965964"/>
                      <a:gd name="connsiteX22" fmla="*/ 7886700 w 10515600"/>
                      <a:gd name="connsiteY22" fmla="*/ 965964 h 965964"/>
                      <a:gd name="connsiteX23" fmla="*/ 7334631 w 10515600"/>
                      <a:gd name="connsiteY23" fmla="*/ 965964 h 965964"/>
                      <a:gd name="connsiteX24" fmla="*/ 6782562 w 10515600"/>
                      <a:gd name="connsiteY24" fmla="*/ 965964 h 965964"/>
                      <a:gd name="connsiteX25" fmla="*/ 6020181 w 10515600"/>
                      <a:gd name="connsiteY25" fmla="*/ 965964 h 965964"/>
                      <a:gd name="connsiteX26" fmla="*/ 5362956 w 10515600"/>
                      <a:gd name="connsiteY26" fmla="*/ 965964 h 965964"/>
                      <a:gd name="connsiteX27" fmla="*/ 5021199 w 10515600"/>
                      <a:gd name="connsiteY27" fmla="*/ 965964 h 965964"/>
                      <a:gd name="connsiteX28" fmla="*/ 4469130 w 10515600"/>
                      <a:gd name="connsiteY28" fmla="*/ 965964 h 965964"/>
                      <a:gd name="connsiteX29" fmla="*/ 3706749 w 10515600"/>
                      <a:gd name="connsiteY29" fmla="*/ 965964 h 965964"/>
                      <a:gd name="connsiteX30" fmla="*/ 3259836 w 10515600"/>
                      <a:gd name="connsiteY30" fmla="*/ 965964 h 965964"/>
                      <a:gd name="connsiteX31" fmla="*/ 2392299 w 10515600"/>
                      <a:gd name="connsiteY31" fmla="*/ 965964 h 965964"/>
                      <a:gd name="connsiteX32" fmla="*/ 1524762 w 10515600"/>
                      <a:gd name="connsiteY32" fmla="*/ 965964 h 965964"/>
                      <a:gd name="connsiteX33" fmla="*/ 867537 w 10515600"/>
                      <a:gd name="connsiteY33" fmla="*/ 965964 h 965964"/>
                      <a:gd name="connsiteX34" fmla="*/ 0 w 10515600"/>
                      <a:gd name="connsiteY34" fmla="*/ 965964 h 965964"/>
                      <a:gd name="connsiteX35" fmla="*/ 0 w 10515600"/>
                      <a:gd name="connsiteY35" fmla="*/ 482982 h 965964"/>
                      <a:gd name="connsiteX36" fmla="*/ 0 w 10515600"/>
                      <a:gd name="connsiteY36" fmla="*/ 0 h 96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0515600" h="965964" fill="none" extrusionOk="0">
                        <a:moveTo>
                          <a:pt x="0" y="0"/>
                        </a:moveTo>
                        <a:cubicBezTo>
                          <a:pt x="98888" y="9007"/>
                          <a:pt x="259424" y="11771"/>
                          <a:pt x="341757" y="0"/>
                        </a:cubicBezTo>
                        <a:cubicBezTo>
                          <a:pt x="424090" y="-11771"/>
                          <a:pt x="519058" y="12003"/>
                          <a:pt x="683514" y="0"/>
                        </a:cubicBezTo>
                        <a:cubicBezTo>
                          <a:pt x="847970" y="-12003"/>
                          <a:pt x="894690" y="9887"/>
                          <a:pt x="1025271" y="0"/>
                        </a:cubicBezTo>
                        <a:cubicBezTo>
                          <a:pt x="1155852" y="-9887"/>
                          <a:pt x="1573394" y="3827"/>
                          <a:pt x="1892808" y="0"/>
                        </a:cubicBezTo>
                        <a:cubicBezTo>
                          <a:pt x="2212222" y="-3827"/>
                          <a:pt x="2391278" y="-6233"/>
                          <a:pt x="2550033" y="0"/>
                        </a:cubicBezTo>
                        <a:cubicBezTo>
                          <a:pt x="2708789" y="6233"/>
                          <a:pt x="2754491" y="5661"/>
                          <a:pt x="2891790" y="0"/>
                        </a:cubicBezTo>
                        <a:cubicBezTo>
                          <a:pt x="3029089" y="-5661"/>
                          <a:pt x="3390996" y="26022"/>
                          <a:pt x="3549015" y="0"/>
                        </a:cubicBezTo>
                        <a:cubicBezTo>
                          <a:pt x="3707035" y="-26022"/>
                          <a:pt x="4087327" y="32230"/>
                          <a:pt x="4416552" y="0"/>
                        </a:cubicBezTo>
                        <a:cubicBezTo>
                          <a:pt x="4745777" y="-32230"/>
                          <a:pt x="4788838" y="3064"/>
                          <a:pt x="4968621" y="0"/>
                        </a:cubicBezTo>
                        <a:cubicBezTo>
                          <a:pt x="5148404" y="-3064"/>
                          <a:pt x="5377712" y="-21096"/>
                          <a:pt x="5520690" y="0"/>
                        </a:cubicBezTo>
                        <a:cubicBezTo>
                          <a:pt x="5663668" y="21096"/>
                          <a:pt x="5953400" y="17386"/>
                          <a:pt x="6177915" y="0"/>
                        </a:cubicBezTo>
                        <a:cubicBezTo>
                          <a:pt x="6402430" y="-17386"/>
                          <a:pt x="6770921" y="-35143"/>
                          <a:pt x="6940296" y="0"/>
                        </a:cubicBezTo>
                        <a:cubicBezTo>
                          <a:pt x="7109671" y="35143"/>
                          <a:pt x="7403073" y="4103"/>
                          <a:pt x="7702677" y="0"/>
                        </a:cubicBezTo>
                        <a:cubicBezTo>
                          <a:pt x="8002281" y="-4103"/>
                          <a:pt x="8221175" y="16641"/>
                          <a:pt x="8465058" y="0"/>
                        </a:cubicBezTo>
                        <a:cubicBezTo>
                          <a:pt x="8708941" y="-16641"/>
                          <a:pt x="8952466" y="-9276"/>
                          <a:pt x="9332595" y="0"/>
                        </a:cubicBezTo>
                        <a:cubicBezTo>
                          <a:pt x="9712724" y="9276"/>
                          <a:pt x="9950442" y="3063"/>
                          <a:pt x="10515600" y="0"/>
                        </a:cubicBezTo>
                        <a:cubicBezTo>
                          <a:pt x="10528289" y="141059"/>
                          <a:pt x="10511001" y="383465"/>
                          <a:pt x="10515600" y="492642"/>
                        </a:cubicBezTo>
                        <a:cubicBezTo>
                          <a:pt x="10520199" y="601819"/>
                          <a:pt x="10519719" y="846813"/>
                          <a:pt x="10515600" y="965964"/>
                        </a:cubicBezTo>
                        <a:cubicBezTo>
                          <a:pt x="10122172" y="978411"/>
                          <a:pt x="9852726" y="941642"/>
                          <a:pt x="9648063" y="965964"/>
                        </a:cubicBezTo>
                        <a:cubicBezTo>
                          <a:pt x="9443400" y="990286"/>
                          <a:pt x="9242928" y="945163"/>
                          <a:pt x="8990838" y="965964"/>
                        </a:cubicBezTo>
                        <a:cubicBezTo>
                          <a:pt x="8738749" y="986765"/>
                          <a:pt x="8553955" y="980299"/>
                          <a:pt x="8438769" y="965964"/>
                        </a:cubicBezTo>
                        <a:cubicBezTo>
                          <a:pt x="8323583" y="951629"/>
                          <a:pt x="8114825" y="946479"/>
                          <a:pt x="7886700" y="965964"/>
                        </a:cubicBezTo>
                        <a:cubicBezTo>
                          <a:pt x="7658575" y="985449"/>
                          <a:pt x="7473371" y="973757"/>
                          <a:pt x="7334631" y="965964"/>
                        </a:cubicBezTo>
                        <a:cubicBezTo>
                          <a:pt x="7195891" y="958171"/>
                          <a:pt x="7020454" y="982159"/>
                          <a:pt x="6782562" y="965964"/>
                        </a:cubicBezTo>
                        <a:cubicBezTo>
                          <a:pt x="6544670" y="949769"/>
                          <a:pt x="6283429" y="980414"/>
                          <a:pt x="6020181" y="965964"/>
                        </a:cubicBezTo>
                        <a:cubicBezTo>
                          <a:pt x="5756933" y="951514"/>
                          <a:pt x="5572314" y="965210"/>
                          <a:pt x="5362956" y="965964"/>
                        </a:cubicBezTo>
                        <a:cubicBezTo>
                          <a:pt x="5153599" y="966718"/>
                          <a:pt x="5103186" y="978619"/>
                          <a:pt x="5021199" y="965964"/>
                        </a:cubicBezTo>
                        <a:cubicBezTo>
                          <a:pt x="4939212" y="953309"/>
                          <a:pt x="4631121" y="984399"/>
                          <a:pt x="4469130" y="965964"/>
                        </a:cubicBezTo>
                        <a:cubicBezTo>
                          <a:pt x="4307139" y="947529"/>
                          <a:pt x="4042980" y="974333"/>
                          <a:pt x="3706749" y="965964"/>
                        </a:cubicBezTo>
                        <a:cubicBezTo>
                          <a:pt x="3370518" y="957595"/>
                          <a:pt x="3442573" y="954237"/>
                          <a:pt x="3259836" y="965964"/>
                        </a:cubicBezTo>
                        <a:cubicBezTo>
                          <a:pt x="3077099" y="977691"/>
                          <a:pt x="2633437" y="987699"/>
                          <a:pt x="2392299" y="965964"/>
                        </a:cubicBezTo>
                        <a:cubicBezTo>
                          <a:pt x="2151161" y="944229"/>
                          <a:pt x="1796705" y="962818"/>
                          <a:pt x="1524762" y="965964"/>
                        </a:cubicBezTo>
                        <a:cubicBezTo>
                          <a:pt x="1252819" y="969110"/>
                          <a:pt x="1086366" y="972978"/>
                          <a:pt x="867537" y="965964"/>
                        </a:cubicBezTo>
                        <a:cubicBezTo>
                          <a:pt x="648708" y="958950"/>
                          <a:pt x="251816" y="972238"/>
                          <a:pt x="0" y="965964"/>
                        </a:cubicBezTo>
                        <a:cubicBezTo>
                          <a:pt x="9485" y="733273"/>
                          <a:pt x="9258" y="611363"/>
                          <a:pt x="0" y="482982"/>
                        </a:cubicBezTo>
                        <a:cubicBezTo>
                          <a:pt x="-9258" y="354601"/>
                          <a:pt x="10096" y="234582"/>
                          <a:pt x="0" y="0"/>
                        </a:cubicBezTo>
                        <a:close/>
                      </a:path>
                      <a:path w="10515600" h="965964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2731" y="150603"/>
                          <a:pt x="10501408" y="387922"/>
                          <a:pt x="10515600" y="502301"/>
                        </a:cubicBezTo>
                        <a:cubicBezTo>
                          <a:pt x="10529792" y="616680"/>
                          <a:pt x="10530843" y="747533"/>
                          <a:pt x="10515600" y="965964"/>
                        </a:cubicBezTo>
                        <a:cubicBezTo>
                          <a:pt x="10305681" y="954549"/>
                          <a:pt x="10050108" y="962384"/>
                          <a:pt x="9753219" y="965964"/>
                        </a:cubicBezTo>
                        <a:cubicBezTo>
                          <a:pt x="9456330" y="969544"/>
                          <a:pt x="9525512" y="982639"/>
                          <a:pt x="9306306" y="965964"/>
                        </a:cubicBezTo>
                        <a:cubicBezTo>
                          <a:pt x="9087100" y="949289"/>
                          <a:pt x="8620907" y="1000225"/>
                          <a:pt x="8438769" y="965964"/>
                        </a:cubicBezTo>
                        <a:cubicBezTo>
                          <a:pt x="8256631" y="931703"/>
                          <a:pt x="7950474" y="998088"/>
                          <a:pt x="7781544" y="965964"/>
                        </a:cubicBezTo>
                        <a:cubicBezTo>
                          <a:pt x="7612615" y="933840"/>
                          <a:pt x="7496249" y="965558"/>
                          <a:pt x="7334631" y="965964"/>
                        </a:cubicBezTo>
                        <a:cubicBezTo>
                          <a:pt x="7173013" y="966370"/>
                          <a:pt x="6878574" y="989706"/>
                          <a:pt x="6677406" y="965964"/>
                        </a:cubicBezTo>
                        <a:cubicBezTo>
                          <a:pt x="6476238" y="942222"/>
                          <a:pt x="6439581" y="949602"/>
                          <a:pt x="6335649" y="965964"/>
                        </a:cubicBezTo>
                        <a:cubicBezTo>
                          <a:pt x="6231717" y="982326"/>
                          <a:pt x="6135578" y="972630"/>
                          <a:pt x="5993892" y="965964"/>
                        </a:cubicBezTo>
                        <a:cubicBezTo>
                          <a:pt x="5852206" y="959298"/>
                          <a:pt x="5510139" y="934882"/>
                          <a:pt x="5336667" y="965964"/>
                        </a:cubicBezTo>
                        <a:cubicBezTo>
                          <a:pt x="5163196" y="997046"/>
                          <a:pt x="4995694" y="959894"/>
                          <a:pt x="4889754" y="965964"/>
                        </a:cubicBezTo>
                        <a:cubicBezTo>
                          <a:pt x="4783814" y="972034"/>
                          <a:pt x="4495120" y="971556"/>
                          <a:pt x="4127373" y="965964"/>
                        </a:cubicBezTo>
                        <a:cubicBezTo>
                          <a:pt x="3759626" y="960372"/>
                          <a:pt x="3886665" y="968372"/>
                          <a:pt x="3680460" y="965964"/>
                        </a:cubicBezTo>
                        <a:cubicBezTo>
                          <a:pt x="3474255" y="963556"/>
                          <a:pt x="3123909" y="984479"/>
                          <a:pt x="2918079" y="965964"/>
                        </a:cubicBezTo>
                        <a:cubicBezTo>
                          <a:pt x="2712249" y="947449"/>
                          <a:pt x="2688971" y="952661"/>
                          <a:pt x="2576322" y="965964"/>
                        </a:cubicBezTo>
                        <a:cubicBezTo>
                          <a:pt x="2463673" y="979267"/>
                          <a:pt x="2127678" y="987613"/>
                          <a:pt x="1813941" y="965964"/>
                        </a:cubicBezTo>
                        <a:cubicBezTo>
                          <a:pt x="1500204" y="944315"/>
                          <a:pt x="1545667" y="976469"/>
                          <a:pt x="1367028" y="965964"/>
                        </a:cubicBezTo>
                        <a:cubicBezTo>
                          <a:pt x="1188389" y="955459"/>
                          <a:pt x="1188334" y="956528"/>
                          <a:pt x="1025271" y="965964"/>
                        </a:cubicBezTo>
                        <a:cubicBezTo>
                          <a:pt x="862208" y="975400"/>
                          <a:pt x="759610" y="976008"/>
                          <a:pt x="578358" y="965964"/>
                        </a:cubicBezTo>
                        <a:cubicBezTo>
                          <a:pt x="397106" y="955920"/>
                          <a:pt x="120249" y="946243"/>
                          <a:pt x="0" y="965964"/>
                        </a:cubicBezTo>
                        <a:cubicBezTo>
                          <a:pt x="-6609" y="736552"/>
                          <a:pt x="-9252" y="683299"/>
                          <a:pt x="0" y="502301"/>
                        </a:cubicBezTo>
                        <a:cubicBezTo>
                          <a:pt x="9252" y="321303"/>
                          <a:pt x="-23403" y="1407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ENTOMON PROCESS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1E4C05-E9EF-C843-9568-7E3A986B4C86}"/>
              </a:ext>
            </a:extLst>
          </p:cNvPr>
          <p:cNvSpPr txBox="1"/>
          <p:nvPr/>
        </p:nvSpPr>
        <p:spPr>
          <a:xfrm>
            <a:off x="2494500" y="299467"/>
            <a:ext cx="39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A7169C-4029-974D-ACB3-9186D6AC9226}"/>
              </a:ext>
            </a:extLst>
          </p:cNvPr>
          <p:cNvSpPr txBox="1"/>
          <p:nvPr/>
        </p:nvSpPr>
        <p:spPr>
          <a:xfrm>
            <a:off x="4419600" y="299467"/>
            <a:ext cx="39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78668A-1AFA-5848-A60D-A9D6F352A5AA}"/>
              </a:ext>
            </a:extLst>
          </p:cNvPr>
          <p:cNvSpPr txBox="1"/>
          <p:nvPr/>
        </p:nvSpPr>
        <p:spPr>
          <a:xfrm>
            <a:off x="276905" y="625643"/>
            <a:ext cx="39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949AA7-4A05-B34D-AA7B-238559543B68}"/>
              </a:ext>
            </a:extLst>
          </p:cNvPr>
          <p:cNvSpPr txBox="1"/>
          <p:nvPr/>
        </p:nvSpPr>
        <p:spPr>
          <a:xfrm flipH="1">
            <a:off x="6227822" y="299467"/>
            <a:ext cx="279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C1DC19-DF98-9B4D-895C-BB65CCD9E1AA}"/>
              </a:ext>
            </a:extLst>
          </p:cNvPr>
          <p:cNvSpPr txBox="1"/>
          <p:nvPr/>
        </p:nvSpPr>
        <p:spPr>
          <a:xfrm>
            <a:off x="8121362" y="299467"/>
            <a:ext cx="39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D1D14C-7F7B-F746-A1D5-A32AF290058A}"/>
              </a:ext>
            </a:extLst>
          </p:cNvPr>
          <p:cNvSpPr txBox="1"/>
          <p:nvPr/>
        </p:nvSpPr>
        <p:spPr>
          <a:xfrm>
            <a:off x="9956884" y="921087"/>
            <a:ext cx="39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C77FE4-A369-6143-920F-850B08FF1CEB}"/>
              </a:ext>
            </a:extLst>
          </p:cNvPr>
          <p:cNvSpPr txBox="1"/>
          <p:nvPr/>
        </p:nvSpPr>
        <p:spPr>
          <a:xfrm>
            <a:off x="9956884" y="3773052"/>
            <a:ext cx="39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D5B132-4A44-6840-81E4-16CC433C794D}"/>
              </a:ext>
            </a:extLst>
          </p:cNvPr>
          <p:cNvSpPr txBox="1"/>
          <p:nvPr/>
        </p:nvSpPr>
        <p:spPr>
          <a:xfrm>
            <a:off x="9318868" y="4348258"/>
            <a:ext cx="39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25F538-D3A5-FE45-B6BF-4C05936ABCE0}"/>
              </a:ext>
            </a:extLst>
          </p:cNvPr>
          <p:cNvSpPr txBox="1"/>
          <p:nvPr/>
        </p:nvSpPr>
        <p:spPr>
          <a:xfrm>
            <a:off x="6917544" y="3978298"/>
            <a:ext cx="39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2634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29A53C5-36EB-800E-05E3-ABA0D2C2BFBD}"/>
              </a:ext>
            </a:extLst>
          </p:cNvPr>
          <p:cNvGrpSpPr/>
          <p:nvPr/>
        </p:nvGrpSpPr>
        <p:grpSpPr>
          <a:xfrm>
            <a:off x="0" y="-2"/>
            <a:ext cx="12192001" cy="6858002"/>
            <a:chOff x="0" y="-2"/>
            <a:chExt cx="12192001" cy="68580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AC657C-6A13-C790-C267-9C87B6E3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1" cy="685800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9" b="6021"/>
            <a:stretch/>
          </p:blipFill>
          <p:spPr>
            <a:xfrm>
              <a:off x="767408" y="-1"/>
              <a:ext cx="10729192" cy="6858001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E94C3-5043-916D-F005-A1AD81998255}"/>
              </a:ext>
            </a:extLst>
          </p:cNvPr>
          <p:cNvGrpSpPr/>
          <p:nvPr/>
        </p:nvGrpSpPr>
        <p:grpSpPr>
          <a:xfrm>
            <a:off x="3215680" y="1340768"/>
            <a:ext cx="7396726" cy="5256584"/>
            <a:chOff x="3215680" y="1340768"/>
            <a:chExt cx="7396726" cy="5256584"/>
          </a:xfrm>
        </p:grpSpPr>
        <p:sp>
          <p:nvSpPr>
            <p:cNvPr id="6" name="Rectangle 5"/>
            <p:cNvSpPr/>
            <p:nvPr/>
          </p:nvSpPr>
          <p:spPr>
            <a:xfrm>
              <a:off x="3215680" y="5877272"/>
              <a:ext cx="720080" cy="72008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>
              <a:cxnSpLocks/>
            </p:cNvCxnSpPr>
            <p:nvPr/>
          </p:nvCxnSpPr>
          <p:spPr>
            <a:xfrm flipH="1">
              <a:off x="3215680" y="1340768"/>
              <a:ext cx="2664296" cy="45365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cxnSpLocks/>
            </p:cNvCxnSpPr>
            <p:nvPr/>
          </p:nvCxnSpPr>
          <p:spPr>
            <a:xfrm flipH="1">
              <a:off x="3935760" y="5806475"/>
              <a:ext cx="6676646" cy="7908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76" y="1340768"/>
              <a:ext cx="4732430" cy="446570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81F138-EBF4-F05E-E5DB-748795983EB6}"/>
              </a:ext>
            </a:extLst>
          </p:cNvPr>
          <p:cNvGrpSpPr/>
          <p:nvPr/>
        </p:nvGrpSpPr>
        <p:grpSpPr>
          <a:xfrm>
            <a:off x="7680176" y="1772816"/>
            <a:ext cx="1512168" cy="3384376"/>
            <a:chOff x="7680176" y="1772816"/>
            <a:chExt cx="1512168" cy="3384376"/>
          </a:xfrm>
        </p:grpSpPr>
        <p:sp>
          <p:nvSpPr>
            <p:cNvPr id="19" name="5-Point Star 18"/>
            <p:cNvSpPr/>
            <p:nvPr/>
          </p:nvSpPr>
          <p:spPr>
            <a:xfrm>
              <a:off x="8832304" y="3573016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8184232" y="4941168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8976320" y="1772816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7680176" y="4077072"/>
              <a:ext cx="216024" cy="216024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C22CC1CC-07E6-3403-26C3-05EC80E7D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04" y="471842"/>
            <a:ext cx="7971543" cy="5976113"/>
          </a:xfr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AE886E-BE16-6E81-CAC5-E355EC8CA4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/>
          <a:stretch/>
        </p:blipFill>
        <p:spPr bwMode="auto">
          <a:xfrm>
            <a:off x="1381834" y="471841"/>
            <a:ext cx="9428331" cy="59761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16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9737543" name="Заголовок 1"/>
          <p:cNvSpPr>
            <a:spLocks noGrp="1"/>
          </p:cNvSpPr>
          <p:nvPr>
            <p:ph type="title"/>
          </p:nvPr>
        </p:nvSpPr>
        <p:spPr bwMode="auto">
          <a:xfrm>
            <a:off x="335360" y="5307286"/>
            <a:ext cx="1152127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Value proposition and value network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314D90-C0CD-F646-1795-CBB3C345109F}"/>
              </a:ext>
            </a:extLst>
          </p:cNvPr>
          <p:cNvGrpSpPr/>
          <p:nvPr/>
        </p:nvGrpSpPr>
        <p:grpSpPr>
          <a:xfrm>
            <a:off x="1138628" y="404664"/>
            <a:ext cx="10069940" cy="4392488"/>
            <a:chOff x="1438569" y="152921"/>
            <a:chExt cx="10069940" cy="439248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DCA54E3-0058-0125-89DB-6B02DF735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4481325" y="386145"/>
              <a:ext cx="1218186" cy="120624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3D77C6-E07A-C25B-27FB-98CD7F880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021" y="3270225"/>
              <a:ext cx="1326205" cy="87933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73DFAF-E58C-82A1-CAEA-7B523439E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3" t="8149" r="8917" b="10832"/>
            <a:stretch/>
          </p:blipFill>
          <p:spPr>
            <a:xfrm>
              <a:off x="1772021" y="1778714"/>
              <a:ext cx="1175945" cy="11650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7699F0-80E5-FF79-A84C-4AD8A4031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329" y="1583905"/>
              <a:ext cx="2870200" cy="838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72EA95-2D82-896E-B557-55F068942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3203867"/>
              <a:ext cx="3276488" cy="89358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1B3338-0CB3-ADF4-5847-26F94A686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6530"/>
            <a:stretch/>
          </p:blipFill>
          <p:spPr>
            <a:xfrm>
              <a:off x="9439130" y="3249265"/>
              <a:ext cx="1997371" cy="7599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5F9FBE-9FFC-CE7D-61DB-CAF6BF196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947" y="3233209"/>
              <a:ext cx="1905306" cy="75995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6291DA-064B-20D4-19D7-F5B6A19CC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756" r="7929"/>
            <a:stretch/>
          </p:blipFill>
          <p:spPr bwMode="auto">
            <a:xfrm>
              <a:off x="6902855" y="152921"/>
              <a:ext cx="3369609" cy="241198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E53865-7C8D-D942-926E-7564B599B271}"/>
                </a:ext>
              </a:extLst>
            </p:cNvPr>
            <p:cNvSpPr/>
            <p:nvPr/>
          </p:nvSpPr>
          <p:spPr>
            <a:xfrm>
              <a:off x="1604946" y="1778714"/>
              <a:ext cx="1555545" cy="24428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873DBC-C49A-435D-5952-6414B05FE208}"/>
                </a:ext>
              </a:extLst>
            </p:cNvPr>
            <p:cNvSpPr/>
            <p:nvPr/>
          </p:nvSpPr>
          <p:spPr bwMode="auto">
            <a:xfrm>
              <a:off x="1711895" y="3129061"/>
              <a:ext cx="5285269" cy="12227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F652E9-C29A-7A34-C9E5-954B06754351}"/>
                </a:ext>
              </a:extLst>
            </p:cNvPr>
            <p:cNvSpPr/>
            <p:nvPr/>
          </p:nvSpPr>
          <p:spPr bwMode="auto">
            <a:xfrm>
              <a:off x="7259311" y="3159990"/>
              <a:ext cx="4249198" cy="9367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297F85-B909-C253-CCB1-EE8E90B36001}"/>
                </a:ext>
              </a:extLst>
            </p:cNvPr>
            <p:cNvSpPr/>
            <p:nvPr/>
          </p:nvSpPr>
          <p:spPr bwMode="auto">
            <a:xfrm>
              <a:off x="3540091" y="386146"/>
              <a:ext cx="6879887" cy="2178758"/>
            </a:xfrm>
            <a:prstGeom prst="rect">
              <a:avLst/>
            </a:prstGeom>
            <a:noFill/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03B6E3-21AF-9D85-5795-1E911241B64A}"/>
                </a:ext>
              </a:extLst>
            </p:cNvPr>
            <p:cNvSpPr/>
            <p:nvPr/>
          </p:nvSpPr>
          <p:spPr bwMode="auto">
            <a:xfrm>
              <a:off x="3296748" y="3006317"/>
              <a:ext cx="6070374" cy="11678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237D86-C034-023C-AC5E-002AC649B944}"/>
                </a:ext>
              </a:extLst>
            </p:cNvPr>
            <p:cNvSpPr/>
            <p:nvPr/>
          </p:nvSpPr>
          <p:spPr bwMode="auto">
            <a:xfrm>
              <a:off x="3327566" y="260647"/>
              <a:ext cx="3369609" cy="243859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8BD200-BDD1-5931-AAA7-6E291E1133F5}"/>
                </a:ext>
              </a:extLst>
            </p:cNvPr>
            <p:cNvSpPr/>
            <p:nvPr/>
          </p:nvSpPr>
          <p:spPr bwMode="auto">
            <a:xfrm>
              <a:off x="1438569" y="1668706"/>
              <a:ext cx="5443218" cy="287670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2818447" name="Объект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/>
          </a:bodyPr>
          <a:lstStyle/>
          <a:p>
            <a:pPr>
              <a:defRPr/>
            </a:pPr>
            <a:r>
              <a:rPr lang="en-GB" dirty="0"/>
              <a:t>Codling moth management (long-term)</a:t>
            </a:r>
          </a:p>
          <a:p>
            <a:pPr marL="0" indent="0">
              <a:buNone/>
              <a:defRPr/>
            </a:pPr>
            <a:endParaRPr lang="en-GB" dirty="0"/>
          </a:p>
          <a:p>
            <a:pPr lvl="1">
              <a:defRPr/>
            </a:pPr>
            <a:r>
              <a:rPr lang="en-GB" dirty="0"/>
              <a:t>Monitoring (season long; pre- and post release).</a:t>
            </a:r>
          </a:p>
          <a:p>
            <a:pPr lvl="1">
              <a:defRPr/>
            </a:pPr>
            <a:r>
              <a:rPr lang="en-GB" dirty="0"/>
              <a:t>Production (rearing) &amp; Mass Release of Sterile Codling Moth.</a:t>
            </a:r>
          </a:p>
          <a:p>
            <a:pPr lvl="2">
              <a:defRPr/>
            </a:pPr>
            <a:r>
              <a:rPr lang="en-GB" dirty="0"/>
              <a:t>Increased early season control by reducing number of fertilized females.</a:t>
            </a:r>
          </a:p>
          <a:p>
            <a:pPr lvl="2">
              <a:defRPr/>
            </a:pPr>
            <a:r>
              <a:rPr lang="en-GB" dirty="0"/>
              <a:t>Reduction of 2</a:t>
            </a:r>
            <a:r>
              <a:rPr lang="en-GB" baseline="30000" dirty="0"/>
              <a:t>nd</a:t>
            </a:r>
            <a:r>
              <a:rPr lang="en-GB" dirty="0"/>
              <a:t> and 3</a:t>
            </a:r>
            <a:r>
              <a:rPr lang="en-GB" baseline="30000" dirty="0"/>
              <a:t>rd</a:t>
            </a:r>
            <a:r>
              <a:rPr lang="en-GB" dirty="0"/>
              <a:t> generation size.</a:t>
            </a:r>
          </a:p>
          <a:p>
            <a:pPr lvl="2">
              <a:defRPr/>
            </a:pPr>
            <a:r>
              <a:rPr lang="en-GB" dirty="0"/>
              <a:t>Lower overwintering population.</a:t>
            </a:r>
          </a:p>
          <a:p>
            <a:pPr lvl="2">
              <a:defRPr/>
            </a:pPr>
            <a:r>
              <a:rPr lang="en-GB" dirty="0"/>
              <a:t>Reduced reliance on conventional pesticides.</a:t>
            </a:r>
          </a:p>
          <a:p>
            <a:pPr lvl="2">
              <a:defRPr/>
            </a:pPr>
            <a:r>
              <a:rPr lang="en-GB" dirty="0"/>
              <a:t>Reduction of pesticide residues (MRLs).</a:t>
            </a:r>
          </a:p>
          <a:p>
            <a:pPr lvl="2">
              <a:defRPr/>
            </a:pPr>
            <a:r>
              <a:rPr lang="en-GB" dirty="0"/>
              <a:t>Reduced/slowed resistance development.</a:t>
            </a:r>
          </a:p>
          <a:p>
            <a:pPr lvl="2">
              <a:defRPr/>
            </a:pPr>
            <a:r>
              <a:rPr lang="en-GB" dirty="0"/>
              <a:t>Increased marketability of fruit (low pesticide exposure).</a:t>
            </a:r>
          </a:p>
          <a:p>
            <a:pPr lvl="1">
              <a:defRPr/>
            </a:pPr>
            <a:r>
              <a:rPr lang="en-GB" i="1" dirty="0"/>
              <a:t>Advisory services; custom IPM programme development.</a:t>
            </a:r>
          </a:p>
          <a:p>
            <a:pPr lvl="1">
              <a:defRPr/>
            </a:pPr>
            <a:endParaRPr lang="en-GB" i="1" dirty="0"/>
          </a:p>
          <a:p>
            <a:pPr>
              <a:defRPr/>
            </a:pPr>
            <a:r>
              <a:rPr lang="en-GB" dirty="0"/>
              <a:t>Delivered by Entomon Technologies (Pty) Ltd</a:t>
            </a:r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r>
              <a:rPr lang="en-GB" dirty="0"/>
              <a:t>Private company (for-profit); non-statutory.</a:t>
            </a:r>
            <a:endParaRPr lang="en-GB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B4CFD-A0A8-6340-440A-7F7175428EB6}"/>
              </a:ext>
            </a:extLst>
          </p:cNvPr>
          <p:cNvSpPr txBox="1">
            <a:spLocks/>
          </p:cNvSpPr>
          <p:nvPr/>
        </p:nvSpPr>
        <p:spPr bwMode="auto">
          <a:xfrm>
            <a:off x="990598" y="517525"/>
            <a:ext cx="10515600" cy="1325562"/>
          </a:xfrm>
          <a:prstGeom prst="rect">
            <a:avLst/>
          </a:prstGeom>
          <a:noFill/>
          <a:ln w="38100" cmpd="sng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965964"/>
                      <a:gd name="connsiteX1" fmla="*/ 341757 w 10515600"/>
                      <a:gd name="connsiteY1" fmla="*/ 0 h 965964"/>
                      <a:gd name="connsiteX2" fmla="*/ 683514 w 10515600"/>
                      <a:gd name="connsiteY2" fmla="*/ 0 h 965964"/>
                      <a:gd name="connsiteX3" fmla="*/ 1025271 w 10515600"/>
                      <a:gd name="connsiteY3" fmla="*/ 0 h 965964"/>
                      <a:gd name="connsiteX4" fmla="*/ 1892808 w 10515600"/>
                      <a:gd name="connsiteY4" fmla="*/ 0 h 965964"/>
                      <a:gd name="connsiteX5" fmla="*/ 2550033 w 10515600"/>
                      <a:gd name="connsiteY5" fmla="*/ 0 h 965964"/>
                      <a:gd name="connsiteX6" fmla="*/ 2891790 w 10515600"/>
                      <a:gd name="connsiteY6" fmla="*/ 0 h 965964"/>
                      <a:gd name="connsiteX7" fmla="*/ 3549015 w 10515600"/>
                      <a:gd name="connsiteY7" fmla="*/ 0 h 965964"/>
                      <a:gd name="connsiteX8" fmla="*/ 4416552 w 10515600"/>
                      <a:gd name="connsiteY8" fmla="*/ 0 h 965964"/>
                      <a:gd name="connsiteX9" fmla="*/ 4968621 w 10515600"/>
                      <a:gd name="connsiteY9" fmla="*/ 0 h 965964"/>
                      <a:gd name="connsiteX10" fmla="*/ 5520690 w 10515600"/>
                      <a:gd name="connsiteY10" fmla="*/ 0 h 965964"/>
                      <a:gd name="connsiteX11" fmla="*/ 6177915 w 10515600"/>
                      <a:gd name="connsiteY11" fmla="*/ 0 h 965964"/>
                      <a:gd name="connsiteX12" fmla="*/ 6940296 w 10515600"/>
                      <a:gd name="connsiteY12" fmla="*/ 0 h 965964"/>
                      <a:gd name="connsiteX13" fmla="*/ 7702677 w 10515600"/>
                      <a:gd name="connsiteY13" fmla="*/ 0 h 965964"/>
                      <a:gd name="connsiteX14" fmla="*/ 8465058 w 10515600"/>
                      <a:gd name="connsiteY14" fmla="*/ 0 h 965964"/>
                      <a:gd name="connsiteX15" fmla="*/ 9332595 w 10515600"/>
                      <a:gd name="connsiteY15" fmla="*/ 0 h 965964"/>
                      <a:gd name="connsiteX16" fmla="*/ 10515600 w 10515600"/>
                      <a:gd name="connsiteY16" fmla="*/ 0 h 965964"/>
                      <a:gd name="connsiteX17" fmla="*/ 10515600 w 10515600"/>
                      <a:gd name="connsiteY17" fmla="*/ 492642 h 965964"/>
                      <a:gd name="connsiteX18" fmla="*/ 10515600 w 10515600"/>
                      <a:gd name="connsiteY18" fmla="*/ 965964 h 965964"/>
                      <a:gd name="connsiteX19" fmla="*/ 9648063 w 10515600"/>
                      <a:gd name="connsiteY19" fmla="*/ 965964 h 965964"/>
                      <a:gd name="connsiteX20" fmla="*/ 8990838 w 10515600"/>
                      <a:gd name="connsiteY20" fmla="*/ 965964 h 965964"/>
                      <a:gd name="connsiteX21" fmla="*/ 8438769 w 10515600"/>
                      <a:gd name="connsiteY21" fmla="*/ 965964 h 965964"/>
                      <a:gd name="connsiteX22" fmla="*/ 7886700 w 10515600"/>
                      <a:gd name="connsiteY22" fmla="*/ 965964 h 965964"/>
                      <a:gd name="connsiteX23" fmla="*/ 7334631 w 10515600"/>
                      <a:gd name="connsiteY23" fmla="*/ 965964 h 965964"/>
                      <a:gd name="connsiteX24" fmla="*/ 6782562 w 10515600"/>
                      <a:gd name="connsiteY24" fmla="*/ 965964 h 965964"/>
                      <a:gd name="connsiteX25" fmla="*/ 6020181 w 10515600"/>
                      <a:gd name="connsiteY25" fmla="*/ 965964 h 965964"/>
                      <a:gd name="connsiteX26" fmla="*/ 5362956 w 10515600"/>
                      <a:gd name="connsiteY26" fmla="*/ 965964 h 965964"/>
                      <a:gd name="connsiteX27" fmla="*/ 5021199 w 10515600"/>
                      <a:gd name="connsiteY27" fmla="*/ 965964 h 965964"/>
                      <a:gd name="connsiteX28" fmla="*/ 4469130 w 10515600"/>
                      <a:gd name="connsiteY28" fmla="*/ 965964 h 965964"/>
                      <a:gd name="connsiteX29" fmla="*/ 3706749 w 10515600"/>
                      <a:gd name="connsiteY29" fmla="*/ 965964 h 965964"/>
                      <a:gd name="connsiteX30" fmla="*/ 3259836 w 10515600"/>
                      <a:gd name="connsiteY30" fmla="*/ 965964 h 965964"/>
                      <a:gd name="connsiteX31" fmla="*/ 2392299 w 10515600"/>
                      <a:gd name="connsiteY31" fmla="*/ 965964 h 965964"/>
                      <a:gd name="connsiteX32" fmla="*/ 1524762 w 10515600"/>
                      <a:gd name="connsiteY32" fmla="*/ 965964 h 965964"/>
                      <a:gd name="connsiteX33" fmla="*/ 867537 w 10515600"/>
                      <a:gd name="connsiteY33" fmla="*/ 965964 h 965964"/>
                      <a:gd name="connsiteX34" fmla="*/ 0 w 10515600"/>
                      <a:gd name="connsiteY34" fmla="*/ 965964 h 965964"/>
                      <a:gd name="connsiteX35" fmla="*/ 0 w 10515600"/>
                      <a:gd name="connsiteY35" fmla="*/ 482982 h 965964"/>
                      <a:gd name="connsiteX36" fmla="*/ 0 w 10515600"/>
                      <a:gd name="connsiteY36" fmla="*/ 0 h 96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0515600" h="965964" fill="none" extrusionOk="0">
                        <a:moveTo>
                          <a:pt x="0" y="0"/>
                        </a:moveTo>
                        <a:cubicBezTo>
                          <a:pt x="98888" y="9007"/>
                          <a:pt x="259424" y="11771"/>
                          <a:pt x="341757" y="0"/>
                        </a:cubicBezTo>
                        <a:cubicBezTo>
                          <a:pt x="424090" y="-11771"/>
                          <a:pt x="519058" y="12003"/>
                          <a:pt x="683514" y="0"/>
                        </a:cubicBezTo>
                        <a:cubicBezTo>
                          <a:pt x="847970" y="-12003"/>
                          <a:pt x="894690" y="9887"/>
                          <a:pt x="1025271" y="0"/>
                        </a:cubicBezTo>
                        <a:cubicBezTo>
                          <a:pt x="1155852" y="-9887"/>
                          <a:pt x="1573394" y="3827"/>
                          <a:pt x="1892808" y="0"/>
                        </a:cubicBezTo>
                        <a:cubicBezTo>
                          <a:pt x="2212222" y="-3827"/>
                          <a:pt x="2391278" y="-6233"/>
                          <a:pt x="2550033" y="0"/>
                        </a:cubicBezTo>
                        <a:cubicBezTo>
                          <a:pt x="2708789" y="6233"/>
                          <a:pt x="2754491" y="5661"/>
                          <a:pt x="2891790" y="0"/>
                        </a:cubicBezTo>
                        <a:cubicBezTo>
                          <a:pt x="3029089" y="-5661"/>
                          <a:pt x="3390996" y="26022"/>
                          <a:pt x="3549015" y="0"/>
                        </a:cubicBezTo>
                        <a:cubicBezTo>
                          <a:pt x="3707035" y="-26022"/>
                          <a:pt x="4087327" y="32230"/>
                          <a:pt x="4416552" y="0"/>
                        </a:cubicBezTo>
                        <a:cubicBezTo>
                          <a:pt x="4745777" y="-32230"/>
                          <a:pt x="4788838" y="3064"/>
                          <a:pt x="4968621" y="0"/>
                        </a:cubicBezTo>
                        <a:cubicBezTo>
                          <a:pt x="5148404" y="-3064"/>
                          <a:pt x="5377712" y="-21096"/>
                          <a:pt x="5520690" y="0"/>
                        </a:cubicBezTo>
                        <a:cubicBezTo>
                          <a:pt x="5663668" y="21096"/>
                          <a:pt x="5953400" y="17386"/>
                          <a:pt x="6177915" y="0"/>
                        </a:cubicBezTo>
                        <a:cubicBezTo>
                          <a:pt x="6402430" y="-17386"/>
                          <a:pt x="6770921" y="-35143"/>
                          <a:pt x="6940296" y="0"/>
                        </a:cubicBezTo>
                        <a:cubicBezTo>
                          <a:pt x="7109671" y="35143"/>
                          <a:pt x="7403073" y="4103"/>
                          <a:pt x="7702677" y="0"/>
                        </a:cubicBezTo>
                        <a:cubicBezTo>
                          <a:pt x="8002281" y="-4103"/>
                          <a:pt x="8221175" y="16641"/>
                          <a:pt x="8465058" y="0"/>
                        </a:cubicBezTo>
                        <a:cubicBezTo>
                          <a:pt x="8708941" y="-16641"/>
                          <a:pt x="8952466" y="-9276"/>
                          <a:pt x="9332595" y="0"/>
                        </a:cubicBezTo>
                        <a:cubicBezTo>
                          <a:pt x="9712724" y="9276"/>
                          <a:pt x="9950442" y="3063"/>
                          <a:pt x="10515600" y="0"/>
                        </a:cubicBezTo>
                        <a:cubicBezTo>
                          <a:pt x="10528289" y="141059"/>
                          <a:pt x="10511001" y="383465"/>
                          <a:pt x="10515600" y="492642"/>
                        </a:cubicBezTo>
                        <a:cubicBezTo>
                          <a:pt x="10520199" y="601819"/>
                          <a:pt x="10519719" y="846813"/>
                          <a:pt x="10515600" y="965964"/>
                        </a:cubicBezTo>
                        <a:cubicBezTo>
                          <a:pt x="10122172" y="978411"/>
                          <a:pt x="9852726" y="941642"/>
                          <a:pt x="9648063" y="965964"/>
                        </a:cubicBezTo>
                        <a:cubicBezTo>
                          <a:pt x="9443400" y="990286"/>
                          <a:pt x="9242928" y="945163"/>
                          <a:pt x="8990838" y="965964"/>
                        </a:cubicBezTo>
                        <a:cubicBezTo>
                          <a:pt x="8738749" y="986765"/>
                          <a:pt x="8553955" y="980299"/>
                          <a:pt x="8438769" y="965964"/>
                        </a:cubicBezTo>
                        <a:cubicBezTo>
                          <a:pt x="8323583" y="951629"/>
                          <a:pt x="8114825" y="946479"/>
                          <a:pt x="7886700" y="965964"/>
                        </a:cubicBezTo>
                        <a:cubicBezTo>
                          <a:pt x="7658575" y="985449"/>
                          <a:pt x="7473371" y="973757"/>
                          <a:pt x="7334631" y="965964"/>
                        </a:cubicBezTo>
                        <a:cubicBezTo>
                          <a:pt x="7195891" y="958171"/>
                          <a:pt x="7020454" y="982159"/>
                          <a:pt x="6782562" y="965964"/>
                        </a:cubicBezTo>
                        <a:cubicBezTo>
                          <a:pt x="6544670" y="949769"/>
                          <a:pt x="6283429" y="980414"/>
                          <a:pt x="6020181" y="965964"/>
                        </a:cubicBezTo>
                        <a:cubicBezTo>
                          <a:pt x="5756933" y="951514"/>
                          <a:pt x="5572314" y="965210"/>
                          <a:pt x="5362956" y="965964"/>
                        </a:cubicBezTo>
                        <a:cubicBezTo>
                          <a:pt x="5153599" y="966718"/>
                          <a:pt x="5103186" y="978619"/>
                          <a:pt x="5021199" y="965964"/>
                        </a:cubicBezTo>
                        <a:cubicBezTo>
                          <a:pt x="4939212" y="953309"/>
                          <a:pt x="4631121" y="984399"/>
                          <a:pt x="4469130" y="965964"/>
                        </a:cubicBezTo>
                        <a:cubicBezTo>
                          <a:pt x="4307139" y="947529"/>
                          <a:pt x="4042980" y="974333"/>
                          <a:pt x="3706749" y="965964"/>
                        </a:cubicBezTo>
                        <a:cubicBezTo>
                          <a:pt x="3370518" y="957595"/>
                          <a:pt x="3442573" y="954237"/>
                          <a:pt x="3259836" y="965964"/>
                        </a:cubicBezTo>
                        <a:cubicBezTo>
                          <a:pt x="3077099" y="977691"/>
                          <a:pt x="2633437" y="987699"/>
                          <a:pt x="2392299" y="965964"/>
                        </a:cubicBezTo>
                        <a:cubicBezTo>
                          <a:pt x="2151161" y="944229"/>
                          <a:pt x="1796705" y="962818"/>
                          <a:pt x="1524762" y="965964"/>
                        </a:cubicBezTo>
                        <a:cubicBezTo>
                          <a:pt x="1252819" y="969110"/>
                          <a:pt x="1086366" y="972978"/>
                          <a:pt x="867537" y="965964"/>
                        </a:cubicBezTo>
                        <a:cubicBezTo>
                          <a:pt x="648708" y="958950"/>
                          <a:pt x="251816" y="972238"/>
                          <a:pt x="0" y="965964"/>
                        </a:cubicBezTo>
                        <a:cubicBezTo>
                          <a:pt x="9485" y="733273"/>
                          <a:pt x="9258" y="611363"/>
                          <a:pt x="0" y="482982"/>
                        </a:cubicBezTo>
                        <a:cubicBezTo>
                          <a:pt x="-9258" y="354601"/>
                          <a:pt x="10096" y="234582"/>
                          <a:pt x="0" y="0"/>
                        </a:cubicBezTo>
                        <a:close/>
                      </a:path>
                      <a:path w="10515600" h="965964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2731" y="150603"/>
                          <a:pt x="10501408" y="387922"/>
                          <a:pt x="10515600" y="502301"/>
                        </a:cubicBezTo>
                        <a:cubicBezTo>
                          <a:pt x="10529792" y="616680"/>
                          <a:pt x="10530843" y="747533"/>
                          <a:pt x="10515600" y="965964"/>
                        </a:cubicBezTo>
                        <a:cubicBezTo>
                          <a:pt x="10305681" y="954549"/>
                          <a:pt x="10050108" y="962384"/>
                          <a:pt x="9753219" y="965964"/>
                        </a:cubicBezTo>
                        <a:cubicBezTo>
                          <a:pt x="9456330" y="969544"/>
                          <a:pt x="9525512" y="982639"/>
                          <a:pt x="9306306" y="965964"/>
                        </a:cubicBezTo>
                        <a:cubicBezTo>
                          <a:pt x="9087100" y="949289"/>
                          <a:pt x="8620907" y="1000225"/>
                          <a:pt x="8438769" y="965964"/>
                        </a:cubicBezTo>
                        <a:cubicBezTo>
                          <a:pt x="8256631" y="931703"/>
                          <a:pt x="7950474" y="998088"/>
                          <a:pt x="7781544" y="965964"/>
                        </a:cubicBezTo>
                        <a:cubicBezTo>
                          <a:pt x="7612615" y="933840"/>
                          <a:pt x="7496249" y="965558"/>
                          <a:pt x="7334631" y="965964"/>
                        </a:cubicBezTo>
                        <a:cubicBezTo>
                          <a:pt x="7173013" y="966370"/>
                          <a:pt x="6878574" y="989706"/>
                          <a:pt x="6677406" y="965964"/>
                        </a:cubicBezTo>
                        <a:cubicBezTo>
                          <a:pt x="6476238" y="942222"/>
                          <a:pt x="6439581" y="949602"/>
                          <a:pt x="6335649" y="965964"/>
                        </a:cubicBezTo>
                        <a:cubicBezTo>
                          <a:pt x="6231717" y="982326"/>
                          <a:pt x="6135578" y="972630"/>
                          <a:pt x="5993892" y="965964"/>
                        </a:cubicBezTo>
                        <a:cubicBezTo>
                          <a:pt x="5852206" y="959298"/>
                          <a:pt x="5510139" y="934882"/>
                          <a:pt x="5336667" y="965964"/>
                        </a:cubicBezTo>
                        <a:cubicBezTo>
                          <a:pt x="5163196" y="997046"/>
                          <a:pt x="4995694" y="959894"/>
                          <a:pt x="4889754" y="965964"/>
                        </a:cubicBezTo>
                        <a:cubicBezTo>
                          <a:pt x="4783814" y="972034"/>
                          <a:pt x="4495120" y="971556"/>
                          <a:pt x="4127373" y="965964"/>
                        </a:cubicBezTo>
                        <a:cubicBezTo>
                          <a:pt x="3759626" y="960372"/>
                          <a:pt x="3886665" y="968372"/>
                          <a:pt x="3680460" y="965964"/>
                        </a:cubicBezTo>
                        <a:cubicBezTo>
                          <a:pt x="3474255" y="963556"/>
                          <a:pt x="3123909" y="984479"/>
                          <a:pt x="2918079" y="965964"/>
                        </a:cubicBezTo>
                        <a:cubicBezTo>
                          <a:pt x="2712249" y="947449"/>
                          <a:pt x="2688971" y="952661"/>
                          <a:pt x="2576322" y="965964"/>
                        </a:cubicBezTo>
                        <a:cubicBezTo>
                          <a:pt x="2463673" y="979267"/>
                          <a:pt x="2127678" y="987613"/>
                          <a:pt x="1813941" y="965964"/>
                        </a:cubicBezTo>
                        <a:cubicBezTo>
                          <a:pt x="1500204" y="944315"/>
                          <a:pt x="1545667" y="976469"/>
                          <a:pt x="1367028" y="965964"/>
                        </a:cubicBezTo>
                        <a:cubicBezTo>
                          <a:pt x="1188389" y="955459"/>
                          <a:pt x="1188334" y="956528"/>
                          <a:pt x="1025271" y="965964"/>
                        </a:cubicBezTo>
                        <a:cubicBezTo>
                          <a:pt x="862208" y="975400"/>
                          <a:pt x="759610" y="976008"/>
                          <a:pt x="578358" y="965964"/>
                        </a:cubicBezTo>
                        <a:cubicBezTo>
                          <a:pt x="397106" y="955920"/>
                          <a:pt x="120249" y="946243"/>
                          <a:pt x="0" y="965964"/>
                        </a:cubicBezTo>
                        <a:cubicBezTo>
                          <a:pt x="-6609" y="736552"/>
                          <a:pt x="-9252" y="683299"/>
                          <a:pt x="0" y="502301"/>
                        </a:cubicBezTo>
                        <a:cubicBezTo>
                          <a:pt x="9252" y="321303"/>
                          <a:pt x="-23403" y="1407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Value Proposition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5A1BA7-5C2D-FC54-F740-442CCEBB0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8102" y="643841"/>
            <a:ext cx="2683491" cy="1729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9CAA3B-538F-8304-A40E-365A7A20A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6" r="14088" b="34477"/>
          <a:stretch/>
        </p:blipFill>
        <p:spPr bwMode="auto">
          <a:xfrm>
            <a:off x="8658102" y="4652138"/>
            <a:ext cx="2695696" cy="1729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9C88C1-77D6-D669-2006-04298E5551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/>
          <a:stretch/>
        </p:blipFill>
        <p:spPr bwMode="auto">
          <a:xfrm>
            <a:off x="8645898" y="2642100"/>
            <a:ext cx="2695695" cy="17291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5058903" name="Content Placeholder 2"/>
          <p:cNvSpPr>
            <a:spLocks noGrp="1"/>
          </p:cNvSpPr>
          <p:nvPr>
            <p:ph idx="1"/>
          </p:nvPr>
        </p:nvSpPr>
        <p:spPr bwMode="auto">
          <a:xfrm>
            <a:off x="838198" y="1825625"/>
            <a:ext cx="11018442" cy="451485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GB" dirty="0"/>
              <a:t>South African Apple and Pear Producers Association (SAAPPA), a division of </a:t>
            </a:r>
            <a:r>
              <a:rPr lang="en-GB" sz="21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Hortgro Science (Pty</a:t>
            </a:r>
            <a:r>
              <a:rPr lang="en-GB" dirty="0">
                <a:latin typeface="Arial"/>
                <a:ea typeface="Arial"/>
                <a:cs typeface="Arial"/>
              </a:rPr>
              <a:t>) Ltd</a:t>
            </a:r>
          </a:p>
          <a:p>
            <a:pPr lvl="1">
              <a:defRPr/>
            </a:pPr>
            <a:r>
              <a:rPr lang="en-GB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Market Access lobby.</a:t>
            </a:r>
          </a:p>
          <a:p>
            <a:pPr lvl="1">
              <a:defRPr/>
            </a:pPr>
            <a:r>
              <a:rPr lang="en-GB" dirty="0"/>
              <a:t>Start-up (seed) funding.</a:t>
            </a:r>
          </a:p>
          <a:p>
            <a:pPr>
              <a:defRPr/>
            </a:pPr>
            <a:r>
              <a:rPr lang="en-GB" dirty="0">
                <a:latin typeface="Arial"/>
                <a:ea typeface="Arial"/>
                <a:cs typeface="Arial"/>
              </a:rPr>
              <a:t>University of Stellenbosch</a:t>
            </a:r>
          </a:p>
          <a:p>
            <a:pPr lvl="1">
              <a:defRPr/>
            </a:pPr>
            <a:r>
              <a:rPr lang="en-GB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Facilities and R&amp;D capacity.</a:t>
            </a:r>
            <a:endParaRPr lang="en-GB" dirty="0"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GB" dirty="0"/>
              <a:t>Agricultural Research Council (ARC), a division of the Department of Agriculture (now DALRRD),</a:t>
            </a:r>
          </a:p>
          <a:p>
            <a:pPr lvl="1">
              <a:defRPr/>
            </a:pPr>
            <a:r>
              <a:rPr lang="en-GB" dirty="0">
                <a:latin typeface="Arial"/>
                <a:ea typeface="Arial"/>
                <a:cs typeface="Arial"/>
              </a:rPr>
              <a:t>Initial R&amp;D.</a:t>
            </a:r>
          </a:p>
          <a:p>
            <a:pPr lvl="1">
              <a:defRPr/>
            </a:pPr>
            <a:r>
              <a:rPr lang="en-GB" dirty="0">
                <a:latin typeface="Arial"/>
                <a:ea typeface="Arial"/>
                <a:cs typeface="Arial"/>
              </a:rPr>
              <a:t>Irradiation facility.</a:t>
            </a:r>
          </a:p>
          <a:p>
            <a:pPr>
              <a:defRPr/>
            </a:pPr>
            <a:r>
              <a:rPr lang="en-GB" dirty="0">
                <a:latin typeface="Arial"/>
                <a:ea typeface="Arial"/>
                <a:cs typeface="Arial"/>
              </a:rPr>
              <a:t>National Department of Science and Technology</a:t>
            </a:r>
          </a:p>
          <a:p>
            <a:pPr lvl="1">
              <a:defRPr/>
            </a:pPr>
            <a:r>
              <a:rPr lang="en-GB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Technology Innovation Agency (T.I.A.) possible future funder </a:t>
            </a:r>
            <a:r>
              <a:rPr lang="en-GB" dirty="0">
                <a:latin typeface="Arial"/>
                <a:ea typeface="Arial"/>
                <a:cs typeface="Arial"/>
              </a:rPr>
              <a:t>of the </a:t>
            </a:r>
            <a:r>
              <a:rPr lang="en-GB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expansion phase – new stakeholder.</a:t>
            </a:r>
          </a:p>
          <a:p>
            <a:pPr>
              <a:defRPr/>
            </a:pPr>
            <a:r>
              <a:rPr lang="en-GB" dirty="0">
                <a:latin typeface="Arial"/>
                <a:ea typeface="Arial"/>
                <a:cs typeface="Arial"/>
              </a:rPr>
              <a:t>South African Nuclear Energy Corporation (NECSA) and International Atomic Energy Agency (IAEA)</a:t>
            </a:r>
          </a:p>
          <a:p>
            <a:pPr lvl="1">
              <a:defRPr/>
            </a:pPr>
            <a:r>
              <a:rPr lang="en-GB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Funding of scientific missions and training.</a:t>
            </a:r>
          </a:p>
          <a:p>
            <a:pPr lvl="1">
              <a:defRPr/>
            </a:pPr>
            <a:r>
              <a:rPr lang="en-GB" dirty="0">
                <a:latin typeface="Arial"/>
                <a:ea typeface="Arial"/>
                <a:cs typeface="Arial"/>
              </a:rPr>
              <a:t>Connecting international stakeholders (OKSIR).</a:t>
            </a:r>
          </a:p>
          <a:p>
            <a:pPr>
              <a:defRPr/>
            </a:pPr>
            <a:r>
              <a:rPr lang="en-GB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Other Associations (non-monetary contributors)</a:t>
            </a:r>
          </a:p>
          <a:p>
            <a:pPr lvl="1">
              <a:defRPr/>
            </a:pPr>
            <a:r>
              <a:rPr lang="en-GB" dirty="0"/>
              <a:t>Private crop production and pest &amp; disease management advisory (consulting) services.</a:t>
            </a:r>
          </a:p>
          <a:p>
            <a:pPr lvl="1">
              <a:defRPr/>
            </a:pPr>
            <a:r>
              <a:rPr lang="en-GB" dirty="0"/>
              <a:t>Packhouse- and Growers Cooperative extension officers.</a:t>
            </a:r>
          </a:p>
          <a:p>
            <a:pPr lvl="1">
              <a:defRPr/>
            </a:pPr>
            <a:r>
              <a:rPr lang="en-GB" dirty="0"/>
              <a:t>Traditional Plant Protection Products (PPP) sales agents.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22386-D7A0-6C83-DA6B-CF92EFD3CE95}"/>
              </a:ext>
            </a:extLst>
          </p:cNvPr>
          <p:cNvSpPr txBox="1">
            <a:spLocks/>
          </p:cNvSpPr>
          <p:nvPr/>
        </p:nvSpPr>
        <p:spPr bwMode="auto">
          <a:xfrm>
            <a:off x="990598" y="517525"/>
            <a:ext cx="10515600" cy="1325562"/>
          </a:xfrm>
          <a:prstGeom prst="rect">
            <a:avLst/>
          </a:prstGeom>
          <a:noFill/>
          <a:ln w="38100" cmpd="sng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965964"/>
                      <a:gd name="connsiteX1" fmla="*/ 341757 w 10515600"/>
                      <a:gd name="connsiteY1" fmla="*/ 0 h 965964"/>
                      <a:gd name="connsiteX2" fmla="*/ 683514 w 10515600"/>
                      <a:gd name="connsiteY2" fmla="*/ 0 h 965964"/>
                      <a:gd name="connsiteX3" fmla="*/ 1025271 w 10515600"/>
                      <a:gd name="connsiteY3" fmla="*/ 0 h 965964"/>
                      <a:gd name="connsiteX4" fmla="*/ 1892808 w 10515600"/>
                      <a:gd name="connsiteY4" fmla="*/ 0 h 965964"/>
                      <a:gd name="connsiteX5" fmla="*/ 2550033 w 10515600"/>
                      <a:gd name="connsiteY5" fmla="*/ 0 h 965964"/>
                      <a:gd name="connsiteX6" fmla="*/ 2891790 w 10515600"/>
                      <a:gd name="connsiteY6" fmla="*/ 0 h 965964"/>
                      <a:gd name="connsiteX7" fmla="*/ 3549015 w 10515600"/>
                      <a:gd name="connsiteY7" fmla="*/ 0 h 965964"/>
                      <a:gd name="connsiteX8" fmla="*/ 4416552 w 10515600"/>
                      <a:gd name="connsiteY8" fmla="*/ 0 h 965964"/>
                      <a:gd name="connsiteX9" fmla="*/ 4968621 w 10515600"/>
                      <a:gd name="connsiteY9" fmla="*/ 0 h 965964"/>
                      <a:gd name="connsiteX10" fmla="*/ 5520690 w 10515600"/>
                      <a:gd name="connsiteY10" fmla="*/ 0 h 965964"/>
                      <a:gd name="connsiteX11" fmla="*/ 6177915 w 10515600"/>
                      <a:gd name="connsiteY11" fmla="*/ 0 h 965964"/>
                      <a:gd name="connsiteX12" fmla="*/ 6940296 w 10515600"/>
                      <a:gd name="connsiteY12" fmla="*/ 0 h 965964"/>
                      <a:gd name="connsiteX13" fmla="*/ 7702677 w 10515600"/>
                      <a:gd name="connsiteY13" fmla="*/ 0 h 965964"/>
                      <a:gd name="connsiteX14" fmla="*/ 8465058 w 10515600"/>
                      <a:gd name="connsiteY14" fmla="*/ 0 h 965964"/>
                      <a:gd name="connsiteX15" fmla="*/ 9332595 w 10515600"/>
                      <a:gd name="connsiteY15" fmla="*/ 0 h 965964"/>
                      <a:gd name="connsiteX16" fmla="*/ 10515600 w 10515600"/>
                      <a:gd name="connsiteY16" fmla="*/ 0 h 965964"/>
                      <a:gd name="connsiteX17" fmla="*/ 10515600 w 10515600"/>
                      <a:gd name="connsiteY17" fmla="*/ 492642 h 965964"/>
                      <a:gd name="connsiteX18" fmla="*/ 10515600 w 10515600"/>
                      <a:gd name="connsiteY18" fmla="*/ 965964 h 965964"/>
                      <a:gd name="connsiteX19" fmla="*/ 9648063 w 10515600"/>
                      <a:gd name="connsiteY19" fmla="*/ 965964 h 965964"/>
                      <a:gd name="connsiteX20" fmla="*/ 8990838 w 10515600"/>
                      <a:gd name="connsiteY20" fmla="*/ 965964 h 965964"/>
                      <a:gd name="connsiteX21" fmla="*/ 8438769 w 10515600"/>
                      <a:gd name="connsiteY21" fmla="*/ 965964 h 965964"/>
                      <a:gd name="connsiteX22" fmla="*/ 7886700 w 10515600"/>
                      <a:gd name="connsiteY22" fmla="*/ 965964 h 965964"/>
                      <a:gd name="connsiteX23" fmla="*/ 7334631 w 10515600"/>
                      <a:gd name="connsiteY23" fmla="*/ 965964 h 965964"/>
                      <a:gd name="connsiteX24" fmla="*/ 6782562 w 10515600"/>
                      <a:gd name="connsiteY24" fmla="*/ 965964 h 965964"/>
                      <a:gd name="connsiteX25" fmla="*/ 6020181 w 10515600"/>
                      <a:gd name="connsiteY25" fmla="*/ 965964 h 965964"/>
                      <a:gd name="connsiteX26" fmla="*/ 5362956 w 10515600"/>
                      <a:gd name="connsiteY26" fmla="*/ 965964 h 965964"/>
                      <a:gd name="connsiteX27" fmla="*/ 5021199 w 10515600"/>
                      <a:gd name="connsiteY27" fmla="*/ 965964 h 965964"/>
                      <a:gd name="connsiteX28" fmla="*/ 4469130 w 10515600"/>
                      <a:gd name="connsiteY28" fmla="*/ 965964 h 965964"/>
                      <a:gd name="connsiteX29" fmla="*/ 3706749 w 10515600"/>
                      <a:gd name="connsiteY29" fmla="*/ 965964 h 965964"/>
                      <a:gd name="connsiteX30" fmla="*/ 3259836 w 10515600"/>
                      <a:gd name="connsiteY30" fmla="*/ 965964 h 965964"/>
                      <a:gd name="connsiteX31" fmla="*/ 2392299 w 10515600"/>
                      <a:gd name="connsiteY31" fmla="*/ 965964 h 965964"/>
                      <a:gd name="connsiteX32" fmla="*/ 1524762 w 10515600"/>
                      <a:gd name="connsiteY32" fmla="*/ 965964 h 965964"/>
                      <a:gd name="connsiteX33" fmla="*/ 867537 w 10515600"/>
                      <a:gd name="connsiteY33" fmla="*/ 965964 h 965964"/>
                      <a:gd name="connsiteX34" fmla="*/ 0 w 10515600"/>
                      <a:gd name="connsiteY34" fmla="*/ 965964 h 965964"/>
                      <a:gd name="connsiteX35" fmla="*/ 0 w 10515600"/>
                      <a:gd name="connsiteY35" fmla="*/ 482982 h 965964"/>
                      <a:gd name="connsiteX36" fmla="*/ 0 w 10515600"/>
                      <a:gd name="connsiteY36" fmla="*/ 0 h 96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0515600" h="965964" fill="none" extrusionOk="0">
                        <a:moveTo>
                          <a:pt x="0" y="0"/>
                        </a:moveTo>
                        <a:cubicBezTo>
                          <a:pt x="98888" y="9007"/>
                          <a:pt x="259424" y="11771"/>
                          <a:pt x="341757" y="0"/>
                        </a:cubicBezTo>
                        <a:cubicBezTo>
                          <a:pt x="424090" y="-11771"/>
                          <a:pt x="519058" y="12003"/>
                          <a:pt x="683514" y="0"/>
                        </a:cubicBezTo>
                        <a:cubicBezTo>
                          <a:pt x="847970" y="-12003"/>
                          <a:pt x="894690" y="9887"/>
                          <a:pt x="1025271" y="0"/>
                        </a:cubicBezTo>
                        <a:cubicBezTo>
                          <a:pt x="1155852" y="-9887"/>
                          <a:pt x="1573394" y="3827"/>
                          <a:pt x="1892808" y="0"/>
                        </a:cubicBezTo>
                        <a:cubicBezTo>
                          <a:pt x="2212222" y="-3827"/>
                          <a:pt x="2391278" y="-6233"/>
                          <a:pt x="2550033" y="0"/>
                        </a:cubicBezTo>
                        <a:cubicBezTo>
                          <a:pt x="2708789" y="6233"/>
                          <a:pt x="2754491" y="5661"/>
                          <a:pt x="2891790" y="0"/>
                        </a:cubicBezTo>
                        <a:cubicBezTo>
                          <a:pt x="3029089" y="-5661"/>
                          <a:pt x="3390996" y="26022"/>
                          <a:pt x="3549015" y="0"/>
                        </a:cubicBezTo>
                        <a:cubicBezTo>
                          <a:pt x="3707035" y="-26022"/>
                          <a:pt x="4087327" y="32230"/>
                          <a:pt x="4416552" y="0"/>
                        </a:cubicBezTo>
                        <a:cubicBezTo>
                          <a:pt x="4745777" y="-32230"/>
                          <a:pt x="4788838" y="3064"/>
                          <a:pt x="4968621" y="0"/>
                        </a:cubicBezTo>
                        <a:cubicBezTo>
                          <a:pt x="5148404" y="-3064"/>
                          <a:pt x="5377712" y="-21096"/>
                          <a:pt x="5520690" y="0"/>
                        </a:cubicBezTo>
                        <a:cubicBezTo>
                          <a:pt x="5663668" y="21096"/>
                          <a:pt x="5953400" y="17386"/>
                          <a:pt x="6177915" y="0"/>
                        </a:cubicBezTo>
                        <a:cubicBezTo>
                          <a:pt x="6402430" y="-17386"/>
                          <a:pt x="6770921" y="-35143"/>
                          <a:pt x="6940296" y="0"/>
                        </a:cubicBezTo>
                        <a:cubicBezTo>
                          <a:pt x="7109671" y="35143"/>
                          <a:pt x="7403073" y="4103"/>
                          <a:pt x="7702677" y="0"/>
                        </a:cubicBezTo>
                        <a:cubicBezTo>
                          <a:pt x="8002281" y="-4103"/>
                          <a:pt x="8221175" y="16641"/>
                          <a:pt x="8465058" y="0"/>
                        </a:cubicBezTo>
                        <a:cubicBezTo>
                          <a:pt x="8708941" y="-16641"/>
                          <a:pt x="8952466" y="-9276"/>
                          <a:pt x="9332595" y="0"/>
                        </a:cubicBezTo>
                        <a:cubicBezTo>
                          <a:pt x="9712724" y="9276"/>
                          <a:pt x="9950442" y="3063"/>
                          <a:pt x="10515600" y="0"/>
                        </a:cubicBezTo>
                        <a:cubicBezTo>
                          <a:pt x="10528289" y="141059"/>
                          <a:pt x="10511001" y="383465"/>
                          <a:pt x="10515600" y="492642"/>
                        </a:cubicBezTo>
                        <a:cubicBezTo>
                          <a:pt x="10520199" y="601819"/>
                          <a:pt x="10519719" y="846813"/>
                          <a:pt x="10515600" y="965964"/>
                        </a:cubicBezTo>
                        <a:cubicBezTo>
                          <a:pt x="10122172" y="978411"/>
                          <a:pt x="9852726" y="941642"/>
                          <a:pt x="9648063" y="965964"/>
                        </a:cubicBezTo>
                        <a:cubicBezTo>
                          <a:pt x="9443400" y="990286"/>
                          <a:pt x="9242928" y="945163"/>
                          <a:pt x="8990838" y="965964"/>
                        </a:cubicBezTo>
                        <a:cubicBezTo>
                          <a:pt x="8738749" y="986765"/>
                          <a:pt x="8553955" y="980299"/>
                          <a:pt x="8438769" y="965964"/>
                        </a:cubicBezTo>
                        <a:cubicBezTo>
                          <a:pt x="8323583" y="951629"/>
                          <a:pt x="8114825" y="946479"/>
                          <a:pt x="7886700" y="965964"/>
                        </a:cubicBezTo>
                        <a:cubicBezTo>
                          <a:pt x="7658575" y="985449"/>
                          <a:pt x="7473371" y="973757"/>
                          <a:pt x="7334631" y="965964"/>
                        </a:cubicBezTo>
                        <a:cubicBezTo>
                          <a:pt x="7195891" y="958171"/>
                          <a:pt x="7020454" y="982159"/>
                          <a:pt x="6782562" y="965964"/>
                        </a:cubicBezTo>
                        <a:cubicBezTo>
                          <a:pt x="6544670" y="949769"/>
                          <a:pt x="6283429" y="980414"/>
                          <a:pt x="6020181" y="965964"/>
                        </a:cubicBezTo>
                        <a:cubicBezTo>
                          <a:pt x="5756933" y="951514"/>
                          <a:pt x="5572314" y="965210"/>
                          <a:pt x="5362956" y="965964"/>
                        </a:cubicBezTo>
                        <a:cubicBezTo>
                          <a:pt x="5153599" y="966718"/>
                          <a:pt x="5103186" y="978619"/>
                          <a:pt x="5021199" y="965964"/>
                        </a:cubicBezTo>
                        <a:cubicBezTo>
                          <a:pt x="4939212" y="953309"/>
                          <a:pt x="4631121" y="984399"/>
                          <a:pt x="4469130" y="965964"/>
                        </a:cubicBezTo>
                        <a:cubicBezTo>
                          <a:pt x="4307139" y="947529"/>
                          <a:pt x="4042980" y="974333"/>
                          <a:pt x="3706749" y="965964"/>
                        </a:cubicBezTo>
                        <a:cubicBezTo>
                          <a:pt x="3370518" y="957595"/>
                          <a:pt x="3442573" y="954237"/>
                          <a:pt x="3259836" y="965964"/>
                        </a:cubicBezTo>
                        <a:cubicBezTo>
                          <a:pt x="3077099" y="977691"/>
                          <a:pt x="2633437" y="987699"/>
                          <a:pt x="2392299" y="965964"/>
                        </a:cubicBezTo>
                        <a:cubicBezTo>
                          <a:pt x="2151161" y="944229"/>
                          <a:pt x="1796705" y="962818"/>
                          <a:pt x="1524762" y="965964"/>
                        </a:cubicBezTo>
                        <a:cubicBezTo>
                          <a:pt x="1252819" y="969110"/>
                          <a:pt x="1086366" y="972978"/>
                          <a:pt x="867537" y="965964"/>
                        </a:cubicBezTo>
                        <a:cubicBezTo>
                          <a:pt x="648708" y="958950"/>
                          <a:pt x="251816" y="972238"/>
                          <a:pt x="0" y="965964"/>
                        </a:cubicBezTo>
                        <a:cubicBezTo>
                          <a:pt x="9485" y="733273"/>
                          <a:pt x="9258" y="611363"/>
                          <a:pt x="0" y="482982"/>
                        </a:cubicBezTo>
                        <a:cubicBezTo>
                          <a:pt x="-9258" y="354601"/>
                          <a:pt x="10096" y="234582"/>
                          <a:pt x="0" y="0"/>
                        </a:cubicBezTo>
                        <a:close/>
                      </a:path>
                      <a:path w="10515600" h="965964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2731" y="150603"/>
                          <a:pt x="10501408" y="387922"/>
                          <a:pt x="10515600" y="502301"/>
                        </a:cubicBezTo>
                        <a:cubicBezTo>
                          <a:pt x="10529792" y="616680"/>
                          <a:pt x="10530843" y="747533"/>
                          <a:pt x="10515600" y="965964"/>
                        </a:cubicBezTo>
                        <a:cubicBezTo>
                          <a:pt x="10305681" y="954549"/>
                          <a:pt x="10050108" y="962384"/>
                          <a:pt x="9753219" y="965964"/>
                        </a:cubicBezTo>
                        <a:cubicBezTo>
                          <a:pt x="9456330" y="969544"/>
                          <a:pt x="9525512" y="982639"/>
                          <a:pt x="9306306" y="965964"/>
                        </a:cubicBezTo>
                        <a:cubicBezTo>
                          <a:pt x="9087100" y="949289"/>
                          <a:pt x="8620907" y="1000225"/>
                          <a:pt x="8438769" y="965964"/>
                        </a:cubicBezTo>
                        <a:cubicBezTo>
                          <a:pt x="8256631" y="931703"/>
                          <a:pt x="7950474" y="998088"/>
                          <a:pt x="7781544" y="965964"/>
                        </a:cubicBezTo>
                        <a:cubicBezTo>
                          <a:pt x="7612615" y="933840"/>
                          <a:pt x="7496249" y="965558"/>
                          <a:pt x="7334631" y="965964"/>
                        </a:cubicBezTo>
                        <a:cubicBezTo>
                          <a:pt x="7173013" y="966370"/>
                          <a:pt x="6878574" y="989706"/>
                          <a:pt x="6677406" y="965964"/>
                        </a:cubicBezTo>
                        <a:cubicBezTo>
                          <a:pt x="6476238" y="942222"/>
                          <a:pt x="6439581" y="949602"/>
                          <a:pt x="6335649" y="965964"/>
                        </a:cubicBezTo>
                        <a:cubicBezTo>
                          <a:pt x="6231717" y="982326"/>
                          <a:pt x="6135578" y="972630"/>
                          <a:pt x="5993892" y="965964"/>
                        </a:cubicBezTo>
                        <a:cubicBezTo>
                          <a:pt x="5852206" y="959298"/>
                          <a:pt x="5510139" y="934882"/>
                          <a:pt x="5336667" y="965964"/>
                        </a:cubicBezTo>
                        <a:cubicBezTo>
                          <a:pt x="5163196" y="997046"/>
                          <a:pt x="4995694" y="959894"/>
                          <a:pt x="4889754" y="965964"/>
                        </a:cubicBezTo>
                        <a:cubicBezTo>
                          <a:pt x="4783814" y="972034"/>
                          <a:pt x="4495120" y="971556"/>
                          <a:pt x="4127373" y="965964"/>
                        </a:cubicBezTo>
                        <a:cubicBezTo>
                          <a:pt x="3759626" y="960372"/>
                          <a:pt x="3886665" y="968372"/>
                          <a:pt x="3680460" y="965964"/>
                        </a:cubicBezTo>
                        <a:cubicBezTo>
                          <a:pt x="3474255" y="963556"/>
                          <a:pt x="3123909" y="984479"/>
                          <a:pt x="2918079" y="965964"/>
                        </a:cubicBezTo>
                        <a:cubicBezTo>
                          <a:pt x="2712249" y="947449"/>
                          <a:pt x="2688971" y="952661"/>
                          <a:pt x="2576322" y="965964"/>
                        </a:cubicBezTo>
                        <a:cubicBezTo>
                          <a:pt x="2463673" y="979267"/>
                          <a:pt x="2127678" y="987613"/>
                          <a:pt x="1813941" y="965964"/>
                        </a:cubicBezTo>
                        <a:cubicBezTo>
                          <a:pt x="1500204" y="944315"/>
                          <a:pt x="1545667" y="976469"/>
                          <a:pt x="1367028" y="965964"/>
                        </a:cubicBezTo>
                        <a:cubicBezTo>
                          <a:pt x="1188389" y="955459"/>
                          <a:pt x="1188334" y="956528"/>
                          <a:pt x="1025271" y="965964"/>
                        </a:cubicBezTo>
                        <a:cubicBezTo>
                          <a:pt x="862208" y="975400"/>
                          <a:pt x="759610" y="976008"/>
                          <a:pt x="578358" y="965964"/>
                        </a:cubicBezTo>
                        <a:cubicBezTo>
                          <a:pt x="397106" y="955920"/>
                          <a:pt x="120249" y="946243"/>
                          <a:pt x="0" y="965964"/>
                        </a:cubicBezTo>
                        <a:cubicBezTo>
                          <a:pt x="-6609" y="736552"/>
                          <a:pt x="-9252" y="683299"/>
                          <a:pt x="0" y="502301"/>
                        </a:cubicBezTo>
                        <a:cubicBezTo>
                          <a:pt x="9252" y="321303"/>
                          <a:pt x="-23403" y="1407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Value Network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1692387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3" y="4947247"/>
            <a:ext cx="10363200" cy="136207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Contributions, gains and levers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0FD1A-D4CD-6FB6-B381-8BA0B50DC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4" y="257824"/>
            <a:ext cx="4258553" cy="2827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8E0161-D6A6-C92F-801C-CCB2091A50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3"/>
          <a:stretch/>
        </p:blipFill>
        <p:spPr>
          <a:xfrm>
            <a:off x="9080491" y="251470"/>
            <a:ext cx="2779722" cy="4113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BCE8E3-8CD5-1D52-C127-5EB7A0D700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 bwMode="auto">
          <a:xfrm>
            <a:off x="1487488" y="2864918"/>
            <a:ext cx="2153107" cy="15001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9C0656-AF22-35A4-B7C6-1ED6DC29F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5459" y="1315285"/>
            <a:ext cx="2357783" cy="17675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BD29BC-1799-3997-E6CC-D4BE2BE321EB}"/>
              </a:ext>
            </a:extLst>
          </p:cNvPr>
          <p:cNvCxnSpPr>
            <a:cxnSpLocks/>
          </p:cNvCxnSpPr>
          <p:nvPr/>
        </p:nvCxnSpPr>
        <p:spPr>
          <a:xfrm>
            <a:off x="5668210" y="2265098"/>
            <a:ext cx="572528" cy="0"/>
          </a:xfrm>
          <a:prstGeom prst="straightConnector1">
            <a:avLst/>
          </a:prstGeom>
          <a:ln w="857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2A105E-2DCF-A1A9-FCE8-05713682EBD1}"/>
              </a:ext>
            </a:extLst>
          </p:cNvPr>
          <p:cNvCxnSpPr>
            <a:cxnSpLocks/>
          </p:cNvCxnSpPr>
          <p:nvPr/>
        </p:nvCxnSpPr>
        <p:spPr bwMode="auto">
          <a:xfrm>
            <a:off x="8553242" y="2276872"/>
            <a:ext cx="527249" cy="0"/>
          </a:xfrm>
          <a:prstGeom prst="straightConnector1">
            <a:avLst/>
          </a:prstGeom>
          <a:ln w="857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8A9BC49-16E0-6060-80BB-BE1277E84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55" y="567980"/>
            <a:ext cx="2531514" cy="18978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361C5FD1-C361-155B-98E0-ACC08A22D4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63083" y="4527391"/>
            <a:ext cx="10749541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Results achieved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2a1ff52-82f5-47fb-b8b5-6879311e276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ADE0648727DD4F8CC9C68EE665CA41" ma:contentTypeVersion="14" ma:contentTypeDescription="Create a new document." ma:contentTypeScope="" ma:versionID="c35a1cd8b4e75d4e74740f1ae9f5f701">
  <xsd:schema xmlns:xsd="http://www.w3.org/2001/XMLSchema" xmlns:xs="http://www.w3.org/2001/XMLSchema" xmlns:p="http://schemas.microsoft.com/office/2006/metadata/properties" xmlns:ns3="72a1ff52-82f5-47fb-b8b5-6879311e2764" xmlns:ns4="30fc8cb9-8deb-48a3-9859-1e7731a72946" targetNamespace="http://schemas.microsoft.com/office/2006/metadata/properties" ma:root="true" ma:fieldsID="baa58f96da6c2d38233041b838bb2c91" ns3:_="" ns4:_="">
    <xsd:import namespace="72a1ff52-82f5-47fb-b8b5-6879311e2764"/>
    <xsd:import namespace="30fc8cb9-8deb-48a3-9859-1e7731a7294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1ff52-82f5-47fb-b8b5-6879311e27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fc8cb9-8deb-48a3-9859-1e7731a7294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4424ED-9DDC-4B70-B927-DD423BBBA451}">
  <ds:schemaRefs>
    <ds:schemaRef ds:uri="72a1ff52-82f5-47fb-b8b5-6879311e2764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30fc8cb9-8deb-48a3-9859-1e7731a7294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7B74864-54E5-4117-BF78-E36E4112BF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a1ff52-82f5-47fb-b8b5-6879311e2764"/>
    <ds:schemaRef ds:uri="30fc8cb9-8deb-48a3-9859-1e7731a729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195303-91BA-4EB6-B645-6D369AFB86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</TotalTime>
  <Words>927</Words>
  <Application>Microsoft Macintosh PowerPoint</Application>
  <DocSecurity>0</DocSecurity>
  <PresentationFormat>Widescreen</PresentationFormat>
  <Paragraphs>145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Blank</vt:lpstr>
      <vt:lpstr>Diversifying Business Models for Biocontrol Deployment </vt:lpstr>
      <vt:lpstr>Technical description</vt:lpstr>
      <vt:lpstr>SIT - Codling moth (Cydia pomonella)</vt:lpstr>
      <vt:lpstr>PowerPoint Presentation</vt:lpstr>
      <vt:lpstr>PowerPoint Presentation</vt:lpstr>
      <vt:lpstr>Value proposition and value network</vt:lpstr>
      <vt:lpstr>PowerPoint Presentation</vt:lpstr>
      <vt:lpstr>PowerPoint Presentation</vt:lpstr>
      <vt:lpstr>Contributions, gains and levers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Diversifying Business Models for Biocontrol Deployment</dc:title>
  <dc:subject/>
  <dc:creator>Martin Wohlfarter</dc:creator>
  <cp:keywords/>
  <dc:description/>
  <cp:lastModifiedBy>Martin Wohlfarter</cp:lastModifiedBy>
  <cp:revision>49</cp:revision>
  <dcterms:created xsi:type="dcterms:W3CDTF">2012-12-03T06:56:55Z</dcterms:created>
  <dcterms:modified xsi:type="dcterms:W3CDTF">2023-05-29T07:13:41Z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0x010100F8ADE0648727DD4F8CC9C68EE665CA41</vt:lpwstr>
  </property>
</Properties>
</file>