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3"/>
  </p:notesMasterIdLst>
  <p:handoutMasterIdLst>
    <p:handoutMasterId r:id="rId34"/>
  </p:handoutMasterIdLst>
  <p:sldIdLst>
    <p:sldId id="324" r:id="rId2"/>
    <p:sldId id="369" r:id="rId3"/>
    <p:sldId id="355" r:id="rId4"/>
    <p:sldId id="375" r:id="rId5"/>
    <p:sldId id="376" r:id="rId6"/>
    <p:sldId id="514" r:id="rId7"/>
    <p:sldId id="516" r:id="rId8"/>
    <p:sldId id="391" r:id="rId9"/>
    <p:sldId id="362" r:id="rId10"/>
    <p:sldId id="367" r:id="rId11"/>
    <p:sldId id="517" r:id="rId12"/>
    <p:sldId id="417" r:id="rId13"/>
    <p:sldId id="515" r:id="rId14"/>
    <p:sldId id="722" r:id="rId15"/>
    <p:sldId id="716" r:id="rId16"/>
    <p:sldId id="725" r:id="rId17"/>
    <p:sldId id="519" r:id="rId18"/>
    <p:sldId id="304" r:id="rId19"/>
    <p:sldId id="300" r:id="rId20"/>
    <p:sldId id="303" r:id="rId21"/>
    <p:sldId id="275" r:id="rId22"/>
    <p:sldId id="278" r:id="rId23"/>
    <p:sldId id="280" r:id="rId24"/>
    <p:sldId id="412" r:id="rId25"/>
    <p:sldId id="414" r:id="rId26"/>
    <p:sldId id="520" r:id="rId27"/>
    <p:sldId id="418" r:id="rId28"/>
    <p:sldId id="728" r:id="rId29"/>
    <p:sldId id="727" r:id="rId30"/>
    <p:sldId id="416" r:id="rId31"/>
    <p:sldId id="724" r:id="rId32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9CFB35F-0DBB-4E20-9150-530530CDEA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57B9C39-866D-4076-9017-7388CE91A6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88B73-F135-4964-ABC4-30A7755F0254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8D54060-6C45-426B-AC65-8FE6B16E61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139066-0C60-4EF4-A490-5F2DC424F5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5B38C-8B78-4057-B19E-13AC5A2FF9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052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42103-68A4-46BB-B583-479028F2B210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D5E20-B3DE-462A-A5DA-C2465BA07E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79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89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F23A38F-9241-5E4C-993E-7550FCB6C5C7}" type="slidenum">
              <a:rPr lang="pt-BR" sz="1200">
                <a:cs typeface="Arial" charset="0"/>
              </a:rPr>
              <a:pPr eaLnBrk="1" hangingPunct="1"/>
              <a:t>8</a:t>
            </a:fld>
            <a:endParaRPr lang="pt-BR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C1EC5-A1FA-4927-909C-DE364EEA7E94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622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1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76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5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69568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2110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3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12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91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2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3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4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5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1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5/24/23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71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10.jpeg"/><Relationship Id="rId5" Type="http://schemas.openxmlformats.org/officeDocument/2006/relationships/image" Target="../media/image27.jpeg"/><Relationship Id="rId10" Type="http://schemas.openxmlformats.org/officeDocument/2006/relationships/image" Target="../media/image9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9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gif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4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10.jpeg"/><Relationship Id="rId10" Type="http://schemas.openxmlformats.org/officeDocument/2006/relationships/image" Target="../media/image71.jpg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7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0.jpeg"/><Relationship Id="rId4" Type="http://schemas.openxmlformats.org/officeDocument/2006/relationships/image" Target="../media/image13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10.jpeg"/><Relationship Id="rId12" Type="http://schemas.openxmlformats.org/officeDocument/2006/relationships/image" Target="../media/image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6.jpg"/><Relationship Id="rId5" Type="http://schemas.openxmlformats.org/officeDocument/2006/relationships/image" Target="../media/image81.jpeg"/><Relationship Id="rId15" Type="http://schemas.openxmlformats.org/officeDocument/2006/relationships/image" Target="../media/image89.png"/><Relationship Id="rId10" Type="http://schemas.openxmlformats.org/officeDocument/2006/relationships/image" Target="../media/image85.jpe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66E35CA-5337-4C98-9780-21E274428C3F}"/>
              </a:ext>
            </a:extLst>
          </p:cNvPr>
          <p:cNvCxnSpPr/>
          <p:nvPr/>
        </p:nvCxnSpPr>
        <p:spPr>
          <a:xfrm>
            <a:off x="1853876" y="889725"/>
            <a:ext cx="665259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EA32736E-FCDB-48D1-ACE4-01C02A826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664" y="1434371"/>
            <a:ext cx="900050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>
                <a:latin typeface="Arial Narrow" panose="020B0606020202030204" pitchFamily="34" charset="0"/>
              </a:rPr>
              <a:t>Application of the Sterile Insect Technique as a tool for the Integrated Management Vector</a:t>
            </a:r>
            <a:r>
              <a:rPr lang="pt-BR" sz="4000" b="1" i="1" dirty="0">
                <a:latin typeface="Arial Narrow" panose="020B0606020202030204" pitchFamily="34" charset="0"/>
              </a:rPr>
              <a:t> (</a:t>
            </a:r>
            <a:r>
              <a:rPr lang="en-US" sz="4000" b="1" dirty="0">
                <a:latin typeface="Arial Narrow" panose="020B0606020202030204" pitchFamily="34" charset="0"/>
              </a:rPr>
              <a:t>Aedes aegypti) in Brazil</a:t>
            </a:r>
            <a:endParaRPr lang="pt-BR" sz="4000" b="1" i="1" dirty="0">
              <a:latin typeface="Arial Narrow" panose="020B0606020202030204" pitchFamily="34" charset="0"/>
            </a:endParaRPr>
          </a:p>
        </p:txBody>
      </p:sp>
      <p:sp>
        <p:nvSpPr>
          <p:cNvPr id="11" name="Retângulo 1">
            <a:extLst>
              <a:ext uri="{FF2B5EF4-FFF2-40B4-BE49-F238E27FC236}">
                <a16:creationId xmlns:a16="http://schemas.microsoft.com/office/drawing/2014/main" id="{FC987EE3-75A4-4C32-80C7-0158217EE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429" y="5059473"/>
            <a:ext cx="7092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 dirty="0">
                <a:latin typeface="Arial Narrow" panose="020B0606020202030204" pitchFamily="34" charset="0"/>
              </a:rPr>
              <a:t>Jair Virginio, PhD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i="1" dirty="0">
                <a:latin typeface="Arial Narrow" panose="020B0606020202030204" pitchFamily="34" charset="0"/>
              </a:rPr>
              <a:t>Moscamed </a:t>
            </a:r>
            <a:r>
              <a:rPr lang="pt-BR" altLang="pt-BR" sz="2000" b="1" i="1" dirty="0" err="1">
                <a:latin typeface="Arial Narrow" panose="020B0606020202030204" pitchFamily="34" charset="0"/>
              </a:rPr>
              <a:t>Brazil</a:t>
            </a:r>
            <a:r>
              <a:rPr lang="pt-BR" altLang="pt-BR" sz="2000" b="1" i="1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2" name="Picture 2" descr="http://www.higieneambiental.com/sites/default/files/images/control-plagas/cos/mosquito-tigre-cop2.jpg">
            <a:extLst>
              <a:ext uri="{FF2B5EF4-FFF2-40B4-BE49-F238E27FC236}">
                <a16:creationId xmlns:a16="http://schemas.microsoft.com/office/drawing/2014/main" id="{D47568F0-EED8-46E7-851B-F6E2676B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0" y="4074934"/>
            <a:ext cx="2181960" cy="2036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61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3AB8816-1ED3-4132-BC6A-B3000A2B2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3A0C06A-D3AD-4FD6-B85A-CF3384750BD2}"/>
              </a:ext>
            </a:extLst>
          </p:cNvPr>
          <p:cNvSpPr/>
          <p:nvPr/>
        </p:nvSpPr>
        <p:spPr>
          <a:xfrm>
            <a:off x="198782" y="172278"/>
            <a:ext cx="11860695" cy="6506817"/>
          </a:xfrm>
          <a:prstGeom prst="roundRect">
            <a:avLst>
              <a:gd name="adj" fmla="val 171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E2A811-5E78-4491-B783-8700D2E57B41}"/>
              </a:ext>
            </a:extLst>
          </p:cNvPr>
          <p:cNvSpPr txBox="1"/>
          <p:nvPr/>
        </p:nvSpPr>
        <p:spPr>
          <a:xfrm>
            <a:off x="2249179" y="130237"/>
            <a:ext cx="878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latin typeface="+mj-lt"/>
                <a:cs typeface="Arial" panose="020B0604020202020204" pitchFamily="34" charset="0"/>
              </a:rPr>
              <a:t>Protocols</a:t>
            </a:r>
            <a:r>
              <a:rPr lang="pt-BR" sz="2800" b="1" i="1" dirty="0">
                <a:latin typeface="+mj-lt"/>
                <a:cs typeface="Arial" panose="020B0604020202020204" pitchFamily="34" charset="0"/>
              </a:rPr>
              <a:t> for </a:t>
            </a:r>
            <a:r>
              <a:rPr lang="pt-BR" sz="2800" b="1" i="1" dirty="0" err="1">
                <a:latin typeface="+mj-lt"/>
                <a:cs typeface="Arial" panose="020B0604020202020204" pitchFamily="34" charset="0"/>
              </a:rPr>
              <a:t>mass</a:t>
            </a:r>
            <a:r>
              <a:rPr lang="pt-BR" sz="2800" b="1" i="1" dirty="0">
                <a:latin typeface="+mj-lt"/>
                <a:cs typeface="Arial" panose="020B0604020202020204" pitchFamily="34" charset="0"/>
              </a:rPr>
              <a:t>—</a:t>
            </a:r>
            <a:r>
              <a:rPr lang="pt-BR" sz="2800" b="1" i="1" dirty="0" err="1">
                <a:latin typeface="+mj-lt"/>
                <a:cs typeface="Arial" panose="020B0604020202020204" pitchFamily="34" charset="0"/>
              </a:rPr>
              <a:t>rearing</a:t>
            </a:r>
            <a:r>
              <a:rPr lang="pt-BR" sz="2800" b="1" i="1" dirty="0">
                <a:latin typeface="+mj-lt"/>
                <a:cs typeface="Arial" panose="020B0604020202020204" pitchFamily="34" charset="0"/>
              </a:rPr>
              <a:t> </a:t>
            </a:r>
            <a:r>
              <a:rPr lang="pt-BR" sz="2800" b="1" i="1" dirty="0" err="1">
                <a:latin typeface="+mj-lt"/>
                <a:cs typeface="Arial" panose="020B0604020202020204" pitchFamily="34" charset="0"/>
              </a:rPr>
              <a:t>of</a:t>
            </a:r>
            <a:r>
              <a:rPr lang="pt-BR" sz="2800" b="1" i="1" dirty="0">
                <a:latin typeface="+mj-lt"/>
                <a:cs typeface="Arial" panose="020B0604020202020204" pitchFamily="34" charset="0"/>
              </a:rPr>
              <a:t> </a:t>
            </a:r>
            <a:r>
              <a:rPr lang="pt-BR" sz="2800" b="1" i="1" dirty="0" err="1">
                <a:latin typeface="+mj-lt"/>
                <a:cs typeface="Arial" panose="020B0604020202020204" pitchFamily="34" charset="0"/>
              </a:rPr>
              <a:t>Ae</a:t>
            </a:r>
            <a:r>
              <a:rPr lang="pt-BR" sz="2800" b="1" i="1" dirty="0">
                <a:latin typeface="+mj-lt"/>
                <a:cs typeface="Arial" panose="020B0604020202020204" pitchFamily="34" charset="0"/>
              </a:rPr>
              <a:t>. aegypti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5A48CDE-3459-461F-92E2-2CECCD56475D}"/>
              </a:ext>
            </a:extLst>
          </p:cNvPr>
          <p:cNvCxnSpPr>
            <a:cxnSpLocks/>
          </p:cNvCxnSpPr>
          <p:nvPr/>
        </p:nvCxnSpPr>
        <p:spPr>
          <a:xfrm>
            <a:off x="1962495" y="726334"/>
            <a:ext cx="792965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3">
            <a:extLst>
              <a:ext uri="{FF2B5EF4-FFF2-40B4-BE49-F238E27FC236}">
                <a16:creationId xmlns:a16="http://schemas.microsoft.com/office/drawing/2014/main" id="{E2BB8B1B-C88C-461E-AD00-F54F8442AAA6}"/>
              </a:ext>
            </a:extLst>
          </p:cNvPr>
          <p:cNvSpPr txBox="1"/>
          <p:nvPr/>
        </p:nvSpPr>
        <p:spPr>
          <a:xfrm>
            <a:off x="665090" y="991569"/>
            <a:ext cx="141577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Adults room</a:t>
            </a:r>
          </a:p>
        </p:txBody>
      </p:sp>
      <p:sp>
        <p:nvSpPr>
          <p:cNvPr id="128" name="TextBox 14">
            <a:extLst>
              <a:ext uri="{FF2B5EF4-FFF2-40B4-BE49-F238E27FC236}">
                <a16:creationId xmlns:a16="http://schemas.microsoft.com/office/drawing/2014/main" id="{FA369430-086E-4190-A050-0C732003C10F}"/>
              </a:ext>
            </a:extLst>
          </p:cNvPr>
          <p:cNvSpPr txBox="1"/>
          <p:nvPr/>
        </p:nvSpPr>
        <p:spPr>
          <a:xfrm>
            <a:off x="5495612" y="1101864"/>
            <a:ext cx="1747121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Larval rearing</a:t>
            </a:r>
          </a:p>
        </p:txBody>
      </p:sp>
      <p:sp>
        <p:nvSpPr>
          <p:cNvPr id="129" name="TextBox 15">
            <a:extLst>
              <a:ext uri="{FF2B5EF4-FFF2-40B4-BE49-F238E27FC236}">
                <a16:creationId xmlns:a16="http://schemas.microsoft.com/office/drawing/2014/main" id="{8ACAD5FA-BD2B-446C-937E-6B923F78DDF1}"/>
              </a:ext>
            </a:extLst>
          </p:cNvPr>
          <p:cNvSpPr txBox="1"/>
          <p:nvPr/>
        </p:nvSpPr>
        <p:spPr>
          <a:xfrm>
            <a:off x="8830590" y="1056798"/>
            <a:ext cx="248389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Sorting Pupae</a:t>
            </a:r>
          </a:p>
        </p:txBody>
      </p:sp>
      <p:sp>
        <p:nvSpPr>
          <p:cNvPr id="130" name="TextBox 18">
            <a:extLst>
              <a:ext uri="{FF2B5EF4-FFF2-40B4-BE49-F238E27FC236}">
                <a16:creationId xmlns:a16="http://schemas.microsoft.com/office/drawing/2014/main" id="{96129A6F-2918-4F20-93D7-1B4D7A2C50DB}"/>
              </a:ext>
            </a:extLst>
          </p:cNvPr>
          <p:cNvSpPr txBox="1"/>
          <p:nvPr/>
        </p:nvSpPr>
        <p:spPr>
          <a:xfrm>
            <a:off x="2712203" y="1048826"/>
            <a:ext cx="205455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Eggs</a:t>
            </a:r>
          </a:p>
        </p:txBody>
      </p:sp>
      <p:sp>
        <p:nvSpPr>
          <p:cNvPr id="131" name="Right Arrow 22">
            <a:extLst>
              <a:ext uri="{FF2B5EF4-FFF2-40B4-BE49-F238E27FC236}">
                <a16:creationId xmlns:a16="http://schemas.microsoft.com/office/drawing/2014/main" id="{A96E3B09-FDCC-4CD3-88AD-174763CF9E15}"/>
              </a:ext>
            </a:extLst>
          </p:cNvPr>
          <p:cNvSpPr/>
          <p:nvPr/>
        </p:nvSpPr>
        <p:spPr>
          <a:xfrm>
            <a:off x="4523861" y="2292277"/>
            <a:ext cx="451558" cy="41164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2" name="Right Arrow 21">
            <a:extLst>
              <a:ext uri="{FF2B5EF4-FFF2-40B4-BE49-F238E27FC236}">
                <a16:creationId xmlns:a16="http://schemas.microsoft.com/office/drawing/2014/main" id="{E6450EA8-A4FF-42E8-9414-71FD2B7E8FAC}"/>
              </a:ext>
            </a:extLst>
          </p:cNvPr>
          <p:cNvSpPr/>
          <p:nvPr/>
        </p:nvSpPr>
        <p:spPr>
          <a:xfrm>
            <a:off x="2249179" y="2271682"/>
            <a:ext cx="476879" cy="41164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33" name="Picture 2" descr="C:\Users\Marga\Dropbox\UPAT\Produção\Colônia\IMG_0123.JPG">
            <a:extLst>
              <a:ext uri="{FF2B5EF4-FFF2-40B4-BE49-F238E27FC236}">
                <a16:creationId xmlns:a16="http://schemas.microsoft.com/office/drawing/2014/main" id="{7A91D084-3C30-4714-AA8E-D8FDE3BB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3356" y="1876255"/>
            <a:ext cx="2040900" cy="1530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4" name="Picture 3" descr="C:\Users\Marga\Dropbox\UPAT\Produção\Colônia\Colônia-gaiolas.jpg">
            <a:extLst>
              <a:ext uri="{FF2B5EF4-FFF2-40B4-BE49-F238E27FC236}">
                <a16:creationId xmlns:a16="http://schemas.microsoft.com/office/drawing/2014/main" id="{E93AC065-FA4A-482B-8F7C-76D5D427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5" y="1461928"/>
            <a:ext cx="1554259" cy="2072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5" name="Espaço Reservado para Conteúdo 21">
            <a:extLst>
              <a:ext uri="{FF2B5EF4-FFF2-40B4-BE49-F238E27FC236}">
                <a16:creationId xmlns:a16="http://schemas.microsoft.com/office/drawing/2014/main" id="{E92A3424-3DFA-4F7B-9EF5-7C38058FC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80" y="1664527"/>
            <a:ext cx="2586777" cy="194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6" name="Right Arrow 22">
            <a:extLst>
              <a:ext uri="{FF2B5EF4-FFF2-40B4-BE49-F238E27FC236}">
                <a16:creationId xmlns:a16="http://schemas.microsoft.com/office/drawing/2014/main" id="{1CA7C4A3-351C-40D5-9841-1B35A332F090}"/>
              </a:ext>
            </a:extLst>
          </p:cNvPr>
          <p:cNvSpPr/>
          <p:nvPr/>
        </p:nvSpPr>
        <p:spPr>
          <a:xfrm>
            <a:off x="7937662" y="2411327"/>
            <a:ext cx="451558" cy="41164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37" name="Picture 4" descr="C:\Users\Marga\Dropbox\UPAT\Produção\Supressão\linha de separaçãp.jpg">
            <a:extLst>
              <a:ext uri="{FF2B5EF4-FFF2-40B4-BE49-F238E27FC236}">
                <a16:creationId xmlns:a16="http://schemas.microsoft.com/office/drawing/2014/main" id="{C2847274-5795-4164-B8FA-E7461984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91" y="1621143"/>
            <a:ext cx="3456904" cy="194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8" name="Picture 2" descr="F:\Nova pasta (2)\IMG_0096.JPG">
            <a:extLst>
              <a:ext uri="{FF2B5EF4-FFF2-40B4-BE49-F238E27FC236}">
                <a16:creationId xmlns:a16="http://schemas.microsoft.com/office/drawing/2014/main" id="{59C03843-4752-4D41-B7B6-1C5177EE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2205" y="3791753"/>
            <a:ext cx="2355272" cy="208528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9" name="TextBox 15">
            <a:extLst>
              <a:ext uri="{FF2B5EF4-FFF2-40B4-BE49-F238E27FC236}">
                <a16:creationId xmlns:a16="http://schemas.microsoft.com/office/drawing/2014/main" id="{B13077A2-5583-4A36-B7D9-81DDAEDB8CDF}"/>
              </a:ext>
            </a:extLst>
          </p:cNvPr>
          <p:cNvSpPr txBox="1"/>
          <p:nvPr/>
        </p:nvSpPr>
        <p:spPr>
          <a:xfrm>
            <a:off x="9403731" y="6007934"/>
            <a:ext cx="211374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Sterilization</a:t>
            </a:r>
          </a:p>
        </p:txBody>
      </p:sp>
      <p:pic>
        <p:nvPicPr>
          <p:cNvPr id="140" name="Imagem 139">
            <a:extLst>
              <a:ext uri="{FF2B5EF4-FFF2-40B4-BE49-F238E27FC236}">
                <a16:creationId xmlns:a16="http://schemas.microsoft.com/office/drawing/2014/main" id="{E0B7DD9A-3EF3-4355-B5B5-CD4075C34D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809" y="4053539"/>
            <a:ext cx="2148494" cy="15052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41" name="Right Arrow 22">
            <a:extLst>
              <a:ext uri="{FF2B5EF4-FFF2-40B4-BE49-F238E27FC236}">
                <a16:creationId xmlns:a16="http://schemas.microsoft.com/office/drawing/2014/main" id="{C193C225-98C7-4B15-AB20-927F57CED05D}"/>
              </a:ext>
            </a:extLst>
          </p:cNvPr>
          <p:cNvSpPr/>
          <p:nvPr/>
        </p:nvSpPr>
        <p:spPr>
          <a:xfrm rot="10800000">
            <a:off x="8337889" y="4940181"/>
            <a:ext cx="451558" cy="41164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2" name="TextBox 14">
            <a:extLst>
              <a:ext uri="{FF2B5EF4-FFF2-40B4-BE49-F238E27FC236}">
                <a16:creationId xmlns:a16="http://schemas.microsoft.com/office/drawing/2014/main" id="{D94F36CA-5331-4195-9F89-6CB08168ED66}"/>
              </a:ext>
            </a:extLst>
          </p:cNvPr>
          <p:cNvSpPr txBox="1"/>
          <p:nvPr/>
        </p:nvSpPr>
        <p:spPr>
          <a:xfrm>
            <a:off x="6571788" y="5999181"/>
            <a:ext cx="1747121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Quality Control</a:t>
            </a:r>
          </a:p>
        </p:txBody>
      </p:sp>
      <p:pic>
        <p:nvPicPr>
          <p:cNvPr id="143" name="Picture 2" descr="C:\Users\Aldo\Pictures\My Pics 2013\Biofabrica\Jacobina 10-09-2013 LIVIA\DSC00110.JPG">
            <a:extLst>
              <a:ext uri="{FF2B5EF4-FFF2-40B4-BE49-F238E27FC236}">
                <a16:creationId xmlns:a16="http://schemas.microsoft.com/office/drawing/2014/main" id="{D8E90FEE-332C-4F10-AC27-5966BA45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6808" y="3887221"/>
            <a:ext cx="2129890" cy="1597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5" name="Right Arrow 22">
            <a:extLst>
              <a:ext uri="{FF2B5EF4-FFF2-40B4-BE49-F238E27FC236}">
                <a16:creationId xmlns:a16="http://schemas.microsoft.com/office/drawing/2014/main" id="{7BA1544C-87A2-4FD9-85CF-50035FAC5F58}"/>
              </a:ext>
            </a:extLst>
          </p:cNvPr>
          <p:cNvSpPr/>
          <p:nvPr/>
        </p:nvSpPr>
        <p:spPr>
          <a:xfrm rot="10800000">
            <a:off x="5913810" y="4793031"/>
            <a:ext cx="451558" cy="41164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6" name="TextBox 14">
            <a:extLst>
              <a:ext uri="{FF2B5EF4-FFF2-40B4-BE49-F238E27FC236}">
                <a16:creationId xmlns:a16="http://schemas.microsoft.com/office/drawing/2014/main" id="{A3BBBE99-2629-4590-BDC7-68C732652E18}"/>
              </a:ext>
            </a:extLst>
          </p:cNvPr>
          <p:cNvSpPr txBox="1"/>
          <p:nvPr/>
        </p:nvSpPr>
        <p:spPr>
          <a:xfrm>
            <a:off x="3179639" y="5692368"/>
            <a:ext cx="2867891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Adult Emergency Room</a:t>
            </a:r>
          </a:p>
        </p:txBody>
      </p:sp>
      <p:pic>
        <p:nvPicPr>
          <p:cNvPr id="147" name="Picture 3" descr="C:\Users\Aldo\Pictures\My Pics 2013\Biofabrica\Jacobina 10-09-2013 LIVIA\DSC00144.JPG">
            <a:extLst>
              <a:ext uri="{FF2B5EF4-FFF2-40B4-BE49-F238E27FC236}">
                <a16:creationId xmlns:a16="http://schemas.microsoft.com/office/drawing/2014/main" id="{A4309FFF-B3C4-4DA9-9ECF-5BAE6D404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9098" y="3951482"/>
            <a:ext cx="1537805" cy="2050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8" name="TextBox 14">
            <a:extLst>
              <a:ext uri="{FF2B5EF4-FFF2-40B4-BE49-F238E27FC236}">
                <a16:creationId xmlns:a16="http://schemas.microsoft.com/office/drawing/2014/main" id="{39638C89-18E7-4EB2-B62B-991714F5432E}"/>
              </a:ext>
            </a:extLst>
          </p:cNvPr>
          <p:cNvSpPr txBox="1"/>
          <p:nvPr/>
        </p:nvSpPr>
        <p:spPr>
          <a:xfrm>
            <a:off x="1089556" y="6076034"/>
            <a:ext cx="161008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latin typeface="Arial" charset="0"/>
                <a:cs typeface="Arial" charset="0"/>
              </a:rPr>
              <a:t>Release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D02E132A-B7AF-4C91-8570-99F38981F83C}"/>
              </a:ext>
            </a:extLst>
          </p:cNvPr>
          <p:cNvSpPr txBox="1"/>
          <p:nvPr/>
        </p:nvSpPr>
        <p:spPr>
          <a:xfrm>
            <a:off x="2832165" y="6354823"/>
            <a:ext cx="7813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cs typeface="Arial" panose="020B0604020202020204" pitchFamily="34" charset="0"/>
              </a:rPr>
              <a:t>Mass rearing protocols </a:t>
            </a:r>
            <a:r>
              <a:rPr lang="en-US" sz="1600" dirty="0">
                <a:cs typeface="Arial" panose="020B0604020202020204" pitchFamily="34" charset="0"/>
              </a:rPr>
              <a:t>described by Carvalho et al., (2014), some adaptations</a:t>
            </a:r>
          </a:p>
        </p:txBody>
      </p:sp>
      <p:pic>
        <p:nvPicPr>
          <p:cNvPr id="28" name="Imagem 2">
            <a:extLst>
              <a:ext uri="{FF2B5EF4-FFF2-40B4-BE49-F238E27FC236}">
                <a16:creationId xmlns:a16="http://schemas.microsoft.com/office/drawing/2014/main" id="{7AA3A9F0-FBFF-ED40-B9F6-DA9294F226C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327441BA-50A1-3543-405D-55A91DE1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0" y="178905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4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140FB-E920-B141-9EF2-1DBE3AA0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4" y="609600"/>
            <a:ext cx="7466467" cy="1320800"/>
          </a:xfrm>
        </p:spPr>
        <p:txBody>
          <a:bodyPr/>
          <a:lstStyle/>
          <a:p>
            <a:r>
              <a:rPr lang="pt-BR" dirty="0" err="1">
                <a:solidFill>
                  <a:schemeClr val="tx1"/>
                </a:solidFill>
              </a:rPr>
              <a:t>Packaging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and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transport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BB4145-A119-8743-B72B-61EE3FE2B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must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prioritize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shortest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time;</a:t>
            </a:r>
          </a:p>
          <a:p>
            <a:pPr marL="0" indent="0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crucial for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devices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packing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mosquitoes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BE2F0C24-1BD8-874F-8636-A5604D818E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13DDC384-E228-70E3-7AC2-4B54B451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54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96C2973-A8DA-4A4B-A0DF-9217F59F126C}"/>
              </a:ext>
            </a:extLst>
          </p:cNvPr>
          <p:cNvGrpSpPr/>
          <p:nvPr/>
        </p:nvGrpSpPr>
        <p:grpSpPr>
          <a:xfrm>
            <a:off x="4853132" y="1354375"/>
            <a:ext cx="630676" cy="823116"/>
            <a:chOff x="9181698" y="4790177"/>
            <a:chExt cx="1267817" cy="1832164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3EF0E8DD-BE13-4B86-AD84-133B2559BD27}"/>
                </a:ext>
              </a:extLst>
            </p:cNvPr>
            <p:cNvGrpSpPr/>
            <p:nvPr/>
          </p:nvGrpSpPr>
          <p:grpSpPr>
            <a:xfrm>
              <a:off x="9181698" y="4790177"/>
              <a:ext cx="1143112" cy="1832164"/>
              <a:chOff x="1790700" y="2228850"/>
              <a:chExt cx="1709410" cy="2400300"/>
            </a:xfrm>
          </p:grpSpPr>
          <p:pic>
            <p:nvPicPr>
              <p:cNvPr id="150" name="Picture 20" descr="Resultado de imagem para pote aberto desenho">
                <a:extLst>
                  <a:ext uri="{FF2B5EF4-FFF2-40B4-BE49-F238E27FC236}">
                    <a16:creationId xmlns:a16="http://schemas.microsoft.com/office/drawing/2014/main" id="{4FC475FF-F54F-4CF5-8D84-78B9C3481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269"/>
              <a:stretch/>
            </p:blipFill>
            <p:spPr bwMode="auto">
              <a:xfrm>
                <a:off x="1790700" y="2228850"/>
                <a:ext cx="1709410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1" name="CaixaDeTexto 150">
                <a:extLst>
                  <a:ext uri="{FF2B5EF4-FFF2-40B4-BE49-F238E27FC236}">
                    <a16:creationId xmlns:a16="http://schemas.microsoft.com/office/drawing/2014/main" id="{D3AF2B1A-E079-4533-B8FE-102977DA0E47}"/>
                  </a:ext>
                </a:extLst>
              </p:cNvPr>
              <p:cNvSpPr txBox="1"/>
              <p:nvPr/>
            </p:nvSpPr>
            <p:spPr>
              <a:xfrm>
                <a:off x="2431006" y="3683620"/>
                <a:ext cx="636819" cy="875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pt-BR" sz="1350" dirty="0"/>
              </a:p>
            </p:txBody>
          </p:sp>
        </p:grpSp>
        <p:grpSp>
          <p:nvGrpSpPr>
            <p:cNvPr id="24" name="Grupo 400">
              <a:extLst>
                <a:ext uri="{FF2B5EF4-FFF2-40B4-BE49-F238E27FC236}">
                  <a16:creationId xmlns:a16="http://schemas.microsoft.com/office/drawing/2014/main" id="{E38EE474-5646-4676-8A19-ACAEFF2A2A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0479" y="5435419"/>
              <a:ext cx="349036" cy="173726"/>
              <a:chOff x="5364088" y="2977371"/>
              <a:chExt cx="1316992" cy="961296"/>
            </a:xfrm>
          </p:grpSpPr>
          <p:sp>
            <p:nvSpPr>
              <p:cNvPr id="133" name="Elipse 132">
                <a:extLst>
                  <a:ext uri="{FF2B5EF4-FFF2-40B4-BE49-F238E27FC236}">
                    <a16:creationId xmlns:a16="http://schemas.microsoft.com/office/drawing/2014/main" id="{18AAA933-0E6E-4590-9141-49D74EF19D2B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34" name="Elipse 133">
                <a:extLst>
                  <a:ext uri="{FF2B5EF4-FFF2-40B4-BE49-F238E27FC236}">
                    <a16:creationId xmlns:a16="http://schemas.microsoft.com/office/drawing/2014/main" id="{F718DBB0-DA00-4519-99DE-50B43A942714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35" name="Elipse 134">
                <a:extLst>
                  <a:ext uri="{FF2B5EF4-FFF2-40B4-BE49-F238E27FC236}">
                    <a16:creationId xmlns:a16="http://schemas.microsoft.com/office/drawing/2014/main" id="{53C012E4-F439-4D73-8D33-633F5CBFD4D9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36" name="Elipse 135">
                <a:extLst>
                  <a:ext uri="{FF2B5EF4-FFF2-40B4-BE49-F238E27FC236}">
                    <a16:creationId xmlns:a16="http://schemas.microsoft.com/office/drawing/2014/main" id="{0509F8F7-8B57-469A-93F2-7F0E0D528C4B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37" name="Elipse 136">
                <a:extLst>
                  <a:ext uri="{FF2B5EF4-FFF2-40B4-BE49-F238E27FC236}">
                    <a16:creationId xmlns:a16="http://schemas.microsoft.com/office/drawing/2014/main" id="{0864869C-2262-49A4-BBDC-B99ADDF48041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138" name="Grupo 406">
                <a:extLst>
                  <a:ext uri="{FF2B5EF4-FFF2-40B4-BE49-F238E27FC236}">
                    <a16:creationId xmlns:a16="http://schemas.microsoft.com/office/drawing/2014/main" id="{D8A32778-EEA5-43C8-B843-2D885DFFCA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140" name="Grupo 408">
                  <a:extLst>
                    <a:ext uri="{FF2B5EF4-FFF2-40B4-BE49-F238E27FC236}">
                      <a16:creationId xmlns:a16="http://schemas.microsoft.com/office/drawing/2014/main" id="{9EB1E5F8-81CC-451A-A3C2-F61A7D3879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147" name="Conector reto 146">
                    <a:extLst>
                      <a:ext uri="{FF2B5EF4-FFF2-40B4-BE49-F238E27FC236}">
                        <a16:creationId xmlns:a16="http://schemas.microsoft.com/office/drawing/2014/main" id="{DB0DDBFD-E546-4396-BABF-9D3F33DEA07F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ector reto 147">
                    <a:extLst>
                      <a:ext uri="{FF2B5EF4-FFF2-40B4-BE49-F238E27FC236}">
                        <a16:creationId xmlns:a16="http://schemas.microsoft.com/office/drawing/2014/main" id="{B17FA883-50A8-42D3-8CC9-20302433234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Conector reto 148">
                    <a:extLst>
                      <a:ext uri="{FF2B5EF4-FFF2-40B4-BE49-F238E27FC236}">
                        <a16:creationId xmlns:a16="http://schemas.microsoft.com/office/drawing/2014/main" id="{77A46E1F-CCC4-47E1-BF55-6BBFFE70256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1" name="Grupo 409">
                  <a:extLst>
                    <a:ext uri="{FF2B5EF4-FFF2-40B4-BE49-F238E27FC236}">
                      <a16:creationId xmlns:a16="http://schemas.microsoft.com/office/drawing/2014/main" id="{65A07C03-F7D2-455B-81C9-72BDB438DC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145" name="Conector reto 144">
                    <a:extLst>
                      <a:ext uri="{FF2B5EF4-FFF2-40B4-BE49-F238E27FC236}">
                        <a16:creationId xmlns:a16="http://schemas.microsoft.com/office/drawing/2014/main" id="{55A62195-5AB1-4240-A4E2-407CF866FD4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Conector reto 145">
                    <a:extLst>
                      <a:ext uri="{FF2B5EF4-FFF2-40B4-BE49-F238E27FC236}">
                        <a16:creationId xmlns:a16="http://schemas.microsoft.com/office/drawing/2014/main" id="{D0CA7795-2301-4653-9143-AFB0DE823856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2" name="Grupo 410">
                  <a:extLst>
                    <a:ext uri="{FF2B5EF4-FFF2-40B4-BE49-F238E27FC236}">
                      <a16:creationId xmlns:a16="http://schemas.microsoft.com/office/drawing/2014/main" id="{74D89FDC-4543-4BD8-AE48-2B1657E325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143" name="Conector reto 142">
                    <a:extLst>
                      <a:ext uri="{FF2B5EF4-FFF2-40B4-BE49-F238E27FC236}">
                        <a16:creationId xmlns:a16="http://schemas.microsoft.com/office/drawing/2014/main" id="{EC0791D8-C7FF-4277-AA03-58E777083B4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Conector reto 143">
                    <a:extLst>
                      <a:ext uri="{FF2B5EF4-FFF2-40B4-BE49-F238E27FC236}">
                        <a16:creationId xmlns:a16="http://schemas.microsoft.com/office/drawing/2014/main" id="{6457D99C-C906-42AB-80AC-85F17F090427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39" name="Conector reto 138">
                <a:extLst>
                  <a:ext uri="{FF2B5EF4-FFF2-40B4-BE49-F238E27FC236}">
                    <a16:creationId xmlns:a16="http://schemas.microsoft.com/office/drawing/2014/main" id="{D3A9E1C2-9C2E-4B4A-9B22-4BD4061CBB58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400">
              <a:extLst>
                <a:ext uri="{FF2B5EF4-FFF2-40B4-BE49-F238E27FC236}">
                  <a16:creationId xmlns:a16="http://schemas.microsoft.com/office/drawing/2014/main" id="{4F47EA38-5819-4F4A-A6A0-F1801A3D61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2362" y="5757594"/>
              <a:ext cx="349036" cy="173726"/>
              <a:chOff x="5364088" y="2977371"/>
              <a:chExt cx="1316992" cy="961296"/>
            </a:xfrm>
          </p:grpSpPr>
          <p:sp>
            <p:nvSpPr>
              <p:cNvPr id="116" name="Elipse 115">
                <a:extLst>
                  <a:ext uri="{FF2B5EF4-FFF2-40B4-BE49-F238E27FC236}">
                    <a16:creationId xmlns:a16="http://schemas.microsoft.com/office/drawing/2014/main" id="{3ABFC9D8-D55E-47F0-9193-91FD84E73A62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17" name="Elipse 116">
                <a:extLst>
                  <a:ext uri="{FF2B5EF4-FFF2-40B4-BE49-F238E27FC236}">
                    <a16:creationId xmlns:a16="http://schemas.microsoft.com/office/drawing/2014/main" id="{4C8C6461-B71F-46C4-9A3E-989507BEBF90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18" name="Elipse 117">
                <a:extLst>
                  <a:ext uri="{FF2B5EF4-FFF2-40B4-BE49-F238E27FC236}">
                    <a16:creationId xmlns:a16="http://schemas.microsoft.com/office/drawing/2014/main" id="{E710FC16-EE95-42CA-A95A-B5EAE58549DD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19" name="Elipse 118">
                <a:extLst>
                  <a:ext uri="{FF2B5EF4-FFF2-40B4-BE49-F238E27FC236}">
                    <a16:creationId xmlns:a16="http://schemas.microsoft.com/office/drawing/2014/main" id="{D61B70E9-DFD0-46C6-91E7-3C94D300DF2A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20" name="Elipse 119">
                <a:extLst>
                  <a:ext uri="{FF2B5EF4-FFF2-40B4-BE49-F238E27FC236}">
                    <a16:creationId xmlns:a16="http://schemas.microsoft.com/office/drawing/2014/main" id="{53D20919-8467-4654-BB40-C872AA962458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121" name="Grupo 406">
                <a:extLst>
                  <a:ext uri="{FF2B5EF4-FFF2-40B4-BE49-F238E27FC236}">
                    <a16:creationId xmlns:a16="http://schemas.microsoft.com/office/drawing/2014/main" id="{80C03031-A87B-4531-A5E7-727FDC73C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123" name="Grupo 408">
                  <a:extLst>
                    <a:ext uri="{FF2B5EF4-FFF2-40B4-BE49-F238E27FC236}">
                      <a16:creationId xmlns:a16="http://schemas.microsoft.com/office/drawing/2014/main" id="{6E33FAA9-9422-4B83-9A51-BA053E535C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130" name="Conector reto 129">
                    <a:extLst>
                      <a:ext uri="{FF2B5EF4-FFF2-40B4-BE49-F238E27FC236}">
                        <a16:creationId xmlns:a16="http://schemas.microsoft.com/office/drawing/2014/main" id="{3FA4AF39-9922-45A3-87C6-A0482179496D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Conector reto 130">
                    <a:extLst>
                      <a:ext uri="{FF2B5EF4-FFF2-40B4-BE49-F238E27FC236}">
                        <a16:creationId xmlns:a16="http://schemas.microsoft.com/office/drawing/2014/main" id="{A1ACDC05-766A-4AE2-B0CB-AA966EFD98A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Conector reto 131">
                    <a:extLst>
                      <a:ext uri="{FF2B5EF4-FFF2-40B4-BE49-F238E27FC236}">
                        <a16:creationId xmlns:a16="http://schemas.microsoft.com/office/drawing/2014/main" id="{1DCDC9F7-9CFF-405D-AFA9-998D7852D86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4" name="Grupo 409">
                  <a:extLst>
                    <a:ext uri="{FF2B5EF4-FFF2-40B4-BE49-F238E27FC236}">
                      <a16:creationId xmlns:a16="http://schemas.microsoft.com/office/drawing/2014/main" id="{B8739564-A9EC-4E07-AAA1-41234920FF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128" name="Conector reto 127">
                    <a:extLst>
                      <a:ext uri="{FF2B5EF4-FFF2-40B4-BE49-F238E27FC236}">
                        <a16:creationId xmlns:a16="http://schemas.microsoft.com/office/drawing/2014/main" id="{8BE422E9-B1F5-4DF9-8004-47D3EA06784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Conector reto 128">
                    <a:extLst>
                      <a:ext uri="{FF2B5EF4-FFF2-40B4-BE49-F238E27FC236}">
                        <a16:creationId xmlns:a16="http://schemas.microsoft.com/office/drawing/2014/main" id="{2C31C77E-8258-44DD-86FF-9F02A17706BA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upo 410">
                  <a:extLst>
                    <a:ext uri="{FF2B5EF4-FFF2-40B4-BE49-F238E27FC236}">
                      <a16:creationId xmlns:a16="http://schemas.microsoft.com/office/drawing/2014/main" id="{D083C720-613B-49EA-B4D3-342A4D1E19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126" name="Conector reto 125">
                    <a:extLst>
                      <a:ext uri="{FF2B5EF4-FFF2-40B4-BE49-F238E27FC236}">
                        <a16:creationId xmlns:a16="http://schemas.microsoft.com/office/drawing/2014/main" id="{E38954B2-D0C3-44A3-9A64-C9113C36B8B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Conector reto 126">
                    <a:extLst>
                      <a:ext uri="{FF2B5EF4-FFF2-40B4-BE49-F238E27FC236}">
                        <a16:creationId xmlns:a16="http://schemas.microsoft.com/office/drawing/2014/main" id="{2194B339-63B3-4DB7-98ED-48D28C249755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22" name="Conector reto 121">
                <a:extLst>
                  <a:ext uri="{FF2B5EF4-FFF2-40B4-BE49-F238E27FC236}">
                    <a16:creationId xmlns:a16="http://schemas.microsoft.com/office/drawing/2014/main" id="{565E50F8-F801-4863-9D7D-68BF9F441589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400">
              <a:extLst>
                <a:ext uri="{FF2B5EF4-FFF2-40B4-BE49-F238E27FC236}">
                  <a16:creationId xmlns:a16="http://schemas.microsoft.com/office/drawing/2014/main" id="{410B93B3-C4E1-411B-983E-E7A46913BC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1667" y="5759426"/>
              <a:ext cx="349036" cy="173726"/>
              <a:chOff x="5364088" y="2977371"/>
              <a:chExt cx="1316992" cy="961296"/>
            </a:xfrm>
          </p:grpSpPr>
          <p:sp>
            <p:nvSpPr>
              <p:cNvPr id="99" name="Elipse 98">
                <a:extLst>
                  <a:ext uri="{FF2B5EF4-FFF2-40B4-BE49-F238E27FC236}">
                    <a16:creationId xmlns:a16="http://schemas.microsoft.com/office/drawing/2014/main" id="{5A91981B-8565-4907-9154-1BB3C983F255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00" name="Elipse 99">
                <a:extLst>
                  <a:ext uri="{FF2B5EF4-FFF2-40B4-BE49-F238E27FC236}">
                    <a16:creationId xmlns:a16="http://schemas.microsoft.com/office/drawing/2014/main" id="{9B8A9BF5-7FAD-4069-8530-F28675BC938B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01" name="Elipse 100">
                <a:extLst>
                  <a:ext uri="{FF2B5EF4-FFF2-40B4-BE49-F238E27FC236}">
                    <a16:creationId xmlns:a16="http://schemas.microsoft.com/office/drawing/2014/main" id="{CFBAD9C2-D77D-48DB-8488-FAABF3462004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02" name="Elipse 101">
                <a:extLst>
                  <a:ext uri="{FF2B5EF4-FFF2-40B4-BE49-F238E27FC236}">
                    <a16:creationId xmlns:a16="http://schemas.microsoft.com/office/drawing/2014/main" id="{C50982BF-FA38-44CF-B543-C83200D75404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103" name="Elipse 102">
                <a:extLst>
                  <a:ext uri="{FF2B5EF4-FFF2-40B4-BE49-F238E27FC236}">
                    <a16:creationId xmlns:a16="http://schemas.microsoft.com/office/drawing/2014/main" id="{0FA96A99-8A07-4BD3-93EE-B6BD4142033C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104" name="Grupo 406">
                <a:extLst>
                  <a:ext uri="{FF2B5EF4-FFF2-40B4-BE49-F238E27FC236}">
                    <a16:creationId xmlns:a16="http://schemas.microsoft.com/office/drawing/2014/main" id="{394C5AD1-EC64-4916-BBCB-C443ABCF83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106" name="Grupo 408">
                  <a:extLst>
                    <a:ext uri="{FF2B5EF4-FFF2-40B4-BE49-F238E27FC236}">
                      <a16:creationId xmlns:a16="http://schemas.microsoft.com/office/drawing/2014/main" id="{9967E059-F293-487D-86BF-35B093A3E3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113" name="Conector reto 112">
                    <a:extLst>
                      <a:ext uri="{FF2B5EF4-FFF2-40B4-BE49-F238E27FC236}">
                        <a16:creationId xmlns:a16="http://schemas.microsoft.com/office/drawing/2014/main" id="{95FFBD0D-5358-4E04-8D95-5E5071BABDD8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onector reto 113">
                    <a:extLst>
                      <a:ext uri="{FF2B5EF4-FFF2-40B4-BE49-F238E27FC236}">
                        <a16:creationId xmlns:a16="http://schemas.microsoft.com/office/drawing/2014/main" id="{C70F5E82-2DB5-46E9-96B1-047870D530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ector reto 114">
                    <a:extLst>
                      <a:ext uri="{FF2B5EF4-FFF2-40B4-BE49-F238E27FC236}">
                        <a16:creationId xmlns:a16="http://schemas.microsoft.com/office/drawing/2014/main" id="{EE8E1950-5EE8-48D4-80F2-6C83A06FA35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Grupo 409">
                  <a:extLst>
                    <a:ext uri="{FF2B5EF4-FFF2-40B4-BE49-F238E27FC236}">
                      <a16:creationId xmlns:a16="http://schemas.microsoft.com/office/drawing/2014/main" id="{0EAB2260-4D7A-4A1F-AB3A-8D7AB2F609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111" name="Conector reto 110">
                    <a:extLst>
                      <a:ext uri="{FF2B5EF4-FFF2-40B4-BE49-F238E27FC236}">
                        <a16:creationId xmlns:a16="http://schemas.microsoft.com/office/drawing/2014/main" id="{A63FEE44-043D-4CC6-A7AD-7F7F100D83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ector reto 111">
                    <a:extLst>
                      <a:ext uri="{FF2B5EF4-FFF2-40B4-BE49-F238E27FC236}">
                        <a16:creationId xmlns:a16="http://schemas.microsoft.com/office/drawing/2014/main" id="{57C0B818-022C-4916-8F83-540CD96B0907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8" name="Grupo 410">
                  <a:extLst>
                    <a:ext uri="{FF2B5EF4-FFF2-40B4-BE49-F238E27FC236}">
                      <a16:creationId xmlns:a16="http://schemas.microsoft.com/office/drawing/2014/main" id="{5A3FDEBF-AB4A-4FFA-BBEC-BD698F3B94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109" name="Conector reto 108">
                    <a:extLst>
                      <a:ext uri="{FF2B5EF4-FFF2-40B4-BE49-F238E27FC236}">
                        <a16:creationId xmlns:a16="http://schemas.microsoft.com/office/drawing/2014/main" id="{0E8E44CB-6845-4921-B1E4-3567DFF7936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Conector reto 109">
                    <a:extLst>
                      <a:ext uri="{FF2B5EF4-FFF2-40B4-BE49-F238E27FC236}">
                        <a16:creationId xmlns:a16="http://schemas.microsoft.com/office/drawing/2014/main" id="{66B8EC1D-2BF5-4C55-979C-3174C2013D0A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05" name="Conector reto 104">
                <a:extLst>
                  <a:ext uri="{FF2B5EF4-FFF2-40B4-BE49-F238E27FC236}">
                    <a16:creationId xmlns:a16="http://schemas.microsoft.com/office/drawing/2014/main" id="{71254735-C8E4-40D7-836F-71D7C770AF2D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o 400">
              <a:extLst>
                <a:ext uri="{FF2B5EF4-FFF2-40B4-BE49-F238E27FC236}">
                  <a16:creationId xmlns:a16="http://schemas.microsoft.com/office/drawing/2014/main" id="{13091AF8-F26B-4DE8-A975-2278B0632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36509" y="6055045"/>
              <a:ext cx="349036" cy="173726"/>
              <a:chOff x="5364088" y="2977371"/>
              <a:chExt cx="1316992" cy="961296"/>
            </a:xfrm>
          </p:grpSpPr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533C56DE-0DE8-4C87-86CD-2DF6A282F41E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409A4583-1299-4D5E-8867-6DD696F719EE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98245331-31D3-4EDE-90DB-6B6D2C7FC484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85" name="Elipse 84">
                <a:extLst>
                  <a:ext uri="{FF2B5EF4-FFF2-40B4-BE49-F238E27FC236}">
                    <a16:creationId xmlns:a16="http://schemas.microsoft.com/office/drawing/2014/main" id="{FB5FE78F-02A9-4B50-935F-CB87A1F2C84A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id="{808545CC-A73E-4F3A-AC9C-EC96F51D2328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87" name="Grupo 406">
                <a:extLst>
                  <a:ext uri="{FF2B5EF4-FFF2-40B4-BE49-F238E27FC236}">
                    <a16:creationId xmlns:a16="http://schemas.microsoft.com/office/drawing/2014/main" id="{8C2FE50A-BE69-49E0-88EB-B052CB61B5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89" name="Grupo 408">
                  <a:extLst>
                    <a:ext uri="{FF2B5EF4-FFF2-40B4-BE49-F238E27FC236}">
                      <a16:creationId xmlns:a16="http://schemas.microsoft.com/office/drawing/2014/main" id="{417FE5EB-0CD9-41F5-B347-784DAE9D42C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96" name="Conector reto 95">
                    <a:extLst>
                      <a:ext uri="{FF2B5EF4-FFF2-40B4-BE49-F238E27FC236}">
                        <a16:creationId xmlns:a16="http://schemas.microsoft.com/office/drawing/2014/main" id="{3042454A-EB57-4167-B452-727AA9C60F7E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to 96">
                    <a:extLst>
                      <a:ext uri="{FF2B5EF4-FFF2-40B4-BE49-F238E27FC236}">
                        <a16:creationId xmlns:a16="http://schemas.microsoft.com/office/drawing/2014/main" id="{D0E38D4B-B029-46DF-A57B-E2E5F8EC43E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ector reto 97">
                    <a:extLst>
                      <a:ext uri="{FF2B5EF4-FFF2-40B4-BE49-F238E27FC236}">
                        <a16:creationId xmlns:a16="http://schemas.microsoft.com/office/drawing/2014/main" id="{73E22AD3-E1BD-4755-8CE1-27335612B06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" name="Grupo 409">
                  <a:extLst>
                    <a:ext uri="{FF2B5EF4-FFF2-40B4-BE49-F238E27FC236}">
                      <a16:creationId xmlns:a16="http://schemas.microsoft.com/office/drawing/2014/main" id="{2543649A-11A8-41FA-9E50-3C82B4E419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94" name="Conector reto 93">
                    <a:extLst>
                      <a:ext uri="{FF2B5EF4-FFF2-40B4-BE49-F238E27FC236}">
                        <a16:creationId xmlns:a16="http://schemas.microsoft.com/office/drawing/2014/main" id="{1824B351-76F7-48A0-ACCE-61D9E55C588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ector reto 94">
                    <a:extLst>
                      <a:ext uri="{FF2B5EF4-FFF2-40B4-BE49-F238E27FC236}">
                        <a16:creationId xmlns:a16="http://schemas.microsoft.com/office/drawing/2014/main" id="{60D6D873-73A6-4E91-8018-F99358DFC412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" name="Grupo 410">
                  <a:extLst>
                    <a:ext uri="{FF2B5EF4-FFF2-40B4-BE49-F238E27FC236}">
                      <a16:creationId xmlns:a16="http://schemas.microsoft.com/office/drawing/2014/main" id="{4E418F1D-25CC-4314-B535-0BA117E7E5A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92" name="Conector reto 91">
                    <a:extLst>
                      <a:ext uri="{FF2B5EF4-FFF2-40B4-BE49-F238E27FC236}">
                        <a16:creationId xmlns:a16="http://schemas.microsoft.com/office/drawing/2014/main" id="{865E5FB6-5BF6-4A37-B033-1F4D5BFFFFB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reto 92">
                    <a:extLst>
                      <a:ext uri="{FF2B5EF4-FFF2-40B4-BE49-F238E27FC236}">
                        <a16:creationId xmlns:a16="http://schemas.microsoft.com/office/drawing/2014/main" id="{98D30282-5561-41C4-B769-5CAEAEF79A22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8" name="Conector reto 87">
                <a:extLst>
                  <a:ext uri="{FF2B5EF4-FFF2-40B4-BE49-F238E27FC236}">
                    <a16:creationId xmlns:a16="http://schemas.microsoft.com/office/drawing/2014/main" id="{903B9175-C4DE-4F4A-8E2D-C7D1396058E9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o 400">
              <a:extLst>
                <a:ext uri="{FF2B5EF4-FFF2-40B4-BE49-F238E27FC236}">
                  <a16:creationId xmlns:a16="http://schemas.microsoft.com/office/drawing/2014/main" id="{73A6976B-B913-4C2A-A67D-784DDE786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8713" y="5378263"/>
              <a:ext cx="349036" cy="173726"/>
              <a:chOff x="5364088" y="2977371"/>
              <a:chExt cx="1316992" cy="961296"/>
            </a:xfrm>
          </p:grpSpPr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806584D9-8486-491F-9208-C0DB594C36AD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5BB5578F-C4F7-41B2-9ADA-F6FB07452B2B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6B03B0A6-665C-42D9-BB99-43DD902537DE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D0B36EC8-24DB-48DD-B233-2DF4D872F9DC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4F4D9B5E-CCAC-49E1-AF33-F28B01ECD679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70" name="Grupo 406">
                <a:extLst>
                  <a:ext uri="{FF2B5EF4-FFF2-40B4-BE49-F238E27FC236}">
                    <a16:creationId xmlns:a16="http://schemas.microsoft.com/office/drawing/2014/main" id="{DBCBBD9B-12E9-462C-8283-D1E5D3406F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72" name="Grupo 408">
                  <a:extLst>
                    <a:ext uri="{FF2B5EF4-FFF2-40B4-BE49-F238E27FC236}">
                      <a16:creationId xmlns:a16="http://schemas.microsoft.com/office/drawing/2014/main" id="{91436F11-D506-4D01-AF88-5FC95D1E4A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79" name="Conector reto 78">
                    <a:extLst>
                      <a:ext uri="{FF2B5EF4-FFF2-40B4-BE49-F238E27FC236}">
                        <a16:creationId xmlns:a16="http://schemas.microsoft.com/office/drawing/2014/main" id="{406E5E6C-F831-48D4-A57D-82FAA578E961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Conector reto 79">
                    <a:extLst>
                      <a:ext uri="{FF2B5EF4-FFF2-40B4-BE49-F238E27FC236}">
                        <a16:creationId xmlns:a16="http://schemas.microsoft.com/office/drawing/2014/main" id="{402AEFA4-241F-4291-BD25-FBC3318ADDD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onector reto 80">
                    <a:extLst>
                      <a:ext uri="{FF2B5EF4-FFF2-40B4-BE49-F238E27FC236}">
                        <a16:creationId xmlns:a16="http://schemas.microsoft.com/office/drawing/2014/main" id="{54B588FF-83B7-4C36-95BD-7DEC4D1B296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Grupo 409">
                  <a:extLst>
                    <a:ext uri="{FF2B5EF4-FFF2-40B4-BE49-F238E27FC236}">
                      <a16:creationId xmlns:a16="http://schemas.microsoft.com/office/drawing/2014/main" id="{3EE158C1-8B11-4B2F-A423-2EDBC6757A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77" name="Conector reto 76">
                    <a:extLst>
                      <a:ext uri="{FF2B5EF4-FFF2-40B4-BE49-F238E27FC236}">
                        <a16:creationId xmlns:a16="http://schemas.microsoft.com/office/drawing/2014/main" id="{9867EA9A-E8DC-4E36-9E32-275A32871C1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Conector reto 77">
                    <a:extLst>
                      <a:ext uri="{FF2B5EF4-FFF2-40B4-BE49-F238E27FC236}">
                        <a16:creationId xmlns:a16="http://schemas.microsoft.com/office/drawing/2014/main" id="{71AA7AED-B065-4832-B759-43F1652739F4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4" name="Grupo 410">
                  <a:extLst>
                    <a:ext uri="{FF2B5EF4-FFF2-40B4-BE49-F238E27FC236}">
                      <a16:creationId xmlns:a16="http://schemas.microsoft.com/office/drawing/2014/main" id="{7031CC80-9771-4B78-B42E-A0B9CC6C5D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75" name="Conector reto 74">
                    <a:extLst>
                      <a:ext uri="{FF2B5EF4-FFF2-40B4-BE49-F238E27FC236}">
                        <a16:creationId xmlns:a16="http://schemas.microsoft.com/office/drawing/2014/main" id="{D02B83A5-4E4A-41C4-B452-62AEF800A32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Conector reto 75">
                    <a:extLst>
                      <a:ext uri="{FF2B5EF4-FFF2-40B4-BE49-F238E27FC236}">
                        <a16:creationId xmlns:a16="http://schemas.microsoft.com/office/drawing/2014/main" id="{1F8804D7-C13A-42F2-93B5-4B832001191B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1" name="Conector reto 70">
                <a:extLst>
                  <a:ext uri="{FF2B5EF4-FFF2-40B4-BE49-F238E27FC236}">
                    <a16:creationId xmlns:a16="http://schemas.microsoft.com/office/drawing/2014/main" id="{3588D8CC-5CFF-464E-9A75-9342BC7EBBAC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o 400">
              <a:extLst>
                <a:ext uri="{FF2B5EF4-FFF2-40B4-BE49-F238E27FC236}">
                  <a16:creationId xmlns:a16="http://schemas.microsoft.com/office/drawing/2014/main" id="{5FD3E7BC-74EE-4C07-BEC3-5C0E2D44EE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07655" y="5234582"/>
              <a:ext cx="349036" cy="173726"/>
              <a:chOff x="5364088" y="2977371"/>
              <a:chExt cx="1316992" cy="961296"/>
            </a:xfrm>
          </p:grpSpPr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2A0ED295-CE5A-452A-85EC-550D27A53CF0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E9039425-D604-4D0C-8AD4-CF04DD40A802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084A7117-7B9A-43A0-9A8D-853C9E738230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DA079DFD-B07A-47D5-9702-3D203CD27702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EBC560DA-70C7-436A-98F2-F12AB613E6F7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53" name="Grupo 406">
                <a:extLst>
                  <a:ext uri="{FF2B5EF4-FFF2-40B4-BE49-F238E27FC236}">
                    <a16:creationId xmlns:a16="http://schemas.microsoft.com/office/drawing/2014/main" id="{E1BF5531-500F-446E-937D-052486838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55" name="Grupo 408">
                  <a:extLst>
                    <a:ext uri="{FF2B5EF4-FFF2-40B4-BE49-F238E27FC236}">
                      <a16:creationId xmlns:a16="http://schemas.microsoft.com/office/drawing/2014/main" id="{D6ECC20E-2FE1-44CD-8996-3B6C00FAF6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62" name="Conector reto 61">
                    <a:extLst>
                      <a:ext uri="{FF2B5EF4-FFF2-40B4-BE49-F238E27FC236}">
                        <a16:creationId xmlns:a16="http://schemas.microsoft.com/office/drawing/2014/main" id="{33483643-0B56-4841-AD3E-F5D5A3683423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ector reto 62">
                    <a:extLst>
                      <a:ext uri="{FF2B5EF4-FFF2-40B4-BE49-F238E27FC236}">
                        <a16:creationId xmlns:a16="http://schemas.microsoft.com/office/drawing/2014/main" id="{2FF872A5-1224-4A57-8490-0C7B9564240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ector reto 63">
                    <a:extLst>
                      <a:ext uri="{FF2B5EF4-FFF2-40B4-BE49-F238E27FC236}">
                        <a16:creationId xmlns:a16="http://schemas.microsoft.com/office/drawing/2014/main" id="{BBDAA0DB-A0B6-4F4C-86FF-7447FEBDC27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" name="Grupo 409">
                  <a:extLst>
                    <a:ext uri="{FF2B5EF4-FFF2-40B4-BE49-F238E27FC236}">
                      <a16:creationId xmlns:a16="http://schemas.microsoft.com/office/drawing/2014/main" id="{DE24FC69-A156-4DE0-B037-D7B63D30C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60" name="Conector reto 59">
                    <a:extLst>
                      <a:ext uri="{FF2B5EF4-FFF2-40B4-BE49-F238E27FC236}">
                        <a16:creationId xmlns:a16="http://schemas.microsoft.com/office/drawing/2014/main" id="{7B7559C7-3497-4563-B810-4314A7B4EFD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ector reto 60">
                    <a:extLst>
                      <a:ext uri="{FF2B5EF4-FFF2-40B4-BE49-F238E27FC236}">
                        <a16:creationId xmlns:a16="http://schemas.microsoft.com/office/drawing/2014/main" id="{DD4C784F-8921-4D35-8F07-E2046407D45C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" name="Grupo 410">
                  <a:extLst>
                    <a:ext uri="{FF2B5EF4-FFF2-40B4-BE49-F238E27FC236}">
                      <a16:creationId xmlns:a16="http://schemas.microsoft.com/office/drawing/2014/main" id="{8E3367B4-4902-4321-8532-38FC94E8B0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58" name="Conector reto 57">
                    <a:extLst>
                      <a:ext uri="{FF2B5EF4-FFF2-40B4-BE49-F238E27FC236}">
                        <a16:creationId xmlns:a16="http://schemas.microsoft.com/office/drawing/2014/main" id="{E5F788C4-8466-4CD6-A18A-7C5ABBE34E0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ector reto 58">
                    <a:extLst>
                      <a:ext uri="{FF2B5EF4-FFF2-40B4-BE49-F238E27FC236}">
                        <a16:creationId xmlns:a16="http://schemas.microsoft.com/office/drawing/2014/main" id="{EECB172C-8736-4D22-93EA-7B577C4C85EE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4" name="Conector reto 53">
                <a:extLst>
                  <a:ext uri="{FF2B5EF4-FFF2-40B4-BE49-F238E27FC236}">
                    <a16:creationId xmlns:a16="http://schemas.microsoft.com/office/drawing/2014/main" id="{6DAAFFE2-0839-4DD0-9E84-CDD95C1C07D6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o 400">
              <a:extLst>
                <a:ext uri="{FF2B5EF4-FFF2-40B4-BE49-F238E27FC236}">
                  <a16:creationId xmlns:a16="http://schemas.microsoft.com/office/drawing/2014/main" id="{1570A4AD-4836-47D6-AE86-B8C8E05782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66357" y="5968006"/>
              <a:ext cx="349036" cy="173726"/>
              <a:chOff x="5364088" y="2977371"/>
              <a:chExt cx="1316992" cy="961296"/>
            </a:xfrm>
          </p:grpSpPr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91016FD1-16C0-4A5C-BF2E-50A69AAA6620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62AC8CE0-8BC3-4D37-9EE4-CAF2D6D1DB23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E33FD08B-2B3D-46BE-931F-36C691D792A6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1A263793-D660-4B41-A65D-4BC402212B5C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080F4CB6-711D-41CF-8F8B-289BEFFAA222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350"/>
              </a:p>
            </p:txBody>
          </p:sp>
          <p:grpSp>
            <p:nvGrpSpPr>
              <p:cNvPr id="36" name="Grupo 406">
                <a:extLst>
                  <a:ext uri="{FF2B5EF4-FFF2-40B4-BE49-F238E27FC236}">
                    <a16:creationId xmlns:a16="http://schemas.microsoft.com/office/drawing/2014/main" id="{E1E61EA0-DF67-4016-A947-6AFDA8D8F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38" name="Grupo 408">
                  <a:extLst>
                    <a:ext uri="{FF2B5EF4-FFF2-40B4-BE49-F238E27FC236}">
                      <a16:creationId xmlns:a16="http://schemas.microsoft.com/office/drawing/2014/main" id="{AC84266D-B10C-4004-9F32-B2B77994E2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45" name="Conector reto 44">
                    <a:extLst>
                      <a:ext uri="{FF2B5EF4-FFF2-40B4-BE49-F238E27FC236}">
                        <a16:creationId xmlns:a16="http://schemas.microsoft.com/office/drawing/2014/main" id="{4E33B208-3676-4DED-9445-8A10FDA37BD5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ector reto 45">
                    <a:extLst>
                      <a:ext uri="{FF2B5EF4-FFF2-40B4-BE49-F238E27FC236}">
                        <a16:creationId xmlns:a16="http://schemas.microsoft.com/office/drawing/2014/main" id="{B2AE5E3B-4755-4A38-8884-A776FBC54E1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ector reto 46">
                    <a:extLst>
                      <a:ext uri="{FF2B5EF4-FFF2-40B4-BE49-F238E27FC236}">
                        <a16:creationId xmlns:a16="http://schemas.microsoft.com/office/drawing/2014/main" id="{44877942-E55F-4791-B78D-966A10EEAF5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Grupo 409">
                  <a:extLst>
                    <a:ext uri="{FF2B5EF4-FFF2-40B4-BE49-F238E27FC236}">
                      <a16:creationId xmlns:a16="http://schemas.microsoft.com/office/drawing/2014/main" id="{DB487625-FD42-4E21-A7F1-BE834098DB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43" name="Conector reto 42">
                    <a:extLst>
                      <a:ext uri="{FF2B5EF4-FFF2-40B4-BE49-F238E27FC236}">
                        <a16:creationId xmlns:a16="http://schemas.microsoft.com/office/drawing/2014/main" id="{6276B3DF-F0CF-491D-8C56-4A803EEF5FE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ector reto 43">
                    <a:extLst>
                      <a:ext uri="{FF2B5EF4-FFF2-40B4-BE49-F238E27FC236}">
                        <a16:creationId xmlns:a16="http://schemas.microsoft.com/office/drawing/2014/main" id="{B08D400B-697E-475F-9ECB-9A987678F262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upo 410">
                  <a:extLst>
                    <a:ext uri="{FF2B5EF4-FFF2-40B4-BE49-F238E27FC236}">
                      <a16:creationId xmlns:a16="http://schemas.microsoft.com/office/drawing/2014/main" id="{E27383E0-14E5-4EAD-BEB2-DD578B9E01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41" name="Conector reto 40">
                    <a:extLst>
                      <a:ext uri="{FF2B5EF4-FFF2-40B4-BE49-F238E27FC236}">
                        <a16:creationId xmlns:a16="http://schemas.microsoft.com/office/drawing/2014/main" id="{4CD9D58A-EB6A-4D00-9738-2A4A46E5333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ector reto 41">
                    <a:extLst>
                      <a:ext uri="{FF2B5EF4-FFF2-40B4-BE49-F238E27FC236}">
                        <a16:creationId xmlns:a16="http://schemas.microsoft.com/office/drawing/2014/main" id="{C93E15CA-7485-4E31-BABD-0577B77F98C9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83E983C4-F910-4883-888B-8A68B8774A3C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1" name="Picture 2" descr="Resultado de imagem para drone">
            <a:extLst>
              <a:ext uri="{FF2B5EF4-FFF2-40B4-BE49-F238E27FC236}">
                <a16:creationId xmlns:a16="http://schemas.microsoft.com/office/drawing/2014/main" id="{660EB3CA-AAF8-41DE-AF53-53750E5B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533" y="3865649"/>
            <a:ext cx="1189602" cy="865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Imagem 171">
            <a:extLst>
              <a:ext uri="{FF2B5EF4-FFF2-40B4-BE49-F238E27FC236}">
                <a16:creationId xmlns:a16="http://schemas.microsoft.com/office/drawing/2014/main" id="{3A1567F0-3DAF-4792-A665-F6DD0D0E43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t="4805" r="24725"/>
          <a:stretch/>
        </p:blipFill>
        <p:spPr>
          <a:xfrm>
            <a:off x="8141220" y="4694686"/>
            <a:ext cx="1502229" cy="1161309"/>
          </a:xfrm>
          <a:prstGeom prst="rect">
            <a:avLst/>
          </a:prstGeom>
        </p:spPr>
      </p:pic>
      <p:grpSp>
        <p:nvGrpSpPr>
          <p:cNvPr id="178" name="Agrupar 177">
            <a:extLst>
              <a:ext uri="{FF2B5EF4-FFF2-40B4-BE49-F238E27FC236}">
                <a16:creationId xmlns:a16="http://schemas.microsoft.com/office/drawing/2014/main" id="{6FFA302E-6642-4128-AA46-281DEA8F4D98}"/>
              </a:ext>
            </a:extLst>
          </p:cNvPr>
          <p:cNvGrpSpPr/>
          <p:nvPr/>
        </p:nvGrpSpPr>
        <p:grpSpPr>
          <a:xfrm>
            <a:off x="2397985" y="3602027"/>
            <a:ext cx="7555832" cy="421935"/>
            <a:chOff x="3386777" y="3323263"/>
            <a:chExt cx="7272927" cy="460553"/>
          </a:xfrm>
          <a:solidFill>
            <a:srgbClr val="080808"/>
          </a:solidFill>
        </p:grpSpPr>
        <p:sp>
          <p:nvSpPr>
            <p:cNvPr id="179" name="Retângulo 178">
              <a:extLst>
                <a:ext uri="{FF2B5EF4-FFF2-40B4-BE49-F238E27FC236}">
                  <a16:creationId xmlns:a16="http://schemas.microsoft.com/office/drawing/2014/main" id="{097056D9-2C3A-486F-8D40-1F9DECE86173}"/>
                </a:ext>
              </a:extLst>
            </p:cNvPr>
            <p:cNvSpPr/>
            <p:nvPr/>
          </p:nvSpPr>
          <p:spPr>
            <a:xfrm rot="16200000">
              <a:off x="10570695" y="3350631"/>
              <a:ext cx="116377" cy="61641"/>
            </a:xfrm>
            <a:prstGeom prst="rect">
              <a:avLst/>
            </a:prstGeom>
            <a:grpFill/>
            <a:ln w="6350"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80" name="Retângulo 179">
              <a:extLst>
                <a:ext uri="{FF2B5EF4-FFF2-40B4-BE49-F238E27FC236}">
                  <a16:creationId xmlns:a16="http://schemas.microsoft.com/office/drawing/2014/main" id="{A8D4DB0C-1F7E-4586-A039-51C93461691F}"/>
                </a:ext>
              </a:extLst>
            </p:cNvPr>
            <p:cNvSpPr/>
            <p:nvPr/>
          </p:nvSpPr>
          <p:spPr>
            <a:xfrm>
              <a:off x="3463772" y="3448689"/>
              <a:ext cx="7195931" cy="45719"/>
            </a:xfrm>
            <a:prstGeom prst="rect">
              <a:avLst/>
            </a:prstGeom>
            <a:grpFill/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81" name="Seta: para a Direita 180">
              <a:extLst>
                <a:ext uri="{FF2B5EF4-FFF2-40B4-BE49-F238E27FC236}">
                  <a16:creationId xmlns:a16="http://schemas.microsoft.com/office/drawing/2014/main" id="{896B3C26-AF6B-48DF-A572-24DEC4032263}"/>
                </a:ext>
              </a:extLst>
            </p:cNvPr>
            <p:cNvSpPr/>
            <p:nvPr/>
          </p:nvSpPr>
          <p:spPr>
            <a:xfrm rot="5400000">
              <a:off x="3305411" y="3530058"/>
              <a:ext cx="335124" cy="172391"/>
            </a:xfrm>
            <a:prstGeom prst="rightArrow">
              <a:avLst/>
            </a:prstGeom>
            <a:grpFill/>
            <a:ln>
              <a:solidFill>
                <a:srgbClr val="080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 dirty="0"/>
            </a:p>
          </p:txBody>
        </p:sp>
      </p:grpSp>
      <p:sp>
        <p:nvSpPr>
          <p:cNvPr id="183" name="Seta: para a Direita 182">
            <a:extLst>
              <a:ext uri="{FF2B5EF4-FFF2-40B4-BE49-F238E27FC236}">
                <a16:creationId xmlns:a16="http://schemas.microsoft.com/office/drawing/2014/main" id="{E17AA1D8-0600-45D0-8422-F2E71514CE0A}"/>
              </a:ext>
            </a:extLst>
          </p:cNvPr>
          <p:cNvSpPr/>
          <p:nvPr/>
        </p:nvSpPr>
        <p:spPr>
          <a:xfrm>
            <a:off x="3087291" y="2422439"/>
            <a:ext cx="362004" cy="206761"/>
          </a:xfrm>
          <a:prstGeom prst="rightArrow">
            <a:avLst/>
          </a:prstGeom>
          <a:solidFill>
            <a:srgbClr val="080808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4" name="Seta: para a Direita 183">
            <a:extLst>
              <a:ext uri="{FF2B5EF4-FFF2-40B4-BE49-F238E27FC236}">
                <a16:creationId xmlns:a16="http://schemas.microsoft.com/office/drawing/2014/main" id="{E020BBD4-FFBA-4DA9-B206-48D0A90A78FA}"/>
              </a:ext>
            </a:extLst>
          </p:cNvPr>
          <p:cNvSpPr/>
          <p:nvPr/>
        </p:nvSpPr>
        <p:spPr>
          <a:xfrm>
            <a:off x="6175901" y="2151402"/>
            <a:ext cx="362004" cy="206761"/>
          </a:xfrm>
          <a:prstGeom prst="rightArrow">
            <a:avLst/>
          </a:prstGeom>
          <a:solidFill>
            <a:srgbClr val="080808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5" name="Seta: para a Direita 184">
            <a:extLst>
              <a:ext uri="{FF2B5EF4-FFF2-40B4-BE49-F238E27FC236}">
                <a16:creationId xmlns:a16="http://schemas.microsoft.com/office/drawing/2014/main" id="{BC45BE3E-84BA-4A0C-83FB-B746409F1123}"/>
              </a:ext>
            </a:extLst>
          </p:cNvPr>
          <p:cNvSpPr/>
          <p:nvPr/>
        </p:nvSpPr>
        <p:spPr>
          <a:xfrm>
            <a:off x="3153205" y="4900110"/>
            <a:ext cx="362004" cy="206761"/>
          </a:xfrm>
          <a:prstGeom prst="rightArrow">
            <a:avLst/>
          </a:prstGeom>
          <a:solidFill>
            <a:srgbClr val="080808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70" name="Imagem 169">
            <a:extLst>
              <a:ext uri="{FF2B5EF4-FFF2-40B4-BE49-F238E27FC236}">
                <a16:creationId xmlns:a16="http://schemas.microsoft.com/office/drawing/2014/main" id="{AF9C3941-D122-4C00-A663-A2718490A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888" y="1572225"/>
            <a:ext cx="1247460" cy="1659517"/>
          </a:xfrm>
          <a:prstGeom prst="rect">
            <a:avLst/>
          </a:prstGeom>
        </p:spPr>
      </p:pic>
      <p:pic>
        <p:nvPicPr>
          <p:cNvPr id="173" name="Imagem 172">
            <a:extLst>
              <a:ext uri="{FF2B5EF4-FFF2-40B4-BE49-F238E27FC236}">
                <a16:creationId xmlns:a16="http://schemas.microsoft.com/office/drawing/2014/main" id="{0D05AEA3-F69D-449D-9946-0CDD37791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308" y="1570627"/>
            <a:ext cx="1161927" cy="1393237"/>
          </a:xfrm>
          <a:prstGeom prst="rect">
            <a:avLst/>
          </a:prstGeom>
        </p:spPr>
      </p:pic>
      <p:pic>
        <p:nvPicPr>
          <p:cNvPr id="174" name="Imagem 173">
            <a:extLst>
              <a:ext uri="{FF2B5EF4-FFF2-40B4-BE49-F238E27FC236}">
                <a16:creationId xmlns:a16="http://schemas.microsoft.com/office/drawing/2014/main" id="{9CFA41B4-CA84-4558-A3B0-EA03948F2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304" y="4141134"/>
            <a:ext cx="1170665" cy="1557356"/>
          </a:xfrm>
          <a:prstGeom prst="rect">
            <a:avLst/>
          </a:prstGeom>
        </p:spPr>
      </p:pic>
      <p:pic>
        <p:nvPicPr>
          <p:cNvPr id="186" name="Imagem 185">
            <a:extLst>
              <a:ext uri="{FF2B5EF4-FFF2-40B4-BE49-F238E27FC236}">
                <a16:creationId xmlns:a16="http://schemas.microsoft.com/office/drawing/2014/main" id="{1BE2CA01-DD10-433C-AD34-2927A5F52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184" y="4000049"/>
            <a:ext cx="1380932" cy="1655840"/>
          </a:xfrm>
          <a:prstGeom prst="rect">
            <a:avLst/>
          </a:prstGeom>
        </p:spPr>
      </p:pic>
      <p:pic>
        <p:nvPicPr>
          <p:cNvPr id="187" name="Picture 8" descr="C:\Users\leesr\AppData\Local\Microsoft\Windows\Temporary Internet Files\Content.IE5\L619N33K\2011_ford_super_duty_f_250_4wd_4x4_truck_turbocharged_92022510284845873[1].jpg">
            <a:extLst>
              <a:ext uri="{FF2B5EF4-FFF2-40B4-BE49-F238E27FC236}">
                <a16:creationId xmlns:a16="http://schemas.microsoft.com/office/drawing/2014/main" id="{A1614B7A-D5AE-48A8-8E8A-D3383E21A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/>
        </p:blipFill>
        <p:spPr bwMode="auto">
          <a:xfrm flipH="1">
            <a:off x="5656091" y="4886757"/>
            <a:ext cx="1447962" cy="86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Seta: para a Direita 187">
            <a:extLst>
              <a:ext uri="{FF2B5EF4-FFF2-40B4-BE49-F238E27FC236}">
                <a16:creationId xmlns:a16="http://schemas.microsoft.com/office/drawing/2014/main" id="{ECBE740C-B152-4D63-ACCF-CDF37E1D0B4B}"/>
              </a:ext>
            </a:extLst>
          </p:cNvPr>
          <p:cNvSpPr/>
          <p:nvPr/>
        </p:nvSpPr>
        <p:spPr>
          <a:xfrm>
            <a:off x="5177987" y="5077814"/>
            <a:ext cx="362004" cy="206761"/>
          </a:xfrm>
          <a:prstGeom prst="rightArrow">
            <a:avLst/>
          </a:prstGeom>
          <a:solidFill>
            <a:srgbClr val="080808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E36DCBD-246C-4232-B6ED-9EACACDE7571}"/>
              </a:ext>
            </a:extLst>
          </p:cNvPr>
          <p:cNvSpPr txBox="1"/>
          <p:nvPr/>
        </p:nvSpPr>
        <p:spPr>
          <a:xfrm>
            <a:off x="1575672" y="3372834"/>
            <a:ext cx="162920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err="1">
                <a:solidFill>
                  <a:schemeClr val="bg1"/>
                </a:solidFill>
                <a:latin typeface="+mj-lt"/>
              </a:rPr>
              <a:t>Criação</a:t>
            </a:r>
            <a:r>
              <a:rPr lang="es-ES_tradnl" sz="1200" b="1" dirty="0">
                <a:solidFill>
                  <a:schemeClr val="bg1"/>
                </a:solidFill>
                <a:latin typeface="+mj-lt"/>
              </a:rPr>
              <a:t> de machos </a:t>
            </a:r>
          </a:p>
        </p:txBody>
      </p:sp>
      <p:sp>
        <p:nvSpPr>
          <p:cNvPr id="191" name="CaixaDeTexto 190">
            <a:extLst>
              <a:ext uri="{FF2B5EF4-FFF2-40B4-BE49-F238E27FC236}">
                <a16:creationId xmlns:a16="http://schemas.microsoft.com/office/drawing/2014/main" id="{371AA179-DB8B-4961-9B17-A9BE0A484D40}"/>
              </a:ext>
            </a:extLst>
          </p:cNvPr>
          <p:cNvSpPr txBox="1"/>
          <p:nvPr/>
        </p:nvSpPr>
        <p:spPr>
          <a:xfrm>
            <a:off x="4405787" y="5922786"/>
            <a:ext cx="255147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Imobilização</a:t>
            </a:r>
            <a:r>
              <a:rPr lang="en-US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>
                <a:solidFill>
                  <a:schemeClr val="bg1"/>
                </a:solidFill>
              </a:rPr>
              <a:t>compactação</a:t>
            </a:r>
            <a:r>
              <a:rPr lang="en-US" sz="1200" b="1" dirty="0">
                <a:solidFill>
                  <a:schemeClr val="bg1"/>
                </a:solidFill>
              </a:rPr>
              <a:t> e </a:t>
            </a:r>
            <a:r>
              <a:rPr lang="pt-BR" sz="1200" b="1" dirty="0">
                <a:solidFill>
                  <a:schemeClr val="bg1"/>
                </a:solidFill>
              </a:rPr>
              <a:t>transporte</a:t>
            </a:r>
          </a:p>
        </p:txBody>
      </p:sp>
      <p:sp>
        <p:nvSpPr>
          <p:cNvPr id="194" name="CaixaDeTexto 193">
            <a:extLst>
              <a:ext uri="{FF2B5EF4-FFF2-40B4-BE49-F238E27FC236}">
                <a16:creationId xmlns:a16="http://schemas.microsoft.com/office/drawing/2014/main" id="{03B9DE64-4DD5-45DF-BF8C-625D6C33A55D}"/>
              </a:ext>
            </a:extLst>
          </p:cNvPr>
          <p:cNvSpPr txBox="1"/>
          <p:nvPr/>
        </p:nvSpPr>
        <p:spPr>
          <a:xfrm>
            <a:off x="974611" y="5704389"/>
            <a:ext cx="208378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Acondicionamento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de machos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irradiados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gaiolas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(24h),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sacarose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10%</a:t>
            </a:r>
            <a:endParaRPr lang="es-ES_tradnl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Resultado de imagem para geladeira dometic cfx 40">
            <a:extLst>
              <a:ext uri="{FF2B5EF4-FFF2-40B4-BE49-F238E27FC236}">
                <a16:creationId xmlns:a16="http://schemas.microsoft.com/office/drawing/2014/main" id="{AF112273-65BF-401E-9AD7-8D2BBEDA8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6800" r="2646" b="5329"/>
          <a:stretch/>
        </p:blipFill>
        <p:spPr bwMode="auto">
          <a:xfrm>
            <a:off x="5022894" y="2151401"/>
            <a:ext cx="983247" cy="9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Imagem 324">
            <a:extLst>
              <a:ext uri="{FF2B5EF4-FFF2-40B4-BE49-F238E27FC236}">
                <a16:creationId xmlns:a16="http://schemas.microsoft.com/office/drawing/2014/main" id="{2C686875-451F-41E2-9164-27839BE738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5" y="4023961"/>
            <a:ext cx="1076436" cy="807327"/>
          </a:xfrm>
          <a:prstGeom prst="rect">
            <a:avLst/>
          </a:prstGeom>
        </p:spPr>
      </p:pic>
      <p:sp>
        <p:nvSpPr>
          <p:cNvPr id="328" name="CaixaDeTexto 327">
            <a:extLst>
              <a:ext uri="{FF2B5EF4-FFF2-40B4-BE49-F238E27FC236}">
                <a16:creationId xmlns:a16="http://schemas.microsoft.com/office/drawing/2014/main" id="{3AAE8D7A-79E6-408E-B19A-9F375A6C9CFB}"/>
              </a:ext>
            </a:extLst>
          </p:cNvPr>
          <p:cNvSpPr txBox="1"/>
          <p:nvPr/>
        </p:nvSpPr>
        <p:spPr>
          <a:xfrm>
            <a:off x="1564473" y="1176801"/>
            <a:ext cx="523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_tradnl" b="1" dirty="0" err="1"/>
              <a:t>Esterilização</a:t>
            </a:r>
            <a:r>
              <a:rPr lang="es-ES_tradnl" b="1" dirty="0"/>
              <a:t> dos </a:t>
            </a:r>
            <a:r>
              <a:rPr lang="es-ES_tradnl" b="1" dirty="0" err="1"/>
              <a:t>insetos</a:t>
            </a:r>
            <a:endParaRPr lang="es-ES_tradnl" b="1" dirty="0"/>
          </a:p>
        </p:txBody>
      </p:sp>
      <p:sp>
        <p:nvSpPr>
          <p:cNvPr id="329" name="CaixaDeTexto 328">
            <a:extLst>
              <a:ext uri="{FF2B5EF4-FFF2-40B4-BE49-F238E27FC236}">
                <a16:creationId xmlns:a16="http://schemas.microsoft.com/office/drawing/2014/main" id="{44DA6114-F92F-4DFF-A1D9-24FB32B696C7}"/>
              </a:ext>
            </a:extLst>
          </p:cNvPr>
          <p:cNvSpPr txBox="1"/>
          <p:nvPr/>
        </p:nvSpPr>
        <p:spPr>
          <a:xfrm>
            <a:off x="6852094" y="3078414"/>
            <a:ext cx="3118561" cy="265457"/>
          </a:xfrm>
          <a:prstGeom prst="rect">
            <a:avLst/>
          </a:prstGeom>
          <a:solidFill>
            <a:schemeClr val="tx1"/>
          </a:solidFill>
          <a:ln w="22225"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125" b="1" dirty="0">
                <a:solidFill>
                  <a:schemeClr val="bg1"/>
                </a:solidFill>
              </a:rPr>
              <a:t>Transporte</a:t>
            </a:r>
            <a:r>
              <a:rPr lang="en-US" sz="1125" b="1" dirty="0">
                <a:solidFill>
                  <a:schemeClr val="bg1"/>
                </a:solidFill>
              </a:rPr>
              <a:t> de </a:t>
            </a:r>
            <a:r>
              <a:rPr lang="en-US" sz="1125" b="1" dirty="0" err="1">
                <a:solidFill>
                  <a:schemeClr val="bg1"/>
                </a:solidFill>
              </a:rPr>
              <a:t>adultos</a:t>
            </a:r>
            <a:r>
              <a:rPr lang="en-US" sz="1125" b="1" dirty="0">
                <a:solidFill>
                  <a:schemeClr val="bg1"/>
                </a:solidFill>
              </a:rPr>
              <a:t> (</a:t>
            </a:r>
            <a:r>
              <a:rPr lang="en-US" sz="1125" b="1" dirty="0" err="1">
                <a:solidFill>
                  <a:schemeClr val="bg1"/>
                </a:solidFill>
              </a:rPr>
              <a:t>Laboratório</a:t>
            </a:r>
            <a:r>
              <a:rPr lang="en-US" sz="1125" b="1" dirty="0">
                <a:solidFill>
                  <a:schemeClr val="bg1"/>
                </a:solidFill>
              </a:rPr>
              <a:t> </a:t>
            </a:r>
            <a:r>
              <a:rPr lang="en-US" sz="1125" b="1" dirty="0">
                <a:solidFill>
                  <a:schemeClr val="bg1"/>
                </a:solidFill>
                <a:latin typeface="Arial Narrow" panose="020B0606020202030204" pitchFamily="34" charset="0"/>
              </a:rPr>
              <a:t>→</a:t>
            </a:r>
            <a:r>
              <a:rPr lang="en-US" sz="1125" b="1" dirty="0">
                <a:solidFill>
                  <a:schemeClr val="bg1"/>
                </a:solidFill>
              </a:rPr>
              <a:t> </a:t>
            </a:r>
            <a:r>
              <a:rPr lang="en-US" sz="1125" b="1" dirty="0" err="1">
                <a:solidFill>
                  <a:schemeClr val="bg1"/>
                </a:solidFill>
              </a:rPr>
              <a:t>irradiador</a:t>
            </a:r>
            <a:r>
              <a:rPr lang="en-US" sz="1125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30" name="Picture 8" descr="C:\Users\leesr\AppData\Local\Microsoft\Windows\Temporary Internet Files\Content.IE5\L619N33K\2011_ford_super_duty_f_250_4wd_4x4_truck_turbocharged_92022510284845873[1].jpg">
            <a:extLst>
              <a:ext uri="{FF2B5EF4-FFF2-40B4-BE49-F238E27FC236}">
                <a16:creationId xmlns:a16="http://schemas.microsoft.com/office/drawing/2014/main" id="{B9BBADAD-EC6A-45F2-9CC6-E45144B31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3"/>
          <a:stretch/>
        </p:blipFill>
        <p:spPr bwMode="auto">
          <a:xfrm flipH="1">
            <a:off x="6957260" y="1814116"/>
            <a:ext cx="1454043" cy="86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" name="Picture 2" descr="Resultado de imagem para geladeira dometic cfx 40">
            <a:extLst>
              <a:ext uri="{FF2B5EF4-FFF2-40B4-BE49-F238E27FC236}">
                <a16:creationId xmlns:a16="http://schemas.microsoft.com/office/drawing/2014/main" id="{A84319F4-9A7B-4E16-945D-0C7D25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6800" r="2646" b="5329"/>
          <a:stretch/>
        </p:blipFill>
        <p:spPr bwMode="auto">
          <a:xfrm>
            <a:off x="7201542" y="1087381"/>
            <a:ext cx="983247" cy="9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2" name="Agrupar 32">
            <a:extLst>
              <a:ext uri="{FF2B5EF4-FFF2-40B4-BE49-F238E27FC236}">
                <a16:creationId xmlns:a16="http://schemas.microsoft.com/office/drawing/2014/main" id="{B72C84EB-5FDD-4217-AB0B-C7A156BD163C}"/>
              </a:ext>
            </a:extLst>
          </p:cNvPr>
          <p:cNvGrpSpPr/>
          <p:nvPr/>
        </p:nvGrpSpPr>
        <p:grpSpPr>
          <a:xfrm>
            <a:off x="8506367" y="1002005"/>
            <a:ext cx="1615864" cy="1794536"/>
            <a:chOff x="1333378" y="3555185"/>
            <a:chExt cx="1902475" cy="3044425"/>
          </a:xfrm>
        </p:grpSpPr>
        <p:pic>
          <p:nvPicPr>
            <p:cNvPr id="333" name="Picture 16" descr="Resultado de imagem para predio desenho">
              <a:extLst>
                <a:ext uri="{FF2B5EF4-FFF2-40B4-BE49-F238E27FC236}">
                  <a16:creationId xmlns:a16="http://schemas.microsoft.com/office/drawing/2014/main" id="{F81F03B3-344C-402F-B1ED-4BD5BFD7FB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79"/>
            <a:stretch/>
          </p:blipFill>
          <p:spPr bwMode="auto">
            <a:xfrm>
              <a:off x="1399573" y="3704012"/>
              <a:ext cx="1272574" cy="289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4" name="Picture 18" descr="Resultado de imagem para simbolo radiaÃ§Ã£o desenho">
              <a:extLst>
                <a:ext uri="{FF2B5EF4-FFF2-40B4-BE49-F238E27FC236}">
                  <a16:creationId xmlns:a16="http://schemas.microsoft.com/office/drawing/2014/main" id="{26D81738-EAD9-4D6B-BD52-62481BFF05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0" t="3941" r="24500" b="3389"/>
            <a:stretch/>
          </p:blipFill>
          <p:spPr bwMode="auto">
            <a:xfrm>
              <a:off x="1672035" y="5403026"/>
              <a:ext cx="398468" cy="3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5" name="CaixaDeTexto 334">
              <a:extLst>
                <a:ext uri="{FF2B5EF4-FFF2-40B4-BE49-F238E27FC236}">
                  <a16:creationId xmlns:a16="http://schemas.microsoft.com/office/drawing/2014/main" id="{EFF54E84-238F-4032-B7EA-743F0D047C10}"/>
                </a:ext>
              </a:extLst>
            </p:cNvPr>
            <p:cNvSpPr txBox="1"/>
            <p:nvPr/>
          </p:nvSpPr>
          <p:spPr>
            <a:xfrm>
              <a:off x="1333378" y="3555185"/>
              <a:ext cx="1902475" cy="489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75" b="1" dirty="0">
                  <a:solidFill>
                    <a:srgbClr val="C00000"/>
                  </a:solidFill>
                </a:rPr>
                <a:t>DEN/ UFPE</a:t>
              </a:r>
            </a:p>
          </p:txBody>
        </p:sp>
      </p:grpSp>
      <p:pic>
        <p:nvPicPr>
          <p:cNvPr id="336" name="Picture 2" descr="Resultado de imagem para geladeira dometic cfx 40">
            <a:extLst>
              <a:ext uri="{FF2B5EF4-FFF2-40B4-BE49-F238E27FC236}">
                <a16:creationId xmlns:a16="http://schemas.microsoft.com/office/drawing/2014/main" id="{A84319F4-9A7B-4E16-945D-0C7D25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6800" r="2646" b="5329"/>
          <a:stretch/>
        </p:blipFill>
        <p:spPr bwMode="auto">
          <a:xfrm>
            <a:off x="6513134" y="4066943"/>
            <a:ext cx="970775" cy="9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7" name="CaixaDeTexto 466">
            <a:extLst>
              <a:ext uri="{FF2B5EF4-FFF2-40B4-BE49-F238E27FC236}">
                <a16:creationId xmlns:a16="http://schemas.microsoft.com/office/drawing/2014/main" id="{371AA179-DB8B-4961-9B17-A9BE0A484D40}"/>
              </a:ext>
            </a:extLst>
          </p:cNvPr>
          <p:cNvSpPr txBox="1"/>
          <p:nvPr/>
        </p:nvSpPr>
        <p:spPr>
          <a:xfrm>
            <a:off x="7851103" y="5992551"/>
            <a:ext cx="188580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+mj-lt"/>
              </a:rPr>
              <a:t>Liberação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com Drone  </a:t>
            </a:r>
            <a:endParaRPr lang="es-ES_tradnl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8" name="CaixaDeTexto 467">
            <a:extLst>
              <a:ext uri="{FF2B5EF4-FFF2-40B4-BE49-F238E27FC236}">
                <a16:creationId xmlns:a16="http://schemas.microsoft.com/office/drawing/2014/main" id="{371AA179-DB8B-4961-9B17-A9BE0A484D40}"/>
              </a:ext>
            </a:extLst>
          </p:cNvPr>
          <p:cNvSpPr txBox="1"/>
          <p:nvPr/>
        </p:nvSpPr>
        <p:spPr>
          <a:xfrm>
            <a:off x="3588728" y="3191843"/>
            <a:ext cx="275991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+mj-lt"/>
              </a:rPr>
              <a:t>Imobilização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pt-BR" sz="1200" b="1" dirty="0">
                <a:solidFill>
                  <a:schemeClr val="bg1"/>
                </a:solidFill>
                <a:latin typeface="+mj-lt"/>
              </a:rPr>
              <a:t>compactação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 e </a:t>
            </a:r>
            <a:r>
              <a:rPr lang="pt-BR" sz="1200" b="1" dirty="0">
                <a:solidFill>
                  <a:schemeClr val="bg1"/>
                </a:solidFill>
                <a:latin typeface="+mj-lt"/>
              </a:rPr>
              <a:t>transporte</a:t>
            </a:r>
          </a:p>
        </p:txBody>
      </p:sp>
      <p:pic>
        <p:nvPicPr>
          <p:cNvPr id="167" name="Imagem 166">
            <a:extLst>
              <a:ext uri="{FF2B5EF4-FFF2-40B4-BE49-F238E27FC236}">
                <a16:creationId xmlns:a16="http://schemas.microsoft.com/office/drawing/2014/main" id="{A05F8F0F-755F-48E8-8077-DCBB44505AA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103"/>
          <a:stretch/>
        </p:blipFill>
        <p:spPr>
          <a:xfrm>
            <a:off x="9699672" y="970177"/>
            <a:ext cx="860067" cy="1564369"/>
          </a:xfrm>
          <a:prstGeom prst="rect">
            <a:avLst/>
          </a:prstGeom>
        </p:spPr>
      </p:pic>
      <p:pic>
        <p:nvPicPr>
          <p:cNvPr id="169" name="Imagem 2">
            <a:extLst>
              <a:ext uri="{FF2B5EF4-FFF2-40B4-BE49-F238E27FC236}">
                <a16:creationId xmlns:a16="http://schemas.microsoft.com/office/drawing/2014/main" id="{0763C802-2D4A-2641-AA7E-335232F5879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C7FEB200-564B-524E-B9EB-E9EDB85B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6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F80E1-240A-BC4E-8C1C-EFB1BBE3C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228" y="609600"/>
            <a:ext cx="7370774" cy="1320800"/>
          </a:xfrm>
        </p:spPr>
        <p:txBody>
          <a:bodyPr/>
          <a:lstStyle/>
          <a:p>
            <a:r>
              <a:rPr lang="pt-BR" dirty="0" err="1">
                <a:solidFill>
                  <a:schemeClr val="tx1"/>
                </a:solidFill>
              </a:rPr>
              <a:t>Realese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03254A-D53C-5243-9978-D9A3C4D7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Vector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AW-IVM </a:t>
            </a:r>
          </a:p>
          <a:p>
            <a:pPr>
              <a:buFont typeface="Wingdings" pitchFamily="2" charset="2"/>
              <a:buChar char="ü"/>
            </a:pP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mosquitoes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SIT:</a:t>
            </a:r>
          </a:p>
          <a:p>
            <a:pPr lvl="1">
              <a:buFont typeface="Wingdings" pitchFamily="2" charset="2"/>
              <a:buChar char="ü"/>
            </a:pP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(PPF)</a:t>
            </a:r>
          </a:p>
          <a:p>
            <a:pPr lvl="1">
              <a:buFont typeface="Wingdings" pitchFamily="2" charset="2"/>
              <a:buChar char="ü"/>
            </a:pP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Capture (Ex.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BTi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Spinosad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Bufer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zone</a:t>
            </a:r>
          </a:p>
          <a:p>
            <a:pPr lvl="1">
              <a:buFont typeface="Wingdings" pitchFamily="2" charset="2"/>
              <a:buChar char="ü"/>
            </a:pP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Realese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>
              <a:buFont typeface="Wingdings" pitchFamily="2" charset="2"/>
              <a:buChar char="ü"/>
            </a:pPr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B72BA6E4-864A-D942-9410-7A9711397E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88A3B98A-7F71-1326-D131-94556B1A6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71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1D14537-F3E9-4081-A73C-8F80059683ED}"/>
              </a:ext>
            </a:extLst>
          </p:cNvPr>
          <p:cNvGrpSpPr/>
          <p:nvPr/>
        </p:nvGrpSpPr>
        <p:grpSpPr>
          <a:xfrm>
            <a:off x="7723858" y="232133"/>
            <a:ext cx="2728406" cy="2984832"/>
            <a:chOff x="1057506" y="920819"/>
            <a:chExt cx="3556697" cy="3763723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204538F-311C-4405-8A2B-14CD8D6E2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577" t="19285" r="24192" b="49076"/>
            <a:stretch/>
          </p:blipFill>
          <p:spPr>
            <a:xfrm>
              <a:off x="1057506" y="920819"/>
              <a:ext cx="3556697" cy="3763723"/>
            </a:xfrm>
            <a:prstGeom prst="rect">
              <a:avLst/>
            </a:prstGeom>
          </p:spPr>
        </p:pic>
        <p:grpSp>
          <p:nvGrpSpPr>
            <p:cNvPr id="17" name="Grupo 400">
              <a:extLst>
                <a:ext uri="{FF2B5EF4-FFF2-40B4-BE49-F238E27FC236}">
                  <a16:creationId xmlns:a16="http://schemas.microsoft.com/office/drawing/2014/main" id="{7E3E9DC8-F3ED-4247-8AED-D1E36CFFC8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6973" y="1602532"/>
              <a:ext cx="484999" cy="294620"/>
              <a:chOff x="5364088" y="2977371"/>
              <a:chExt cx="1316992" cy="961296"/>
            </a:xfrm>
          </p:grpSpPr>
          <p:sp>
            <p:nvSpPr>
              <p:cNvPr id="91" name="Elipse 90">
                <a:extLst>
                  <a:ext uri="{FF2B5EF4-FFF2-40B4-BE49-F238E27FC236}">
                    <a16:creationId xmlns:a16="http://schemas.microsoft.com/office/drawing/2014/main" id="{2389376B-53E8-4272-9F33-1F52D761FD73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2" name="Elipse 91">
                <a:extLst>
                  <a:ext uri="{FF2B5EF4-FFF2-40B4-BE49-F238E27FC236}">
                    <a16:creationId xmlns:a16="http://schemas.microsoft.com/office/drawing/2014/main" id="{452C04A7-4D35-45A7-AD76-4489BE971E14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3" name="Elipse 92">
                <a:extLst>
                  <a:ext uri="{FF2B5EF4-FFF2-40B4-BE49-F238E27FC236}">
                    <a16:creationId xmlns:a16="http://schemas.microsoft.com/office/drawing/2014/main" id="{5EABC201-5105-4AF4-8F09-FFE4609EA35C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4" name="Elipse 93">
                <a:extLst>
                  <a:ext uri="{FF2B5EF4-FFF2-40B4-BE49-F238E27FC236}">
                    <a16:creationId xmlns:a16="http://schemas.microsoft.com/office/drawing/2014/main" id="{11356C37-3CA8-4E6B-A729-875D105FFD91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5" name="Elipse 94">
                <a:extLst>
                  <a:ext uri="{FF2B5EF4-FFF2-40B4-BE49-F238E27FC236}">
                    <a16:creationId xmlns:a16="http://schemas.microsoft.com/office/drawing/2014/main" id="{3BCEF5F3-2D4E-4419-9A87-E43F933545A1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96" name="Grupo 406">
                <a:extLst>
                  <a:ext uri="{FF2B5EF4-FFF2-40B4-BE49-F238E27FC236}">
                    <a16:creationId xmlns:a16="http://schemas.microsoft.com/office/drawing/2014/main" id="{E80B95F7-416F-4171-9D96-F66DD17275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98" name="Grupo 408">
                  <a:extLst>
                    <a:ext uri="{FF2B5EF4-FFF2-40B4-BE49-F238E27FC236}">
                      <a16:creationId xmlns:a16="http://schemas.microsoft.com/office/drawing/2014/main" id="{564C96EB-D7D0-4CB7-8349-85CFCE3072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105" name="Conector reto 104">
                    <a:extLst>
                      <a:ext uri="{FF2B5EF4-FFF2-40B4-BE49-F238E27FC236}">
                        <a16:creationId xmlns:a16="http://schemas.microsoft.com/office/drawing/2014/main" id="{8DE0BEBC-F58A-440C-9888-79D0C2D2F353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ector reto 105">
                    <a:extLst>
                      <a:ext uri="{FF2B5EF4-FFF2-40B4-BE49-F238E27FC236}">
                        <a16:creationId xmlns:a16="http://schemas.microsoft.com/office/drawing/2014/main" id="{2A5087F4-5EAF-4713-A519-565EAD0A92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Conector reto 106">
                    <a:extLst>
                      <a:ext uri="{FF2B5EF4-FFF2-40B4-BE49-F238E27FC236}">
                        <a16:creationId xmlns:a16="http://schemas.microsoft.com/office/drawing/2014/main" id="{6D197196-311F-4884-A4D8-EA09606BF26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Grupo 409">
                  <a:extLst>
                    <a:ext uri="{FF2B5EF4-FFF2-40B4-BE49-F238E27FC236}">
                      <a16:creationId xmlns:a16="http://schemas.microsoft.com/office/drawing/2014/main" id="{578819FD-C35E-498B-80EF-73632E6D58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103" name="Conector reto 102">
                    <a:extLst>
                      <a:ext uri="{FF2B5EF4-FFF2-40B4-BE49-F238E27FC236}">
                        <a16:creationId xmlns:a16="http://schemas.microsoft.com/office/drawing/2014/main" id="{2722787D-0061-4BB6-BCB9-E7FB21C4128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Conector reto 103">
                    <a:extLst>
                      <a:ext uri="{FF2B5EF4-FFF2-40B4-BE49-F238E27FC236}">
                        <a16:creationId xmlns:a16="http://schemas.microsoft.com/office/drawing/2014/main" id="{957A970C-5308-4DD2-882D-978DAF0DA785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Grupo 410">
                  <a:extLst>
                    <a:ext uri="{FF2B5EF4-FFF2-40B4-BE49-F238E27FC236}">
                      <a16:creationId xmlns:a16="http://schemas.microsoft.com/office/drawing/2014/main" id="{8FF614B4-824F-4F57-8E68-C2B6C20A04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101" name="Conector reto 100">
                    <a:extLst>
                      <a:ext uri="{FF2B5EF4-FFF2-40B4-BE49-F238E27FC236}">
                        <a16:creationId xmlns:a16="http://schemas.microsoft.com/office/drawing/2014/main" id="{49AF197E-14F9-4639-847B-F974BF615B9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ector reto 101">
                    <a:extLst>
                      <a:ext uri="{FF2B5EF4-FFF2-40B4-BE49-F238E27FC236}">
                        <a16:creationId xmlns:a16="http://schemas.microsoft.com/office/drawing/2014/main" id="{82D3A7FD-F8EF-4934-99B9-E0FAED198269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7" name="Conector reto 96">
                <a:extLst>
                  <a:ext uri="{FF2B5EF4-FFF2-40B4-BE49-F238E27FC236}">
                    <a16:creationId xmlns:a16="http://schemas.microsoft.com/office/drawing/2014/main" id="{EBE9EC0B-7A12-4156-AFFB-F13CA5F997C3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o 400">
              <a:extLst>
                <a:ext uri="{FF2B5EF4-FFF2-40B4-BE49-F238E27FC236}">
                  <a16:creationId xmlns:a16="http://schemas.microsoft.com/office/drawing/2014/main" id="{A68BBD4A-10FC-4578-91FB-34658C01BE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7061" y="2487559"/>
              <a:ext cx="484999" cy="294620"/>
              <a:chOff x="5364088" y="2977371"/>
              <a:chExt cx="1316992" cy="961296"/>
            </a:xfrm>
          </p:grpSpPr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id="{29B937C3-A75A-4F90-81A8-74F896A0F25C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9F13E4A2-E15C-4B74-8F3C-09039F1C4649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5F0D47EC-D6A4-4728-98C8-A4EAC2801719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66E6DD97-22BC-4C99-A406-CA2EE90172DE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25B132F1-F2B5-4D14-8237-72E9E1C26973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79" name="Grupo 406">
                <a:extLst>
                  <a:ext uri="{FF2B5EF4-FFF2-40B4-BE49-F238E27FC236}">
                    <a16:creationId xmlns:a16="http://schemas.microsoft.com/office/drawing/2014/main" id="{7884ADDA-8BDD-42E5-864B-2B167462A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81" name="Grupo 408">
                  <a:extLst>
                    <a:ext uri="{FF2B5EF4-FFF2-40B4-BE49-F238E27FC236}">
                      <a16:creationId xmlns:a16="http://schemas.microsoft.com/office/drawing/2014/main" id="{D70C03E0-B00E-465F-93B9-EE0CD2227C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88" name="Conector reto 87">
                    <a:extLst>
                      <a:ext uri="{FF2B5EF4-FFF2-40B4-BE49-F238E27FC236}">
                        <a16:creationId xmlns:a16="http://schemas.microsoft.com/office/drawing/2014/main" id="{9F03EF81-AC1C-4550-B931-2F94D3FAEBE8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ector reto 88">
                    <a:extLst>
                      <a:ext uri="{FF2B5EF4-FFF2-40B4-BE49-F238E27FC236}">
                        <a16:creationId xmlns:a16="http://schemas.microsoft.com/office/drawing/2014/main" id="{782D8FAD-67E3-469C-B255-44D033A5412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ector reto 89">
                    <a:extLst>
                      <a:ext uri="{FF2B5EF4-FFF2-40B4-BE49-F238E27FC236}">
                        <a16:creationId xmlns:a16="http://schemas.microsoft.com/office/drawing/2014/main" id="{BB348198-A6D9-427D-9CE0-0857CF42A1A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upo 409">
                  <a:extLst>
                    <a:ext uri="{FF2B5EF4-FFF2-40B4-BE49-F238E27FC236}">
                      <a16:creationId xmlns:a16="http://schemas.microsoft.com/office/drawing/2014/main" id="{004293AB-696A-42BE-95DB-1482179CFA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86" name="Conector reto 85">
                    <a:extLst>
                      <a:ext uri="{FF2B5EF4-FFF2-40B4-BE49-F238E27FC236}">
                        <a16:creationId xmlns:a16="http://schemas.microsoft.com/office/drawing/2014/main" id="{74ED9A4B-B21C-4D6C-88A7-879967BDB56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ector reto 86">
                    <a:extLst>
                      <a:ext uri="{FF2B5EF4-FFF2-40B4-BE49-F238E27FC236}">
                        <a16:creationId xmlns:a16="http://schemas.microsoft.com/office/drawing/2014/main" id="{FE054B12-34C2-4CA1-AFDF-45F1270E4780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upo 410">
                  <a:extLst>
                    <a:ext uri="{FF2B5EF4-FFF2-40B4-BE49-F238E27FC236}">
                      <a16:creationId xmlns:a16="http://schemas.microsoft.com/office/drawing/2014/main" id="{232309D4-7B9C-4D58-8BD0-BF5A31DC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84" name="Conector reto 83">
                    <a:extLst>
                      <a:ext uri="{FF2B5EF4-FFF2-40B4-BE49-F238E27FC236}">
                        <a16:creationId xmlns:a16="http://schemas.microsoft.com/office/drawing/2014/main" id="{0F4F3629-4372-41C4-8351-B7569ED6D6C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ector reto 84">
                    <a:extLst>
                      <a:ext uri="{FF2B5EF4-FFF2-40B4-BE49-F238E27FC236}">
                        <a16:creationId xmlns:a16="http://schemas.microsoft.com/office/drawing/2014/main" id="{1DB8A41B-3AF5-46E2-8269-0AF886CAC610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80" name="Conector reto 79">
                <a:extLst>
                  <a:ext uri="{FF2B5EF4-FFF2-40B4-BE49-F238E27FC236}">
                    <a16:creationId xmlns:a16="http://schemas.microsoft.com/office/drawing/2014/main" id="{BCA8ECA9-8A23-44EF-A38A-2561FF8AF4E8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o 400">
              <a:extLst>
                <a:ext uri="{FF2B5EF4-FFF2-40B4-BE49-F238E27FC236}">
                  <a16:creationId xmlns:a16="http://schemas.microsoft.com/office/drawing/2014/main" id="{7D397FBB-874C-4453-ACCA-CAF86AA82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9191" y="2117255"/>
              <a:ext cx="484999" cy="294620"/>
              <a:chOff x="5364088" y="2977371"/>
              <a:chExt cx="1316992" cy="961296"/>
            </a:xfrm>
          </p:grpSpPr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77F8D277-69E8-4605-9EB1-DCE9D52D5C39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104A5630-E85D-4F4B-B62B-F38A6ACF061C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4EB93BA2-65F4-48EA-BA3A-13E2B5B90740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0718BD40-B042-4E1C-A935-4FA59232E30D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0762A0CF-4FC5-4436-BBC3-6F51F6C706C3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62" name="Grupo 406">
                <a:extLst>
                  <a:ext uri="{FF2B5EF4-FFF2-40B4-BE49-F238E27FC236}">
                    <a16:creationId xmlns:a16="http://schemas.microsoft.com/office/drawing/2014/main" id="{06F48067-8800-4545-8419-8841163540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64" name="Grupo 408">
                  <a:extLst>
                    <a:ext uri="{FF2B5EF4-FFF2-40B4-BE49-F238E27FC236}">
                      <a16:creationId xmlns:a16="http://schemas.microsoft.com/office/drawing/2014/main" id="{3397F4CB-E681-4E4C-A877-9EB30187B9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71" name="Conector reto 70">
                    <a:extLst>
                      <a:ext uri="{FF2B5EF4-FFF2-40B4-BE49-F238E27FC236}">
                        <a16:creationId xmlns:a16="http://schemas.microsoft.com/office/drawing/2014/main" id="{759BCB65-BABC-45D6-90D5-5843DAF94E92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ector reto 71">
                    <a:extLst>
                      <a:ext uri="{FF2B5EF4-FFF2-40B4-BE49-F238E27FC236}">
                        <a16:creationId xmlns:a16="http://schemas.microsoft.com/office/drawing/2014/main" id="{74916B04-AA74-4CD0-A06F-CF34068753C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ector reto 72">
                    <a:extLst>
                      <a:ext uri="{FF2B5EF4-FFF2-40B4-BE49-F238E27FC236}">
                        <a16:creationId xmlns:a16="http://schemas.microsoft.com/office/drawing/2014/main" id="{93FAC5B7-DDD5-428B-BD23-1A6C4C5DE2A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upo 409">
                  <a:extLst>
                    <a:ext uri="{FF2B5EF4-FFF2-40B4-BE49-F238E27FC236}">
                      <a16:creationId xmlns:a16="http://schemas.microsoft.com/office/drawing/2014/main" id="{6C484019-703B-46C1-9F9F-DC23EE4643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69" name="Conector reto 68">
                    <a:extLst>
                      <a:ext uri="{FF2B5EF4-FFF2-40B4-BE49-F238E27FC236}">
                        <a16:creationId xmlns:a16="http://schemas.microsoft.com/office/drawing/2014/main" id="{E134FAC8-5D84-446D-AC3E-354B1DEA78B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Conector reto 69">
                    <a:extLst>
                      <a:ext uri="{FF2B5EF4-FFF2-40B4-BE49-F238E27FC236}">
                        <a16:creationId xmlns:a16="http://schemas.microsoft.com/office/drawing/2014/main" id="{A4C8A061-8573-435A-B1C7-E51D113D0F38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upo 410">
                  <a:extLst>
                    <a:ext uri="{FF2B5EF4-FFF2-40B4-BE49-F238E27FC236}">
                      <a16:creationId xmlns:a16="http://schemas.microsoft.com/office/drawing/2014/main" id="{A9EEC92F-EB07-4501-809E-B114341A92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67" name="Conector reto 66">
                    <a:extLst>
                      <a:ext uri="{FF2B5EF4-FFF2-40B4-BE49-F238E27FC236}">
                        <a16:creationId xmlns:a16="http://schemas.microsoft.com/office/drawing/2014/main" id="{9C59A5A8-0C79-43F6-8D50-9C67E827AD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ector reto 67">
                    <a:extLst>
                      <a:ext uri="{FF2B5EF4-FFF2-40B4-BE49-F238E27FC236}">
                        <a16:creationId xmlns:a16="http://schemas.microsoft.com/office/drawing/2014/main" id="{51BF2A85-7A84-4260-93D0-0632DB380799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3" name="Conector reto 62">
                <a:extLst>
                  <a:ext uri="{FF2B5EF4-FFF2-40B4-BE49-F238E27FC236}">
                    <a16:creationId xmlns:a16="http://schemas.microsoft.com/office/drawing/2014/main" id="{7573E336-2865-43A8-A683-3D6CCE86EBD9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o 400">
              <a:extLst>
                <a:ext uri="{FF2B5EF4-FFF2-40B4-BE49-F238E27FC236}">
                  <a16:creationId xmlns:a16="http://schemas.microsoft.com/office/drawing/2014/main" id="{873D015B-0435-455C-A433-25235CE51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7000" y="2684373"/>
              <a:ext cx="484999" cy="294620"/>
              <a:chOff x="5364088" y="2977371"/>
              <a:chExt cx="1316992" cy="961296"/>
            </a:xfrm>
          </p:grpSpPr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DFDB7704-38A2-41B4-B90D-8121C9A11697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A2B073FE-20C4-4E51-8562-F89DC1AFE911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536AF306-0AE0-4490-811C-C9ACC76A6384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788749BF-D353-441B-A666-E76C875441F3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135FB7AC-AB45-454F-AFE8-9F2415047663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45" name="Grupo 406">
                <a:extLst>
                  <a:ext uri="{FF2B5EF4-FFF2-40B4-BE49-F238E27FC236}">
                    <a16:creationId xmlns:a16="http://schemas.microsoft.com/office/drawing/2014/main" id="{961CAB22-2290-4525-88FC-A143DF7572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47" name="Grupo 408">
                  <a:extLst>
                    <a:ext uri="{FF2B5EF4-FFF2-40B4-BE49-F238E27FC236}">
                      <a16:creationId xmlns:a16="http://schemas.microsoft.com/office/drawing/2014/main" id="{D81A0A1C-E9C3-491A-88A7-5D5223B62F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54" name="Conector reto 53">
                    <a:extLst>
                      <a:ext uri="{FF2B5EF4-FFF2-40B4-BE49-F238E27FC236}">
                        <a16:creationId xmlns:a16="http://schemas.microsoft.com/office/drawing/2014/main" id="{59124F46-0998-45B6-B0C0-E8943B6415F0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ector reto 54">
                    <a:extLst>
                      <a:ext uri="{FF2B5EF4-FFF2-40B4-BE49-F238E27FC236}">
                        <a16:creationId xmlns:a16="http://schemas.microsoft.com/office/drawing/2014/main" id="{C582E7F1-7EA4-463D-BB2C-E8CBD83C508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ector reto 55">
                    <a:extLst>
                      <a:ext uri="{FF2B5EF4-FFF2-40B4-BE49-F238E27FC236}">
                        <a16:creationId xmlns:a16="http://schemas.microsoft.com/office/drawing/2014/main" id="{CABE64D9-54CB-4AD5-8E64-F3E001940D4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upo 409">
                  <a:extLst>
                    <a:ext uri="{FF2B5EF4-FFF2-40B4-BE49-F238E27FC236}">
                      <a16:creationId xmlns:a16="http://schemas.microsoft.com/office/drawing/2014/main" id="{15D4DBA4-F86B-4A30-83DC-3E8965FF77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52" name="Conector reto 51">
                    <a:extLst>
                      <a:ext uri="{FF2B5EF4-FFF2-40B4-BE49-F238E27FC236}">
                        <a16:creationId xmlns:a16="http://schemas.microsoft.com/office/drawing/2014/main" id="{7D71043C-BEF1-42F6-AED7-ABF76F89DCF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ector reto 52">
                    <a:extLst>
                      <a:ext uri="{FF2B5EF4-FFF2-40B4-BE49-F238E27FC236}">
                        <a16:creationId xmlns:a16="http://schemas.microsoft.com/office/drawing/2014/main" id="{6B472ED9-BCCE-45D9-BBAA-ABCF081D406D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Grupo 410">
                  <a:extLst>
                    <a:ext uri="{FF2B5EF4-FFF2-40B4-BE49-F238E27FC236}">
                      <a16:creationId xmlns:a16="http://schemas.microsoft.com/office/drawing/2014/main" id="{04C5975B-2E18-429C-8394-350EF51E91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50" name="Conector reto 49">
                    <a:extLst>
                      <a:ext uri="{FF2B5EF4-FFF2-40B4-BE49-F238E27FC236}">
                        <a16:creationId xmlns:a16="http://schemas.microsoft.com/office/drawing/2014/main" id="{E31F8084-C325-458A-A17A-F255DAA275E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ector reto 50">
                    <a:extLst>
                      <a:ext uri="{FF2B5EF4-FFF2-40B4-BE49-F238E27FC236}">
                        <a16:creationId xmlns:a16="http://schemas.microsoft.com/office/drawing/2014/main" id="{900602D2-F15A-4861-BF86-66AF4711FC63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6" name="Conector reto 45">
                <a:extLst>
                  <a:ext uri="{FF2B5EF4-FFF2-40B4-BE49-F238E27FC236}">
                    <a16:creationId xmlns:a16="http://schemas.microsoft.com/office/drawing/2014/main" id="{F074A517-F02F-4416-982E-F2E4286498DD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o 400">
              <a:extLst>
                <a:ext uri="{FF2B5EF4-FFF2-40B4-BE49-F238E27FC236}">
                  <a16:creationId xmlns:a16="http://schemas.microsoft.com/office/drawing/2014/main" id="{5314DC37-E95C-4B9C-AA2E-18412FA75A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9126" y="3016981"/>
              <a:ext cx="484999" cy="294620"/>
              <a:chOff x="5364088" y="2977371"/>
              <a:chExt cx="1316992" cy="961296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7F93BB1E-8CD3-42E6-B80F-690BF59001F2}"/>
                  </a:ext>
                </a:extLst>
              </p:cNvPr>
              <p:cNvSpPr/>
              <p:nvPr/>
            </p:nvSpPr>
            <p:spPr>
              <a:xfrm rot="20018651">
                <a:off x="5746780" y="3112062"/>
                <a:ext cx="308646" cy="187156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D916D7C7-9958-46EA-9630-07E6B4018A55}"/>
                  </a:ext>
                </a:extLst>
              </p:cNvPr>
              <p:cNvSpPr/>
              <p:nvPr/>
            </p:nvSpPr>
            <p:spPr>
              <a:xfrm rot="1543805">
                <a:off x="5997694" y="3186925"/>
                <a:ext cx="648380" cy="21834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EDC323C4-F6A4-4758-B68D-511758AD63EB}"/>
                  </a:ext>
                </a:extLst>
              </p:cNvPr>
              <p:cNvSpPr/>
              <p:nvPr/>
            </p:nvSpPr>
            <p:spPr>
              <a:xfrm rot="20645888">
                <a:off x="5929284" y="2977371"/>
                <a:ext cx="751796" cy="11835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09B5D161-C911-47A3-B7B6-9D64338653D1}"/>
                  </a:ext>
                </a:extLst>
              </p:cNvPr>
              <p:cNvSpPr/>
              <p:nvPr/>
            </p:nvSpPr>
            <p:spPr>
              <a:xfrm>
                <a:off x="5667626" y="3277215"/>
                <a:ext cx="106348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2019A4F0-1E3D-4156-90B1-CB996528FCE3}"/>
                  </a:ext>
                </a:extLst>
              </p:cNvPr>
              <p:cNvSpPr/>
              <p:nvPr/>
            </p:nvSpPr>
            <p:spPr>
              <a:xfrm>
                <a:off x="5664983" y="3315940"/>
                <a:ext cx="72008" cy="9803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dkEdge">
                <a:bevelT w="127000" h="635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28" name="Grupo 406">
                <a:extLst>
                  <a:ext uri="{FF2B5EF4-FFF2-40B4-BE49-F238E27FC236}">
                    <a16:creationId xmlns:a16="http://schemas.microsoft.com/office/drawing/2014/main" id="{FE2E899D-B9B6-47F2-8D40-E2487836F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52493" y="3171924"/>
                <a:ext cx="692087" cy="766743"/>
                <a:chOff x="5652493" y="3171924"/>
                <a:chExt cx="692087" cy="766743"/>
              </a:xfrm>
            </p:grpSpPr>
            <p:grpSp>
              <p:nvGrpSpPr>
                <p:cNvPr id="30" name="Grupo 408">
                  <a:extLst>
                    <a:ext uri="{FF2B5EF4-FFF2-40B4-BE49-F238E27FC236}">
                      <a16:creationId xmlns:a16="http://schemas.microsoft.com/office/drawing/2014/main" id="{F757F930-475F-4BDB-83CE-8A258B7F4E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305055"/>
                  <a:ext cx="288032" cy="504056"/>
                  <a:chOff x="4499992" y="1988840"/>
                  <a:chExt cx="288032" cy="504056"/>
                </a:xfrm>
              </p:grpSpPr>
              <p:cxnSp>
                <p:nvCxnSpPr>
                  <p:cNvPr id="37" name="Conector reto 36">
                    <a:extLst>
                      <a:ext uri="{FF2B5EF4-FFF2-40B4-BE49-F238E27FC236}">
                        <a16:creationId xmlns:a16="http://schemas.microsoft.com/office/drawing/2014/main" id="{069A990E-7333-47DA-A8BE-712B017AA3A1}"/>
                      </a:ext>
                    </a:extLst>
                  </p:cNvPr>
                  <p:cNvCxnSpPr/>
                  <p:nvPr/>
                </p:nvCxnSpPr>
                <p:spPr>
                  <a:xfrm>
                    <a:off x="4716405" y="1989241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ector reto 37">
                    <a:extLst>
                      <a:ext uri="{FF2B5EF4-FFF2-40B4-BE49-F238E27FC236}">
                        <a16:creationId xmlns:a16="http://schemas.microsoft.com/office/drawing/2014/main" id="{D072995C-5952-4B82-8565-08F57FE66B3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645349" y="2132727"/>
                    <a:ext cx="142111" cy="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ector reto 38">
                    <a:extLst>
                      <a:ext uri="{FF2B5EF4-FFF2-40B4-BE49-F238E27FC236}">
                        <a16:creationId xmlns:a16="http://schemas.microsoft.com/office/drawing/2014/main" id="{B8F6B006-2542-4643-A9FF-76B507E011A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1019" y="2132727"/>
                    <a:ext cx="144331" cy="358715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upo 409">
                  <a:extLst>
                    <a:ext uri="{FF2B5EF4-FFF2-40B4-BE49-F238E27FC236}">
                      <a16:creationId xmlns:a16="http://schemas.microsoft.com/office/drawing/2014/main" id="{8827455C-04CB-419D-ACB5-63F9FAC270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78726" y="3171924"/>
                  <a:ext cx="288032" cy="766743"/>
                  <a:chOff x="5142778" y="2322259"/>
                  <a:chExt cx="288032" cy="766743"/>
                </a:xfrm>
              </p:grpSpPr>
              <p:cxnSp>
                <p:nvCxnSpPr>
                  <p:cNvPr id="35" name="Conector reto 34">
                    <a:extLst>
                      <a:ext uri="{FF2B5EF4-FFF2-40B4-BE49-F238E27FC236}">
                        <a16:creationId xmlns:a16="http://schemas.microsoft.com/office/drawing/2014/main" id="{444878FF-29CF-43A9-8F89-B70CA029639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44061" y="2321662"/>
                    <a:ext cx="71055" cy="1434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reto 35">
                    <a:extLst>
                      <a:ext uri="{FF2B5EF4-FFF2-40B4-BE49-F238E27FC236}">
                        <a16:creationId xmlns:a16="http://schemas.microsoft.com/office/drawing/2014/main" id="{F734CAC9-4EEA-40B3-A329-448BFAF4906D}"/>
                      </a:ext>
                    </a:extLst>
                  </p:cNvPr>
                  <p:cNvCxnSpPr/>
                  <p:nvPr/>
                </p:nvCxnSpPr>
                <p:spPr>
                  <a:xfrm>
                    <a:off x="5215116" y="2321662"/>
                    <a:ext cx="215386" cy="76734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upo 410">
                  <a:extLst>
                    <a:ext uri="{FF2B5EF4-FFF2-40B4-BE49-F238E27FC236}">
                      <a16:creationId xmlns:a16="http://schemas.microsoft.com/office/drawing/2014/main" id="{A8C09C34-A4CC-4C6E-9167-DA60CFBDD3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43402" y="3243932"/>
                  <a:ext cx="501178" cy="661431"/>
                  <a:chOff x="5568354" y="2141515"/>
                  <a:chExt cx="501178" cy="661431"/>
                </a:xfrm>
              </p:grpSpPr>
              <p:cxnSp>
                <p:nvCxnSpPr>
                  <p:cNvPr id="33" name="Conector reto 32">
                    <a:extLst>
                      <a:ext uri="{FF2B5EF4-FFF2-40B4-BE49-F238E27FC236}">
                        <a16:creationId xmlns:a16="http://schemas.microsoft.com/office/drawing/2014/main" id="{BDF970B0-57E3-480B-8AE7-411827030C5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569434" y="2140654"/>
                    <a:ext cx="215386" cy="65504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Conector reto 33">
                    <a:extLst>
                      <a:ext uri="{FF2B5EF4-FFF2-40B4-BE49-F238E27FC236}">
                        <a16:creationId xmlns:a16="http://schemas.microsoft.com/office/drawing/2014/main" id="{8ADBB2E5-7120-48F4-8B83-2B41BC3212B1}"/>
                      </a:ext>
                    </a:extLst>
                  </p:cNvPr>
                  <p:cNvCxnSpPr/>
                  <p:nvPr/>
                </p:nvCxnSpPr>
                <p:spPr>
                  <a:xfrm>
                    <a:off x="5771497" y="2140654"/>
                    <a:ext cx="297544" cy="66128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CC7211A8-2A3B-49E7-A70F-15589158253D}"/>
                  </a:ext>
                </a:extLst>
              </p:cNvPr>
              <p:cNvCxnSpPr/>
              <p:nvPr/>
            </p:nvCxnSpPr>
            <p:spPr>
              <a:xfrm flipH="1">
                <a:off x="5364857" y="3399035"/>
                <a:ext cx="310867" cy="2308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8" name="Imagem 107">
            <a:extLst>
              <a:ext uri="{FF2B5EF4-FFF2-40B4-BE49-F238E27FC236}">
                <a16:creationId xmlns:a16="http://schemas.microsoft.com/office/drawing/2014/main" id="{1E66F124-A581-4BF0-91BF-61786107F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60" t="14958" r="25032" b="42765"/>
          <a:stretch/>
        </p:blipFill>
        <p:spPr>
          <a:xfrm>
            <a:off x="5429112" y="3667832"/>
            <a:ext cx="5023152" cy="2451236"/>
          </a:xfrm>
          <a:prstGeom prst="rect">
            <a:avLst/>
          </a:prstGeom>
        </p:spPr>
      </p:pic>
      <p:pic>
        <p:nvPicPr>
          <p:cNvPr id="109" name="Imagem 108">
            <a:extLst>
              <a:ext uri="{FF2B5EF4-FFF2-40B4-BE49-F238E27FC236}">
                <a16:creationId xmlns:a16="http://schemas.microsoft.com/office/drawing/2014/main" id="{94DDE4F5-7EA5-4BC5-A2BB-9082728CAA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2" t="19014" r="6885" b="7146"/>
          <a:stretch/>
        </p:blipFill>
        <p:spPr>
          <a:xfrm>
            <a:off x="2055518" y="1101789"/>
            <a:ext cx="5162214" cy="2516458"/>
          </a:xfrm>
          <a:prstGeom prst="rect">
            <a:avLst/>
          </a:prstGeom>
        </p:spPr>
      </p:pic>
      <p:pic>
        <p:nvPicPr>
          <p:cNvPr id="110" name="Imagem 109">
            <a:extLst>
              <a:ext uri="{FF2B5EF4-FFF2-40B4-BE49-F238E27FC236}">
                <a16:creationId xmlns:a16="http://schemas.microsoft.com/office/drawing/2014/main" id="{C1EB6C8C-B7B0-4CD4-BD98-B023D41747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86" t="16510" r="24176" b="33979"/>
          <a:stretch/>
        </p:blipFill>
        <p:spPr>
          <a:xfrm>
            <a:off x="1715303" y="3809889"/>
            <a:ext cx="3301054" cy="2365956"/>
          </a:xfrm>
          <a:prstGeom prst="rect">
            <a:avLst/>
          </a:prstGeom>
        </p:spPr>
      </p:pic>
      <p:sp>
        <p:nvSpPr>
          <p:cNvPr id="111" name="Rectangle 2">
            <a:extLst>
              <a:ext uri="{FF2B5EF4-FFF2-40B4-BE49-F238E27FC236}">
                <a16:creationId xmlns:a16="http://schemas.microsoft.com/office/drawing/2014/main" id="{A10A1940-F10D-4D54-8BB2-DFDCE29A5A44}"/>
              </a:ext>
            </a:extLst>
          </p:cNvPr>
          <p:cNvSpPr txBox="1">
            <a:spLocks noChangeArrowheads="1"/>
          </p:cNvSpPr>
          <p:nvPr/>
        </p:nvSpPr>
        <p:spPr>
          <a:xfrm>
            <a:off x="1773017" y="87395"/>
            <a:ext cx="2016224" cy="5244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pt-BR" sz="2800" b="1" dirty="0"/>
              <a:t>MÉTODOS</a:t>
            </a:r>
          </a:p>
        </p:txBody>
      </p:sp>
      <p:pic>
        <p:nvPicPr>
          <p:cNvPr id="113" name="Imagem 2">
            <a:extLst>
              <a:ext uri="{FF2B5EF4-FFF2-40B4-BE49-F238E27FC236}">
                <a16:creationId xmlns:a16="http://schemas.microsoft.com/office/drawing/2014/main" id="{0340D4C3-E0D2-A142-8E45-4D2AB2B3703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0FB07EAE-022D-2156-569F-A837E2F4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85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1CBB604-FB23-404F-9403-3F6413079DF6}"/>
              </a:ext>
            </a:extLst>
          </p:cNvPr>
          <p:cNvGrpSpPr/>
          <p:nvPr/>
        </p:nvGrpSpPr>
        <p:grpSpPr>
          <a:xfrm>
            <a:off x="1755375" y="1506948"/>
            <a:ext cx="2620148" cy="3764084"/>
            <a:chOff x="291868" y="888835"/>
            <a:chExt cx="3098446" cy="434567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D7568D6-8929-4E1F-A7C0-9F47706BB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2" t="22488" r="34602" b="22522"/>
            <a:stretch/>
          </p:blipFill>
          <p:spPr>
            <a:xfrm>
              <a:off x="291868" y="1838375"/>
              <a:ext cx="3098446" cy="3396131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41ED4BDD-A26A-4154-AEAC-82C061252379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82"/>
            <a:stretch/>
          </p:blipFill>
          <p:spPr bwMode="auto">
            <a:xfrm>
              <a:off x="492014" y="888835"/>
              <a:ext cx="1737615" cy="1443077"/>
            </a:xfrm>
            <a:prstGeom prst="flowChartConnector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BA4F0562-CA9D-43BA-91A3-C183FBBEBDCF}"/>
              </a:ext>
            </a:extLst>
          </p:cNvPr>
          <p:cNvGrpSpPr/>
          <p:nvPr/>
        </p:nvGrpSpPr>
        <p:grpSpPr>
          <a:xfrm>
            <a:off x="4626964" y="1139718"/>
            <a:ext cx="3402125" cy="4511575"/>
            <a:chOff x="1644968" y="903113"/>
            <a:chExt cx="6230496" cy="5051773"/>
          </a:xfrm>
        </p:grpSpPr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07F283E-616F-4003-91F6-D3F4C4BA8A94}"/>
                </a:ext>
              </a:extLst>
            </p:cNvPr>
            <p:cNvGrpSpPr/>
            <p:nvPr/>
          </p:nvGrpSpPr>
          <p:grpSpPr>
            <a:xfrm>
              <a:off x="1644968" y="903113"/>
              <a:ext cx="5689221" cy="5051773"/>
              <a:chOff x="0" y="0"/>
              <a:chExt cx="4249029" cy="5792128"/>
            </a:xfrm>
          </p:grpSpPr>
          <p:pic>
            <p:nvPicPr>
              <p:cNvPr id="21" name="Imagem 20">
                <a:extLst>
                  <a:ext uri="{FF2B5EF4-FFF2-40B4-BE49-F238E27FC236}">
                    <a16:creationId xmlns:a16="http://schemas.microsoft.com/office/drawing/2014/main" id="{C4165BB7-0B48-41D9-86DF-66EA614E3E3E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249029" cy="57921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10E7B7D-0A5F-4F15-BD67-F22C5ACB52E3}"/>
                  </a:ext>
                </a:extLst>
              </p:cNvPr>
              <p:cNvSpPr/>
              <p:nvPr/>
            </p:nvSpPr>
            <p:spPr>
              <a:xfrm>
                <a:off x="1779609" y="3143391"/>
                <a:ext cx="481262" cy="469233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762E7E68-6F91-40ED-99B2-0929A3E82C43}"/>
                  </a:ext>
                </a:extLst>
              </p:cNvPr>
              <p:cNvSpPr/>
              <p:nvPr/>
            </p:nvSpPr>
            <p:spPr>
              <a:xfrm>
                <a:off x="2056336" y="1759759"/>
                <a:ext cx="1082841" cy="637673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dirty="0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8B335DBB-035A-4447-9753-2A2B1B08C7B8}"/>
                  </a:ext>
                </a:extLst>
              </p:cNvPr>
              <p:cNvSpPr/>
              <p:nvPr/>
            </p:nvSpPr>
            <p:spPr>
              <a:xfrm>
                <a:off x="1270269" y="2160807"/>
                <a:ext cx="509340" cy="637673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pt-BR" dirty="0"/>
              </a:p>
            </p:txBody>
          </p:sp>
          <p:cxnSp>
            <p:nvCxnSpPr>
              <p:cNvPr id="25" name="Conector de Seta Reta 24">
                <a:extLst>
                  <a:ext uri="{FF2B5EF4-FFF2-40B4-BE49-F238E27FC236}">
                    <a16:creationId xmlns:a16="http://schemas.microsoft.com/office/drawing/2014/main" id="{0C7A09B0-AE3A-425D-829E-5D7897296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27145" y="2226971"/>
                <a:ext cx="314295" cy="2526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ixaDeTexto 14">
                <a:extLst>
                  <a:ext uri="{FF2B5EF4-FFF2-40B4-BE49-F238E27FC236}">
                    <a16:creationId xmlns:a16="http://schemas.microsoft.com/office/drawing/2014/main" id="{DC6E90F2-6602-4040-9345-84CE88FDB8F1}"/>
                  </a:ext>
                </a:extLst>
              </p:cNvPr>
              <p:cNvSpPr txBox="1"/>
              <p:nvPr/>
            </p:nvSpPr>
            <p:spPr>
              <a:xfrm>
                <a:off x="3018688" y="2674024"/>
                <a:ext cx="1082675" cy="401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_tradnl" sz="14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Ilha</a:t>
                </a:r>
                <a:r>
                  <a:rPr lang="es-ES_tradnl" sz="14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</a:t>
                </a:r>
                <a:endParaRPr lang="pt-BR" sz="1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4F9019C6-E0D7-484A-9F1F-068E52592D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60871" y="3580530"/>
                <a:ext cx="314295" cy="2526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16">
                <a:extLst>
                  <a:ext uri="{FF2B5EF4-FFF2-40B4-BE49-F238E27FC236}">
                    <a16:creationId xmlns:a16="http://schemas.microsoft.com/office/drawing/2014/main" id="{9E8B0BDC-7CF9-46D5-A15D-C6C701BE15D5}"/>
                  </a:ext>
                </a:extLst>
              </p:cNvPr>
              <p:cNvSpPr txBox="1"/>
              <p:nvPr/>
            </p:nvSpPr>
            <p:spPr>
              <a:xfrm>
                <a:off x="2260741" y="3706678"/>
                <a:ext cx="1082675" cy="401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Ilha 1</a:t>
                </a:r>
                <a:endParaRPr lang="pt-BR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CaixaDeTexto 17">
                <a:extLst>
                  <a:ext uri="{FF2B5EF4-FFF2-40B4-BE49-F238E27FC236}">
                    <a16:creationId xmlns:a16="http://schemas.microsoft.com/office/drawing/2014/main" id="{EDB96170-116E-4F22-8A91-EF0D770FC783}"/>
                  </a:ext>
                </a:extLst>
              </p:cNvPr>
              <p:cNvSpPr txBox="1"/>
              <p:nvPr/>
            </p:nvSpPr>
            <p:spPr>
              <a:xfrm>
                <a:off x="629753" y="1538090"/>
                <a:ext cx="1082675" cy="401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_tradnl" sz="1400" b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Ilha 3</a:t>
                </a:r>
                <a:endParaRPr lang="pt-BR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0" name="Conector de Seta Reta 29">
                <a:extLst>
                  <a:ext uri="{FF2B5EF4-FFF2-40B4-BE49-F238E27FC236}">
                    <a16:creationId xmlns:a16="http://schemas.microsoft.com/office/drawing/2014/main" id="{8B25FC86-17A6-4911-8642-93A46C520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0269" y="1809849"/>
                <a:ext cx="98655" cy="28792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C4CFDF0-BA5A-43E0-A8F3-943F1CD086EF}"/>
                </a:ext>
              </a:extLst>
            </p:cNvPr>
            <p:cNvSpPr txBox="1"/>
            <p:nvPr/>
          </p:nvSpPr>
          <p:spPr>
            <a:xfrm>
              <a:off x="5092976" y="4357777"/>
              <a:ext cx="1569919" cy="32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00" b="1" dirty="0"/>
                <a:t>126 </a:t>
              </a:r>
              <a:r>
                <a:rPr lang="pt-BR" sz="1300" b="1" dirty="0" err="1"/>
                <a:t>EDs</a:t>
              </a:r>
              <a:endParaRPr lang="pt-BR" sz="1300" b="1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490D623-6994-4BA2-B4FE-A8555590D681}"/>
                </a:ext>
              </a:extLst>
            </p:cNvPr>
            <p:cNvSpPr txBox="1"/>
            <p:nvPr/>
          </p:nvSpPr>
          <p:spPr>
            <a:xfrm>
              <a:off x="2083462" y="2426650"/>
              <a:ext cx="1404275" cy="32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00" b="1" dirty="0"/>
                <a:t>88 </a:t>
              </a:r>
              <a:r>
                <a:rPr lang="pt-BR" sz="1300" b="1" dirty="0" err="1"/>
                <a:t>EDs</a:t>
              </a:r>
              <a:endParaRPr lang="pt-BR" sz="1300" b="1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034AB17-E066-4F4B-93C6-BDC7BD8C9752}"/>
                </a:ext>
              </a:extLst>
            </p:cNvPr>
            <p:cNvSpPr txBox="1"/>
            <p:nvPr/>
          </p:nvSpPr>
          <p:spPr>
            <a:xfrm>
              <a:off x="6122151" y="3431042"/>
              <a:ext cx="1753313" cy="32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00" b="1" dirty="0"/>
                <a:t>88 </a:t>
              </a:r>
              <a:r>
                <a:rPr lang="pt-BR" sz="1300" b="1" dirty="0" err="1"/>
                <a:t>EDs</a:t>
              </a:r>
              <a:endParaRPr lang="pt-BR" sz="1300" b="1" dirty="0"/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294643D-375F-45F2-91BE-4F505ECB1F63}"/>
              </a:ext>
            </a:extLst>
          </p:cNvPr>
          <p:cNvSpPr txBox="1"/>
          <p:nvPr/>
        </p:nvSpPr>
        <p:spPr>
          <a:xfrm>
            <a:off x="7754578" y="2067231"/>
            <a:ext cx="2790718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400" b="1" dirty="0"/>
              <a:t>Manutenção mensal das </a:t>
            </a:r>
            <a:r>
              <a:rPr lang="pt-BR" sz="1400" b="1" dirty="0" err="1"/>
              <a:t>Eds</a:t>
            </a:r>
            <a:r>
              <a:rPr lang="pt-BR" sz="1400" b="1" dirty="0"/>
              <a:t>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pt-BR" sz="1400" b="1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400" b="1" dirty="0"/>
              <a:t>SEMANAL</a:t>
            </a:r>
          </a:p>
          <a:p>
            <a:pPr algn="ctr"/>
            <a:r>
              <a:rPr lang="pt-BR" sz="1400" b="1" dirty="0"/>
              <a:t>Ovitrampas  (34)</a:t>
            </a:r>
          </a:p>
          <a:p>
            <a:pPr algn="ctr"/>
            <a:r>
              <a:rPr lang="pt-BR" sz="1400" b="1" dirty="0"/>
              <a:t>(N° de ovos/ovitrampas + taxa de eclosão)</a:t>
            </a:r>
          </a:p>
          <a:p>
            <a:pPr algn="ctr"/>
            <a:r>
              <a:rPr lang="pt-BR" sz="1400" b="1" dirty="0"/>
              <a:t> </a:t>
            </a:r>
            <a:r>
              <a:rPr lang="pt-BR" sz="1400" b="1" dirty="0" err="1"/>
              <a:t>BGs</a:t>
            </a:r>
            <a:r>
              <a:rPr lang="pt-BR" sz="1400" b="1" dirty="0"/>
              <a:t> </a:t>
            </a:r>
            <a:r>
              <a:rPr lang="pt-BR" sz="1400" b="1" dirty="0" err="1"/>
              <a:t>traps</a:t>
            </a:r>
            <a:r>
              <a:rPr lang="pt-BR" sz="1400" b="1" dirty="0"/>
              <a:t> (30)</a:t>
            </a:r>
          </a:p>
          <a:p>
            <a:pPr algn="ctr"/>
            <a:r>
              <a:rPr lang="pt-BR" sz="1400" b="1" dirty="0"/>
              <a:t>(Densidade de adultos, espécies)</a:t>
            </a:r>
          </a:p>
          <a:p>
            <a:pPr algn="ctr"/>
            <a:endParaRPr lang="pt-BR" sz="1400" b="1" dirty="0"/>
          </a:p>
          <a:p>
            <a:pPr algn="ctr"/>
            <a:endParaRPr lang="pt-BR" sz="1400" b="1" dirty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400" b="1" dirty="0"/>
              <a:t>MENSAL</a:t>
            </a:r>
          </a:p>
          <a:p>
            <a:pPr algn="ctr"/>
            <a:r>
              <a:rPr lang="pt-BR" sz="1400" b="1" dirty="0"/>
              <a:t>Monitoramento do material biológico (H2O + palhetas) até a fase adulta.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4C1BE5-F5F1-4426-8537-CBF8933A168D}"/>
              </a:ext>
            </a:extLst>
          </p:cNvPr>
          <p:cNvSpPr txBox="1"/>
          <p:nvPr/>
        </p:nvSpPr>
        <p:spPr>
          <a:xfrm>
            <a:off x="4407933" y="5651293"/>
            <a:ext cx="337613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500" b="1" dirty="0"/>
              <a:t>Data de Instalação: 2-9/julho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500" b="1" dirty="0"/>
              <a:t>Nº de manutenções: 3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500" b="1" dirty="0"/>
              <a:t>Frequência manutenção: mensal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1500" b="1" dirty="0"/>
              <a:t>Supervisão: quinzenal</a:t>
            </a:r>
          </a:p>
        </p:txBody>
      </p:sp>
      <p:pic>
        <p:nvPicPr>
          <p:cNvPr id="42" name="Imagem 2">
            <a:extLst>
              <a:ext uri="{FF2B5EF4-FFF2-40B4-BE49-F238E27FC236}">
                <a16:creationId xmlns:a16="http://schemas.microsoft.com/office/drawing/2014/main" id="{961F0A89-031A-AD4E-8402-0580C43D2A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4D8B4FC2-16BB-044A-67D5-8C8AD93E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5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E2C97-8BB8-AE4B-41AC-03C39E2A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552" y="609600"/>
            <a:ext cx="7264449" cy="1320800"/>
          </a:xfrm>
        </p:spPr>
        <p:txBody>
          <a:bodyPr/>
          <a:lstStyle/>
          <a:p>
            <a:r>
              <a:rPr lang="pt-BR" dirty="0" err="1">
                <a:solidFill>
                  <a:schemeClr val="tx1"/>
                </a:solidFill>
              </a:rPr>
              <a:t>Ground</a:t>
            </a:r>
            <a:r>
              <a:rPr lang="pt-BR" dirty="0">
                <a:solidFill>
                  <a:schemeClr val="tx1"/>
                </a:solidFill>
              </a:rPr>
              <a:t> Release </a:t>
            </a:r>
            <a:r>
              <a:rPr lang="pt-BR" dirty="0" err="1">
                <a:solidFill>
                  <a:schemeClr val="tx1"/>
                </a:solidFill>
              </a:rPr>
              <a:t>Steriles</a:t>
            </a:r>
            <a:r>
              <a:rPr lang="pt-BR" dirty="0">
                <a:solidFill>
                  <a:schemeClr val="tx1"/>
                </a:solidFill>
              </a:rPr>
              <a:t> Males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0235A5-7CE7-29A0-1CEA-66136BBE6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Ground</a:t>
            </a:r>
            <a:r>
              <a:rPr lang="pt-BR" dirty="0"/>
              <a:t> release</a:t>
            </a:r>
          </a:p>
          <a:p>
            <a:pPr lvl="1"/>
            <a:r>
              <a:rPr lang="pt-BR" dirty="0"/>
              <a:t>1 </a:t>
            </a:r>
            <a:r>
              <a:rPr lang="pt-BR" dirty="0" err="1"/>
              <a:t>plastic</a:t>
            </a:r>
            <a:r>
              <a:rPr lang="pt-BR" dirty="0"/>
              <a:t> </a:t>
            </a:r>
            <a:r>
              <a:rPr lang="pt-BR" dirty="0" err="1"/>
              <a:t>pot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a 1.000 </a:t>
            </a:r>
            <a:r>
              <a:rPr lang="pt-BR" dirty="0" err="1"/>
              <a:t>steril</a:t>
            </a:r>
            <a:r>
              <a:rPr lang="pt-BR" dirty="0"/>
              <a:t> males</a:t>
            </a:r>
          </a:p>
          <a:p>
            <a:endParaRPr lang="pt-BR" dirty="0"/>
          </a:p>
          <a:p>
            <a:r>
              <a:rPr lang="pt-BR" dirty="0" err="1"/>
              <a:t>Twice</a:t>
            </a:r>
            <a:r>
              <a:rPr lang="pt-BR" dirty="0"/>
              <a:t> a </a:t>
            </a:r>
            <a:r>
              <a:rPr lang="pt-BR" dirty="0" err="1"/>
              <a:t>week</a:t>
            </a:r>
            <a:r>
              <a:rPr lang="pt-BR" dirty="0"/>
              <a:t>,  0,5 - 0,7 </a:t>
            </a:r>
            <a:r>
              <a:rPr lang="pt-BR" dirty="0" err="1"/>
              <a:t>million</a:t>
            </a:r>
            <a:r>
              <a:rPr lang="pt-BR" dirty="0"/>
              <a:t>/</a:t>
            </a:r>
            <a:r>
              <a:rPr lang="pt-BR" dirty="0" err="1"/>
              <a:t>week</a:t>
            </a:r>
            <a:r>
              <a:rPr lang="pt-BR" dirty="0"/>
              <a:t>;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5.000 – 9.000 mosquitos/ha;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165817-49B9-069B-7FB9-39E947B2F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2" t="22598" r="21434" b="22808"/>
          <a:stretch/>
        </p:blipFill>
        <p:spPr>
          <a:xfrm>
            <a:off x="4236720" y="4861622"/>
            <a:ext cx="2776598" cy="14934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568D99-380D-2CA1-50C3-D7CF00892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3" t="9244" r="23516" b="15695"/>
          <a:stretch/>
        </p:blipFill>
        <p:spPr>
          <a:xfrm>
            <a:off x="6096000" y="1846871"/>
            <a:ext cx="3345892" cy="2567982"/>
          </a:xfrm>
          <a:prstGeom prst="rect">
            <a:avLst/>
          </a:prstGeom>
        </p:spPr>
      </p:pic>
      <p:pic>
        <p:nvPicPr>
          <p:cNvPr id="6" name="Picture 18" descr="Resultado de imagem para IAEA">
            <a:extLst>
              <a:ext uri="{FF2B5EF4-FFF2-40B4-BE49-F238E27FC236}">
                <a16:creationId xmlns:a16="http://schemas.microsoft.com/office/drawing/2014/main" id="{87D8CF34-4E35-F0B0-70B2-AD35B94B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53C35F52-8D55-0A13-870D-8B10B45D23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1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B5B4F-271B-2A4F-9E93-B254CF53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228" y="609600"/>
            <a:ext cx="7370774" cy="1320800"/>
          </a:xfrm>
        </p:spPr>
        <p:txBody>
          <a:bodyPr/>
          <a:lstStyle/>
          <a:p>
            <a:r>
              <a:rPr lang="pt-BR" dirty="0" err="1">
                <a:solidFill>
                  <a:schemeClr val="tx1"/>
                </a:solidFill>
              </a:rPr>
              <a:t>Monitoring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94D494-1CF4-EB44-8B97-36BDC5B20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ovitraps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offered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doubt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BG's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time;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common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relocate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traps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constantly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 It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helped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data.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90480377-F6E3-FF4B-8711-3F511C9DB6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17F91CCF-6BAB-A141-4D95-439DA5A8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89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FA5AA5-568B-4E12-A73B-08E2D36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174A0-1CB1-4E26-947E-FC1FCB43DBF0}" type="slidenum">
              <a:rPr lang="pt-BR" smtClean="0"/>
              <a:t>18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293D88-9D0B-4E50-96AE-772BCAF30EAE}"/>
              </a:ext>
            </a:extLst>
          </p:cNvPr>
          <p:cNvSpPr txBox="1"/>
          <p:nvPr/>
        </p:nvSpPr>
        <p:spPr>
          <a:xfrm>
            <a:off x="2028265" y="453749"/>
            <a:ext cx="56437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500" b="1" dirty="0">
                <a:latin typeface="Arial Narrow" panose="020B0606020202030204" pitchFamily="34" charset="0"/>
              </a:rPr>
              <a:t>Eggs Hatching -  Pina and B. </a:t>
            </a:r>
            <a:r>
              <a:rPr lang="en-US" sz="2500" b="1" dirty="0" err="1">
                <a:latin typeface="Arial Narrow" panose="020B0606020202030204" pitchFamily="34" charset="0"/>
              </a:rPr>
              <a:t>Teimosa</a:t>
            </a:r>
            <a:r>
              <a:rPr lang="en-US" sz="2500" b="1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66BCF5B-A88E-406C-B3E0-899A5F82E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1115858"/>
            <a:ext cx="12026900" cy="4921250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79540997-02A2-493E-A73A-F9955041FA7E}"/>
              </a:ext>
            </a:extLst>
          </p:cNvPr>
          <p:cNvGrpSpPr/>
          <p:nvPr/>
        </p:nvGrpSpPr>
        <p:grpSpPr>
          <a:xfrm>
            <a:off x="1660890" y="1420865"/>
            <a:ext cx="600864" cy="2286864"/>
            <a:chOff x="0" y="0"/>
            <a:chExt cx="600831" cy="2286926"/>
          </a:xfrm>
        </p:grpSpPr>
        <p:sp>
          <p:nvSpPr>
            <p:cNvPr id="7" name="CaixaDeTexto 2">
              <a:extLst>
                <a:ext uri="{FF2B5EF4-FFF2-40B4-BE49-F238E27FC236}">
                  <a16:creationId xmlns:a16="http://schemas.microsoft.com/office/drawing/2014/main" id="{C866B7DF-B063-44FF-A72B-80F705301F93}"/>
                </a:ext>
              </a:extLst>
            </p:cNvPr>
            <p:cNvSpPr txBox="1"/>
            <p:nvPr/>
          </p:nvSpPr>
          <p:spPr>
            <a:xfrm>
              <a:off x="0" y="0"/>
              <a:ext cx="600831" cy="2594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MRR</a:t>
              </a:r>
            </a:p>
          </p:txBody>
        </p:sp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4B967454-E6FA-4ABE-9830-2B63F5F8B56C}"/>
                </a:ext>
              </a:extLst>
            </p:cNvPr>
            <p:cNvCxnSpPr/>
            <p:nvPr/>
          </p:nvCxnSpPr>
          <p:spPr>
            <a:xfrm>
              <a:off x="279933" y="300437"/>
              <a:ext cx="22179" cy="1986489"/>
            </a:xfrm>
            <a:prstGeom prst="straightConnector1">
              <a:avLst/>
            </a:prstGeom>
            <a:ln w="317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7CA5A2B-317C-4F18-BF9A-4BD9F1A82CEC}"/>
              </a:ext>
            </a:extLst>
          </p:cNvPr>
          <p:cNvGrpSpPr/>
          <p:nvPr/>
        </p:nvGrpSpPr>
        <p:grpSpPr>
          <a:xfrm>
            <a:off x="4351667" y="1222801"/>
            <a:ext cx="914503" cy="2484928"/>
            <a:chOff x="0" y="0"/>
            <a:chExt cx="914404" cy="2485005"/>
          </a:xfrm>
        </p:grpSpPr>
        <p:sp>
          <p:nvSpPr>
            <p:cNvPr id="10" name="CaixaDeTexto 2">
              <a:extLst>
                <a:ext uri="{FF2B5EF4-FFF2-40B4-BE49-F238E27FC236}">
                  <a16:creationId xmlns:a16="http://schemas.microsoft.com/office/drawing/2014/main" id="{1322C759-2A90-4A3F-9092-BA2A6C9FAF85}"/>
                </a:ext>
              </a:extLst>
            </p:cNvPr>
            <p:cNvSpPr txBox="1"/>
            <p:nvPr/>
          </p:nvSpPr>
          <p:spPr>
            <a:xfrm>
              <a:off x="0" y="0"/>
              <a:ext cx="914404" cy="4511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/>
                <a:t>one release/week</a:t>
              </a:r>
            </a:p>
          </p:txBody>
        </p: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3F9439E0-DAF8-4AD6-A5D6-0BDE58782890}"/>
                </a:ext>
              </a:extLst>
            </p:cNvPr>
            <p:cNvCxnSpPr/>
            <p:nvPr/>
          </p:nvCxnSpPr>
          <p:spPr>
            <a:xfrm>
              <a:off x="498402" y="498462"/>
              <a:ext cx="22178" cy="1986543"/>
            </a:xfrm>
            <a:prstGeom prst="straightConnector1">
              <a:avLst/>
            </a:prstGeom>
            <a:ln w="317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m 2">
            <a:extLst>
              <a:ext uri="{FF2B5EF4-FFF2-40B4-BE49-F238E27FC236}">
                <a16:creationId xmlns:a16="http://schemas.microsoft.com/office/drawing/2014/main" id="{B305925D-84F4-C541-B370-1FCDFD7937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56636A21-9BB5-7AAA-CBC8-9667D91E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81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26AB1C18-7CE8-41E2-B05C-57997F25BF4D}"/>
              </a:ext>
            </a:extLst>
          </p:cNvPr>
          <p:cNvSpPr txBox="1">
            <a:spLocks/>
          </p:cNvSpPr>
          <p:nvPr/>
        </p:nvSpPr>
        <p:spPr>
          <a:xfrm>
            <a:off x="1945758" y="355265"/>
            <a:ext cx="890810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latin typeface="Arial Narrow" panose="020B0606020202030204" pitchFamily="34" charset="0"/>
              </a:rPr>
              <a:t>P</a:t>
            </a:r>
            <a:r>
              <a:rPr lang="en-US" sz="2800" b="1" i="0" baseline="0" dirty="0">
                <a:effectLst/>
                <a:latin typeface="Arial Narrow" panose="020B0606020202030204" pitchFamily="34" charset="0"/>
              </a:rPr>
              <a:t>ercentage of decreased egg density  </a:t>
            </a:r>
            <a:endParaRPr lang="en-US" sz="2800" b="1" dirty="0">
              <a:effectLst/>
              <a:latin typeface="Arial Narrow" panose="020B0606020202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36094E-065A-46C1-9DB1-7F6A92993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0" y="1187173"/>
            <a:ext cx="10715031" cy="5104297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36429F9A-1E99-4D68-917B-E2BC5670CED0}"/>
              </a:ext>
            </a:extLst>
          </p:cNvPr>
          <p:cNvSpPr txBox="1"/>
          <p:nvPr/>
        </p:nvSpPr>
        <p:spPr>
          <a:xfrm>
            <a:off x="5860540" y="1910396"/>
            <a:ext cx="901427" cy="4655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/>
              <a:t>Two</a:t>
            </a:r>
            <a:r>
              <a:rPr lang="en-US" sz="1000" b="1" baseline="0" dirty="0"/>
              <a:t> releases per week</a:t>
            </a:r>
            <a:endParaRPr lang="en-US" sz="1000" b="1" dirty="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8B85C51-D3BB-4DE5-A96C-FE97A9D408AB}"/>
              </a:ext>
            </a:extLst>
          </p:cNvPr>
          <p:cNvCxnSpPr>
            <a:cxnSpLocks/>
          </p:cNvCxnSpPr>
          <p:nvPr/>
        </p:nvCxnSpPr>
        <p:spPr>
          <a:xfrm>
            <a:off x="6311254" y="2375937"/>
            <a:ext cx="0" cy="122251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2">
            <a:extLst>
              <a:ext uri="{FF2B5EF4-FFF2-40B4-BE49-F238E27FC236}">
                <a16:creationId xmlns:a16="http://schemas.microsoft.com/office/drawing/2014/main" id="{ADCD987C-55C8-514A-9FEC-2B5B20559F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D42A4769-1F1E-160A-15D9-8C101C3D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8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5902" y="5975893"/>
            <a:ext cx="1970815" cy="4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71941" y="1873959"/>
            <a:ext cx="5918049" cy="321154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3560" indent="-342900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Bookman Old Style" charset="0"/>
              </a:rPr>
              <a:t>Non-profit institution</a:t>
            </a:r>
            <a:r>
              <a:rPr lang="es-ES" dirty="0">
                <a:solidFill>
                  <a:schemeClr val="tx1"/>
                </a:solidFill>
                <a:latin typeface="Bookman Old Style" charset="0"/>
                <a:cs typeface="Arial" charset="0"/>
              </a:rPr>
              <a:t>;</a:t>
            </a:r>
          </a:p>
          <a:p>
            <a:pPr marL="543560" indent="-342900">
              <a:buFont typeface="Wingdings" pitchFamily="2" charset="2"/>
              <a:buChar char="ü"/>
            </a:pPr>
            <a:r>
              <a:rPr lang="es-ES" dirty="0" err="1">
                <a:solidFill>
                  <a:schemeClr val="tx1"/>
                </a:solidFill>
                <a:latin typeface="Bookman Old Style" charset="0"/>
                <a:cs typeface="Arial" charset="0"/>
              </a:rPr>
              <a:t>Deseginated</a:t>
            </a:r>
            <a:r>
              <a:rPr lang="es-ES" dirty="0">
                <a:solidFill>
                  <a:schemeClr val="tx1"/>
                </a:solidFill>
                <a:latin typeface="Bookman Old Style" charset="0"/>
                <a:cs typeface="Arial" charset="0"/>
              </a:rPr>
              <a:t> as a IAEA </a:t>
            </a:r>
            <a:r>
              <a:rPr lang="es-ES" dirty="0" err="1">
                <a:solidFill>
                  <a:schemeClr val="tx1"/>
                </a:solidFill>
                <a:latin typeface="Bookman Old Style" charset="0"/>
                <a:cs typeface="Arial" charset="0"/>
              </a:rPr>
              <a:t>Collaborating</a:t>
            </a:r>
            <a:r>
              <a:rPr lang="es-ES" dirty="0">
                <a:solidFill>
                  <a:schemeClr val="tx1"/>
                </a:solidFill>
                <a:latin typeface="Bookman Old Style" charset="0"/>
                <a:cs typeface="Arial" charset="0"/>
              </a:rPr>
              <a:t> Centre;</a:t>
            </a:r>
          </a:p>
          <a:p>
            <a:pPr marL="543560" indent="-342900">
              <a:buFont typeface="Wingdings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Bookman Old Style" charset="0"/>
              </a:rPr>
              <a:t>Recognized as “ Social Organization”  by Ministry of Agriculture, Livestock and Supply-MAPA and the Government of the State of Bahia</a:t>
            </a:r>
            <a:r>
              <a:rPr lang="es-ES" dirty="0">
                <a:solidFill>
                  <a:schemeClr val="tx1"/>
                </a:solidFill>
                <a:latin typeface="Bookman Old Style" charset="0"/>
                <a:cs typeface="Arial" charset="0"/>
              </a:rPr>
              <a:t>;</a:t>
            </a:r>
          </a:p>
          <a:p>
            <a:pPr marL="294085" lvl="1" indent="0" algn="just">
              <a:buNone/>
              <a:defRPr/>
            </a:pPr>
            <a:endParaRPr lang="pt-BR" sz="2000" dirty="0">
              <a:solidFill>
                <a:schemeClr val="tx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  <a:defRPr/>
            </a:pPr>
            <a:r>
              <a:rPr lang="pt-BR" sz="2000" dirty="0" err="1">
                <a:solidFill>
                  <a:schemeClr val="tx1"/>
                </a:solidFill>
              </a:rPr>
              <a:t>Biotechnology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applied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to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Agriculture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and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Public</a:t>
            </a:r>
            <a:r>
              <a:rPr lang="pt-BR" sz="2000" dirty="0">
                <a:solidFill>
                  <a:schemeClr val="tx1"/>
                </a:solidFill>
              </a:rPr>
              <a:t> Health</a:t>
            </a:r>
            <a:endParaRPr lang="pt-BR" sz="2400" dirty="0"/>
          </a:p>
          <a:p>
            <a:pPr lvl="1" algn="just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77" y="1749903"/>
            <a:ext cx="2335691" cy="131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42" y="4453632"/>
            <a:ext cx="2259837" cy="125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03" y="3096461"/>
            <a:ext cx="2259839" cy="127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804" y="3096460"/>
            <a:ext cx="2183987" cy="122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80" y="1749902"/>
            <a:ext cx="2259837" cy="122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19" y="4443019"/>
            <a:ext cx="2138156" cy="126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13"/>
          <p:cNvSpPr/>
          <p:nvPr/>
        </p:nvSpPr>
        <p:spPr>
          <a:xfrm>
            <a:off x="-1" y="0"/>
            <a:ext cx="792481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15" name="Conector reto 14"/>
          <p:cNvCxnSpPr/>
          <p:nvPr/>
        </p:nvCxnSpPr>
        <p:spPr>
          <a:xfrm>
            <a:off x="1892149" y="1340085"/>
            <a:ext cx="9517488" cy="0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7155" y="690949"/>
            <a:ext cx="880429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Bookman Old Style" panose="02050604050505020204" pitchFamily="18" charset="0"/>
              </a:rPr>
              <a:t>”Social </a:t>
            </a:r>
            <a:r>
              <a:rPr lang="pt-BR" sz="3200" b="1" dirty="0" err="1">
                <a:latin typeface="Bookman Old Style" panose="02050604050505020204" pitchFamily="18" charset="0"/>
              </a:rPr>
              <a:t>Organization</a:t>
            </a:r>
            <a:r>
              <a:rPr lang="pt-BR" sz="3200" b="1" dirty="0">
                <a:latin typeface="Bookman Old Style" panose="02050604050505020204" pitchFamily="18" charset="0"/>
              </a:rPr>
              <a:t> </a:t>
            </a:r>
            <a:r>
              <a:rPr lang="pt-BR" sz="3200" b="1" dirty="0" err="1">
                <a:latin typeface="Bookman Old Style" panose="02050604050505020204" pitchFamily="18" charset="0"/>
              </a:rPr>
              <a:t>Moscamed</a:t>
            </a:r>
            <a:r>
              <a:rPr lang="pt-BR" sz="3200" b="1" dirty="0">
                <a:latin typeface="Bookman Old Style" panose="02050604050505020204" pitchFamily="18" charset="0"/>
              </a:rPr>
              <a:t> Brasil "</a:t>
            </a:r>
          </a:p>
        </p:txBody>
      </p:sp>
      <p:pic>
        <p:nvPicPr>
          <p:cNvPr id="16" name="Imagem 2">
            <a:extLst>
              <a:ext uri="{FF2B5EF4-FFF2-40B4-BE49-F238E27FC236}">
                <a16:creationId xmlns:a16="http://schemas.microsoft.com/office/drawing/2014/main" id="{D06E36CF-BBF3-F046-9B50-7B111689B2F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FC4825C3-3F02-97A3-3F11-33ED0787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76774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87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645B124-CFE0-4D07-B75D-A2B908D559D6}"/>
              </a:ext>
            </a:extLst>
          </p:cNvPr>
          <p:cNvSpPr txBox="1">
            <a:spLocks/>
          </p:cNvSpPr>
          <p:nvPr/>
        </p:nvSpPr>
        <p:spPr>
          <a:xfrm>
            <a:off x="507231" y="355265"/>
            <a:ext cx="1034663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 sz="2800" b="1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4C9FB93-68E5-4D9C-B3FB-029193492F4A}"/>
              </a:ext>
            </a:extLst>
          </p:cNvPr>
          <p:cNvSpPr txBox="1"/>
          <p:nvPr/>
        </p:nvSpPr>
        <p:spPr>
          <a:xfrm>
            <a:off x="2631720" y="355265"/>
            <a:ext cx="609765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2800" b="1" i="0" u="none" strike="noStrike" baseline="0">
                <a:solidFill>
                  <a:sysClr val="windowText" lastClr="0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 dirty="0"/>
              <a:t>Induced eggs sterility  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7ADCADA-DB7F-4497-B314-5858035A1CD6}"/>
              </a:ext>
            </a:extLst>
          </p:cNvPr>
          <p:cNvGrpSpPr/>
          <p:nvPr/>
        </p:nvGrpSpPr>
        <p:grpSpPr>
          <a:xfrm>
            <a:off x="250037" y="1153768"/>
            <a:ext cx="11202988" cy="5493159"/>
            <a:chOff x="427018" y="1271755"/>
            <a:chExt cx="11202988" cy="5493159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4932FD08-2DA2-4410-9941-257F1881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018" y="1271755"/>
              <a:ext cx="11202988" cy="5493159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05C0CE06-DDAA-466D-A340-5CAC6228B295}"/>
                </a:ext>
              </a:extLst>
            </p:cNvPr>
            <p:cNvGrpSpPr/>
            <p:nvPr/>
          </p:nvGrpSpPr>
          <p:grpSpPr>
            <a:xfrm>
              <a:off x="5769165" y="2584974"/>
              <a:ext cx="901427" cy="1688051"/>
              <a:chOff x="6477087" y="1822065"/>
              <a:chExt cx="901427" cy="1688051"/>
            </a:xfrm>
          </p:grpSpPr>
          <p:sp>
            <p:nvSpPr>
              <p:cNvPr id="21" name="CaixaDeTexto 2">
                <a:extLst>
                  <a:ext uri="{FF2B5EF4-FFF2-40B4-BE49-F238E27FC236}">
                    <a16:creationId xmlns:a16="http://schemas.microsoft.com/office/drawing/2014/main" id="{C4F31773-6B48-486F-8434-10EB21318F45}"/>
                  </a:ext>
                </a:extLst>
              </p:cNvPr>
              <p:cNvSpPr txBox="1"/>
              <p:nvPr/>
            </p:nvSpPr>
            <p:spPr>
              <a:xfrm>
                <a:off x="6477087" y="1822065"/>
                <a:ext cx="901427" cy="465541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b="1" dirty="0"/>
                  <a:t>Two</a:t>
                </a:r>
                <a:r>
                  <a:rPr lang="en-US" sz="1000" b="1" baseline="0" dirty="0"/>
                  <a:t> releases per week</a:t>
                </a:r>
                <a:endParaRPr lang="en-US" sz="1000" b="1" dirty="0"/>
              </a:p>
            </p:txBody>
          </p:sp>
          <p:cxnSp>
            <p:nvCxnSpPr>
              <p:cNvPr id="22" name="Conector de Seta Reta 21">
                <a:extLst>
                  <a:ext uri="{FF2B5EF4-FFF2-40B4-BE49-F238E27FC236}">
                    <a16:creationId xmlns:a16="http://schemas.microsoft.com/office/drawing/2014/main" id="{D28E06D5-E476-4589-BBD4-590E323C04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7801" y="2287606"/>
                <a:ext cx="0" cy="122251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Imagem 2">
            <a:extLst>
              <a:ext uri="{FF2B5EF4-FFF2-40B4-BE49-F238E27FC236}">
                <a16:creationId xmlns:a16="http://schemas.microsoft.com/office/drawing/2014/main" id="{E1586344-86AB-8B40-9754-56EC407EBA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C4315F18-C14F-820D-0737-B57F11D6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22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285DD-54F4-4D72-9AAE-E026BFD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35" y="410371"/>
            <a:ext cx="8139050" cy="549275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Mapas </a:t>
            </a:r>
            <a:r>
              <a:rPr lang="pt-BR" sz="2800" b="1" dirty="0" err="1">
                <a:solidFill>
                  <a:schemeClr val="tx1"/>
                </a:solidFill>
              </a:rPr>
              <a:t>BGs</a:t>
            </a:r>
            <a:r>
              <a:rPr lang="pt-BR" sz="2800" b="1" dirty="0">
                <a:solidFill>
                  <a:schemeClr val="tx1"/>
                </a:solidFill>
              </a:rPr>
              <a:t>- Fevereiro a Abril/2021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87E670F-C53F-4467-872D-60FDE2E3C768}"/>
              </a:ext>
            </a:extLst>
          </p:cNvPr>
          <p:cNvSpPr txBox="1"/>
          <p:nvPr/>
        </p:nvSpPr>
        <p:spPr>
          <a:xfrm>
            <a:off x="514350" y="6157911"/>
            <a:ext cx="11427441" cy="342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01 -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infestação de adultos de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aegypti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Bairro Brasília Teimosa, Recife, PE, durante os meses de fevereiro, março e </a:t>
            </a:r>
            <a:r>
              <a:rPr lang="pt-BR" sz="16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abril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F48F6BD3-FFA0-43AC-9B73-0F964EA61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0" y="1044526"/>
            <a:ext cx="3428700" cy="4849408"/>
          </a:xfrm>
          <a:prstGeom prst="rect">
            <a:avLst/>
          </a:prstGeom>
        </p:spPr>
      </p:pic>
      <p:pic>
        <p:nvPicPr>
          <p:cNvPr id="7" name="Imagem 6" descr="Mapa&#10;&#10;Descrição gerada automaticamente">
            <a:extLst>
              <a:ext uri="{FF2B5EF4-FFF2-40B4-BE49-F238E27FC236}">
                <a16:creationId xmlns:a16="http://schemas.microsoft.com/office/drawing/2014/main" id="{82AE1A5E-67B8-466E-B7DA-ADCDAFC8D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3" y="1044526"/>
            <a:ext cx="3428701" cy="4849409"/>
          </a:xfrm>
          <a:prstGeom prst="rect">
            <a:avLst/>
          </a:prstGeom>
        </p:spPr>
      </p:pic>
      <p:pic>
        <p:nvPicPr>
          <p:cNvPr id="11" name="Imagem 10" descr="Mapa&#10;&#10;Descrição gerada automaticamente">
            <a:extLst>
              <a:ext uri="{FF2B5EF4-FFF2-40B4-BE49-F238E27FC236}">
                <a16:creationId xmlns:a16="http://schemas.microsoft.com/office/drawing/2014/main" id="{9EDD96EE-BCF0-43AC-81F0-FAC8CBCC4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97" y="1044526"/>
            <a:ext cx="3428701" cy="484940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E9AEF8C-1533-4077-9F8A-DB2D2C227794}"/>
              </a:ext>
            </a:extLst>
          </p:cNvPr>
          <p:cNvSpPr txBox="1"/>
          <p:nvPr/>
        </p:nvSpPr>
        <p:spPr>
          <a:xfrm>
            <a:off x="1023730" y="1779104"/>
            <a:ext cx="130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February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3D7A02-50A9-4B7B-A539-0DE15E4D5CBD}"/>
              </a:ext>
            </a:extLst>
          </p:cNvPr>
          <p:cNvSpPr txBox="1"/>
          <p:nvPr/>
        </p:nvSpPr>
        <p:spPr>
          <a:xfrm>
            <a:off x="4654825" y="1779104"/>
            <a:ext cx="130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March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8BC83A-C1A8-4EC9-BE19-03C839D8D5FD}"/>
              </a:ext>
            </a:extLst>
          </p:cNvPr>
          <p:cNvSpPr txBox="1"/>
          <p:nvPr/>
        </p:nvSpPr>
        <p:spPr>
          <a:xfrm>
            <a:off x="8464825" y="1769476"/>
            <a:ext cx="130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</a:t>
            </a:r>
            <a:r>
              <a:rPr lang="en-US" b="1" dirty="0" err="1"/>
              <a:t>pril</a:t>
            </a:r>
            <a:endParaRPr lang="en-US" b="1" dirty="0"/>
          </a:p>
        </p:txBody>
      </p:sp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A3AAFC88-AE4E-77AB-69E2-8D043983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id="{9AE37857-75E4-B183-7485-59F939EB82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5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285DD-54F4-4D72-9AAE-E026BFD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833" y="410371"/>
            <a:ext cx="8107152" cy="549275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Mapas </a:t>
            </a:r>
            <a:r>
              <a:rPr lang="pt-BR" sz="2800" b="1" dirty="0" err="1">
                <a:solidFill>
                  <a:schemeClr val="tx1"/>
                </a:solidFill>
              </a:rPr>
              <a:t>BGs</a:t>
            </a:r>
            <a:r>
              <a:rPr lang="pt-BR" sz="2800" b="1" dirty="0">
                <a:solidFill>
                  <a:schemeClr val="tx1"/>
                </a:solidFill>
              </a:rPr>
              <a:t>- Maio e Julho/2021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87E670F-C53F-4467-872D-60FDE2E3C768}"/>
              </a:ext>
            </a:extLst>
          </p:cNvPr>
          <p:cNvSpPr txBox="1"/>
          <p:nvPr/>
        </p:nvSpPr>
        <p:spPr>
          <a:xfrm>
            <a:off x="514350" y="6266466"/>
            <a:ext cx="11427441" cy="342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01 -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Indice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infestação de adultos de </a:t>
            </a:r>
            <a:r>
              <a:rPr kumimoji="0" lang="pt-B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</a:t>
            </a:r>
            <a:r>
              <a:rPr kumimoji="0" lang="pt-B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aegypti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Bairro Brasília Teimosa, Recife, PE, durante os meses de maio a julho.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BCDC985F-2035-4057-8BF4-F8D88FE9B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59646"/>
            <a:ext cx="3695159" cy="5226276"/>
          </a:xfrm>
          <a:prstGeom prst="rect">
            <a:avLst/>
          </a:prstGeom>
        </p:spPr>
      </p:pic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1C05C780-DF7E-4ECC-9B2B-98AE29108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31" y="919375"/>
            <a:ext cx="3695159" cy="5226276"/>
          </a:xfrm>
          <a:prstGeom prst="rect">
            <a:avLst/>
          </a:prstGeom>
        </p:spPr>
      </p:pic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A7781E01-FA97-4863-B7A5-79AF4E3FF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2" y="919374"/>
            <a:ext cx="3695159" cy="52262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75B4DD3-200F-46D5-9C73-0A0A64F3B374}"/>
              </a:ext>
            </a:extLst>
          </p:cNvPr>
          <p:cNvSpPr txBox="1"/>
          <p:nvPr/>
        </p:nvSpPr>
        <p:spPr>
          <a:xfrm>
            <a:off x="844826" y="1904136"/>
            <a:ext cx="121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May</a:t>
            </a:r>
            <a:endParaRPr lang="en-US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3A2B01-0F51-491D-BF8E-FA8BEC99DA07}"/>
              </a:ext>
            </a:extLst>
          </p:cNvPr>
          <p:cNvSpPr txBox="1"/>
          <p:nvPr/>
        </p:nvSpPr>
        <p:spPr>
          <a:xfrm>
            <a:off x="4719033" y="1904136"/>
            <a:ext cx="121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June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91E21F-BBFD-4905-AAB4-6F17B18E117C}"/>
              </a:ext>
            </a:extLst>
          </p:cNvPr>
          <p:cNvSpPr txBox="1"/>
          <p:nvPr/>
        </p:nvSpPr>
        <p:spPr>
          <a:xfrm>
            <a:off x="8414192" y="1904136"/>
            <a:ext cx="121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July</a:t>
            </a:r>
            <a:endParaRPr lang="en-US" b="1" dirty="0"/>
          </a:p>
        </p:txBody>
      </p:sp>
      <p:pic>
        <p:nvPicPr>
          <p:cNvPr id="7" name="Picture 18" descr="Resultado de imagem para IAEA">
            <a:extLst>
              <a:ext uri="{FF2B5EF4-FFF2-40B4-BE49-F238E27FC236}">
                <a16:creationId xmlns:a16="http://schemas.microsoft.com/office/drawing/2014/main" id="{75F1DF78-E028-7414-6072-2E198668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2">
            <a:extLst>
              <a:ext uri="{FF2B5EF4-FFF2-40B4-BE49-F238E27FC236}">
                <a16:creationId xmlns:a16="http://schemas.microsoft.com/office/drawing/2014/main" id="{E4DE3E3A-66D0-667B-7736-40FA06E3E2C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7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76BC6859-0A12-4A70-A5C1-9C5384A7BCDF}"/>
              </a:ext>
            </a:extLst>
          </p:cNvPr>
          <p:cNvGrpSpPr/>
          <p:nvPr/>
        </p:nvGrpSpPr>
        <p:grpSpPr>
          <a:xfrm>
            <a:off x="346007" y="1092061"/>
            <a:ext cx="3952875" cy="5226277"/>
            <a:chOff x="4202390" y="1171575"/>
            <a:chExt cx="3952875" cy="5226277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60298C2B-9A04-461F-B52F-6FB792C5D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750" t="10695" r="33828" b="9722"/>
            <a:stretch/>
          </p:blipFill>
          <p:spPr>
            <a:xfrm>
              <a:off x="4202390" y="1171575"/>
              <a:ext cx="3952875" cy="5226277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5490708-89B4-48B5-AE9D-BEBC496EE9EA}"/>
                </a:ext>
              </a:extLst>
            </p:cNvPr>
            <p:cNvSpPr txBox="1"/>
            <p:nvPr/>
          </p:nvSpPr>
          <p:spPr>
            <a:xfrm>
              <a:off x="4819266" y="2083137"/>
              <a:ext cx="1390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latin typeface="Arial Narrow" panose="020B0606020202030204" pitchFamily="34" charset="0"/>
                </a:rPr>
                <a:t>August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786B27C-6E55-431C-BDE4-34864ADADB5C}"/>
              </a:ext>
            </a:extLst>
          </p:cNvPr>
          <p:cNvGrpSpPr/>
          <p:nvPr/>
        </p:nvGrpSpPr>
        <p:grpSpPr>
          <a:xfrm>
            <a:off x="4298883" y="1092061"/>
            <a:ext cx="3798610" cy="5244829"/>
            <a:chOff x="8155266" y="1171575"/>
            <a:chExt cx="3798610" cy="5244829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4C10AC5-4602-4F4E-961E-064C69D57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906" t="10972" r="33672" b="9444"/>
            <a:stretch/>
          </p:blipFill>
          <p:spPr>
            <a:xfrm>
              <a:off x="8155266" y="1171575"/>
              <a:ext cx="3798610" cy="5244829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17EFB39-BF32-434E-8BBC-95B45FB8D0E3}"/>
                </a:ext>
              </a:extLst>
            </p:cNvPr>
            <p:cNvSpPr txBox="1"/>
            <p:nvPr/>
          </p:nvSpPr>
          <p:spPr>
            <a:xfrm>
              <a:off x="8353041" y="2083136"/>
              <a:ext cx="1390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 Narrow" panose="020B0606020202030204" pitchFamily="34" charset="0"/>
                </a:rPr>
                <a:t>September</a:t>
              </a:r>
              <a:r>
                <a:rPr lang="pt-BR" sz="1400" b="1" dirty="0">
                  <a:latin typeface="Arial Narrow" panose="020B0606020202030204" pitchFamily="34" charset="0"/>
                </a:rPr>
                <a:t> </a:t>
              </a:r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3F244232-B13C-497C-86C9-89E395F4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465" y="410371"/>
            <a:ext cx="8096520" cy="549275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Mapas </a:t>
            </a:r>
            <a:r>
              <a:rPr lang="pt-BR" sz="2800" b="1" dirty="0" err="1">
                <a:solidFill>
                  <a:schemeClr val="tx1"/>
                </a:solidFill>
              </a:rPr>
              <a:t>BGs</a:t>
            </a:r>
            <a:r>
              <a:rPr lang="pt-BR" sz="2800" b="1" dirty="0">
                <a:solidFill>
                  <a:schemeClr val="tx1"/>
                </a:solidFill>
              </a:rPr>
              <a:t>- Agosto – Outubro /2021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E9FC152-3DFB-42AF-887B-3B79E6B30C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94" t="11015" r="33584" b="9565"/>
          <a:stretch/>
        </p:blipFill>
        <p:spPr>
          <a:xfrm>
            <a:off x="8097493" y="1092062"/>
            <a:ext cx="3798611" cy="523408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D67041B-D115-437F-8DEB-00A3944116F4}"/>
              </a:ext>
            </a:extLst>
          </p:cNvPr>
          <p:cNvSpPr txBox="1"/>
          <p:nvPr/>
        </p:nvSpPr>
        <p:spPr>
          <a:xfrm>
            <a:off x="8295268" y="1865193"/>
            <a:ext cx="1390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October</a:t>
            </a:r>
            <a:r>
              <a:rPr lang="pt-BR" sz="1400" b="1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4A5CB8F2-1BCA-E415-D45C-CB0C2D9C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C383CA-A877-5396-3A34-F69530B8E0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4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8AB9CD-206E-4C1E-86D6-D1F8AC83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 rot="10800000">
            <a:off x="0" y="6237311"/>
            <a:ext cx="12227268" cy="6480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77386" y="428605"/>
            <a:ext cx="947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Community Engagement Activities </a:t>
            </a:r>
            <a:endParaRPr lang="pt-BR" sz="2400" b="1" dirty="0"/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F5D72E75-8734-40A2-9C6C-9D578126E63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472028" y="5175249"/>
            <a:ext cx="482392" cy="6009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EEE43E5-6A6D-470A-877D-37B5AE210FBE}"/>
              </a:ext>
            </a:extLst>
          </p:cNvPr>
          <p:cNvGrpSpPr/>
          <p:nvPr/>
        </p:nvGrpSpPr>
        <p:grpSpPr>
          <a:xfrm>
            <a:off x="834917" y="1135714"/>
            <a:ext cx="10735117" cy="5005593"/>
            <a:chOff x="831940" y="1125973"/>
            <a:chExt cx="11126469" cy="5111976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E6F6291E-AD5E-4855-B0FA-BFA4BB7134FD}"/>
                </a:ext>
              </a:extLst>
            </p:cNvPr>
            <p:cNvSpPr/>
            <p:nvPr/>
          </p:nvSpPr>
          <p:spPr>
            <a:xfrm>
              <a:off x="831940" y="1125973"/>
              <a:ext cx="1944216" cy="64807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err="1">
                  <a:solidFill>
                    <a:schemeClr val="tx1"/>
                  </a:solidFill>
                </a:rPr>
                <a:t>Pre</a:t>
              </a:r>
              <a:r>
                <a:rPr lang="pt-BR" sz="2000" dirty="0">
                  <a:solidFill>
                    <a:schemeClr val="tx1"/>
                  </a:solidFill>
                </a:rPr>
                <a:t>-Release</a:t>
              </a: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89DAA39A-2774-4BA0-AE86-33357F6960CC}"/>
                </a:ext>
              </a:extLst>
            </p:cNvPr>
            <p:cNvCxnSpPr>
              <a:cxnSpLocks/>
            </p:cNvCxnSpPr>
            <p:nvPr/>
          </p:nvCxnSpPr>
          <p:spPr>
            <a:xfrm>
              <a:off x="1701924" y="1774046"/>
              <a:ext cx="0" cy="22074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99AA2545-4960-4BCB-872E-AE234B45DE8C}"/>
                </a:ext>
              </a:extLst>
            </p:cNvPr>
            <p:cNvCxnSpPr/>
            <p:nvPr/>
          </p:nvCxnSpPr>
          <p:spPr>
            <a:xfrm>
              <a:off x="1701924" y="2564904"/>
              <a:ext cx="720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1FDAF834-9BBF-47AF-8733-28B328DBADCF}"/>
                </a:ext>
              </a:extLst>
            </p:cNvPr>
            <p:cNvCxnSpPr/>
            <p:nvPr/>
          </p:nvCxnSpPr>
          <p:spPr>
            <a:xfrm>
              <a:off x="1701924" y="3981457"/>
              <a:ext cx="720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6ED7C141-9ECE-4582-B255-F621455B05DF}"/>
                </a:ext>
              </a:extLst>
            </p:cNvPr>
            <p:cNvSpPr/>
            <p:nvPr/>
          </p:nvSpPr>
          <p:spPr>
            <a:xfrm>
              <a:off x="2402887" y="1873282"/>
              <a:ext cx="2228158" cy="15616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err="1">
                  <a:solidFill>
                    <a:schemeClr val="tx1"/>
                  </a:solidFill>
                </a:rPr>
                <a:t>Contact</a:t>
              </a:r>
              <a:r>
                <a:rPr lang="pt-BR" sz="2000" dirty="0">
                  <a:solidFill>
                    <a:schemeClr val="tx1"/>
                  </a:solidFill>
                </a:rPr>
                <a:t> Local </a:t>
              </a:r>
              <a:r>
                <a:rPr lang="pt-BR" sz="2000" dirty="0" err="1">
                  <a:solidFill>
                    <a:schemeClr val="tx1"/>
                  </a:solidFill>
                </a:rPr>
                <a:t>Authorities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and</a:t>
              </a:r>
              <a:r>
                <a:rPr lang="pt-BR" sz="2000" dirty="0">
                  <a:solidFill>
                    <a:schemeClr val="tx1"/>
                  </a:solidFill>
                </a:rPr>
                <a:t> Community </a:t>
              </a:r>
              <a:r>
                <a:rPr lang="pt-BR" sz="2000" dirty="0" err="1">
                  <a:solidFill>
                    <a:schemeClr val="tx1"/>
                  </a:solidFill>
                </a:rPr>
                <a:t>Leaders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5E7F935A-457A-4F01-B6A5-5E5C572D39F2}"/>
                </a:ext>
              </a:extLst>
            </p:cNvPr>
            <p:cNvSpPr/>
            <p:nvPr/>
          </p:nvSpPr>
          <p:spPr>
            <a:xfrm>
              <a:off x="2446366" y="3570613"/>
              <a:ext cx="2008160" cy="92731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BR" sz="2000" dirty="0">
                <a:solidFill>
                  <a:schemeClr val="tx1"/>
                </a:solidFill>
              </a:endParaRPr>
            </a:p>
            <a:p>
              <a:pPr algn="ctr"/>
              <a:r>
                <a:rPr lang="pt-BR" sz="2000" dirty="0" err="1">
                  <a:solidFill>
                    <a:schemeClr val="tx1"/>
                  </a:solidFill>
                </a:rPr>
                <a:t>Permits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needed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endParaRPr lang="pt-BR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Conector: Angulado 13">
              <a:extLst>
                <a:ext uri="{FF2B5EF4-FFF2-40B4-BE49-F238E27FC236}">
                  <a16:creationId xmlns:a16="http://schemas.microsoft.com/office/drawing/2014/main" id="{9456BF7E-3F1B-4E0B-AD09-4D729ACCE932}"/>
                </a:ext>
              </a:extLst>
            </p:cNvPr>
            <p:cNvCxnSpPr>
              <a:cxnSpLocks/>
              <a:stCxn id="12" idx="3"/>
              <a:endCxn id="16" idx="1"/>
            </p:cNvCxnSpPr>
            <p:nvPr/>
          </p:nvCxnSpPr>
          <p:spPr>
            <a:xfrm flipV="1">
              <a:off x="4631045" y="1928269"/>
              <a:ext cx="3130238" cy="725853"/>
            </a:xfrm>
            <a:prstGeom prst="bentConnector3">
              <a:avLst/>
            </a:prstGeom>
            <a:ln w="476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773F2573-5F26-45A1-A2C0-6208BAE0592E}"/>
                </a:ext>
              </a:extLst>
            </p:cNvPr>
            <p:cNvSpPr/>
            <p:nvPr/>
          </p:nvSpPr>
          <p:spPr>
            <a:xfrm>
              <a:off x="5953733" y="3402271"/>
              <a:ext cx="2161372" cy="1032879"/>
            </a:xfrm>
            <a:prstGeom prst="roundRect">
              <a:avLst/>
            </a:prstGeom>
            <a:solidFill>
              <a:srgbClr val="DAF6FA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Project </a:t>
              </a:r>
              <a:r>
                <a:rPr lang="pt-BR" sz="2000" dirty="0" err="1">
                  <a:solidFill>
                    <a:schemeClr val="tx1"/>
                  </a:solidFill>
                </a:rPr>
                <a:t>approval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by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Ethics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Committee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8E7F0442-5864-4102-9A4F-FC4C0F1EE764}"/>
                </a:ext>
              </a:extLst>
            </p:cNvPr>
            <p:cNvSpPr/>
            <p:nvPr/>
          </p:nvSpPr>
          <p:spPr>
            <a:xfrm>
              <a:off x="7761282" y="1391752"/>
              <a:ext cx="2032198" cy="10730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Site </a:t>
              </a:r>
              <a:r>
                <a:rPr lang="pt-BR" sz="2000" dirty="0" err="1">
                  <a:solidFill>
                    <a:schemeClr val="tx1"/>
                  </a:solidFill>
                </a:rPr>
                <a:t>selected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to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carry</a:t>
              </a:r>
              <a:r>
                <a:rPr lang="pt-BR" sz="2000" dirty="0">
                  <a:solidFill>
                    <a:schemeClr val="tx1"/>
                  </a:solidFill>
                </a:rPr>
                <a:t> out </a:t>
              </a:r>
              <a:r>
                <a:rPr lang="pt-BR" sz="2000" dirty="0" err="1">
                  <a:solidFill>
                    <a:schemeClr val="tx1"/>
                  </a:solidFill>
                </a:rPr>
                <a:t>pilot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projects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5B1FAAA7-1D1D-49E7-87C4-5F3785155024}"/>
                </a:ext>
              </a:extLst>
            </p:cNvPr>
            <p:cNvSpPr/>
            <p:nvPr/>
          </p:nvSpPr>
          <p:spPr>
            <a:xfrm flipV="1">
              <a:off x="4454527" y="3935738"/>
              <a:ext cx="1499206" cy="4571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19AC5C68-743C-4FC8-9EEB-F11D10835222}"/>
                </a:ext>
              </a:extLst>
            </p:cNvPr>
            <p:cNvSpPr/>
            <p:nvPr/>
          </p:nvSpPr>
          <p:spPr>
            <a:xfrm>
              <a:off x="4811630" y="5004017"/>
              <a:ext cx="1862925" cy="5069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Release</a:t>
              </a:r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4FCBE751-8D2D-4207-8D46-E43F7CD02C47}"/>
                </a:ext>
              </a:extLst>
            </p:cNvPr>
            <p:cNvSpPr/>
            <p:nvPr/>
          </p:nvSpPr>
          <p:spPr>
            <a:xfrm>
              <a:off x="4823225" y="5686153"/>
              <a:ext cx="1862925" cy="5517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Post-Release</a:t>
              </a:r>
            </a:p>
          </p:txBody>
        </p: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4048B808-63F2-4B0C-B2C1-CB06EAAD94A8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8115105" y="3918710"/>
              <a:ext cx="787619" cy="1702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6B0FDAAC-8701-4767-A5C9-9C878A7575E9}"/>
                </a:ext>
              </a:extLst>
            </p:cNvPr>
            <p:cNvCxnSpPr>
              <a:cxnSpLocks/>
            </p:cNvCxnSpPr>
            <p:nvPr/>
          </p:nvCxnSpPr>
          <p:spPr>
            <a:xfrm>
              <a:off x="8902724" y="2464786"/>
              <a:ext cx="0" cy="25392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FCBC8FC0-8DDF-4EFF-A650-890D5C5CB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555" y="5925837"/>
              <a:ext cx="499977" cy="1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Conector de Seta Reta 22">
              <a:extLst>
                <a:ext uri="{FF2B5EF4-FFF2-40B4-BE49-F238E27FC236}">
                  <a16:creationId xmlns:a16="http://schemas.microsoft.com/office/drawing/2014/main" id="{84DFDD87-8553-4663-8D82-FB678A7BF601}"/>
                </a:ext>
              </a:extLst>
            </p:cNvPr>
            <p:cNvCxnSpPr/>
            <p:nvPr/>
          </p:nvCxnSpPr>
          <p:spPr>
            <a:xfrm>
              <a:off x="7174364" y="5510973"/>
              <a:ext cx="97676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E37FEDAE-C71A-4B85-B41B-A3B17AEF5F79}"/>
                </a:ext>
              </a:extLst>
            </p:cNvPr>
            <p:cNvCxnSpPr>
              <a:cxnSpLocks/>
            </p:cNvCxnSpPr>
            <p:nvPr/>
          </p:nvCxnSpPr>
          <p:spPr>
            <a:xfrm>
              <a:off x="7174532" y="5251360"/>
              <a:ext cx="0" cy="674477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7321D41E-2827-415A-BD93-19F42F3550BA}"/>
                </a:ext>
              </a:extLst>
            </p:cNvPr>
            <p:cNvSpPr/>
            <p:nvPr/>
          </p:nvSpPr>
          <p:spPr>
            <a:xfrm>
              <a:off x="8182644" y="5004017"/>
              <a:ext cx="1610842" cy="104411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Local  </a:t>
              </a:r>
              <a:r>
                <a:rPr lang="pt-BR" sz="2000" dirty="0" err="1">
                  <a:solidFill>
                    <a:schemeClr val="tx1"/>
                  </a:solidFill>
                </a:rPr>
                <a:t>Public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Education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31C624B5-429E-41C7-B883-9FA723B87166}"/>
                </a:ext>
              </a:extLst>
            </p:cNvPr>
            <p:cNvSpPr/>
            <p:nvPr/>
          </p:nvSpPr>
          <p:spPr>
            <a:xfrm>
              <a:off x="9622803" y="3141038"/>
              <a:ext cx="2335606" cy="121436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 err="1">
                  <a:solidFill>
                    <a:schemeClr val="tx1"/>
                  </a:solidFill>
                </a:rPr>
                <a:t>National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Public</a:t>
              </a:r>
              <a:r>
                <a:rPr lang="pt-BR" sz="2000" dirty="0">
                  <a:solidFill>
                    <a:schemeClr val="tx1"/>
                  </a:solidFill>
                </a:rPr>
                <a:t> </a:t>
              </a:r>
              <a:r>
                <a:rPr lang="pt-BR" sz="2000" dirty="0" err="1">
                  <a:solidFill>
                    <a:schemeClr val="tx1"/>
                  </a:solidFill>
                </a:rPr>
                <a:t>Education</a:t>
              </a:r>
              <a:endParaRPr lang="pt-BR" sz="2000" dirty="0">
                <a:solidFill>
                  <a:schemeClr val="tx1"/>
                </a:solidFill>
              </a:endParaRPr>
            </a:p>
          </p:txBody>
        </p:sp>
        <p:sp>
          <p:nvSpPr>
            <p:cNvPr id="29" name="Seta: para a Direita 28">
              <a:extLst>
                <a:ext uri="{FF2B5EF4-FFF2-40B4-BE49-F238E27FC236}">
                  <a16:creationId xmlns:a16="http://schemas.microsoft.com/office/drawing/2014/main" id="{2877D9CE-5D54-4B11-BCCB-88FA8FC75AA7}"/>
                </a:ext>
              </a:extLst>
            </p:cNvPr>
            <p:cNvSpPr/>
            <p:nvPr/>
          </p:nvSpPr>
          <p:spPr>
            <a:xfrm rot="18822226">
              <a:off x="9479666" y="4499483"/>
              <a:ext cx="421356" cy="360451"/>
            </a:xfrm>
            <a:prstGeom prst="rightArrow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/>
            </a:p>
          </p:txBody>
        </p:sp>
      </p:grpSp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547E51F2-8821-DC21-D8BB-0B02FA5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40D8054B-5056-C827-17D2-8A6957BACB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8AB9CD-206E-4C1E-86D6-D1F8AC83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 rot="10800000">
            <a:off x="0" y="6237311"/>
            <a:ext cx="12227268" cy="6480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98651" y="320164"/>
            <a:ext cx="953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Community Engagement Activities: Pre-releases.</a:t>
            </a:r>
            <a:endParaRPr lang="pt-BR" sz="2400" b="1" dirty="0"/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606CC7A0-17FB-46A5-9372-77C23C3F52D7}"/>
              </a:ext>
            </a:extLst>
          </p:cNvPr>
          <p:cNvGrpSpPr/>
          <p:nvPr/>
        </p:nvGrpSpPr>
        <p:grpSpPr>
          <a:xfrm>
            <a:off x="280716" y="928291"/>
            <a:ext cx="11508862" cy="5259391"/>
            <a:chOff x="280642" y="928290"/>
            <a:chExt cx="11505865" cy="5259391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640C2AD1-607F-4596-88A0-3F1E0E053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037" y="2994529"/>
              <a:ext cx="2494620" cy="17215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160271BD-3532-4B82-B862-9CB267C35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8" b="15385"/>
            <a:stretch/>
          </p:blipFill>
          <p:spPr>
            <a:xfrm>
              <a:off x="5827685" y="3284272"/>
              <a:ext cx="1461810" cy="2372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9A7B1D39-6A6F-42ED-B34F-20E61BD5A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5"/>
            <a:stretch/>
          </p:blipFill>
          <p:spPr>
            <a:xfrm>
              <a:off x="5975240" y="1193127"/>
              <a:ext cx="2628510" cy="15202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774893DB-8ECB-4AFE-95DF-CCED9DCC6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187" y="4822727"/>
              <a:ext cx="2258049" cy="12701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A418A198-FC5C-4282-87B4-A6DAA261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0" t="3238" r="5236" b="-1099"/>
            <a:stretch/>
          </p:blipFill>
          <p:spPr>
            <a:xfrm>
              <a:off x="280642" y="1212523"/>
              <a:ext cx="2587099" cy="17215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0455DEC0-D5D0-4EFE-B8FE-6AE1AC3EA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0909" t="4098" r="467" b="-275"/>
            <a:stretch/>
          </p:blipFill>
          <p:spPr>
            <a:xfrm>
              <a:off x="7736923" y="3134828"/>
              <a:ext cx="1901373" cy="13076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87FD414C-CE6D-4058-9790-764DB043E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7153" y="2840131"/>
              <a:ext cx="1729354" cy="2900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8" name="Picture 4" descr="A imagem pode conter: 1 pessoa, sentado">
              <a:extLst>
                <a:ext uri="{FF2B5EF4-FFF2-40B4-BE49-F238E27FC236}">
                  <a16:creationId xmlns:a16="http://schemas.microsoft.com/office/drawing/2014/main" id="{7D97E8FE-E329-4667-8DC5-9FF8C91221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1701" r="11600"/>
            <a:stretch/>
          </p:blipFill>
          <p:spPr bwMode="auto">
            <a:xfrm>
              <a:off x="447650" y="3188525"/>
              <a:ext cx="2253082" cy="1622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0" name="Picture 6" descr="https://lh3.googleusercontent.com/OXO3TnicgXXCZjQC1K39iGW4HH2oxS8wdfeb90ZiiZ4iN6xsqwDQCz4u5K_BvDkwavH1pgTe-g5g-7tmwn74kSfFibKPve1jP5_CAtGcKwjo23ZzxUbJhb1Rkh_fDLCRjYGYbTOhKj7zy8CTBWy6PeqfF53L1VxNee7pVmQRHC4wxVgNnB9u_ttPhR5Jiq6aeYcrHByjix3cJJQz8I8uvigM-JP0d3ONLW-BRAgV6Q_3jhsULiM657vbTSW-GofG-XL0egJbHaxlElmmTYYfz4pAXVv7QD4xrWAPD4WM-YZLheM-1rxeToYjgyHDArMDOYYJPRRhSWvm0evqcbg4XmnAqUboSyQe6CBbLOiYPdTlVWanNcGpoLI8jUXxE4xivrNBxXr7JzG9Q3Qtl87ElgFQIER-PwjJBh2l3QKwPTiSrsheSeVRnMHytdBbYTXNKGWrJ36Hyxj95kcKa_WvGF74z2UbvMuvLdY5yx0O5tquhMg9Xos2K41XIL4ODdZ72Rdug_4-eJmsvWfzcUgp7dodgJhQk6XfibQC_Oiex_GNfZAmC33_VwiSoJiWW99zVFMHC09F17_-Bt6dnJ5pIuWUwzo6QbEi4en0BGQ=w883-h662-no">
              <a:extLst>
                <a:ext uri="{FF2B5EF4-FFF2-40B4-BE49-F238E27FC236}">
                  <a16:creationId xmlns:a16="http://schemas.microsoft.com/office/drawing/2014/main" id="{697D0D6C-71ED-4F7E-A417-6808FDF26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070" y="4641384"/>
              <a:ext cx="2062508" cy="15462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2" name="Picture 8" descr="https://lh3.googleusercontent.com/k6Xqx8SM-0FAtlPoTGHIfUod20oaQiegwkfADt9g9Js8RkP-hyla8ivWUGM9f9654GVk_annjYkledzDGWRKsO7kpvAG6tuffABtwbk1eYJSk0H6hMVWn7lK_Jc9zSMM0CithqYS62H8rQ7j_ZL-hnqvzZltKUw-St9XyR3Nz73csCicYWJO9kEIZPLiXDUfSvNRtP6N0bJ38-HAIDrRoKgGIGVoUr3elaI_wJ9ZdV4POI1ct7-u9Vma2wQyk16vn4KBinFpeMTB3Mhkht7eU4ARCKLnQjXCFockz-YMNyPuW0ZcCLe5MEk4h7CAT2l0l0Fth1EGPmPQDr9I8Lq428gJvKhX0X86rk4J6dqiamULuASjZ3NmqaF_7cGfq3Ss9kLVPSpXCax_AGrZadN2Kzd1domUGcoF3zXGR070DUyny-lP3A1JrqVF7nL7szmb-Bc2IYZXhqCdIb8Q8QVV9ST0q9kAWCH59-CskVpT7cbq13fPCBafSNSie8j2z92jzsgG7ZCwPB0Vskh4ZE0oVcFf5MEcjJ2fLwmwCX9cS7B3QN5nV8iBXOfGmon66Z8HF-mDreFsrodNxyZ_G5XxfKGP-vOxr5pdJFNvEYo=w1040-h585-no">
              <a:extLst>
                <a:ext uri="{FF2B5EF4-FFF2-40B4-BE49-F238E27FC236}">
                  <a16:creationId xmlns:a16="http://schemas.microsoft.com/office/drawing/2014/main" id="{B38653E4-127D-48E9-8341-5410F5B17B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6" t="6902" r="12200" b="6902"/>
            <a:stretch/>
          </p:blipFill>
          <p:spPr bwMode="auto">
            <a:xfrm>
              <a:off x="3265159" y="1219226"/>
              <a:ext cx="2180775" cy="15152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04E4F9E6-283E-4BEF-8A67-6AF1D189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56" y="928290"/>
              <a:ext cx="2578600" cy="17051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B04FA43F-08A5-E700-2F39-81AD5018F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B262D120-330A-FE57-54D2-736042679F93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1DD452-3ADD-0448-AF1C-5A5379B9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609600"/>
            <a:ext cx="7296346" cy="1320800"/>
          </a:xfrm>
        </p:spPr>
        <p:txBody>
          <a:bodyPr/>
          <a:lstStyle/>
          <a:p>
            <a:r>
              <a:rPr lang="pt-BR" dirty="0" err="1">
                <a:solidFill>
                  <a:schemeClr val="tx1"/>
                </a:solidFill>
              </a:rPr>
              <a:t>Permanent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Institutional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Support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820804-8C0E-8242-A4B8-325492977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The COVID-19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Pandemic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forced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constantly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adjust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schedule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budget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intuitions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are.</a:t>
            </a: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887BC372-97BF-C249-8E38-1AE51E682B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75BB1D33-00F8-8AF3-469C-00DEB675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019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12795" y="6394825"/>
            <a:ext cx="1970815" cy="49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-1" y="0"/>
            <a:ext cx="792481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15" name="Conector reto 14"/>
          <p:cNvCxnSpPr/>
          <p:nvPr/>
        </p:nvCxnSpPr>
        <p:spPr>
          <a:xfrm>
            <a:off x="1892149" y="1340085"/>
            <a:ext cx="9517488" cy="0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3381153" y="633351"/>
            <a:ext cx="88108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Bookman Old Style" panose="02050604050505020204" pitchFamily="18" charset="0"/>
              </a:rPr>
              <a:t>Institucional </a:t>
            </a:r>
            <a:r>
              <a:rPr lang="pt-BR" sz="3200" b="1" dirty="0" err="1">
                <a:latin typeface="Bookman Old Style" panose="02050604050505020204" pitchFamily="18" charset="0"/>
              </a:rPr>
              <a:t>Support</a:t>
            </a:r>
            <a:endParaRPr lang="pt-BR" sz="3200" b="1" dirty="0">
              <a:latin typeface="Bookman Old Style" panose="020506040505050202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57000" y="717176"/>
            <a:ext cx="5918049" cy="74705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828" lvl="1" indent="0">
              <a:buNone/>
            </a:pPr>
            <a:endParaRPr lang="es-ES" dirty="0">
              <a:solidFill>
                <a:schemeClr val="tx1"/>
              </a:solidFill>
              <a:latin typeface="Bookman Old Style" charset="0"/>
              <a:cs typeface="Arial" charset="0"/>
            </a:endParaRPr>
          </a:p>
          <a:p>
            <a:pPr marL="292100">
              <a:buNone/>
            </a:pPr>
            <a:endParaRPr lang="es-ES" dirty="0">
              <a:solidFill>
                <a:schemeClr val="tx1"/>
              </a:solidFill>
              <a:latin typeface="Bookman Old Style" charset="0"/>
              <a:cs typeface="Arial" charset="0"/>
            </a:endParaRPr>
          </a:p>
          <a:p>
            <a:pPr marL="292100"/>
            <a:r>
              <a:rPr lang="en-US" dirty="0">
                <a:solidFill>
                  <a:schemeClr val="tx1"/>
                </a:solidFill>
                <a:latin typeface="Bookman Old Style" charset="0"/>
              </a:rPr>
              <a:t>Recognized as Collaborating Centre of the International Atomic Energy Agency-IAEA</a:t>
            </a:r>
            <a:endParaRPr lang="es-ES" dirty="0">
              <a:solidFill>
                <a:schemeClr val="tx1"/>
              </a:solidFill>
              <a:latin typeface="Bookman Old Style" charset="0"/>
              <a:cs typeface="Arial" charset="0"/>
            </a:endParaRPr>
          </a:p>
          <a:p>
            <a:pPr marL="636985" lvl="1" indent="-342900" algn="just"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schemeClr val="tx1"/>
              </a:solidFill>
            </a:endParaRPr>
          </a:p>
          <a:p>
            <a:pPr marL="636985" lvl="1" indent="-342900" algn="just">
              <a:buFont typeface="Wingdings" panose="05000000000000000000" pitchFamily="2" charset="2"/>
              <a:buChar char="ü"/>
              <a:defRPr/>
            </a:pPr>
            <a:endParaRPr lang="pt-BR" sz="2000" dirty="0">
              <a:solidFill>
                <a:schemeClr val="tx1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49" y="2569883"/>
            <a:ext cx="5099923" cy="3824942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B21E289A-7220-0F42-A5EA-7843DCC142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CF77AC-4D80-9945-AE82-A2C5919C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205" y="2323775"/>
            <a:ext cx="5551600" cy="3697453"/>
          </a:xfrm>
          <a:prstGeom prst="rect">
            <a:avLst/>
          </a:prstGeom>
        </p:spPr>
      </p:pic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AC7CADEB-5647-4614-2B06-13ED3B68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65" y="270964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53FBDC75-9F6A-D5B4-681F-C4CE0873719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AE4A677-EDA9-6ACD-5CB4-51C14878EBC8}"/>
              </a:ext>
            </a:extLst>
          </p:cNvPr>
          <p:cNvSpPr txBox="1"/>
          <p:nvPr/>
        </p:nvSpPr>
        <p:spPr>
          <a:xfrm>
            <a:off x="1497041" y="6416578"/>
            <a:ext cx="579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DG IAEA, Rafael Grossi, </a:t>
            </a:r>
            <a:r>
              <a:rPr lang="pt-BR" dirty="0" err="1"/>
              <a:t>visit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PAE in Recife, </a:t>
            </a:r>
            <a:r>
              <a:rPr lang="pt-BR" dirty="0" err="1"/>
              <a:t>jul</a:t>
            </a:r>
            <a:r>
              <a:rPr lang="pt-BR" dirty="0"/>
              <a:t>/21.</a:t>
            </a:r>
          </a:p>
        </p:txBody>
      </p:sp>
    </p:spTree>
    <p:extLst>
      <p:ext uri="{BB962C8B-B14F-4D97-AF65-F5344CB8AC3E}">
        <p14:creationId xmlns:p14="http://schemas.microsoft.com/office/powerpoint/2010/main" val="2199109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49629-132A-344E-92F5-CFE2B555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60" y="609600"/>
            <a:ext cx="6902942" cy="13208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Some </a:t>
            </a:r>
            <a:r>
              <a:rPr lang="pt-BR" dirty="0" err="1">
                <a:solidFill>
                  <a:schemeClr val="tx1"/>
                </a:solidFill>
              </a:rPr>
              <a:t>insigths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B6DAB0-6AF7-A84B-AC1B-DD7A58DA7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open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mind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advisory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entomology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approach;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mosquitoes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Look for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release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easier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use (it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doesn't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release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terrestrial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aerial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Sterile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Insect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Aedes aegypti vector.</a:t>
            </a:r>
          </a:p>
          <a:p>
            <a:pPr marL="543560" indent="-342900">
              <a:buFont typeface="Wingdings" charset="2"/>
              <a:buChar char="ü"/>
            </a:pP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E6FFB8F3-A507-3B4B-8FD6-AD577251D0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AF44AAC9-7A53-E838-A339-23D6DD40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31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49629-132A-344E-92F5-CFE2B555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60" y="609600"/>
            <a:ext cx="6902942" cy="13208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Next </a:t>
            </a:r>
            <a:r>
              <a:rPr lang="pt-BR" dirty="0" err="1">
                <a:solidFill>
                  <a:schemeClr val="tx1"/>
                </a:solidFill>
              </a:rPr>
              <a:t>steps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B6DAB0-6AF7-A84B-AC1B-DD7A58DA7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Continue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SIT, as a tool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Aedes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aegytpi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vector, in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MS, IAEA, PAHO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WHO;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Implement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Aedes aegypti vector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Fernando de Noronha Island.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E6FFB8F3-A507-3B4B-8FD6-AD577251D0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AF44AAC9-7A53-E838-A339-23D6DD40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0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3AB8816-1ED3-4132-BC6A-B3000A2B2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3A0C06A-D3AD-4FD6-B85A-CF3384750BD2}"/>
              </a:ext>
            </a:extLst>
          </p:cNvPr>
          <p:cNvSpPr/>
          <p:nvPr/>
        </p:nvSpPr>
        <p:spPr>
          <a:xfrm>
            <a:off x="165652" y="180735"/>
            <a:ext cx="11860695" cy="6506817"/>
          </a:xfrm>
          <a:prstGeom prst="roundRect">
            <a:avLst>
              <a:gd name="adj" fmla="val 171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0968B8-99BC-4921-AF6D-EDB6EA6776D0}"/>
              </a:ext>
            </a:extLst>
          </p:cNvPr>
          <p:cNvSpPr txBox="1"/>
          <p:nvPr/>
        </p:nvSpPr>
        <p:spPr>
          <a:xfrm>
            <a:off x="1660589" y="464587"/>
            <a:ext cx="914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latin typeface="+mj-lt"/>
                <a:cs typeface="Arial" panose="020B0604020202020204" pitchFamily="34" charset="0"/>
              </a:rPr>
              <a:t>Integrated Vector Management - Mosquitoes </a:t>
            </a:r>
            <a:endParaRPr lang="pt-BR" sz="3200" i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EDF825E-4EFD-4A06-BE4F-301D708033DD}"/>
              </a:ext>
            </a:extLst>
          </p:cNvPr>
          <p:cNvCxnSpPr>
            <a:cxnSpLocks/>
          </p:cNvCxnSpPr>
          <p:nvPr/>
        </p:nvCxnSpPr>
        <p:spPr>
          <a:xfrm>
            <a:off x="1824919" y="1135932"/>
            <a:ext cx="792965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A43F03-5E63-4AC0-A162-C38BBF32115C}"/>
              </a:ext>
            </a:extLst>
          </p:cNvPr>
          <p:cNvSpPr txBox="1"/>
          <p:nvPr/>
        </p:nvSpPr>
        <p:spPr>
          <a:xfrm>
            <a:off x="367248" y="3345646"/>
            <a:ext cx="7301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</a:rPr>
              <a:t>For implementation of SIT, It is necessary: </a:t>
            </a:r>
          </a:p>
          <a:p>
            <a:pPr algn="just"/>
            <a:endParaRPr lang="en-US" sz="20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To develop;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0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To validate;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n-US" sz="20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To optimized different methodologies (Mass-rearing, insect sterilization, packaging, chilling, transport and release methods, etc.). </a:t>
            </a:r>
          </a:p>
        </p:txBody>
      </p:sp>
      <p:grpSp>
        <p:nvGrpSpPr>
          <p:cNvPr id="102" name="Grupo 149">
            <a:extLst>
              <a:ext uri="{FF2B5EF4-FFF2-40B4-BE49-F238E27FC236}">
                <a16:creationId xmlns:a16="http://schemas.microsoft.com/office/drawing/2014/main" id="{22BDD50C-C1D1-485A-B182-5F63BF70C24D}"/>
              </a:ext>
            </a:extLst>
          </p:cNvPr>
          <p:cNvGrpSpPr/>
          <p:nvPr/>
        </p:nvGrpSpPr>
        <p:grpSpPr>
          <a:xfrm>
            <a:off x="8024884" y="1775607"/>
            <a:ext cx="977860" cy="1541486"/>
            <a:chOff x="3485454" y="3749617"/>
            <a:chExt cx="1780482" cy="2115429"/>
          </a:xfrm>
        </p:grpSpPr>
        <p:pic>
          <p:nvPicPr>
            <p:cNvPr id="103" name="Picture 8" descr="C:\Users\leesr\AppData\Local\Microsoft\Windows\Temporary Internet Files\Content.IE5\L619N33K\2011_ford_super_duty_f_250_4wd_4x4_truck_turbocharged_92022510284845873[1].jpg">
              <a:extLst>
                <a:ext uri="{FF2B5EF4-FFF2-40B4-BE49-F238E27FC236}">
                  <a16:creationId xmlns:a16="http://schemas.microsoft.com/office/drawing/2014/main" id="{9E815AC0-EB7D-41CD-914F-7C0130FC3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454" y="4868448"/>
              <a:ext cx="1074058" cy="99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" name="Grupo 152">
              <a:extLst>
                <a:ext uri="{FF2B5EF4-FFF2-40B4-BE49-F238E27FC236}">
                  <a16:creationId xmlns:a16="http://schemas.microsoft.com/office/drawing/2014/main" id="{CECB2B9F-58CB-4A3D-90F9-4A31050A544F}"/>
                </a:ext>
              </a:extLst>
            </p:cNvPr>
            <p:cNvGrpSpPr/>
            <p:nvPr/>
          </p:nvGrpSpPr>
          <p:grpSpPr>
            <a:xfrm>
              <a:off x="3572338" y="3749617"/>
              <a:ext cx="1693598" cy="1624891"/>
              <a:chOff x="3509272" y="3719958"/>
              <a:chExt cx="1693598" cy="1624891"/>
            </a:xfrm>
          </p:grpSpPr>
          <p:pic>
            <p:nvPicPr>
              <p:cNvPr id="105" name="Picture 9" descr="C:\Users\leesr\AppData\Local\Microsoft\Windows\Temporary Internet Files\Content.IE5\GSF00B8R\Helicopter-vector[1].jpg">
                <a:extLst>
                  <a:ext uri="{FF2B5EF4-FFF2-40B4-BE49-F238E27FC236}">
                    <a16:creationId xmlns:a16="http://schemas.microsoft.com/office/drawing/2014/main" id="{529B06B9-5B27-463F-B403-EAD22A5C86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4021" y="3719958"/>
                <a:ext cx="864646" cy="784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7" descr="C:\Users\leesr\AppData\Local\Microsoft\Windows\Temporary Internet Files\Content.IE5\ZMSI0D35\quad_feature[1].jpg">
                <a:extLst>
                  <a:ext uri="{FF2B5EF4-FFF2-40B4-BE49-F238E27FC236}">
                    <a16:creationId xmlns:a16="http://schemas.microsoft.com/office/drawing/2014/main" id="{27F110FA-1DCC-44B2-A9BD-E3CF9E8D7A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9272" y="4024816"/>
                <a:ext cx="678951" cy="429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7" name="Grupo 436">
                <a:extLst>
                  <a:ext uri="{FF2B5EF4-FFF2-40B4-BE49-F238E27FC236}">
                    <a16:creationId xmlns:a16="http://schemas.microsoft.com/office/drawing/2014/main" id="{E4241716-5DAE-4BE2-B36B-FC40701476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294949">
                <a:off x="4249516" y="4502737"/>
                <a:ext cx="497573" cy="249550"/>
                <a:chOff x="5364088" y="2977371"/>
                <a:chExt cx="1316992" cy="961296"/>
              </a:xfrm>
            </p:grpSpPr>
            <p:sp>
              <p:nvSpPr>
                <p:cNvPr id="198" name="Elipse 197">
                  <a:extLst>
                    <a:ext uri="{FF2B5EF4-FFF2-40B4-BE49-F238E27FC236}">
                      <a16:creationId xmlns:a16="http://schemas.microsoft.com/office/drawing/2014/main" id="{041C70D0-F5F4-4157-888D-1C267DBB0B64}"/>
                    </a:ext>
                  </a:extLst>
                </p:cNvPr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99" name="Elipse 198">
                  <a:extLst>
                    <a:ext uri="{FF2B5EF4-FFF2-40B4-BE49-F238E27FC236}">
                      <a16:creationId xmlns:a16="http://schemas.microsoft.com/office/drawing/2014/main" id="{7D966155-7ACC-4603-8096-E9B6409440B6}"/>
                    </a:ext>
                  </a:extLst>
                </p:cNvPr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0" name="Elipse 199">
                  <a:extLst>
                    <a:ext uri="{FF2B5EF4-FFF2-40B4-BE49-F238E27FC236}">
                      <a16:creationId xmlns:a16="http://schemas.microsoft.com/office/drawing/2014/main" id="{69372072-526F-4835-AE68-D90EFBF51D39}"/>
                    </a:ext>
                  </a:extLst>
                </p:cNvPr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1" name="Elipse 200">
                  <a:extLst>
                    <a:ext uri="{FF2B5EF4-FFF2-40B4-BE49-F238E27FC236}">
                      <a16:creationId xmlns:a16="http://schemas.microsoft.com/office/drawing/2014/main" id="{E1D594BB-AAF5-43FF-896C-47728FD5491A}"/>
                    </a:ext>
                  </a:extLst>
                </p:cNvPr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202" name="Elipse 201">
                  <a:extLst>
                    <a:ext uri="{FF2B5EF4-FFF2-40B4-BE49-F238E27FC236}">
                      <a16:creationId xmlns:a16="http://schemas.microsoft.com/office/drawing/2014/main" id="{5872CB96-9FB8-47BE-B9FD-B8ACD02D0A2B}"/>
                    </a:ext>
                  </a:extLst>
                </p:cNvPr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203" name="Grupo 442">
                  <a:extLst>
                    <a:ext uri="{FF2B5EF4-FFF2-40B4-BE49-F238E27FC236}">
                      <a16:creationId xmlns:a16="http://schemas.microsoft.com/office/drawing/2014/main" id="{3EAE0049-EB98-4DEE-9271-2EDA75B35F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205" name="Grupo 444">
                    <a:extLst>
                      <a:ext uri="{FF2B5EF4-FFF2-40B4-BE49-F238E27FC236}">
                        <a16:creationId xmlns:a16="http://schemas.microsoft.com/office/drawing/2014/main" id="{0B3C0AAD-A0FF-41F3-97B9-1639DFA66FC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212" name="Conector reto 211">
                      <a:extLst>
                        <a:ext uri="{FF2B5EF4-FFF2-40B4-BE49-F238E27FC236}">
                          <a16:creationId xmlns:a16="http://schemas.microsoft.com/office/drawing/2014/main" id="{4662712E-37BD-4204-8173-F0F9B182BC9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3" name="Conector reto 212">
                      <a:extLst>
                        <a:ext uri="{FF2B5EF4-FFF2-40B4-BE49-F238E27FC236}">
                          <a16:creationId xmlns:a16="http://schemas.microsoft.com/office/drawing/2014/main" id="{7E4C7645-2A4B-4801-86B9-45672188BCE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" name="Conector reto 213">
                      <a:extLst>
                        <a:ext uri="{FF2B5EF4-FFF2-40B4-BE49-F238E27FC236}">
                          <a16:creationId xmlns:a16="http://schemas.microsoft.com/office/drawing/2014/main" id="{8A07F733-E8D0-456A-8111-74D56571E41C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6" name="Grupo 445">
                    <a:extLst>
                      <a:ext uri="{FF2B5EF4-FFF2-40B4-BE49-F238E27FC236}">
                        <a16:creationId xmlns:a16="http://schemas.microsoft.com/office/drawing/2014/main" id="{D0518218-3FFB-4F79-8DF6-470576FAF24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210" name="Conector reto 209">
                      <a:extLst>
                        <a:ext uri="{FF2B5EF4-FFF2-40B4-BE49-F238E27FC236}">
                          <a16:creationId xmlns:a16="http://schemas.microsoft.com/office/drawing/2014/main" id="{31143899-45BF-491D-ADF6-E53777A4607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1" name="Conector reto 210">
                      <a:extLst>
                        <a:ext uri="{FF2B5EF4-FFF2-40B4-BE49-F238E27FC236}">
                          <a16:creationId xmlns:a16="http://schemas.microsoft.com/office/drawing/2014/main" id="{C9DD5F97-7B1E-4251-92D8-DB8011E015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7" name="Grupo 446">
                    <a:extLst>
                      <a:ext uri="{FF2B5EF4-FFF2-40B4-BE49-F238E27FC236}">
                        <a16:creationId xmlns:a16="http://schemas.microsoft.com/office/drawing/2014/main" id="{2A42FE5F-1441-488B-BE9C-A68406769B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208" name="Conector reto 207">
                      <a:extLst>
                        <a:ext uri="{FF2B5EF4-FFF2-40B4-BE49-F238E27FC236}">
                          <a16:creationId xmlns:a16="http://schemas.microsoft.com/office/drawing/2014/main" id="{926859D4-B388-4090-8D13-E7A989A2F9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Conector reto 208">
                      <a:extLst>
                        <a:ext uri="{FF2B5EF4-FFF2-40B4-BE49-F238E27FC236}">
                          <a16:creationId xmlns:a16="http://schemas.microsoft.com/office/drawing/2014/main" id="{ABABC609-AA0E-4492-BBDA-6F3C03964B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4" name="Conector reto 203">
                  <a:extLst>
                    <a:ext uri="{FF2B5EF4-FFF2-40B4-BE49-F238E27FC236}">
                      <a16:creationId xmlns:a16="http://schemas.microsoft.com/office/drawing/2014/main" id="{1D1BF16B-1915-4FC7-8335-91E7E7A717FE}"/>
                    </a:ext>
                  </a:extLst>
                </p:cNvPr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upo 436">
                <a:extLst>
                  <a:ext uri="{FF2B5EF4-FFF2-40B4-BE49-F238E27FC236}">
                    <a16:creationId xmlns:a16="http://schemas.microsoft.com/office/drawing/2014/main" id="{9B0783C1-D4C6-45AF-8DDA-08C440A478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8351" y="4800944"/>
                <a:ext cx="497573" cy="249550"/>
                <a:chOff x="5364088" y="2977371"/>
                <a:chExt cx="1316992" cy="961296"/>
              </a:xfrm>
            </p:grpSpPr>
            <p:sp>
              <p:nvSpPr>
                <p:cNvPr id="181" name="Elipse 180">
                  <a:extLst>
                    <a:ext uri="{FF2B5EF4-FFF2-40B4-BE49-F238E27FC236}">
                      <a16:creationId xmlns:a16="http://schemas.microsoft.com/office/drawing/2014/main" id="{80E4CB75-8599-4FE9-A5F0-EDC6E06B9170}"/>
                    </a:ext>
                  </a:extLst>
                </p:cNvPr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82" name="Elipse 181">
                  <a:extLst>
                    <a:ext uri="{FF2B5EF4-FFF2-40B4-BE49-F238E27FC236}">
                      <a16:creationId xmlns:a16="http://schemas.microsoft.com/office/drawing/2014/main" id="{265816A0-4892-4E84-B110-EE8F1C45F787}"/>
                    </a:ext>
                  </a:extLst>
                </p:cNvPr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83" name="Elipse 182">
                  <a:extLst>
                    <a:ext uri="{FF2B5EF4-FFF2-40B4-BE49-F238E27FC236}">
                      <a16:creationId xmlns:a16="http://schemas.microsoft.com/office/drawing/2014/main" id="{0A14083E-5024-41FD-9E5A-B1053FF7C915}"/>
                    </a:ext>
                  </a:extLst>
                </p:cNvPr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84" name="Elipse 183">
                  <a:extLst>
                    <a:ext uri="{FF2B5EF4-FFF2-40B4-BE49-F238E27FC236}">
                      <a16:creationId xmlns:a16="http://schemas.microsoft.com/office/drawing/2014/main" id="{5F95968A-0B85-4BDA-8A01-570B549DAF7B}"/>
                    </a:ext>
                  </a:extLst>
                </p:cNvPr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298ACFEB-0757-4581-8FDA-B96FA9493EAD}"/>
                    </a:ext>
                  </a:extLst>
                </p:cNvPr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86" name="Grupo 442">
                  <a:extLst>
                    <a:ext uri="{FF2B5EF4-FFF2-40B4-BE49-F238E27FC236}">
                      <a16:creationId xmlns:a16="http://schemas.microsoft.com/office/drawing/2014/main" id="{2FFFA83E-ED25-49E8-A27C-A13118445A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88" name="Grupo 444">
                    <a:extLst>
                      <a:ext uri="{FF2B5EF4-FFF2-40B4-BE49-F238E27FC236}">
                        <a16:creationId xmlns:a16="http://schemas.microsoft.com/office/drawing/2014/main" id="{F6FBFC62-0D08-4097-AA3E-EB986ED871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95" name="Conector reto 194">
                      <a:extLst>
                        <a:ext uri="{FF2B5EF4-FFF2-40B4-BE49-F238E27FC236}">
                          <a16:creationId xmlns:a16="http://schemas.microsoft.com/office/drawing/2014/main" id="{17324250-6AF8-49D3-A84B-08583D129BB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Conector reto 195">
                      <a:extLst>
                        <a:ext uri="{FF2B5EF4-FFF2-40B4-BE49-F238E27FC236}">
                          <a16:creationId xmlns:a16="http://schemas.microsoft.com/office/drawing/2014/main" id="{8E2B008E-4966-4056-A7D0-155F28A3BF4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Conector reto 196">
                      <a:extLst>
                        <a:ext uri="{FF2B5EF4-FFF2-40B4-BE49-F238E27FC236}">
                          <a16:creationId xmlns:a16="http://schemas.microsoft.com/office/drawing/2014/main" id="{A7CA75C7-CDD4-4BFB-9E07-96CF8935FD26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9" name="Grupo 445">
                    <a:extLst>
                      <a:ext uri="{FF2B5EF4-FFF2-40B4-BE49-F238E27FC236}">
                        <a16:creationId xmlns:a16="http://schemas.microsoft.com/office/drawing/2014/main" id="{0B25AE58-ED98-4B64-8001-040FB2E56D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93" name="Conector reto 192">
                      <a:extLst>
                        <a:ext uri="{FF2B5EF4-FFF2-40B4-BE49-F238E27FC236}">
                          <a16:creationId xmlns:a16="http://schemas.microsoft.com/office/drawing/2014/main" id="{3EA7475E-C814-4EBD-A44F-C517B4CB9CC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4" name="Conector reto 193">
                      <a:extLst>
                        <a:ext uri="{FF2B5EF4-FFF2-40B4-BE49-F238E27FC236}">
                          <a16:creationId xmlns:a16="http://schemas.microsoft.com/office/drawing/2014/main" id="{F76A181F-545B-4E74-BB13-EEE7F237177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0" name="Grupo 446">
                    <a:extLst>
                      <a:ext uri="{FF2B5EF4-FFF2-40B4-BE49-F238E27FC236}">
                        <a16:creationId xmlns:a16="http://schemas.microsoft.com/office/drawing/2014/main" id="{F9ABA1B7-5CF8-4B99-B406-D88D060F66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91" name="Conector reto 190">
                      <a:extLst>
                        <a:ext uri="{FF2B5EF4-FFF2-40B4-BE49-F238E27FC236}">
                          <a16:creationId xmlns:a16="http://schemas.microsoft.com/office/drawing/2014/main" id="{FE692266-A23D-4420-9B48-58187FB2114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Conector reto 191">
                      <a:extLst>
                        <a:ext uri="{FF2B5EF4-FFF2-40B4-BE49-F238E27FC236}">
                          <a16:creationId xmlns:a16="http://schemas.microsoft.com/office/drawing/2014/main" id="{8831CF7A-E8D0-4ECC-9992-3E6F1F9766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87" name="Conector reto 186">
                  <a:extLst>
                    <a:ext uri="{FF2B5EF4-FFF2-40B4-BE49-F238E27FC236}">
                      <a16:creationId xmlns:a16="http://schemas.microsoft.com/office/drawing/2014/main" id="{978B27A3-B583-43F0-B92C-9F7F1C3A4C4F}"/>
                    </a:ext>
                  </a:extLst>
                </p:cNvPr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upo 436">
                <a:extLst>
                  <a:ext uri="{FF2B5EF4-FFF2-40B4-BE49-F238E27FC236}">
                    <a16:creationId xmlns:a16="http://schemas.microsoft.com/office/drawing/2014/main" id="{C29F290D-0020-4676-9C49-DE7891C127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9946" y="4808227"/>
                <a:ext cx="497573" cy="249550"/>
                <a:chOff x="5364088" y="2977371"/>
                <a:chExt cx="1316992" cy="961296"/>
              </a:xfrm>
            </p:grpSpPr>
            <p:sp>
              <p:nvSpPr>
                <p:cNvPr id="164" name="Elipse 163">
                  <a:extLst>
                    <a:ext uri="{FF2B5EF4-FFF2-40B4-BE49-F238E27FC236}">
                      <a16:creationId xmlns:a16="http://schemas.microsoft.com/office/drawing/2014/main" id="{05EC45DA-D5E3-467F-9583-5692AB9D0C20}"/>
                    </a:ext>
                  </a:extLst>
                </p:cNvPr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65" name="Elipse 164">
                  <a:extLst>
                    <a:ext uri="{FF2B5EF4-FFF2-40B4-BE49-F238E27FC236}">
                      <a16:creationId xmlns:a16="http://schemas.microsoft.com/office/drawing/2014/main" id="{752583CD-6FDD-4C78-8182-BF266065FF6B}"/>
                    </a:ext>
                  </a:extLst>
                </p:cNvPr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66" name="Elipse 165">
                  <a:extLst>
                    <a:ext uri="{FF2B5EF4-FFF2-40B4-BE49-F238E27FC236}">
                      <a16:creationId xmlns:a16="http://schemas.microsoft.com/office/drawing/2014/main" id="{60F40854-53B7-41C6-B4BE-DC4120040D9B}"/>
                    </a:ext>
                  </a:extLst>
                </p:cNvPr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3653A081-F2C9-4911-BFA7-88BEA5E11ABB}"/>
                    </a:ext>
                  </a:extLst>
                </p:cNvPr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C427B05D-1268-4DB5-BDE3-27CF9F374E9E}"/>
                    </a:ext>
                  </a:extLst>
                </p:cNvPr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69" name="Grupo 442">
                  <a:extLst>
                    <a:ext uri="{FF2B5EF4-FFF2-40B4-BE49-F238E27FC236}">
                      <a16:creationId xmlns:a16="http://schemas.microsoft.com/office/drawing/2014/main" id="{5E402E69-3FEE-42FB-A780-C0DA0BC96A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71" name="Grupo 444">
                    <a:extLst>
                      <a:ext uri="{FF2B5EF4-FFF2-40B4-BE49-F238E27FC236}">
                        <a16:creationId xmlns:a16="http://schemas.microsoft.com/office/drawing/2014/main" id="{C2CE6200-1968-4602-B253-29F792914C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78" name="Conector reto 177">
                      <a:extLst>
                        <a:ext uri="{FF2B5EF4-FFF2-40B4-BE49-F238E27FC236}">
                          <a16:creationId xmlns:a16="http://schemas.microsoft.com/office/drawing/2014/main" id="{D7A7379D-D73F-4FFB-8547-32498019354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Conector reto 178">
                      <a:extLst>
                        <a:ext uri="{FF2B5EF4-FFF2-40B4-BE49-F238E27FC236}">
                          <a16:creationId xmlns:a16="http://schemas.microsoft.com/office/drawing/2014/main" id="{D0B08EC0-5B7C-450B-92CB-5A04D814A35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Conector reto 179">
                      <a:extLst>
                        <a:ext uri="{FF2B5EF4-FFF2-40B4-BE49-F238E27FC236}">
                          <a16:creationId xmlns:a16="http://schemas.microsoft.com/office/drawing/2014/main" id="{790B81FD-8832-4E9C-98D8-65C87997550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2" name="Grupo 445">
                    <a:extLst>
                      <a:ext uri="{FF2B5EF4-FFF2-40B4-BE49-F238E27FC236}">
                        <a16:creationId xmlns:a16="http://schemas.microsoft.com/office/drawing/2014/main" id="{0D2AD47A-492B-4510-A922-4BD69B273C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76" name="Conector reto 175">
                      <a:extLst>
                        <a:ext uri="{FF2B5EF4-FFF2-40B4-BE49-F238E27FC236}">
                          <a16:creationId xmlns:a16="http://schemas.microsoft.com/office/drawing/2014/main" id="{203D7DDE-9679-48D9-9FD0-82AF6790382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onector reto 176">
                      <a:extLst>
                        <a:ext uri="{FF2B5EF4-FFF2-40B4-BE49-F238E27FC236}">
                          <a16:creationId xmlns:a16="http://schemas.microsoft.com/office/drawing/2014/main" id="{2EA15B39-CD6F-4AAE-83D6-D76495B91DE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3" name="Grupo 446">
                    <a:extLst>
                      <a:ext uri="{FF2B5EF4-FFF2-40B4-BE49-F238E27FC236}">
                        <a16:creationId xmlns:a16="http://schemas.microsoft.com/office/drawing/2014/main" id="{33A01DD4-081D-485A-A0B5-64BA3FFD40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74" name="Conector reto 173">
                      <a:extLst>
                        <a:ext uri="{FF2B5EF4-FFF2-40B4-BE49-F238E27FC236}">
                          <a16:creationId xmlns:a16="http://schemas.microsoft.com/office/drawing/2014/main" id="{E527DCEE-D5A4-4F42-A0AA-14AE6DD4AC0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onector reto 174">
                      <a:extLst>
                        <a:ext uri="{FF2B5EF4-FFF2-40B4-BE49-F238E27FC236}">
                          <a16:creationId xmlns:a16="http://schemas.microsoft.com/office/drawing/2014/main" id="{0A8938AD-C968-449E-9E45-3AA9E30A0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70" name="Conector reto 169">
                  <a:extLst>
                    <a:ext uri="{FF2B5EF4-FFF2-40B4-BE49-F238E27FC236}">
                      <a16:creationId xmlns:a16="http://schemas.microsoft.com/office/drawing/2014/main" id="{42C8DCAE-38EB-4261-9236-390203ED6718}"/>
                    </a:ext>
                  </a:extLst>
                </p:cNvPr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upo 436">
                <a:extLst>
                  <a:ext uri="{FF2B5EF4-FFF2-40B4-BE49-F238E27FC236}">
                    <a16:creationId xmlns:a16="http://schemas.microsoft.com/office/drawing/2014/main" id="{F2A932DB-F359-4BDE-8467-BC742DCA57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23031" y="4958740"/>
                <a:ext cx="497573" cy="249550"/>
                <a:chOff x="5364088" y="2977371"/>
                <a:chExt cx="1316992" cy="961296"/>
              </a:xfrm>
            </p:grpSpPr>
            <p:sp>
              <p:nvSpPr>
                <p:cNvPr id="147" name="Elipse 146">
                  <a:extLst>
                    <a:ext uri="{FF2B5EF4-FFF2-40B4-BE49-F238E27FC236}">
                      <a16:creationId xmlns:a16="http://schemas.microsoft.com/office/drawing/2014/main" id="{FD15082C-F16D-42D6-90C8-1C780EED9F29}"/>
                    </a:ext>
                  </a:extLst>
                </p:cNvPr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8" name="Elipse 147">
                  <a:extLst>
                    <a:ext uri="{FF2B5EF4-FFF2-40B4-BE49-F238E27FC236}">
                      <a16:creationId xmlns:a16="http://schemas.microsoft.com/office/drawing/2014/main" id="{9059EC34-D833-4FCB-83D8-FED8D0AB809E}"/>
                    </a:ext>
                  </a:extLst>
                </p:cNvPr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49" name="Elipse 148">
                  <a:extLst>
                    <a:ext uri="{FF2B5EF4-FFF2-40B4-BE49-F238E27FC236}">
                      <a16:creationId xmlns:a16="http://schemas.microsoft.com/office/drawing/2014/main" id="{07024764-F47D-4E3E-8D04-B38BF73CB589}"/>
                    </a:ext>
                  </a:extLst>
                </p:cNvPr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50" name="Elipse 149">
                  <a:extLst>
                    <a:ext uri="{FF2B5EF4-FFF2-40B4-BE49-F238E27FC236}">
                      <a16:creationId xmlns:a16="http://schemas.microsoft.com/office/drawing/2014/main" id="{3302E6A2-85B2-4861-A80E-344619E47C3C}"/>
                    </a:ext>
                  </a:extLst>
                </p:cNvPr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51" name="Elipse 150">
                  <a:extLst>
                    <a:ext uri="{FF2B5EF4-FFF2-40B4-BE49-F238E27FC236}">
                      <a16:creationId xmlns:a16="http://schemas.microsoft.com/office/drawing/2014/main" id="{DBF87E54-D109-494F-BC46-F3C00F270BD3}"/>
                    </a:ext>
                  </a:extLst>
                </p:cNvPr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52" name="Grupo 442">
                  <a:extLst>
                    <a:ext uri="{FF2B5EF4-FFF2-40B4-BE49-F238E27FC236}">
                      <a16:creationId xmlns:a16="http://schemas.microsoft.com/office/drawing/2014/main" id="{DD9DFE82-6674-46B2-9B86-54BE413CC3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54" name="Grupo 444">
                    <a:extLst>
                      <a:ext uri="{FF2B5EF4-FFF2-40B4-BE49-F238E27FC236}">
                        <a16:creationId xmlns:a16="http://schemas.microsoft.com/office/drawing/2014/main" id="{5FEBB4A9-EF8B-4AA5-8416-758AAB290A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61" name="Conector reto 160">
                      <a:extLst>
                        <a:ext uri="{FF2B5EF4-FFF2-40B4-BE49-F238E27FC236}">
                          <a16:creationId xmlns:a16="http://schemas.microsoft.com/office/drawing/2014/main" id="{9E62BA44-0685-4A5D-AF40-84AF91FCD1E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Conector reto 161">
                      <a:extLst>
                        <a:ext uri="{FF2B5EF4-FFF2-40B4-BE49-F238E27FC236}">
                          <a16:creationId xmlns:a16="http://schemas.microsoft.com/office/drawing/2014/main" id="{62112E93-E3BA-4D0E-BC1D-7B0349840FF5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onector reto 162">
                      <a:extLst>
                        <a:ext uri="{FF2B5EF4-FFF2-40B4-BE49-F238E27FC236}">
                          <a16:creationId xmlns:a16="http://schemas.microsoft.com/office/drawing/2014/main" id="{996FF4A9-68BF-4C0B-A190-15E20C9EF7B9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5" name="Grupo 445">
                    <a:extLst>
                      <a:ext uri="{FF2B5EF4-FFF2-40B4-BE49-F238E27FC236}">
                        <a16:creationId xmlns:a16="http://schemas.microsoft.com/office/drawing/2014/main" id="{1802579A-A0EA-43AF-A5CA-827E6B7BA4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59" name="Conector reto 158">
                      <a:extLst>
                        <a:ext uri="{FF2B5EF4-FFF2-40B4-BE49-F238E27FC236}">
                          <a16:creationId xmlns:a16="http://schemas.microsoft.com/office/drawing/2014/main" id="{7CF02DA9-C52E-4233-A0F0-4828B188A5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onector reto 159">
                      <a:extLst>
                        <a:ext uri="{FF2B5EF4-FFF2-40B4-BE49-F238E27FC236}">
                          <a16:creationId xmlns:a16="http://schemas.microsoft.com/office/drawing/2014/main" id="{1C74DE50-3A39-430A-9ACC-09E4DAB3DD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6" name="Grupo 446">
                    <a:extLst>
                      <a:ext uri="{FF2B5EF4-FFF2-40B4-BE49-F238E27FC236}">
                        <a16:creationId xmlns:a16="http://schemas.microsoft.com/office/drawing/2014/main" id="{9C55D346-D36C-4BE2-B84E-0A3BBFB7BC9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57" name="Conector reto 156">
                      <a:extLst>
                        <a:ext uri="{FF2B5EF4-FFF2-40B4-BE49-F238E27FC236}">
                          <a16:creationId xmlns:a16="http://schemas.microsoft.com/office/drawing/2014/main" id="{6335F701-27B7-4701-B9EC-78FF399B870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ector reto 157">
                      <a:extLst>
                        <a:ext uri="{FF2B5EF4-FFF2-40B4-BE49-F238E27FC236}">
                          <a16:creationId xmlns:a16="http://schemas.microsoft.com/office/drawing/2014/main" id="{9F14AB9A-9C11-4D4E-A106-2687CE8799A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53" name="Conector reto 152">
                  <a:extLst>
                    <a:ext uri="{FF2B5EF4-FFF2-40B4-BE49-F238E27FC236}">
                      <a16:creationId xmlns:a16="http://schemas.microsoft.com/office/drawing/2014/main" id="{507AB4F8-A375-4B26-91C1-10A6E656D8CC}"/>
                    </a:ext>
                  </a:extLst>
                </p:cNvPr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upo 436">
                <a:extLst>
                  <a:ext uri="{FF2B5EF4-FFF2-40B4-BE49-F238E27FC236}">
                    <a16:creationId xmlns:a16="http://schemas.microsoft.com/office/drawing/2014/main" id="{C9FB731D-6BB6-45C6-9027-7E12F01B6B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0415" y="5095299"/>
                <a:ext cx="497573" cy="249550"/>
                <a:chOff x="5364088" y="2977371"/>
                <a:chExt cx="1316992" cy="961296"/>
              </a:xfrm>
            </p:grpSpPr>
            <p:sp>
              <p:nvSpPr>
                <p:cNvPr id="130" name="Elipse 129">
                  <a:extLst>
                    <a:ext uri="{FF2B5EF4-FFF2-40B4-BE49-F238E27FC236}">
                      <a16:creationId xmlns:a16="http://schemas.microsoft.com/office/drawing/2014/main" id="{59DC9F94-771C-4903-B2C0-C8C94D1324B5}"/>
                    </a:ext>
                  </a:extLst>
                </p:cNvPr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31" name="Elipse 130">
                  <a:extLst>
                    <a:ext uri="{FF2B5EF4-FFF2-40B4-BE49-F238E27FC236}">
                      <a16:creationId xmlns:a16="http://schemas.microsoft.com/office/drawing/2014/main" id="{7AEF022B-BB6B-489D-B641-7433A139F872}"/>
                    </a:ext>
                  </a:extLst>
                </p:cNvPr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32" name="Elipse 131">
                  <a:extLst>
                    <a:ext uri="{FF2B5EF4-FFF2-40B4-BE49-F238E27FC236}">
                      <a16:creationId xmlns:a16="http://schemas.microsoft.com/office/drawing/2014/main" id="{E4552926-4CA9-4AF5-9B8F-F77D8AB0AC6F}"/>
                    </a:ext>
                  </a:extLst>
                </p:cNvPr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33" name="Elipse 132">
                  <a:extLst>
                    <a:ext uri="{FF2B5EF4-FFF2-40B4-BE49-F238E27FC236}">
                      <a16:creationId xmlns:a16="http://schemas.microsoft.com/office/drawing/2014/main" id="{6187D8F2-A84A-4E27-8FCE-C934BFCF0739}"/>
                    </a:ext>
                  </a:extLst>
                </p:cNvPr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34" name="Elipse 133">
                  <a:extLst>
                    <a:ext uri="{FF2B5EF4-FFF2-40B4-BE49-F238E27FC236}">
                      <a16:creationId xmlns:a16="http://schemas.microsoft.com/office/drawing/2014/main" id="{D5A9FC61-1AE0-401E-8085-BC4B0AC3BF37}"/>
                    </a:ext>
                  </a:extLst>
                </p:cNvPr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35" name="Grupo 442">
                  <a:extLst>
                    <a:ext uri="{FF2B5EF4-FFF2-40B4-BE49-F238E27FC236}">
                      <a16:creationId xmlns:a16="http://schemas.microsoft.com/office/drawing/2014/main" id="{17A8B4A6-D426-43AA-B69C-60676ADB4D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37" name="Grupo 444">
                    <a:extLst>
                      <a:ext uri="{FF2B5EF4-FFF2-40B4-BE49-F238E27FC236}">
                        <a16:creationId xmlns:a16="http://schemas.microsoft.com/office/drawing/2014/main" id="{95B1F9F0-3EA5-44E2-9CD3-DE1FEC83D8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44" name="Conector reto 143">
                      <a:extLst>
                        <a:ext uri="{FF2B5EF4-FFF2-40B4-BE49-F238E27FC236}">
                          <a16:creationId xmlns:a16="http://schemas.microsoft.com/office/drawing/2014/main" id="{49FF9BB2-3026-490A-9807-9BDFC8844D5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Conector reto 144">
                      <a:extLst>
                        <a:ext uri="{FF2B5EF4-FFF2-40B4-BE49-F238E27FC236}">
                          <a16:creationId xmlns:a16="http://schemas.microsoft.com/office/drawing/2014/main" id="{DDC54267-723D-41AF-AEBD-212336FE79C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Conector reto 145">
                      <a:extLst>
                        <a:ext uri="{FF2B5EF4-FFF2-40B4-BE49-F238E27FC236}">
                          <a16:creationId xmlns:a16="http://schemas.microsoft.com/office/drawing/2014/main" id="{E5B81A06-0558-46D8-A29E-B92509C1C598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8" name="Grupo 445">
                    <a:extLst>
                      <a:ext uri="{FF2B5EF4-FFF2-40B4-BE49-F238E27FC236}">
                        <a16:creationId xmlns:a16="http://schemas.microsoft.com/office/drawing/2014/main" id="{920B5A98-7212-4280-8995-BC810C8034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42" name="Conector reto 141">
                      <a:extLst>
                        <a:ext uri="{FF2B5EF4-FFF2-40B4-BE49-F238E27FC236}">
                          <a16:creationId xmlns:a16="http://schemas.microsoft.com/office/drawing/2014/main" id="{56584804-24DD-4383-9F79-4F61ED5FA4F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Conector reto 142">
                      <a:extLst>
                        <a:ext uri="{FF2B5EF4-FFF2-40B4-BE49-F238E27FC236}">
                          <a16:creationId xmlns:a16="http://schemas.microsoft.com/office/drawing/2014/main" id="{87FEEB16-4141-4042-B84E-EC30F6798F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9" name="Grupo 446">
                    <a:extLst>
                      <a:ext uri="{FF2B5EF4-FFF2-40B4-BE49-F238E27FC236}">
                        <a16:creationId xmlns:a16="http://schemas.microsoft.com/office/drawing/2014/main" id="{395D3C00-DB27-49B8-893B-03E4C715EA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40" name="Conector reto 139">
                      <a:extLst>
                        <a:ext uri="{FF2B5EF4-FFF2-40B4-BE49-F238E27FC236}">
                          <a16:creationId xmlns:a16="http://schemas.microsoft.com/office/drawing/2014/main" id="{98B17346-3E2A-432A-9F59-B2846B63077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Conector reto 140">
                      <a:extLst>
                        <a:ext uri="{FF2B5EF4-FFF2-40B4-BE49-F238E27FC236}">
                          <a16:creationId xmlns:a16="http://schemas.microsoft.com/office/drawing/2014/main" id="{F0C9B054-59C9-40C2-A6C0-926BE4CD5B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36" name="Conector reto 135">
                  <a:extLst>
                    <a:ext uri="{FF2B5EF4-FFF2-40B4-BE49-F238E27FC236}">
                      <a16:creationId xmlns:a16="http://schemas.microsoft.com/office/drawing/2014/main" id="{B464CCA9-EF58-4854-8B9B-5CEC2327E5BB}"/>
                    </a:ext>
                  </a:extLst>
                </p:cNvPr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upo 436">
                <a:extLst>
                  <a:ext uri="{FF2B5EF4-FFF2-40B4-BE49-F238E27FC236}">
                    <a16:creationId xmlns:a16="http://schemas.microsoft.com/office/drawing/2014/main" id="{02931875-F9C4-4F95-AA38-4D76D336A0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05297" y="4607727"/>
                <a:ext cx="497573" cy="249550"/>
                <a:chOff x="5364088" y="2977371"/>
                <a:chExt cx="1316992" cy="961296"/>
              </a:xfrm>
            </p:grpSpPr>
            <p:sp>
              <p:nvSpPr>
                <p:cNvPr id="113" name="Elipse 112">
                  <a:extLst>
                    <a:ext uri="{FF2B5EF4-FFF2-40B4-BE49-F238E27FC236}">
                      <a16:creationId xmlns:a16="http://schemas.microsoft.com/office/drawing/2014/main" id="{69CE4F68-4DDF-44B2-B598-174D80DCA9B9}"/>
                    </a:ext>
                  </a:extLst>
                </p:cNvPr>
                <p:cNvSpPr/>
                <p:nvPr/>
              </p:nvSpPr>
              <p:spPr>
                <a:xfrm rot="20018651">
                  <a:off x="5746011" y="3111060"/>
                  <a:ext cx="308646" cy="18715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14" name="Elipse 113">
                  <a:extLst>
                    <a:ext uri="{FF2B5EF4-FFF2-40B4-BE49-F238E27FC236}">
                      <a16:creationId xmlns:a16="http://schemas.microsoft.com/office/drawing/2014/main" id="{B45C63CD-A8D1-4574-AE16-213D4CD33E65}"/>
                    </a:ext>
                  </a:extLst>
                </p:cNvPr>
                <p:cNvSpPr/>
                <p:nvPr/>
              </p:nvSpPr>
              <p:spPr>
                <a:xfrm rot="1543805">
                  <a:off x="5996924" y="3185923"/>
                  <a:ext cx="648380" cy="21834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15" name="Elipse 114">
                  <a:extLst>
                    <a:ext uri="{FF2B5EF4-FFF2-40B4-BE49-F238E27FC236}">
                      <a16:creationId xmlns:a16="http://schemas.microsoft.com/office/drawing/2014/main" id="{5AFBB70A-05F6-436E-81EE-5AD7C34FA5FC}"/>
                    </a:ext>
                  </a:extLst>
                </p:cNvPr>
                <p:cNvSpPr/>
                <p:nvPr/>
              </p:nvSpPr>
              <p:spPr>
                <a:xfrm rot="20645888">
                  <a:off x="5929284" y="2977371"/>
                  <a:ext cx="751796" cy="118354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175"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16" name="Elipse 115">
                  <a:extLst>
                    <a:ext uri="{FF2B5EF4-FFF2-40B4-BE49-F238E27FC236}">
                      <a16:creationId xmlns:a16="http://schemas.microsoft.com/office/drawing/2014/main" id="{A28F0767-AB97-4D0B-8EBF-575B56FBB959}"/>
                    </a:ext>
                  </a:extLst>
                </p:cNvPr>
                <p:cNvSpPr/>
                <p:nvPr/>
              </p:nvSpPr>
              <p:spPr>
                <a:xfrm>
                  <a:off x="5667626" y="3277215"/>
                  <a:ext cx="106348" cy="14401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>
                    <a:rot lat="0" lon="0" rev="90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sp>
              <p:nvSpPr>
                <p:cNvPr id="117" name="Elipse 116">
                  <a:extLst>
                    <a:ext uri="{FF2B5EF4-FFF2-40B4-BE49-F238E27FC236}">
                      <a16:creationId xmlns:a16="http://schemas.microsoft.com/office/drawing/2014/main" id="{C414541E-1366-4C8B-85A3-44A0B32F8087}"/>
                    </a:ext>
                  </a:extLst>
                </p:cNvPr>
                <p:cNvSpPr/>
                <p:nvPr/>
              </p:nvSpPr>
              <p:spPr>
                <a:xfrm>
                  <a:off x="5664983" y="3315940"/>
                  <a:ext cx="72008" cy="9803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dkEdge">
                  <a:bevelT w="127000" h="635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  <p:grpSp>
              <p:nvGrpSpPr>
                <p:cNvPr id="118" name="Grupo 442">
                  <a:extLst>
                    <a:ext uri="{FF2B5EF4-FFF2-40B4-BE49-F238E27FC236}">
                      <a16:creationId xmlns:a16="http://schemas.microsoft.com/office/drawing/2014/main" id="{0F8D36FE-0188-4FE7-BAC5-B1ECCD0E3D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52493" y="3171924"/>
                  <a:ext cx="692087" cy="766743"/>
                  <a:chOff x="5652493" y="3171924"/>
                  <a:chExt cx="692087" cy="766743"/>
                </a:xfrm>
              </p:grpSpPr>
              <p:grpSp>
                <p:nvGrpSpPr>
                  <p:cNvPr id="120" name="Grupo 444">
                    <a:extLst>
                      <a:ext uri="{FF2B5EF4-FFF2-40B4-BE49-F238E27FC236}">
                        <a16:creationId xmlns:a16="http://schemas.microsoft.com/office/drawing/2014/main" id="{B474ECAA-0A1B-433F-BA6B-07CB586F874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52493" y="3305055"/>
                    <a:ext cx="288032" cy="504056"/>
                    <a:chOff x="4499992" y="1988840"/>
                    <a:chExt cx="288032" cy="504056"/>
                  </a:xfrm>
                </p:grpSpPr>
                <p:cxnSp>
                  <p:nvCxnSpPr>
                    <p:cNvPr id="127" name="Conector reto 126">
                      <a:extLst>
                        <a:ext uri="{FF2B5EF4-FFF2-40B4-BE49-F238E27FC236}">
                          <a16:creationId xmlns:a16="http://schemas.microsoft.com/office/drawing/2014/main" id="{20E3528F-9648-4293-A889-DE2F9FFA42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715636" y="1988239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Conector reto 127">
                      <a:extLst>
                        <a:ext uri="{FF2B5EF4-FFF2-40B4-BE49-F238E27FC236}">
                          <a16:creationId xmlns:a16="http://schemas.microsoft.com/office/drawing/2014/main" id="{4434B154-DDCB-4618-BCDB-A4824F393D8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644580" y="2131725"/>
                      <a:ext cx="142111" cy="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Conector reto 128">
                      <a:extLst>
                        <a:ext uri="{FF2B5EF4-FFF2-40B4-BE49-F238E27FC236}">
                          <a16:creationId xmlns:a16="http://schemas.microsoft.com/office/drawing/2014/main" id="{C0924873-76B9-4F66-873F-C2D34471E90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500249" y="2131725"/>
                      <a:ext cx="144331" cy="35871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1" name="Grupo 445">
                    <a:extLst>
                      <a:ext uri="{FF2B5EF4-FFF2-40B4-BE49-F238E27FC236}">
                        <a16:creationId xmlns:a16="http://schemas.microsoft.com/office/drawing/2014/main" id="{22739476-AB9F-46D2-9162-DE6B11853B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8726" y="3171924"/>
                    <a:ext cx="288032" cy="766743"/>
                    <a:chOff x="5142778" y="2322259"/>
                    <a:chExt cx="288032" cy="766743"/>
                  </a:xfrm>
                </p:grpSpPr>
                <p:cxnSp>
                  <p:nvCxnSpPr>
                    <p:cNvPr id="125" name="Conector reto 124">
                      <a:extLst>
                        <a:ext uri="{FF2B5EF4-FFF2-40B4-BE49-F238E27FC236}">
                          <a16:creationId xmlns:a16="http://schemas.microsoft.com/office/drawing/2014/main" id="{E7456D3D-D055-43FF-ACD6-944E40DDCDB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143291" y="2320660"/>
                      <a:ext cx="71055" cy="1434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Conector reto 125">
                      <a:extLst>
                        <a:ext uri="{FF2B5EF4-FFF2-40B4-BE49-F238E27FC236}">
                          <a16:creationId xmlns:a16="http://schemas.microsoft.com/office/drawing/2014/main" id="{D0A41CA5-7686-488F-A375-0E3C6767134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14347" y="2320660"/>
                      <a:ext cx="215386" cy="767340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2" name="Grupo 446">
                    <a:extLst>
                      <a:ext uri="{FF2B5EF4-FFF2-40B4-BE49-F238E27FC236}">
                        <a16:creationId xmlns:a16="http://schemas.microsoft.com/office/drawing/2014/main" id="{A7A833BB-C43C-4C0C-8526-A26F4990F1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43402" y="3243932"/>
                    <a:ext cx="501178" cy="661431"/>
                    <a:chOff x="5568354" y="2141515"/>
                    <a:chExt cx="501178" cy="661431"/>
                  </a:xfrm>
                </p:grpSpPr>
                <p:cxnSp>
                  <p:nvCxnSpPr>
                    <p:cNvPr id="123" name="Conector reto 122">
                      <a:extLst>
                        <a:ext uri="{FF2B5EF4-FFF2-40B4-BE49-F238E27FC236}">
                          <a16:creationId xmlns:a16="http://schemas.microsoft.com/office/drawing/2014/main" id="{5DB6163A-7A7B-4799-928E-DB47FAC2643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68665" y="2139652"/>
                      <a:ext cx="215386" cy="655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Conector reto 123">
                      <a:extLst>
                        <a:ext uri="{FF2B5EF4-FFF2-40B4-BE49-F238E27FC236}">
                          <a16:creationId xmlns:a16="http://schemas.microsoft.com/office/drawing/2014/main" id="{01E48702-98F0-4C85-A767-A3DD8B75A7C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70727" y="2139652"/>
                      <a:ext cx="297544" cy="661286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9" name="Conector reto 118">
                  <a:extLst>
                    <a:ext uri="{FF2B5EF4-FFF2-40B4-BE49-F238E27FC236}">
                      <a16:creationId xmlns:a16="http://schemas.microsoft.com/office/drawing/2014/main" id="{6C623BBC-DD1F-4ADE-8D83-EC1990A67A59}"/>
                    </a:ext>
                  </a:extLst>
                </p:cNvPr>
                <p:cNvCxnSpPr/>
                <p:nvPr/>
              </p:nvCxnSpPr>
              <p:spPr>
                <a:xfrm flipH="1">
                  <a:off x="5364088" y="3398033"/>
                  <a:ext cx="310867" cy="2308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F7778B85-FB77-40A7-BE84-2C72112AC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701" y="4090302"/>
            <a:ext cx="2310838" cy="1725215"/>
          </a:xfrm>
          <a:prstGeom prst="rect">
            <a:avLst/>
          </a:prstGeom>
        </p:spPr>
      </p:pic>
      <p:pic>
        <p:nvPicPr>
          <p:cNvPr id="274" name="Imagem 273">
            <a:extLst>
              <a:ext uri="{FF2B5EF4-FFF2-40B4-BE49-F238E27FC236}">
                <a16:creationId xmlns:a16="http://schemas.microsoft.com/office/drawing/2014/main" id="{BDD8427E-3A8B-476E-B992-5B8B42027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934" y="2756857"/>
            <a:ext cx="1431650" cy="1259606"/>
          </a:xfrm>
          <a:prstGeom prst="rect">
            <a:avLst/>
          </a:prstGeom>
        </p:spPr>
      </p:pic>
      <p:pic>
        <p:nvPicPr>
          <p:cNvPr id="275" name="Imagem 274">
            <a:extLst>
              <a:ext uri="{FF2B5EF4-FFF2-40B4-BE49-F238E27FC236}">
                <a16:creationId xmlns:a16="http://schemas.microsoft.com/office/drawing/2014/main" id="{E1F3CB5D-36B6-48F1-A601-AC2CBBCD8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213" y="1408084"/>
            <a:ext cx="2293620" cy="1775460"/>
          </a:xfrm>
          <a:prstGeom prst="rect">
            <a:avLst/>
          </a:prstGeom>
        </p:spPr>
      </p:pic>
      <p:pic>
        <p:nvPicPr>
          <p:cNvPr id="276" name="Imagem 275">
            <a:extLst>
              <a:ext uri="{FF2B5EF4-FFF2-40B4-BE49-F238E27FC236}">
                <a16:creationId xmlns:a16="http://schemas.microsoft.com/office/drawing/2014/main" id="{0804371C-C276-48C6-8D74-8D1C67234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0519" y="4807433"/>
            <a:ext cx="1080653" cy="116431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3EB9E1-DF5B-4E00-9C07-8F9186972359}"/>
              </a:ext>
            </a:extLst>
          </p:cNvPr>
          <p:cNvSpPr txBox="1"/>
          <p:nvPr/>
        </p:nvSpPr>
        <p:spPr>
          <a:xfrm>
            <a:off x="432818" y="1438224"/>
            <a:ext cx="78741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dirty="0">
                <a:solidFill>
                  <a:srgbClr val="FF0000"/>
                </a:solidFill>
              </a:rPr>
              <a:t>Sterile Insect Technique </a:t>
            </a:r>
            <a:r>
              <a:rPr lang="en-US" sz="2200" dirty="0"/>
              <a:t>can be used as a potential tools for the control of </a:t>
            </a:r>
            <a:r>
              <a:rPr lang="en-US" sz="2200" i="1" dirty="0" err="1"/>
              <a:t>Aedes</a:t>
            </a:r>
            <a:r>
              <a:rPr lang="en-US" sz="2200" i="1" dirty="0"/>
              <a:t> aegypti</a:t>
            </a:r>
            <a:r>
              <a:rPr lang="en-US" sz="2200" dirty="0"/>
              <a:t>;</a:t>
            </a:r>
          </a:p>
          <a:p>
            <a:endParaRPr lang="en-US" sz="2200" dirty="0"/>
          </a:p>
          <a:p>
            <a:r>
              <a:rPr lang="en-US" sz="2200" dirty="0"/>
              <a:t>There are many challenges to be faced;</a:t>
            </a:r>
          </a:p>
          <a:p>
            <a:endParaRPr lang="en-US" sz="2200" dirty="0"/>
          </a:p>
          <a:p>
            <a:endParaRPr lang="pt-BR" sz="2200" dirty="0"/>
          </a:p>
        </p:txBody>
      </p:sp>
      <p:pic>
        <p:nvPicPr>
          <p:cNvPr id="215" name="Imagem 2">
            <a:extLst>
              <a:ext uri="{FF2B5EF4-FFF2-40B4-BE49-F238E27FC236}">
                <a16:creationId xmlns:a16="http://schemas.microsoft.com/office/drawing/2014/main" id="{19B3BB99-80EC-CC4D-861F-BBF6E003BE2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93291" y="610197"/>
            <a:ext cx="1635108" cy="552107"/>
          </a:xfrm>
          <a:prstGeom prst="rect">
            <a:avLst/>
          </a:prstGeom>
        </p:spPr>
      </p:pic>
      <p:pic>
        <p:nvPicPr>
          <p:cNvPr id="9" name="Picture 18" descr="Resultado de imagem para IAEA">
            <a:extLst>
              <a:ext uri="{FF2B5EF4-FFF2-40B4-BE49-F238E27FC236}">
                <a16:creationId xmlns:a16="http://schemas.microsoft.com/office/drawing/2014/main" id="{F015C73D-17E5-94C3-6DDE-5C6DFA8DC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7" y="419056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27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8AB9CD-206E-4C1E-86D6-D1F8AC83F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/>
          <a:stretch/>
        </p:blipFill>
        <p:spPr>
          <a:xfrm rot="10800000">
            <a:off x="0" y="6237311"/>
            <a:ext cx="12227268" cy="64807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009553" y="357167"/>
            <a:ext cx="444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b="1" dirty="0" err="1"/>
              <a:t>Institutions</a:t>
            </a:r>
            <a:r>
              <a:rPr lang="pt-BR" sz="2800" b="1" dirty="0"/>
              <a:t> </a:t>
            </a:r>
            <a:r>
              <a:rPr lang="pt-BR" sz="2800" b="1" dirty="0" err="1"/>
              <a:t>involved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79471" y="1000109"/>
            <a:ext cx="112901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100" b="1" dirty="0">
                <a:solidFill>
                  <a:srgbClr val="0070C0"/>
                </a:solidFill>
              </a:rPr>
              <a:t> Ministry of Health: </a:t>
            </a:r>
            <a:r>
              <a:rPr lang="en-US" sz="2100" dirty="0"/>
              <a:t>financial agent; end-user of the evaluated technology; </a:t>
            </a:r>
          </a:p>
          <a:p>
            <a:pPr algn="just"/>
            <a:endParaRPr lang="en-US" sz="2100" dirty="0"/>
          </a:p>
          <a:p>
            <a:pPr algn="just"/>
            <a:endParaRPr lang="en-US" sz="21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100" b="1" dirty="0">
                <a:solidFill>
                  <a:srgbClr val="0070C0"/>
                </a:solidFill>
              </a:rPr>
              <a:t>Ministry of Science, Technology and </a:t>
            </a:r>
            <a:r>
              <a:rPr lang="en-US" sz="2100" b="1" dirty="0" err="1">
                <a:solidFill>
                  <a:srgbClr val="0070C0"/>
                </a:solidFill>
              </a:rPr>
              <a:t>Inovation</a:t>
            </a:r>
            <a:r>
              <a:rPr lang="en-US" sz="2100" b="1" dirty="0">
                <a:solidFill>
                  <a:srgbClr val="0070C0"/>
                </a:solidFill>
              </a:rPr>
              <a:t> – </a:t>
            </a:r>
            <a:r>
              <a:rPr lang="en-US" sz="2100" dirty="0"/>
              <a:t>financial support. </a:t>
            </a:r>
            <a:r>
              <a:rPr lang="en-US" sz="2100" dirty="0" err="1"/>
              <a:t>CNPq</a:t>
            </a:r>
            <a:r>
              <a:rPr lang="en-US" sz="2100" dirty="0"/>
              <a:t> and FINEP.</a:t>
            </a:r>
          </a:p>
          <a:p>
            <a:pPr algn="just"/>
            <a:endParaRPr lang="en-US" sz="2100" dirty="0"/>
          </a:p>
          <a:p>
            <a:pPr algn="just"/>
            <a:endParaRPr lang="en-US" sz="21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79471" y="2792264"/>
            <a:ext cx="11290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100" b="1" dirty="0">
                <a:solidFill>
                  <a:srgbClr val="0070C0"/>
                </a:solidFill>
              </a:rPr>
              <a:t> Secretary of Health </a:t>
            </a:r>
            <a:r>
              <a:rPr lang="en-US" sz="2100" dirty="0">
                <a:solidFill>
                  <a:srgbClr val="0070C0"/>
                </a:solidFill>
              </a:rPr>
              <a:t>of Recife </a:t>
            </a:r>
            <a:r>
              <a:rPr lang="pt-BR" sz="2100" b="1" dirty="0">
                <a:solidFill>
                  <a:srgbClr val="0070C0"/>
                </a:solidFill>
              </a:rPr>
              <a:t>– </a:t>
            </a:r>
            <a:r>
              <a:rPr lang="en-US" sz="2100" dirty="0"/>
              <a:t>financial agent and final user of the evaluated technology. </a:t>
            </a:r>
          </a:p>
          <a:p>
            <a:pPr algn="just"/>
            <a:endParaRPr lang="en-US" sz="2100" dirty="0"/>
          </a:p>
          <a:p>
            <a:pPr marL="342900" indent="-342900" algn="just">
              <a:buFont typeface="Wingdings" pitchFamily="2" charset="2"/>
              <a:buChar char="ü"/>
            </a:pPr>
            <a:endParaRPr lang="en-US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9471" y="3530928"/>
            <a:ext cx="1129014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100" b="1" dirty="0">
                <a:solidFill>
                  <a:srgbClr val="0070C0"/>
                </a:solidFill>
              </a:rPr>
              <a:t> Department of Nuclear Energy / Federal University of Pernambuco State</a:t>
            </a:r>
          </a:p>
          <a:p>
            <a:pPr algn="just"/>
            <a:r>
              <a:rPr lang="en-US" sz="2100" dirty="0"/>
              <a:t>Insect irradiation, supporting the dose definition tests, dose map and dosimetry.</a:t>
            </a:r>
          </a:p>
          <a:p>
            <a:pPr algn="just"/>
            <a:endParaRPr lang="en-US" sz="21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100" b="1" dirty="0" err="1">
                <a:solidFill>
                  <a:srgbClr val="0070C0"/>
                </a:solidFill>
              </a:rPr>
              <a:t>Organización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Panamericana</a:t>
            </a:r>
            <a:r>
              <a:rPr lang="en-US" sz="2100" b="1" dirty="0">
                <a:solidFill>
                  <a:srgbClr val="0070C0"/>
                </a:solidFill>
              </a:rPr>
              <a:t> de </a:t>
            </a:r>
            <a:r>
              <a:rPr lang="en-US" sz="2100" b="1" dirty="0" err="1">
                <a:solidFill>
                  <a:srgbClr val="0070C0"/>
                </a:solidFill>
              </a:rPr>
              <a:t>Salud</a:t>
            </a:r>
            <a:r>
              <a:rPr lang="en-US" sz="2100" b="1" dirty="0">
                <a:solidFill>
                  <a:srgbClr val="0070C0"/>
                </a:solidFill>
              </a:rPr>
              <a:t> - </a:t>
            </a:r>
            <a:r>
              <a:rPr lang="en-US" sz="2100" dirty="0"/>
              <a:t>technical support.</a:t>
            </a:r>
          </a:p>
          <a:p>
            <a:pPr algn="just"/>
            <a:endParaRPr lang="en-US" sz="2100" b="1" dirty="0">
              <a:solidFill>
                <a:srgbClr val="0070C0"/>
              </a:solidFill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100" b="1" dirty="0">
                <a:solidFill>
                  <a:srgbClr val="0070C0"/>
                </a:solidFill>
              </a:rPr>
              <a:t>International Atomic Energy Agency – </a:t>
            </a:r>
            <a:r>
              <a:rPr lang="en-US" sz="2100" dirty="0"/>
              <a:t>technical and financial support.</a:t>
            </a:r>
          </a:p>
          <a:p>
            <a:pPr algn="just"/>
            <a:endParaRPr lang="pt-BR" sz="2100" b="1" dirty="0"/>
          </a:p>
        </p:txBody>
      </p:sp>
      <p:pic>
        <p:nvPicPr>
          <p:cNvPr id="10" name="Imagem 2">
            <a:extLst>
              <a:ext uri="{FF2B5EF4-FFF2-40B4-BE49-F238E27FC236}">
                <a16:creationId xmlns:a16="http://schemas.microsoft.com/office/drawing/2014/main" id="{832CA7A1-28D3-C64F-8641-2ECE6379AD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861721EA-1B02-3009-3501-02038FB8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edifício, ao ar livre, pessoa&#10;&#10;Descrição gerada com muito alta confiança">
            <a:extLst>
              <a:ext uri="{FF2B5EF4-FFF2-40B4-BE49-F238E27FC236}">
                <a16:creationId xmlns:a16="http://schemas.microsoft.com/office/drawing/2014/main" id="{7763535A-C253-4A8B-8C3B-5E32A5A2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46"/>
          <a:stretch/>
        </p:blipFill>
        <p:spPr>
          <a:xfrm>
            <a:off x="1779014" y="1648287"/>
            <a:ext cx="2787239" cy="221586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028" name="Picture 4" descr="Resultado de imagem para ufpe den">
            <a:extLst>
              <a:ext uri="{FF2B5EF4-FFF2-40B4-BE49-F238E27FC236}">
                <a16:creationId xmlns:a16="http://schemas.microsoft.com/office/drawing/2014/main" id="{D8600005-68E4-444B-890B-ED727A345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r="25032"/>
          <a:stretch/>
        </p:blipFill>
        <p:spPr bwMode="auto">
          <a:xfrm>
            <a:off x="8815969" y="4724028"/>
            <a:ext cx="853760" cy="50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CAPES">
            <a:extLst>
              <a:ext uri="{FF2B5EF4-FFF2-40B4-BE49-F238E27FC236}">
                <a16:creationId xmlns:a16="http://schemas.microsoft.com/office/drawing/2014/main" id="{A62414DB-5BE0-40D0-B409-8B34B165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54" y="5118185"/>
            <a:ext cx="440461" cy="7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CNPq">
            <a:extLst>
              <a:ext uri="{FF2B5EF4-FFF2-40B4-BE49-F238E27FC236}">
                <a16:creationId xmlns:a16="http://schemas.microsoft.com/office/drawing/2014/main" id="{92DDDC80-073F-40FA-80AC-7DDFC065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52" y="4541105"/>
            <a:ext cx="1112701" cy="51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FINEP">
            <a:extLst>
              <a:ext uri="{FF2B5EF4-FFF2-40B4-BE49-F238E27FC236}">
                <a16:creationId xmlns:a16="http://schemas.microsoft.com/office/drawing/2014/main" id="{2A04280E-A7D8-4660-88A0-E6BBD40B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38" y="4758437"/>
            <a:ext cx="1112700" cy="5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m para IAEA">
            <a:extLst>
              <a:ext uri="{FF2B5EF4-FFF2-40B4-BE49-F238E27FC236}">
                <a16:creationId xmlns:a16="http://schemas.microsoft.com/office/drawing/2014/main" id="{D7DC78AC-7341-4D64-80C4-1305C16C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1" y="3979432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20812"/>
          <a:stretch/>
        </p:blipFill>
        <p:spPr>
          <a:xfrm>
            <a:off x="7765874" y="1022836"/>
            <a:ext cx="2559329" cy="202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98A99D6-A3D0-4CD1-ADF6-C9CB3D3FE42D}"/>
              </a:ext>
            </a:extLst>
          </p:cNvPr>
          <p:cNvSpPr txBox="1"/>
          <p:nvPr/>
        </p:nvSpPr>
        <p:spPr>
          <a:xfrm>
            <a:off x="5765383" y="5716339"/>
            <a:ext cx="177812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13" dirty="0"/>
              <a:t>www.moscamed.org.br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F8D629D7-65AE-4790-A485-25BF2D14E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0773" y="5680351"/>
            <a:ext cx="305855" cy="277000"/>
          </a:xfrm>
          <a:prstGeom prst="rect">
            <a:avLst/>
          </a:prstGeom>
        </p:spPr>
      </p:pic>
      <p:pic>
        <p:nvPicPr>
          <p:cNvPr id="22" name="Picture 10" descr="https://www.blogolandialtda.com.br/img-upload/images/ministerio-da-saude.jpg">
            <a:extLst>
              <a:ext uri="{FF2B5EF4-FFF2-40B4-BE49-F238E27FC236}">
                <a16:creationId xmlns:a16="http://schemas.microsoft.com/office/drawing/2014/main" id="{A50BAC37-9A60-4DAC-B324-0C778285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24" y="3806502"/>
            <a:ext cx="725885" cy="7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6489626C-C02C-40EF-8753-46998EEB3F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7476" y="4672494"/>
            <a:ext cx="679766" cy="68452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5B97764-17D2-40BD-A902-23F4E8415C2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12800" y="3812675"/>
            <a:ext cx="1612949" cy="544484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7061670-BD1A-4BD2-B632-4B246D3887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4280" y="1152315"/>
            <a:ext cx="2274695" cy="187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93F5A9FC-C82B-48EE-99C7-5E8FDA279C8D}"/>
              </a:ext>
            </a:extLst>
          </p:cNvPr>
          <p:cNvSpPr txBox="1"/>
          <p:nvPr/>
        </p:nvSpPr>
        <p:spPr>
          <a:xfrm>
            <a:off x="6021626" y="5587393"/>
            <a:ext cx="4929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dirty="0"/>
              <a:t>Obrigado!</a:t>
            </a:r>
          </a:p>
          <a:p>
            <a:pPr algn="ctr"/>
            <a:r>
              <a:rPr lang="pt-BR" sz="3300" dirty="0" err="1"/>
              <a:t>jair@moscamed.org.br</a:t>
            </a:r>
            <a:endParaRPr lang="pt-BR" sz="33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C95BC2A-DFB9-2C42-A49E-C17E4FDEA9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8797" y="3105477"/>
            <a:ext cx="1125855" cy="1537335"/>
          </a:xfrm>
          <a:prstGeom prst="rect">
            <a:avLst/>
          </a:prstGeom>
        </p:spPr>
      </p:pic>
      <p:pic>
        <p:nvPicPr>
          <p:cNvPr id="1026" name="Picture 2" descr="Organização Pan-Americana da Saúde (OPAS) – Web-Resol">
            <a:extLst>
              <a:ext uri="{FF2B5EF4-FFF2-40B4-BE49-F238E27FC236}">
                <a16:creationId xmlns:a16="http://schemas.microsoft.com/office/drawing/2014/main" id="{6D48778E-E944-469D-27C5-0AD2CD61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20" y="5054042"/>
            <a:ext cx="1369141" cy="12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60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73349" y="402441"/>
            <a:ext cx="893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Bookman Old Style" panose="02050604050505020204" pitchFamily="18" charset="0"/>
              </a:rPr>
              <a:t>Pilot Project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40675" y="3331030"/>
            <a:ext cx="10668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RLA5083- </a:t>
            </a:r>
            <a:r>
              <a:rPr lang="pt-BR" b="1" dirty="0" err="1"/>
              <a:t>Enhancing</a:t>
            </a:r>
            <a:r>
              <a:rPr lang="pt-BR" b="1" dirty="0"/>
              <a:t>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Capacity</a:t>
            </a:r>
            <a:r>
              <a:rPr lang="pt-BR" b="1" dirty="0"/>
              <a:t> </a:t>
            </a:r>
            <a:r>
              <a:rPr lang="pt-BR" b="1" dirty="0" err="1"/>
              <a:t>to</a:t>
            </a:r>
            <a:r>
              <a:rPr lang="pt-BR" b="1" dirty="0"/>
              <a:t> </a:t>
            </a:r>
            <a:r>
              <a:rPr lang="pt-BR" b="1" dirty="0" err="1"/>
              <a:t>Integrate</a:t>
            </a:r>
            <a:r>
              <a:rPr lang="pt-BR" b="1" dirty="0"/>
              <a:t> </a:t>
            </a:r>
            <a:r>
              <a:rPr lang="pt-BR" b="1" dirty="0" err="1"/>
              <a:t>Sterile</a:t>
            </a:r>
            <a:r>
              <a:rPr lang="pt-BR" b="1" dirty="0"/>
              <a:t> </a:t>
            </a:r>
            <a:r>
              <a:rPr lang="pt-BR" b="1" dirty="0" err="1"/>
              <a:t>Insect</a:t>
            </a:r>
            <a:r>
              <a:rPr lang="pt-BR" b="1" dirty="0"/>
              <a:t> </a:t>
            </a:r>
            <a:r>
              <a:rPr lang="pt-BR" b="1" dirty="0" err="1"/>
              <a:t>Technique</a:t>
            </a:r>
            <a:r>
              <a:rPr lang="pt-BR" b="1" dirty="0"/>
              <a:t> in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Effective</a:t>
            </a:r>
            <a:r>
              <a:rPr lang="pt-BR" b="1" dirty="0"/>
              <a:t> Management </a:t>
            </a:r>
            <a:r>
              <a:rPr lang="pt-BR" b="1" dirty="0" err="1"/>
              <a:t>of</a:t>
            </a:r>
            <a:r>
              <a:rPr lang="pt-BR" b="1" dirty="0"/>
              <a:t> </a:t>
            </a:r>
            <a:r>
              <a:rPr lang="pt-BR" b="1" dirty="0" err="1"/>
              <a:t>Invasive</a:t>
            </a:r>
            <a:r>
              <a:rPr lang="pt-BR" b="1" dirty="0"/>
              <a:t> Aedes </a:t>
            </a:r>
            <a:r>
              <a:rPr lang="pt-BR" b="1" dirty="0" err="1"/>
              <a:t>Mosquitoes</a:t>
            </a:r>
            <a:r>
              <a:rPr lang="pt-BR" b="1" dirty="0"/>
              <a:t> (2021-2022)</a:t>
            </a:r>
          </a:p>
          <a:p>
            <a:endParaRPr lang="pt-BR" b="1" dirty="0"/>
          </a:p>
          <a:p>
            <a:r>
              <a:rPr lang="pt-BR" b="1" dirty="0"/>
              <a:t>BRA5061- SIT </a:t>
            </a:r>
            <a:r>
              <a:rPr lang="pt-BR" b="1" dirty="0" err="1"/>
              <a:t>National</a:t>
            </a:r>
            <a:r>
              <a:rPr lang="pt-BR" b="1" dirty="0"/>
              <a:t> Project  </a:t>
            </a:r>
            <a:r>
              <a:rPr lang="pt-BR" b="1" dirty="0" err="1"/>
              <a:t>to</a:t>
            </a:r>
            <a:r>
              <a:rPr lang="pt-BR" b="1" dirty="0"/>
              <a:t>  Aedes aegypti </a:t>
            </a:r>
            <a:r>
              <a:rPr lang="pt-BR" b="1" dirty="0" err="1"/>
              <a:t>control</a:t>
            </a:r>
            <a:r>
              <a:rPr lang="pt-BR" b="1" dirty="0"/>
              <a:t> (2022-2023)</a:t>
            </a:r>
            <a:endParaRPr lang="pt-BR" dirty="0"/>
          </a:p>
          <a:p>
            <a:pPr algn="ctr"/>
            <a:endParaRPr lang="pt-BR" sz="2000" b="1" dirty="0">
              <a:latin typeface="Bookman Old Style" panose="020506040505050202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779373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10" name="Conector reto 9"/>
          <p:cNvCxnSpPr>
            <a:cxnSpLocks/>
          </p:cNvCxnSpPr>
          <p:nvPr/>
        </p:nvCxnSpPr>
        <p:spPr>
          <a:xfrm>
            <a:off x="1711842" y="1309605"/>
            <a:ext cx="9300330" cy="0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ta para baixo 10"/>
          <p:cNvSpPr/>
          <p:nvPr/>
        </p:nvSpPr>
        <p:spPr>
          <a:xfrm>
            <a:off x="5840678" y="2268567"/>
            <a:ext cx="673100" cy="672398"/>
          </a:xfrm>
          <a:prstGeom prst="downArrow">
            <a:avLst/>
          </a:prstGeom>
          <a:solidFill>
            <a:schemeClr val="bg1"/>
          </a:solidFill>
          <a:ln w="3492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</p:txBody>
      </p:sp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1F9B557B-CF1E-C16E-A4BC-2B08FE3D5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13" y="20148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2">
            <a:extLst>
              <a:ext uri="{FF2B5EF4-FFF2-40B4-BE49-F238E27FC236}">
                <a16:creationId xmlns:a16="http://schemas.microsoft.com/office/drawing/2014/main" id="{0EAAC18A-A797-B7C0-BDCC-44ED984AC3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6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higieneambiental.com/sites/default/files/images/control-plagas/cos/mosquito-tigre-co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95" y="1996441"/>
            <a:ext cx="1627751" cy="1139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132359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9010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" y="9010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Conector reto 9"/>
          <p:cNvCxnSpPr>
            <a:cxnSpLocks/>
          </p:cNvCxnSpPr>
          <p:nvPr/>
        </p:nvCxnSpPr>
        <p:spPr>
          <a:xfrm>
            <a:off x="1924493" y="1600589"/>
            <a:ext cx="8650190" cy="68833"/>
          </a:xfrm>
          <a:prstGeom prst="line">
            <a:avLst/>
          </a:prstGeom>
          <a:ln w="3492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4046483" y="682900"/>
            <a:ext cx="2575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Bookman Old Style" panose="02050604050505020204" pitchFamily="18" charset="0"/>
              </a:rPr>
              <a:t>Pilot Project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836160" y="1996440"/>
            <a:ext cx="3108960" cy="777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492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Phases</a:t>
            </a:r>
            <a:endParaRPr lang="pt-BR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14" name="Conector reto 13"/>
          <p:cNvCxnSpPr>
            <a:stCxn id="3" idx="2"/>
          </p:cNvCxnSpPr>
          <p:nvPr/>
        </p:nvCxnSpPr>
        <p:spPr>
          <a:xfrm flipH="1">
            <a:off x="6380480" y="2773680"/>
            <a:ext cx="10160" cy="701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2359519" y="3489960"/>
            <a:ext cx="8430401" cy="152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2359519" y="3474720"/>
            <a:ext cx="10160" cy="701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H="1">
            <a:off x="10769600" y="3489960"/>
            <a:ext cx="10160" cy="701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6380480" y="3474720"/>
            <a:ext cx="10160" cy="701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690880" y="4236720"/>
            <a:ext cx="3596640" cy="777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1. </a:t>
            </a:r>
            <a:r>
              <a:rPr lang="pt-BR" sz="24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Pré-realese</a:t>
            </a:r>
            <a:endParaRPr lang="pt-BR" sz="2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815840" y="4221480"/>
            <a:ext cx="3108960" cy="777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2. </a:t>
            </a:r>
            <a:r>
              <a:rPr lang="pt-BR" sz="24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Supression</a:t>
            </a:r>
            <a:r>
              <a:rPr lang="pt-B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8493760" y="4221480"/>
            <a:ext cx="3635403" cy="777240"/>
          </a:xfrm>
          <a:prstGeom prst="rect">
            <a:avLst/>
          </a:prstGeom>
          <a:solidFill>
            <a:srgbClr val="FFFFCC"/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3. Pós-</a:t>
            </a:r>
            <a:r>
              <a:rPr lang="pt-BR" sz="24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realese</a:t>
            </a:r>
            <a:endParaRPr lang="pt-BR" sz="24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067" y="11808"/>
            <a:ext cx="5863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4" name="Picture 18" descr="Resultado de imagem para IAEA">
            <a:extLst>
              <a:ext uri="{FF2B5EF4-FFF2-40B4-BE49-F238E27FC236}">
                <a16:creationId xmlns:a16="http://schemas.microsoft.com/office/drawing/2014/main" id="{64AF08C9-5B15-729F-664E-5C0AE820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id="{A76FF861-D3A0-E965-BAE8-076E48E1C4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EC2482-CE29-2F48-A7F5-9EC7538AC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08" y="609600"/>
            <a:ext cx="7572793" cy="1320800"/>
          </a:xfrm>
        </p:spPr>
        <p:txBody>
          <a:bodyPr/>
          <a:lstStyle/>
          <a:p>
            <a:r>
              <a:rPr lang="pt-B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Pré-realese</a:t>
            </a: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C29B32-DDFD-6148-AE32-D51634279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hire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for local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Colonize a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strain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background;</a:t>
            </a:r>
          </a:p>
          <a:p>
            <a:pPr>
              <a:buFont typeface="Wingdings" pitchFamily="2" charset="2"/>
              <a:buChar char="ü"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Legal Frame </a:t>
            </a: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/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6ADF4193-7CCF-B74C-93B5-5ED4B4F540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4D67635C-47AF-D6C5-B373-FA7C1A37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1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43659-B107-1B4A-8CC2-71323B9FB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48" y="609600"/>
            <a:ext cx="7200653" cy="13208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In a </a:t>
            </a:r>
            <a:r>
              <a:rPr lang="pt-BR" dirty="0" err="1">
                <a:solidFill>
                  <a:schemeClr val="tx1"/>
                </a:solidFill>
              </a:rPr>
              <a:t>mass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rearing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164B8B-D9DE-524A-8FF7-1A10A1201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manpower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turnover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high;</a:t>
            </a: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pupae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labor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intensive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24/7.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are no weekends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holidays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diet. Look for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alternatives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larval diet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looking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for local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imported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ingredients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C66063A2-6C7B-D44D-BE28-7BD23016B8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5" name="Picture 18" descr="Resultado de imagem para IAEA">
            <a:extLst>
              <a:ext uri="{FF2B5EF4-FFF2-40B4-BE49-F238E27FC236}">
                <a16:creationId xmlns:a16="http://schemas.microsoft.com/office/drawing/2014/main" id="{3072359D-FF47-F663-65AE-A41E03DE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2" y="16603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52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12026900" cy="4352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619125" y="4411663"/>
            <a:ext cx="34645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ES" sz="2800" b="1" dirty="0">
                <a:solidFill>
                  <a:schemeClr val="bg1"/>
                </a:solidFill>
              </a:rPr>
              <a:t>Rearing </a:t>
            </a:r>
            <a:r>
              <a:rPr lang="es-ES" sz="2800" b="1" dirty="0" err="1">
                <a:solidFill>
                  <a:schemeClr val="bg1"/>
                </a:solidFill>
              </a:rPr>
              <a:t>mosquitoes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A841BBB9-A5A9-A947-AF82-2DDCD0FE33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2" name="Picture 18" descr="Resultado de imagem para IAEA">
            <a:extLst>
              <a:ext uri="{FF2B5EF4-FFF2-40B4-BE49-F238E27FC236}">
                <a16:creationId xmlns:a16="http://schemas.microsoft.com/office/drawing/2014/main" id="{3FF7AA43-A807-B387-1234-C9A500C4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78432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11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3AB8816-1ED3-4132-BC6A-B3000A2B2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3A0C06A-D3AD-4FD6-B85A-CF3384750BD2}"/>
              </a:ext>
            </a:extLst>
          </p:cNvPr>
          <p:cNvSpPr/>
          <p:nvPr/>
        </p:nvSpPr>
        <p:spPr>
          <a:xfrm>
            <a:off x="165652" y="185152"/>
            <a:ext cx="11860695" cy="6506817"/>
          </a:xfrm>
          <a:prstGeom prst="roundRect">
            <a:avLst>
              <a:gd name="adj" fmla="val 171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4E7E97E-FE10-407A-8B8C-F324DE1346D9}"/>
              </a:ext>
            </a:extLst>
          </p:cNvPr>
          <p:cNvCxnSpPr>
            <a:cxnSpLocks/>
          </p:cNvCxnSpPr>
          <p:nvPr/>
        </p:nvCxnSpPr>
        <p:spPr>
          <a:xfrm>
            <a:off x="2708376" y="903267"/>
            <a:ext cx="4051472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7B341E3E-1F5B-4990-B375-A75AA0E8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13" y="1108636"/>
            <a:ext cx="4292605" cy="32231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A726811-8DFB-40E4-9964-CB011C106AF1}"/>
              </a:ext>
            </a:extLst>
          </p:cNvPr>
          <p:cNvSpPr txBox="1"/>
          <p:nvPr/>
        </p:nvSpPr>
        <p:spPr>
          <a:xfrm>
            <a:off x="610578" y="4367884"/>
            <a:ext cx="381680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Mass-</a:t>
            </a:r>
            <a:r>
              <a:rPr lang="pt-BR" sz="2000" dirty="0" err="1">
                <a:solidFill>
                  <a:schemeClr val="bg1"/>
                </a:solidFill>
              </a:rPr>
              <a:t>rearing</a:t>
            </a:r>
            <a:r>
              <a:rPr lang="pt-BR" sz="2000" dirty="0">
                <a:solidFill>
                  <a:schemeClr val="bg1"/>
                </a:solidFill>
              </a:rPr>
              <a:t> Unit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4 </a:t>
            </a:r>
            <a:r>
              <a:rPr lang="pt-BR" sz="2000" dirty="0" err="1">
                <a:solidFill>
                  <a:schemeClr val="bg1"/>
                </a:solidFill>
              </a:rPr>
              <a:t>million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sterile</a:t>
            </a:r>
            <a:r>
              <a:rPr lang="pt-BR" sz="2000" dirty="0">
                <a:solidFill>
                  <a:schemeClr val="bg1"/>
                </a:solidFill>
              </a:rPr>
              <a:t> males/</a:t>
            </a:r>
            <a:r>
              <a:rPr lang="pt-BR" sz="2000" dirty="0" err="1">
                <a:solidFill>
                  <a:schemeClr val="bg1"/>
                </a:solidFill>
              </a:rPr>
              <a:t>week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Michelle\Dropbox\Fotos UPAT\Novas fotos\IMG_0215.JPG">
            <a:extLst>
              <a:ext uri="{FF2B5EF4-FFF2-40B4-BE49-F238E27FC236}">
                <a16:creationId xmlns:a16="http://schemas.microsoft.com/office/drawing/2014/main" id="{FACB9E48-D03F-4C5F-878E-2EF549C6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12" y="1000826"/>
            <a:ext cx="2490408" cy="391961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A77FE0E-ECC7-4CE6-943F-DF39B47A7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5105" y="645209"/>
            <a:ext cx="2599521" cy="1949641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01600"/>
          </a:effectLst>
        </p:spPr>
      </p:pic>
      <p:pic>
        <p:nvPicPr>
          <p:cNvPr id="13" name="Espaço Reservado para Conteúdo 21">
            <a:extLst>
              <a:ext uri="{FF2B5EF4-FFF2-40B4-BE49-F238E27FC236}">
                <a16:creationId xmlns:a16="http://schemas.microsoft.com/office/drawing/2014/main" id="{3F23B17C-295D-44E2-B32D-3DC74D1F5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84" y="2332788"/>
            <a:ext cx="2695653" cy="2021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0160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C572284-1AD5-42E1-B93A-3496FDDD5F6F}"/>
              </a:ext>
            </a:extLst>
          </p:cNvPr>
          <p:cNvSpPr txBox="1"/>
          <p:nvPr/>
        </p:nvSpPr>
        <p:spPr>
          <a:xfrm>
            <a:off x="1642013" y="357809"/>
            <a:ext cx="607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rearing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Ae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aegypti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E5FCC3D-7116-4270-990E-AE1310ED0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326" y="4527665"/>
            <a:ext cx="2845132" cy="21295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FFCDA0B-8BBD-4A71-AA6F-7546AC6A487A}"/>
              </a:ext>
            </a:extLst>
          </p:cNvPr>
          <p:cNvSpPr txBox="1"/>
          <p:nvPr/>
        </p:nvSpPr>
        <p:spPr>
          <a:xfrm>
            <a:off x="610578" y="5264797"/>
            <a:ext cx="6558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Strains: </a:t>
            </a:r>
            <a:r>
              <a:rPr lang="en-US" dirty="0"/>
              <a:t>MBR-002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Local genetic background;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cs typeface="Arial" panose="020B0604020202020204" pitchFamily="34" charset="0"/>
              </a:rPr>
              <a:t>Origin: </a:t>
            </a:r>
            <a:r>
              <a:rPr lang="en-US" dirty="0">
                <a:cs typeface="Arial" panose="020B0604020202020204" pitchFamily="34" charset="0"/>
              </a:rPr>
              <a:t>eggs collected in Recife</a:t>
            </a:r>
            <a:endParaRPr lang="en-US" b="1" dirty="0"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pic>
        <p:nvPicPr>
          <p:cNvPr id="14" name="Imagem 2">
            <a:extLst>
              <a:ext uri="{FF2B5EF4-FFF2-40B4-BE49-F238E27FC236}">
                <a16:creationId xmlns:a16="http://schemas.microsoft.com/office/drawing/2014/main" id="{A93F6463-A430-C24C-A9E6-9D71AA34F0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81851" y="249441"/>
            <a:ext cx="1635108" cy="552107"/>
          </a:xfrm>
          <a:prstGeom prst="rect">
            <a:avLst/>
          </a:prstGeom>
        </p:spPr>
      </p:pic>
      <p:pic>
        <p:nvPicPr>
          <p:cNvPr id="3" name="Picture 18" descr="Resultado de imagem para IAEA">
            <a:extLst>
              <a:ext uri="{FF2B5EF4-FFF2-40B4-BE49-F238E27FC236}">
                <a16:creationId xmlns:a16="http://schemas.microsoft.com/office/drawing/2014/main" id="{DD827250-A80A-1451-CFA2-6853FDBF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1" y="199221"/>
            <a:ext cx="993712" cy="724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66360</TotalTime>
  <Words>1097</Words>
  <Application>Microsoft Macintosh PowerPoint</Application>
  <PresentationFormat>Widescreen</PresentationFormat>
  <Paragraphs>183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Bookman Old Style</vt:lpstr>
      <vt:lpstr>Calibri</vt:lpstr>
      <vt:lpstr>Trebuchet MS</vt:lpstr>
      <vt:lpstr>Wingdings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Pré-realese</vt:lpstr>
      <vt:lpstr>In a mass rearing</vt:lpstr>
      <vt:lpstr>Apresentação do PowerPoint</vt:lpstr>
      <vt:lpstr>Apresentação do PowerPoint</vt:lpstr>
      <vt:lpstr>Apresentação do PowerPoint</vt:lpstr>
      <vt:lpstr>Packaging and transport</vt:lpstr>
      <vt:lpstr>Apresentação do PowerPoint</vt:lpstr>
      <vt:lpstr>Realese</vt:lpstr>
      <vt:lpstr>Apresentação do PowerPoint</vt:lpstr>
      <vt:lpstr>Apresentação do PowerPoint</vt:lpstr>
      <vt:lpstr>Ground Release Steriles Males</vt:lpstr>
      <vt:lpstr>Monitoring</vt:lpstr>
      <vt:lpstr>Apresentação do PowerPoint</vt:lpstr>
      <vt:lpstr>Apresentação do PowerPoint</vt:lpstr>
      <vt:lpstr>Apresentação do PowerPoint</vt:lpstr>
      <vt:lpstr>Mapas BGs- Fevereiro a Abril/2021</vt:lpstr>
      <vt:lpstr>Mapas BGs- Maio e Julho/2021</vt:lpstr>
      <vt:lpstr>Mapas BGs- Agosto – Outubro /2021</vt:lpstr>
      <vt:lpstr>Apresentação do PowerPoint</vt:lpstr>
      <vt:lpstr>Apresentação do PowerPoint</vt:lpstr>
      <vt:lpstr>Permanent Institutional Support</vt:lpstr>
      <vt:lpstr>Apresentação do PowerPoint</vt:lpstr>
      <vt:lpstr>Some insigths</vt:lpstr>
      <vt:lpstr>Next steps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Souza</dc:creator>
  <cp:lastModifiedBy>jairvirginio@gmail.com</cp:lastModifiedBy>
  <cp:revision>582</cp:revision>
  <cp:lastPrinted>2018-03-18T19:51:14Z</cp:lastPrinted>
  <dcterms:created xsi:type="dcterms:W3CDTF">2017-08-28T19:51:22Z</dcterms:created>
  <dcterms:modified xsi:type="dcterms:W3CDTF">2023-05-24T20:49:01Z</dcterms:modified>
</cp:coreProperties>
</file>