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omments/modernComment_171_BBE642D1.xml" ContentType="application/vnd.ms-powerpoint.comments+xml"/>
  <Override PartName="/ppt/revisionInfo.xml" ContentType="application/vnd.ms-powerpoint.revisioninfo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48" r:id="rId4"/>
  </p:sldMasterIdLst>
  <p:notesMasterIdLst>
    <p:notesMasterId r:id="rId52"/>
  </p:notesMasterIdLst>
  <p:handoutMasterIdLst>
    <p:handoutMasterId r:id="rId53"/>
  </p:handoutMasterIdLst>
  <p:sldIdLst>
    <p:sldId id="258" r:id="rId5"/>
    <p:sldId id="265" r:id="rId6"/>
    <p:sldId id="307" r:id="rId7"/>
    <p:sldId id="302" r:id="rId8"/>
    <p:sldId id="309" r:id="rId9"/>
    <p:sldId id="311" r:id="rId10"/>
    <p:sldId id="310" r:id="rId11"/>
    <p:sldId id="303" r:id="rId12"/>
    <p:sldId id="308" r:id="rId13"/>
    <p:sldId id="277" r:id="rId14"/>
    <p:sldId id="313" r:id="rId15"/>
    <p:sldId id="366" r:id="rId16"/>
    <p:sldId id="318" r:id="rId17"/>
    <p:sldId id="349" r:id="rId18"/>
    <p:sldId id="336" r:id="rId19"/>
    <p:sldId id="335" r:id="rId20"/>
    <p:sldId id="344" r:id="rId21"/>
    <p:sldId id="345" r:id="rId22"/>
    <p:sldId id="352" r:id="rId23"/>
    <p:sldId id="353" r:id="rId24"/>
    <p:sldId id="350" r:id="rId25"/>
    <p:sldId id="355" r:id="rId26"/>
    <p:sldId id="354" r:id="rId27"/>
    <p:sldId id="364" r:id="rId28"/>
    <p:sldId id="365" r:id="rId29"/>
    <p:sldId id="357" r:id="rId30"/>
    <p:sldId id="356" r:id="rId31"/>
    <p:sldId id="359" r:id="rId32"/>
    <p:sldId id="363" r:id="rId33"/>
    <p:sldId id="358" r:id="rId34"/>
    <p:sldId id="332" r:id="rId35"/>
    <p:sldId id="333" r:id="rId36"/>
    <p:sldId id="334" r:id="rId37"/>
    <p:sldId id="339" r:id="rId38"/>
    <p:sldId id="337" r:id="rId39"/>
    <p:sldId id="343" r:id="rId40"/>
    <p:sldId id="374" r:id="rId41"/>
    <p:sldId id="340" r:id="rId42"/>
    <p:sldId id="300" r:id="rId43"/>
    <p:sldId id="367" r:id="rId44"/>
    <p:sldId id="368" r:id="rId45"/>
    <p:sldId id="369" r:id="rId46"/>
    <p:sldId id="338" r:id="rId47"/>
    <p:sldId id="370" r:id="rId48"/>
    <p:sldId id="373" r:id="rId49"/>
    <p:sldId id="371" r:id="rId50"/>
    <p:sldId id="299" r:id="rId51"/>
  </p:sldIdLst>
  <p:sldSz cx="12192000" cy="6858000"/>
  <p:notesSz cx="6858000" cy="9144000"/>
  <p:embeddedFontLst>
    <p:embeddedFont>
      <p:font typeface="Tahoma" panose="020B0604030504040204" pitchFamily="34" charset="0"/>
      <p:regular r:id="rId54"/>
      <p:bold r:id="rId55"/>
    </p:embeddedFont>
    <p:embeddedFont>
      <p:font typeface="Avenir Next LT Pro" panose="020B0604020202020204" charset="0"/>
      <p:regular r:id="rId56"/>
      <p:bold r:id="rId57"/>
      <p:italic r:id="rId58"/>
      <p:boldItalic r:id="rId59"/>
    </p:embeddedFont>
    <p:embeddedFont>
      <p:font typeface="Speak Pro" panose="020B0604020202020204" charset="0"/>
      <p:regular r:id="rId60"/>
      <p:bold r:id="rId61"/>
      <p:italic r:id="rId62"/>
      <p:boldItalic r:id="rId63"/>
    </p:embeddedFont>
    <p:embeddedFont>
      <p:font typeface="Calibri" panose="020F0502020204030204" pitchFamily="34" charset="0"/>
      <p:regular r:id="rId64"/>
      <p:bold r:id="rId65"/>
      <p:italic r:id="rId66"/>
      <p:boldItalic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A985"/>
    <a:srgbClr val="0067B4"/>
    <a:srgbClr val="EBE3CF"/>
    <a:srgbClr val="FAF5DA"/>
    <a:srgbClr val="D5822F"/>
    <a:srgbClr val="F4F2E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051FC7-C912-4339-9BC3-3654A6EA195A}" v="185" dt="2023-05-24T08:24:31.426"/>
  </p1510:revLst>
</p1510:revInfo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52" autoAdjust="0"/>
    <p:restoredTop sz="94249" autoAdjust="0"/>
  </p:normalViewPr>
  <p:slideViewPr>
    <p:cSldViewPr snapToGrid="0">
      <p:cViewPr varScale="1">
        <p:scale>
          <a:sx n="64" d="100"/>
          <a:sy n="64" d="100"/>
        </p:scale>
        <p:origin x="19" y="34"/>
      </p:cViewPr>
      <p:guideLst/>
    </p:cSldViewPr>
  </p:slideViewPr>
  <p:outlineViewPr>
    <p:cViewPr>
      <p:scale>
        <a:sx n="33" d="100"/>
        <a:sy n="33" d="100"/>
      </p:scale>
      <p:origin x="0" y="-3354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3187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10.fntdata"/><Relationship Id="rId68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handoutMaster" Target="handoutMasters/handoutMaster1.xml"/><Relationship Id="rId58" Type="http://schemas.openxmlformats.org/officeDocument/2006/relationships/font" Target="fonts/font5.fntdata"/><Relationship Id="rId66" Type="http://schemas.openxmlformats.org/officeDocument/2006/relationships/font" Target="fonts/font13.fntdata"/><Relationship Id="rId74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font" Target="fonts/font8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6.fntdata"/><Relationship Id="rId67" Type="http://schemas.openxmlformats.org/officeDocument/2006/relationships/font" Target="fonts/font14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font" Target="fonts/font4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73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font" Target="fonts/font2.fntdata"/><Relationship Id="rId7" Type="http://schemas.openxmlformats.org/officeDocument/2006/relationships/slide" Target="slides/slide3.xml"/><Relationship Id="rId7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anuelaB\Nela\Congressos\Africa%20do%20Sul%20TPCC%20meeting\Graph%20-%20specie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64181430446196"/>
          <c:y val="6.3726361880380153E-2"/>
          <c:w val="0.82477985564304457"/>
          <c:h val="0.77365957509750882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Sheet1!$H$3</c:f>
              <c:strCache>
                <c:ptCount val="1"/>
                <c:pt idx="0">
                  <c:v>Date of first record in Europe</c:v>
                </c:pt>
              </c:strCache>
            </c:strRef>
          </c:tx>
          <c:spPr>
            <a:ln w="25400" cap="rnd">
              <a:solidFill>
                <a:schemeClr val="tx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9"/>
            <c:spPr>
              <a:solidFill>
                <a:srgbClr val="1F1F26">
                  <a:alpha val="99000"/>
                </a:srgbClr>
              </a:solidFill>
              <a:ln w="6350" cap="rnd">
                <a:solidFill>
                  <a:schemeClr val="tx1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Pt>
            <c:idx val="0"/>
            <c:marker>
              <c:spPr>
                <a:solidFill>
                  <a:srgbClr val="FF0000">
                    <a:alpha val="99000"/>
                  </a:srgbClr>
                </a:solidFill>
                <a:ln w="6350" cap="rnd">
                  <a:solidFill>
                    <a:schemeClr val="tx1"/>
                  </a:solidFill>
                  <a:round/>
                </a:ln>
                <a:effectLst>
                  <a:outerShdw blurRad="57150" dist="19050" dir="5400000" algn="ctr" rotWithShape="0">
                    <a:srgbClr val="000000">
                      <a:alpha val="63000"/>
                    </a:srgbClr>
                  </a:outerShdw>
                </a:effectLst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F3A7-47EB-9668-CEAE8BCBA28E}"/>
              </c:ext>
            </c:extLst>
          </c:dPt>
          <c:dPt>
            <c:idx val="3"/>
            <c:marker>
              <c:spPr>
                <a:solidFill>
                  <a:srgbClr val="FF0000">
                    <a:alpha val="99000"/>
                  </a:srgbClr>
                </a:solidFill>
                <a:ln w="6350" cap="rnd">
                  <a:solidFill>
                    <a:schemeClr val="tx1"/>
                  </a:solidFill>
                  <a:round/>
                </a:ln>
                <a:effectLst>
                  <a:outerShdw blurRad="57150" dist="19050" dir="5400000" algn="ctr" rotWithShape="0">
                    <a:srgbClr val="000000">
                      <a:alpha val="63000"/>
                    </a:srgbClr>
                  </a:outerShdw>
                </a:effectLst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F3A7-47EB-9668-CEAE8BCBA28E}"/>
              </c:ext>
            </c:extLst>
          </c:dPt>
          <c:dPt>
            <c:idx val="4"/>
            <c:marker>
              <c:spPr>
                <a:solidFill>
                  <a:srgbClr val="FF0000">
                    <a:alpha val="99000"/>
                  </a:srgbClr>
                </a:solidFill>
                <a:ln w="6350" cap="rnd">
                  <a:solidFill>
                    <a:schemeClr val="tx1"/>
                  </a:solidFill>
                  <a:round/>
                </a:ln>
                <a:effectLst>
                  <a:outerShdw blurRad="57150" dist="19050" dir="5400000" algn="ctr" rotWithShape="0">
                    <a:srgbClr val="000000">
                      <a:alpha val="63000"/>
                    </a:srgbClr>
                  </a:outerShdw>
                </a:effectLst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F3A7-47EB-9668-CEAE8BCBA28E}"/>
              </c:ext>
            </c:extLst>
          </c:dPt>
          <c:dPt>
            <c:idx val="5"/>
            <c:marker>
              <c:spPr>
                <a:solidFill>
                  <a:srgbClr val="FF0000">
                    <a:alpha val="99000"/>
                  </a:srgbClr>
                </a:solidFill>
                <a:ln w="6350" cap="rnd">
                  <a:solidFill>
                    <a:schemeClr val="tx1"/>
                  </a:solidFill>
                  <a:round/>
                </a:ln>
                <a:effectLst>
                  <a:outerShdw blurRad="57150" dist="19050" dir="5400000" algn="ctr" rotWithShape="0">
                    <a:srgbClr val="000000">
                      <a:alpha val="63000"/>
                    </a:srgbClr>
                  </a:outerShdw>
                </a:effectLst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F3A7-47EB-9668-CEAE8BCBA28E}"/>
              </c:ext>
            </c:extLst>
          </c:dPt>
          <c:dPt>
            <c:idx val="7"/>
            <c:marker>
              <c:spPr>
                <a:solidFill>
                  <a:srgbClr val="FF0000">
                    <a:alpha val="99000"/>
                  </a:srgbClr>
                </a:solidFill>
                <a:ln w="6350" cap="rnd">
                  <a:solidFill>
                    <a:schemeClr val="tx1"/>
                  </a:solidFill>
                  <a:round/>
                </a:ln>
                <a:effectLst>
                  <a:outerShdw blurRad="57150" dist="19050" dir="5400000" algn="ctr" rotWithShape="0">
                    <a:srgbClr val="000000">
                      <a:alpha val="63000"/>
                    </a:srgbClr>
                  </a:outerShdw>
                </a:effectLst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F3A7-47EB-9668-CEAE8BCBA28E}"/>
              </c:ext>
            </c:extLst>
          </c:dPt>
          <c:dPt>
            <c:idx val="12"/>
            <c:marker>
              <c:spPr>
                <a:solidFill>
                  <a:srgbClr val="FF0000">
                    <a:alpha val="99000"/>
                  </a:srgbClr>
                </a:solidFill>
                <a:ln w="6350" cap="rnd">
                  <a:solidFill>
                    <a:schemeClr val="tx1"/>
                  </a:solidFill>
                  <a:round/>
                </a:ln>
                <a:effectLst>
                  <a:outerShdw blurRad="57150" dist="19050" dir="5400000" algn="ctr" rotWithShape="0">
                    <a:srgbClr val="000000">
                      <a:alpha val="63000"/>
                    </a:srgbClr>
                  </a:outerShdw>
                </a:effectLst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5-F3A7-47EB-9668-CEAE8BCBA28E}"/>
              </c:ext>
            </c:extLst>
          </c:dPt>
          <c:dPt>
            <c:idx val="13"/>
            <c:marker>
              <c:spPr>
                <a:solidFill>
                  <a:srgbClr val="FF0000">
                    <a:alpha val="99000"/>
                  </a:srgbClr>
                </a:solidFill>
                <a:ln w="6350" cap="rnd">
                  <a:solidFill>
                    <a:schemeClr val="tx1"/>
                  </a:solidFill>
                  <a:round/>
                </a:ln>
                <a:effectLst>
                  <a:outerShdw blurRad="57150" dist="19050" dir="5400000" algn="ctr" rotWithShape="0">
                    <a:srgbClr val="000000">
                      <a:alpha val="63000"/>
                    </a:srgbClr>
                  </a:outerShdw>
                </a:effectLst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F3A7-47EB-9668-CEAE8BCBA28E}"/>
              </c:ext>
            </c:extLst>
          </c:dPt>
          <c:dPt>
            <c:idx val="15"/>
            <c:marker>
              <c:spPr>
                <a:solidFill>
                  <a:srgbClr val="FF0000">
                    <a:alpha val="99000"/>
                  </a:srgbClr>
                </a:solidFill>
                <a:ln w="6350" cap="rnd">
                  <a:solidFill>
                    <a:schemeClr val="tx1"/>
                  </a:solidFill>
                  <a:round/>
                </a:ln>
                <a:effectLst>
                  <a:outerShdw blurRad="57150" dist="19050" dir="5400000" algn="ctr" rotWithShape="0">
                    <a:srgbClr val="000000">
                      <a:alpha val="63000"/>
                    </a:srgbClr>
                  </a:outerShdw>
                </a:effectLst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F3A7-47EB-9668-CEAE8BCBA28E}"/>
              </c:ext>
            </c:extLst>
          </c:dPt>
          <c:dLbls>
            <c:dLbl>
              <c:idx val="0"/>
              <c:layout>
                <c:manualLayout>
                  <c:x val="-3.5676697468918932E-2"/>
                  <c:y val="-5.706935192297876E-2"/>
                </c:manualLayout>
              </c:layout>
              <c:tx>
                <c:rich>
                  <a:bodyPr rot="960000" spcFirstLastPara="1" vertOverflow="ellipsis" wrap="square" anchor="ctr" anchorCtr="1"/>
                  <a:lstStyle/>
                  <a:p>
                    <a:pPr>
                      <a:defRPr sz="1600" b="1" i="1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8AF6D6D-165E-46D8-BD51-D02798519035}" type="CELLRANGE">
                      <a:rPr lang="en-US"/>
                      <a:pPr>
                        <a:defRPr sz="1600" b="1" i="1" u="none" strike="noStrike" kern="1200" baseline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6941114997292253"/>
                      <c:h val="6.5603516731616671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F3A7-47EB-9668-CEAE8BCBA28E}"/>
                </c:ext>
              </c:extLst>
            </c:dLbl>
            <c:dLbl>
              <c:idx val="1"/>
              <c:layout>
                <c:manualLayout>
                  <c:x val="-0.13849644234218389"/>
                  <c:y val="-5.3030236490986073E-2"/>
                </c:manualLayout>
              </c:layout>
              <c:tx>
                <c:rich>
                  <a:bodyPr/>
                  <a:lstStyle/>
                  <a:p>
                    <a:fld id="{42B398D6-5F25-451F-943B-D6AF75EF9E61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16562865876324"/>
                      <c:h val="5.5688015337465264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F3A7-47EB-9668-CEAE8BCBA28E}"/>
                </c:ext>
              </c:extLst>
            </c:dLbl>
            <c:dLbl>
              <c:idx val="2"/>
              <c:layout>
                <c:manualLayout>
                  <c:x val="-0.18711753380273788"/>
                  <c:y val="-5.4858939811391727E-2"/>
                </c:manualLayout>
              </c:layout>
              <c:tx>
                <c:rich>
                  <a:bodyPr/>
                  <a:lstStyle/>
                  <a:p>
                    <a:fld id="{5951388F-643E-46CF-9430-481F5B67CFFA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669557558508888"/>
                      <c:h val="0.1249711126645678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F3A7-47EB-9668-CEAE8BCBA28E}"/>
                </c:ext>
              </c:extLst>
            </c:dLbl>
            <c:dLbl>
              <c:idx val="3"/>
              <c:layout>
                <c:manualLayout>
                  <c:x val="-0.16785034276497748"/>
                  <c:y val="-6.2173442725816215E-2"/>
                </c:manualLayout>
              </c:layout>
              <c:tx>
                <c:rich>
                  <a:bodyPr rot="960000" spcFirstLastPara="1" vertOverflow="ellipsis" wrap="square" anchor="ctr" anchorCtr="1"/>
                  <a:lstStyle/>
                  <a:p>
                    <a:pPr>
                      <a:defRPr sz="1600" b="1" i="1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E0A9C30-2C22-4AE1-A42D-A7D5657EC3E7}" type="CELLRANGE">
                      <a:rPr lang="en-US"/>
                      <a:pPr>
                        <a:defRPr sz="1600" b="1" i="1" u="none" strike="noStrike" kern="1200" baseline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0242620867398406"/>
                      <c:h val="6.684055141919062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F3A7-47EB-9668-CEAE8BCBA28E}"/>
                </c:ext>
              </c:extLst>
            </c:dLbl>
            <c:dLbl>
              <c:idx val="4"/>
              <c:layout>
                <c:manualLayout>
                  <c:x val="-0.23183773445141695"/>
                  <c:y val="-3.9620247526596264E-2"/>
                </c:manualLayout>
              </c:layout>
              <c:tx>
                <c:rich>
                  <a:bodyPr rot="960000" spcFirstLastPara="1" vertOverflow="ellipsis" wrap="square" anchor="ctr" anchorCtr="1"/>
                  <a:lstStyle/>
                  <a:p>
                    <a:pPr>
                      <a:defRPr sz="1600" b="1" i="1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2718830-B5D2-40BE-A4E1-CAAD74FD0C09}" type="CELLRANGE">
                      <a:rPr lang="en-US"/>
                      <a:pPr>
                        <a:defRPr sz="1600" b="1" i="1" u="none" strike="noStrike" kern="1200" baseline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7189053162128651"/>
                      <c:h val="6.7145803248109828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F3A7-47EB-9668-CEAE8BCBA28E}"/>
                </c:ext>
              </c:extLst>
            </c:dLbl>
            <c:dLbl>
              <c:idx val="5"/>
              <c:layout>
                <c:manualLayout>
                  <c:x val="-0.16354367127640876"/>
                  <c:y val="-4.9373045830252621E-2"/>
                </c:manualLayout>
              </c:layout>
              <c:tx>
                <c:rich>
                  <a:bodyPr rot="960000" spcFirstLastPara="1" vertOverflow="ellipsis" wrap="square" anchor="ctr" anchorCtr="1"/>
                  <a:lstStyle/>
                  <a:p>
                    <a:pPr>
                      <a:defRPr sz="1600" b="1" i="1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950E299-3FE4-4BE8-B4B5-BF4F72BB65C0}" type="CELLRANGE">
                      <a:rPr lang="en-US"/>
                      <a:pPr>
                        <a:defRPr sz="1600" b="1" i="1" u="none" strike="noStrike" kern="1200" baseline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5924735803360573"/>
                      <c:h val="9.3535500285453668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F3A7-47EB-9668-CEAE8BCBA28E}"/>
                </c:ext>
              </c:extLst>
            </c:dLbl>
            <c:dLbl>
              <c:idx val="6"/>
              <c:layout>
                <c:manualLayout>
                  <c:x val="-0.18602961551757813"/>
                  <c:y val="-4.9328887535627114E-2"/>
                </c:manualLayout>
              </c:layout>
              <c:tx>
                <c:rich>
                  <a:bodyPr/>
                  <a:lstStyle/>
                  <a:p>
                    <a:fld id="{458FEE55-F2E5-4558-B7C2-27257CE0FE43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771057715538545"/>
                      <c:h val="6.040895297854751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F3A7-47EB-9668-CEAE8BCBA28E}"/>
                </c:ext>
              </c:extLst>
            </c:dLbl>
            <c:dLbl>
              <c:idx val="7"/>
              <c:layout>
                <c:manualLayout>
                  <c:x val="-0.19660612402641309"/>
                  <c:y val="-4.3887053751583374E-2"/>
                </c:manualLayout>
              </c:layout>
              <c:tx>
                <c:rich>
                  <a:bodyPr rot="960000" spcFirstLastPara="1" vertOverflow="ellipsis" wrap="square" anchor="ctr" anchorCtr="1"/>
                  <a:lstStyle/>
                  <a:p>
                    <a:pPr>
                      <a:defRPr sz="1600" b="1" i="1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5BAB273-6EF0-46E1-999B-13E3B6BFAB23}" type="CELLRANGE">
                      <a:rPr lang="en-US" sz="1600" b="1" dirty="0">
                        <a:solidFill>
                          <a:srgbClr val="FF0000"/>
                        </a:solidFill>
                      </a:rPr>
                      <a:pPr>
                        <a:defRPr sz="1600" b="1" i="1" u="none" strike="noStrike" kern="1200" baseline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6949431997166978"/>
                      <c:h val="5.016669821575505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F3A7-47EB-9668-CEAE8BCBA28E}"/>
                </c:ext>
              </c:extLst>
            </c:dLbl>
            <c:dLbl>
              <c:idx val="8"/>
              <c:layout>
                <c:manualLayout>
                  <c:x val="-0.20531714557101605"/>
                  <c:y val="-3.0477187321336578E-2"/>
                </c:manualLayout>
              </c:layout>
              <c:tx>
                <c:rich>
                  <a:bodyPr/>
                  <a:lstStyle/>
                  <a:p>
                    <a:fld id="{C3255F04-CD00-4BE1-A75F-A2363132F35A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208224480039042"/>
                      <c:h val="0.11372588846520533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F3A7-47EB-9668-CEAE8BCBA28E}"/>
                </c:ext>
              </c:extLst>
            </c:dLbl>
            <c:dLbl>
              <c:idx val="9"/>
              <c:layout>
                <c:manualLayout>
                  <c:x val="-0.16354367127640876"/>
                  <c:y val="-3.6572554547568602E-2"/>
                </c:manualLayout>
              </c:layout>
              <c:tx>
                <c:rich>
                  <a:bodyPr/>
                  <a:lstStyle/>
                  <a:p>
                    <a:fld id="{FD4EB591-1834-4A77-9614-AD558344AEFD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44950158450696"/>
                      <c:h val="6.295329718786738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F3A7-47EB-9668-CEAE8BCBA28E}"/>
                </c:ext>
              </c:extLst>
            </c:dLbl>
            <c:dLbl>
              <c:idx val="10"/>
              <c:layout>
                <c:manualLayout>
                  <c:x val="-0.15765020564482646"/>
                  <c:y val="-4.6630098839683061E-2"/>
                </c:manualLayout>
              </c:layout>
              <c:tx>
                <c:rich>
                  <a:bodyPr/>
                  <a:lstStyle/>
                  <a:p>
                    <a:fld id="{5FE71DAC-4A7B-4C07-A5BA-128E89E928E7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703092770109828"/>
                      <c:h val="6.531712714819185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F3A7-47EB-9668-CEAE8BCBA28E}"/>
                </c:ext>
              </c:extLst>
            </c:dLbl>
            <c:dLbl>
              <c:idx val="11"/>
              <c:layout>
                <c:manualLayout>
                  <c:x val="-0.10811379163568006"/>
                  <c:y val="-4.3887177680835762E-2"/>
                </c:manualLayout>
              </c:layout>
              <c:tx>
                <c:rich>
                  <a:bodyPr/>
                  <a:lstStyle/>
                  <a:p>
                    <a:fld id="{E9E98727-E319-4387-B8A9-593C9D95F2B7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982617070382884"/>
                      <c:h val="7.642104325476009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F3A7-47EB-9668-CEAE8BCBA28E}"/>
                </c:ext>
              </c:extLst>
            </c:dLbl>
            <c:dLbl>
              <c:idx val="12"/>
              <c:layout>
                <c:manualLayout>
                  <c:x val="-7.2615271092993178E-2"/>
                  <c:y val="-3.3829489159367086E-2"/>
                </c:manualLayout>
              </c:layout>
              <c:tx>
                <c:rich>
                  <a:bodyPr rot="960000" spcFirstLastPara="1" vertOverflow="ellipsis" wrap="square" anchor="ctr" anchorCtr="1"/>
                  <a:lstStyle/>
                  <a:p>
                    <a:pPr>
                      <a:defRPr sz="1600" b="1" i="1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551DA62-B110-4742-B3E0-91332EB69FF0}" type="CELLRANGE">
                      <a:rPr lang="en-US"/>
                      <a:pPr>
                        <a:defRPr sz="1600" b="1" i="1" u="none" strike="noStrike" kern="1200" baseline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28018544599738299"/>
                      <c:h val="6.631029635536996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F3A7-47EB-9668-CEAE8BCBA28E}"/>
                </c:ext>
              </c:extLst>
            </c:dLbl>
            <c:dLbl>
              <c:idx val="13"/>
              <c:layout>
                <c:manualLayout>
                  <c:x val="-0.11418589661190694"/>
                  <c:y val="-4.6630026846323697E-2"/>
                </c:manualLayout>
              </c:layout>
              <c:tx>
                <c:rich>
                  <a:bodyPr rot="960000" spcFirstLastPara="1" vertOverflow="ellipsis" wrap="square" anchor="ctr" anchorCtr="1"/>
                  <a:lstStyle/>
                  <a:p>
                    <a:pPr>
                      <a:defRPr sz="1600" b="1" i="1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870C5FC-FBFA-41A2-9E39-C8A2979D846E}" type="CELLRANGE">
                      <a:rPr lang="en-US"/>
                      <a:pPr>
                        <a:defRPr sz="1600" b="1" i="1" u="none" strike="noStrike" kern="1200" baseline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8528580291972496"/>
                      <c:h val="5.9005757308945812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F3A7-47EB-9668-CEAE8BCBA28E}"/>
                </c:ext>
              </c:extLst>
            </c:dLbl>
            <c:dLbl>
              <c:idx val="14"/>
              <c:layout>
                <c:manualLayout>
                  <c:x val="-7.8460496747113057E-2"/>
                  <c:y val="-3.7182168532030518E-2"/>
                </c:manualLayout>
              </c:layout>
              <c:tx>
                <c:rich>
                  <a:bodyPr/>
                  <a:lstStyle/>
                  <a:p>
                    <a:fld id="{DE0003EF-B559-4D4B-8C22-408EE81B73B6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0220491668379131"/>
                      <c:h val="7.5060656802105052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F3A7-47EB-9668-CEAE8BCBA28E}"/>
                </c:ext>
              </c:extLst>
            </c:dLbl>
            <c:dLbl>
              <c:idx val="15"/>
              <c:layout>
                <c:manualLayout>
                  <c:x val="-7.3684064840508795E-2"/>
                  <c:y val="-2.7429468589202859E-2"/>
                </c:manualLayout>
              </c:layout>
              <c:tx>
                <c:rich>
                  <a:bodyPr rot="960000" spcFirstLastPara="1" vertOverflow="ellipsis" wrap="square" anchor="ctr" anchorCtr="1"/>
                  <a:lstStyle/>
                  <a:p>
                    <a:pPr>
                      <a:defRPr sz="1600" b="1" i="1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65EE093-747E-4711-83C7-9E0266FF52CD}" type="CELLRANGE">
                      <a:rPr lang="en-US" sz="1600" b="1" dirty="0"/>
                      <a:pPr>
                        <a:defRPr sz="1600" b="1" i="1" u="none" strike="noStrike" kern="1200" baseline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[CELLRANGE]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9699891354809437"/>
                      <c:h val="7.9770942099295528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F3A7-47EB-9668-CEAE8BCBA28E}"/>
                </c:ext>
              </c:extLst>
            </c:dLbl>
            <c:dLbl>
              <c:idx val="16"/>
              <c:layout>
                <c:manualLayout>
                  <c:x val="-3.8404199703460359E-2"/>
                  <c:y val="-3.6572625487733434E-2"/>
                </c:manualLayout>
              </c:layout>
              <c:tx>
                <c:rich>
                  <a:bodyPr/>
                  <a:lstStyle/>
                  <a:p>
                    <a:fld id="{2DABEEF0-97CF-4C18-9F97-DAB226032CFD}" type="CELLRANGE">
                      <a:rPr lang="en-US"/>
                      <a:pPr/>
                      <a:t>[CELLRANGE]</a:t>
                    </a:fld>
                    <a:endParaRPr lang="en-GB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313029028514619"/>
                      <c:h val="7.4536353189036883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F3A7-47EB-9668-CEAE8BCBA28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960000" spcFirstLastPara="1" vertOverflow="ellipsis" wrap="square" anchor="ctr" anchorCtr="1"/>
              <a:lstStyle/>
              <a:p>
                <a:pPr>
                  <a:defRPr sz="1600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DataLabelsRange val="1"/>
                <c15:showLeaderLines val="0"/>
              </c:ext>
            </c:extLst>
          </c:dLbls>
          <c:xVal>
            <c:numRef>
              <c:f>Sheet1!$H$4:$H$20</c:f>
              <c:numCache>
                <c:formatCode>General</c:formatCode>
                <c:ptCount val="17"/>
                <c:pt idx="0">
                  <c:v>1920</c:v>
                </c:pt>
                <c:pt idx="1">
                  <c:v>1974</c:v>
                </c:pt>
                <c:pt idx="2">
                  <c:v>1976</c:v>
                </c:pt>
                <c:pt idx="3">
                  <c:v>1980</c:v>
                </c:pt>
                <c:pt idx="4">
                  <c:v>1990</c:v>
                </c:pt>
                <c:pt idx="5">
                  <c:v>1990</c:v>
                </c:pt>
                <c:pt idx="6">
                  <c:v>1998</c:v>
                </c:pt>
                <c:pt idx="7">
                  <c:v>1998</c:v>
                </c:pt>
                <c:pt idx="8">
                  <c:v>2002</c:v>
                </c:pt>
                <c:pt idx="9">
                  <c:v>2002</c:v>
                </c:pt>
                <c:pt idx="10">
                  <c:v>2005</c:v>
                </c:pt>
                <c:pt idx="11">
                  <c:v>2007</c:v>
                </c:pt>
                <c:pt idx="12">
                  <c:v>2010</c:v>
                </c:pt>
                <c:pt idx="13">
                  <c:v>2011</c:v>
                </c:pt>
                <c:pt idx="14">
                  <c:v>2014</c:v>
                </c:pt>
                <c:pt idx="15">
                  <c:v>2014</c:v>
                </c:pt>
                <c:pt idx="16">
                  <c:v>2015</c:v>
                </c:pt>
              </c:numCache>
            </c:numRef>
          </c:xVal>
          <c:yVal>
            <c:numRef>
              <c:f>Sheet1!$I$4:$I$20</c:f>
              <c:numCache>
                <c:formatCode>General</c:formatCode>
                <c:ptCount val="1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Sheet1!$C$4:$C$20</c15:f>
                <c15:dlblRangeCache>
                  <c:ptCount val="17"/>
                  <c:pt idx="0">
                    <c:v>C. eucalypti </c:v>
                  </c:pt>
                  <c:pt idx="1">
                    <c:v>G. sp.2</c:v>
                  </c:pt>
                  <c:pt idx="2">
                    <c:v>B. occidentalis </c:v>
                  </c:pt>
                  <c:pt idx="3">
                    <c:v>P. semipunctata </c:v>
                  </c:pt>
                  <c:pt idx="4">
                    <c:v>G. platensis </c:v>
                  </c:pt>
                  <c:pt idx="5">
                    <c:v>C. spatulata </c:v>
                  </c:pt>
                  <c:pt idx="6">
                    <c:v>G. brimblecombei </c:v>
                  </c:pt>
                  <c:pt idx="7">
                    <c:v>P. recurva </c:v>
                  </c:pt>
                  <c:pt idx="8">
                    <c:v>L. invasa </c:v>
                  </c:pt>
                  <c:pt idx="9">
                    <c:v>O. maskelli </c:v>
                  </c:pt>
                  <c:pt idx="10">
                    <c:v>R. eucalypti </c:v>
                  </c:pt>
                  <c:pt idx="11">
                    <c:v>C. peregrina </c:v>
                  </c:pt>
                  <c:pt idx="12">
                    <c:v>O. mediterraneus</c:v>
                  </c:pt>
                  <c:pt idx="13">
                    <c:v>T. peregrinus </c:v>
                  </c:pt>
                  <c:pt idx="14">
                    <c:v>P. selmani</c:v>
                  </c:pt>
                  <c:pt idx="15">
                    <c:v>T. sloanei</c:v>
                  </c:pt>
                  <c:pt idx="16">
                    <c:v>E. burwelli 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1-F3A7-47EB-9668-CEAE8BCBA2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47823807"/>
        <c:axId val="47808831"/>
      </c:scatterChart>
      <c:valAx>
        <c:axId val="47823807"/>
        <c:scaling>
          <c:orientation val="minMax"/>
          <c:max val="2019"/>
          <c:min val="1919"/>
        </c:scaling>
        <c:delete val="0"/>
        <c:axPos val="b"/>
        <c:title>
          <c:tx>
            <c:rich>
              <a:bodyPr/>
              <a:lstStyle/>
              <a:p>
                <a:pPr>
                  <a:defRPr sz="2000"/>
                </a:pPr>
                <a:r>
                  <a:rPr lang="en-US" sz="2000"/>
                  <a:t>Year</a:t>
                </a:r>
              </a:p>
            </c:rich>
          </c:tx>
          <c:layout>
            <c:manualLayout>
              <c:xMode val="edge"/>
              <c:yMode val="edge"/>
              <c:x val="0.47580902781789186"/>
              <c:y val="0.91732783066973977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808831"/>
        <c:crosses val="autoZero"/>
        <c:crossBetween val="midCat"/>
      </c:valAx>
      <c:valAx>
        <c:axId val="47808831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2000" b="1">
                    <a:solidFill>
                      <a:schemeClr val="tx1"/>
                    </a:solidFill>
                  </a:defRPr>
                </a:pPr>
                <a:r>
                  <a:rPr lang="en-US" sz="2000" b="1" dirty="0">
                    <a:solidFill>
                      <a:schemeClr val="tx1"/>
                    </a:solidFill>
                  </a:rPr>
                  <a:t>Accumulated number of species</a:t>
                </a:r>
              </a:p>
            </c:rich>
          </c:tx>
          <c:layout>
            <c:manualLayout>
              <c:xMode val="edge"/>
              <c:yMode val="edge"/>
              <c:x val="3.8223856078785166E-2"/>
              <c:y val="4.3753631288007466E-2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82380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omments/modernComment_171_BBE642D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E871842-5E13-48D3-A49F-26F300A3CC20}" authorId="{00000000-0000-0000-0000-000000000000}" created="2023-05-23T16:32:21.91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52429777" sldId="369"/>
      <ac:picMk id="9" creationId="{00000000-0000-0000-0000-000000000000}"/>
    </ac:deMkLst>
    <p188:txBody>
      <a:bodyPr/>
      <a:lstStyle/>
      <a:p>
        <a:r>
          <a:rPr lang="pt-PT"/>
          <a:t>Sugiro retirar o Calypso, que já não é usado há vários anos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4FA9168-1AA0-4330-93C8-8A2BC786DA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5761D6-F269-4E92-99D5-40AC843D869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8C0DD2-AAFF-40FB-B1D5-B76D6B9F63F5}" type="datetimeFigureOut">
              <a:rPr lang="en-US" smtClean="0"/>
              <a:t>6/1/2023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2D8426-202C-4385-BEF1-8D0C15BC743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F91F5F-CE2D-4C59-9BE8-D5C9660BC8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82E420-31C0-4FAB-9C47-370244A3A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939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AA7A3-4278-43C6-8774-F62FA0274339}" type="datetimeFigureOut">
              <a:rPr lang="en-US" smtClean="0"/>
              <a:t>6/1/2023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DF500-FE05-4D50-AB42-37EDEB80A6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920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25A1ED5E-125E-4828-9BC6-A73A2C8B88E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318288"/>
            <a:ext cx="8807116" cy="2387600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3052756"/>
            <a:ext cx="9144000" cy="1397991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BFB3C-F5CB-4FF4-9626-146326B1E467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0"/>
            <a:ext cx="144000" cy="248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289770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172200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396630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2678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700327"/>
            <a:ext cx="4143555" cy="1536580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  <a:tileRect/>
                </a:gradFill>
              </a:defRPr>
            </a:lvl1pPr>
          </a:lstStyle>
          <a:p>
            <a:r>
              <a:rPr lang="en-US" dirty="0"/>
              <a:t>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4145" y="2138878"/>
            <a:ext cx="4361941" cy="31229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865D4-BE98-46E3-A6B7-4F34A5E5D254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941196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313915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279799"/>
            <a:ext cx="4143555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056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2864D1B-05AA-49BC-BA1A-52FAC02DA9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2316701"/>
            <a:ext cx="10515600" cy="150018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SECTION</a:t>
            </a:r>
            <a:br>
              <a:rPr lang="en-US" dirty="0"/>
            </a:br>
            <a:r>
              <a:rPr lang="en-US" dirty="0"/>
              <a:t>DIVIDER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4083026"/>
            <a:ext cx="10515600" cy="77032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060C0-AC53-4D64-ABD7-4A55C0A77859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900A71E-3FCF-4E9F-9CE1-57411851763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687289" y="0"/>
            <a:ext cx="72000" cy="36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068863" y="3940727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6540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2864D1B-05AA-49BC-BA1A-52FAC02DA92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2781919"/>
            <a:ext cx="10515600" cy="150018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SECTION</a:t>
            </a:r>
            <a:br>
              <a:rPr lang="en-US" dirty="0"/>
            </a:br>
            <a:r>
              <a:rPr lang="en-US" dirty="0"/>
              <a:t>DIVIDER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28800" y="4548244"/>
            <a:ext cx="10515600" cy="77032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BC66F-F4C2-4254-902A-540C5FFDD766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28800" y="6159402"/>
            <a:ext cx="2919886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687289" y="3186000"/>
            <a:ext cx="72000" cy="367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068863" y="4405945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956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8820" y="4537309"/>
            <a:ext cx="9384760" cy="915873"/>
          </a:xfrm>
        </p:spPr>
        <p:txBody>
          <a:bodyPr anchor="b">
            <a:normAutofit/>
          </a:bodyPr>
          <a:lstStyle>
            <a:lvl1pPr>
              <a:defRPr sz="400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SECTION DIVIDER SLIDE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BAA4CC-3D2B-49F9-B077-001CA4738B89}"/>
              </a:ext>
            </a:extLst>
          </p:cNvPr>
          <p:cNvSpPr/>
          <p:nvPr userDrawn="1"/>
        </p:nvSpPr>
        <p:spPr>
          <a:xfrm>
            <a:off x="0" y="0"/>
            <a:ext cx="12192000" cy="4446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453F6-9CD2-44E4-BBC5-2899F0ED8F61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8819" y="6159402"/>
            <a:ext cx="2616158" cy="38420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5CBEC59-7FF9-4688-98DF-89832A0C902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B5B0FB-5693-42A3-BD99-CA01387F8DF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E2523DB2-F162-4E92-B6E1-B5E87D5D8ACF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316CC9B7-E806-4C95-96A5-EEEEBB4E99A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98820" y="5702936"/>
            <a:ext cx="9384760" cy="526936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Subtitle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95F7760-B839-4F89-B618-3371C8B08414}"/>
              </a:ext>
            </a:extLst>
          </p:cNvPr>
          <p:cNvCxnSpPr/>
          <p:nvPr userDrawn="1"/>
        </p:nvCxnSpPr>
        <p:spPr>
          <a:xfrm>
            <a:off x="1838883" y="5560637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2071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7245BE-F984-498B-9CBB-C4DDD775060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F4F6DA-C141-44B8-A3D2-B717A87A83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20" y="2316701"/>
            <a:ext cx="9556063" cy="150018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SECTION</a:t>
            </a:r>
            <a:br>
              <a:rPr lang="en-US" dirty="0"/>
            </a:br>
            <a:r>
              <a:rPr lang="en-US" dirty="0"/>
              <a:t>DIVIDER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2DD7E2-5C7F-4027-B814-C7CC0E8D95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7520" y="4083026"/>
            <a:ext cx="9556064" cy="77032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Section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702D73-8A0A-45AB-A4F6-F8D00BF25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19AD0-5F22-4AC8-A079-4E7FF62CE0BA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BD5BA-639F-449E-A055-BE79772AE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626F1-D33A-4FC7-A75F-B53331D9D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CAE552-11D7-45BF-8B66-071AE054F7B4}"/>
              </a:ext>
            </a:extLst>
          </p:cNvPr>
          <p:cNvSpPr/>
          <p:nvPr userDrawn="1"/>
        </p:nvSpPr>
        <p:spPr>
          <a:xfrm>
            <a:off x="1285167" y="255684"/>
            <a:ext cx="72000" cy="3411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14F7723-8043-4A0B-B2AB-BCF5A44ED246}"/>
              </a:ext>
            </a:extLst>
          </p:cNvPr>
          <p:cNvCxnSpPr/>
          <p:nvPr userDrawn="1"/>
        </p:nvCxnSpPr>
        <p:spPr>
          <a:xfrm>
            <a:off x="1666742" y="3940727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E0C289-2BC1-4B83-96F5-C1B9E010D027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65E082-5015-4DA2-9655-AE200511FDB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8760C4-08C1-4929-A6AE-568F6788388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69AE345-7CB6-4F86-99E6-C8B881714A2B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740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443655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SECTION</a:t>
            </a:r>
            <a:br>
              <a:rPr lang="en-US" dirty="0"/>
            </a:br>
            <a:r>
              <a:rPr lang="en-US" dirty="0"/>
              <a:t>DIVIDER 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FFA05-2726-422B-A595-CD6EE4C03A22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684524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288248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023127"/>
            <a:ext cx="4143555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9905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700327"/>
            <a:ext cx="4143555" cy="1536580"/>
          </a:xfrm>
        </p:spPr>
        <p:txBody>
          <a:bodyPr/>
          <a:lstStyle>
            <a:lvl1pPr>
              <a:defRPr>
                <a:gradFill flip="none" rotWithShape="1"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  <a:tileRect/>
                </a:gradFill>
              </a:defRPr>
            </a:lvl1pPr>
          </a:lstStyle>
          <a:p>
            <a:r>
              <a:rPr lang="en-US" dirty="0"/>
              <a:t>SECTION</a:t>
            </a:r>
            <a:br>
              <a:rPr lang="en-US" dirty="0"/>
            </a:br>
            <a:r>
              <a:rPr lang="en-US" dirty="0"/>
              <a:t>DIVIDER 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DC830-91D4-4D76-B486-41F29E6EE30C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941196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313915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279799"/>
            <a:ext cx="4143555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929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77A75830-97F6-4D74-A47F-8CD50EFD373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27200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BD9244-253B-4F61-9F15-81C783E03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386142"/>
            <a:ext cx="5157787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4744" y="2272009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55260-6F71-4500-AA56-E197C8A5E92E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9" y="0"/>
            <a:ext cx="72000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0FF488-85D0-4162-BF82-7F9DAA427094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726B73F3-1DAC-413E-B204-D9A6E14725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8574EA-1B80-4D53-A1C5-929097CBD6A1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DDB37A-C70A-4701-A519-6A882408133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ED988384-E3A4-482D-94EF-A8F8894AA508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0145" y="3386142"/>
            <a:ext cx="5157787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05900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A30FC14-A5B3-4B00-8DE8-B6E28CF32743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TWO 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27200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BD9244-253B-4F61-9F15-81C783E03B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386142"/>
            <a:ext cx="5157787" cy="2015247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4744" y="2272009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9DAC08-B52B-4DCC-9D22-E4E54E7116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4744" y="3386142"/>
            <a:ext cx="5183188" cy="2015247"/>
          </a:xfrm>
        </p:spPr>
        <p:txBody>
          <a:bodyPr>
            <a:normAutofit/>
          </a:bodyPr>
          <a:lstStyle>
            <a:lvl1pPr marL="180000" indent="-1800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</a:pPr>
            <a:r>
              <a:rPr lang="en-US"/>
              <a:t>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01007-55FE-4B9E-99B0-5FCA5C63BEEE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9" y="0"/>
            <a:ext cx="72000" cy="182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0FF488-85D0-4162-BF82-7F9DAA427094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726B73F3-1DAC-413E-B204-D9A6E14725E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8574EA-1B80-4D53-A1C5-929097CBD6A1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DDB37A-C70A-4701-A519-6A882408133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277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BBFDD45-3FE7-46CA-9142-8DBABF181C24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195AFA-7DE7-4BBC-AE6C-B5FAE8A371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72419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AFDAC-3A23-4F5B-B2BE-CDF8D1AFC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27200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65450-4B24-4A6B-9987-1F3CF67B4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4744" y="2272009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3D5824-9ACF-4E5F-AC80-9ACD7B67F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1A2B-ADE3-40A2-A02A-09FC8B80F731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F28EAD-9FFC-4EDD-96C6-CDAF179BA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D156D5-5DCA-446B-8C31-2251F7EC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4CE474-0060-44FE-B47E-DA6AF06C369C}"/>
              </a:ext>
            </a:extLst>
          </p:cNvPr>
          <p:cNvSpPr/>
          <p:nvPr userDrawn="1"/>
        </p:nvSpPr>
        <p:spPr>
          <a:xfrm>
            <a:off x="687288" y="255684"/>
            <a:ext cx="72000" cy="15731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DEED813-3D7D-4166-A729-7E883823CD5E}"/>
              </a:ext>
            </a:extLst>
          </p:cNvPr>
          <p:cNvCxnSpPr/>
          <p:nvPr userDrawn="1"/>
        </p:nvCxnSpPr>
        <p:spPr>
          <a:xfrm>
            <a:off x="1068863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CC230C-5438-4284-8FAA-05E533A44A5C}"/>
              </a:ext>
            </a:extLst>
          </p:cNvPr>
          <p:cNvCxnSpPr/>
          <p:nvPr userDrawn="1"/>
        </p:nvCxnSpPr>
        <p:spPr>
          <a:xfrm>
            <a:off x="641224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28791ED-1F60-48B9-B73C-7835714E670D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F968FAF7-548C-4383-BE8C-5A194EC21F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BEDEE03-9903-44CE-8EB8-22B19F5E8DD7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FE8DF3E-FD5B-4215-B847-DFFB761C21A4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C2B73E5D-AD65-4FEE-89DE-2E2643A34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386142"/>
            <a:ext cx="5157787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E10D0906-57D4-410E-823B-3BAD416949E1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6310145" y="3386142"/>
            <a:ext cx="5157787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739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522758"/>
            <a:ext cx="8807116" cy="2387600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</a:t>
            </a:r>
            <a:br>
              <a:rPr lang="en-US" dirty="0"/>
            </a:br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257226"/>
            <a:ext cx="9144000" cy="1397991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174AC-6E10-46E9-BC4A-4E3A595D534E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3438000"/>
            <a:ext cx="144000" cy="34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10217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1015979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68744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328" y="2272009"/>
            <a:ext cx="4759643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TWO 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3913D-DE21-4303-8F9D-A21ACDBC3B69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11272" y="2272009"/>
            <a:ext cx="4783083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757A12BA-9C40-44B2-BB42-FE7A1F89A090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527519" y="3386142"/>
            <a:ext cx="4783074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16A390F6-1520-488F-97A9-78F0B2119006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911271" y="3386142"/>
            <a:ext cx="4783075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902670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329" y="2272009"/>
            <a:ext cx="4540672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TWO 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E45D-B5D1-4EF4-9967-78E83BC898CC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11272" y="2272009"/>
            <a:ext cx="4783083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ontent Placeholder 3">
            <a:extLst>
              <a:ext uri="{FF2B5EF4-FFF2-40B4-BE49-F238E27FC236}">
                <a16:creationId xmlns:a16="http://schemas.microsoft.com/office/drawing/2014/main" id="{80E9747C-D5E4-4606-9D3D-103BF578726B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527519" y="3386142"/>
            <a:ext cx="4559068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Content Placeholder 3">
            <a:extLst>
              <a:ext uri="{FF2B5EF4-FFF2-40B4-BE49-F238E27FC236}">
                <a16:creationId xmlns:a16="http://schemas.microsoft.com/office/drawing/2014/main" id="{C45F91F2-CC9B-43AA-A5DF-A0BCEB342754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6911271" y="3386142"/>
            <a:ext cx="4783069" cy="2773258"/>
          </a:xfrm>
        </p:spPr>
        <p:txBody>
          <a:bodyPr>
            <a:norm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1792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7FDF157-A493-4A5F-9B08-356A30F203C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PICTURE SLIDE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AB17F-C031-4630-8FA3-EE6012C20DEF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91E214-8AE6-4CA6-B994-7A8BDD0B394C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C95F487E-1B8C-4FBA-95B3-043C11DA1E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912DCD-5EAD-419F-BF95-02B45172EDB0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659525"/>
            <a:ext cx="12192000" cy="4517136"/>
          </a:xfrm>
          <a:solidFill>
            <a:schemeClr val="bg1">
              <a:alpha val="5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327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0DB8CD8-F2C6-48F5-8A73-E5FB643BC475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PICTURE SLIDE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6CC0F-AE50-44ED-8007-5467636E4C42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891E214-8AE6-4CA6-B994-7A8BDD0B394C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C95F487E-1B8C-4FBA-95B3-043C11DA1E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912DCD-5EAD-419F-BF95-02B45172EDB0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659525"/>
            <a:ext cx="12192000" cy="3872910"/>
          </a:xfrm>
          <a:solidFill>
            <a:schemeClr val="bg1">
              <a:alpha val="5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25C7F29-6151-4F91-80D1-C96C51C06795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4107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50F2065-1E46-45F4-8B82-40AFF3B380E4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B0ED56-F1B1-4DBE-9DF3-13C23A2BEF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2822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PICTURE SLIDE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93C86-ABD2-4554-A6DC-88EB2556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BCE4A-56A6-49EC-A673-D7F2D2D770DB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45015-FD92-48FC-8C28-ACCBC8BAB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07E4C-515F-4DA3-9B83-5C6CE5B98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D1F59C3-73BF-4D90-B580-4014C2B27C2C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570BBF0-DF30-4898-89DD-8E929C0AD0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46000" y="1659525"/>
            <a:ext cx="11700000" cy="4517136"/>
          </a:xfrm>
          <a:solidFill>
            <a:schemeClr val="bg1">
              <a:alpha val="5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58BD2B-1B9B-49E6-8C1A-77F7A60420D7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A17DA84B-7C7B-413F-9A4E-88B7975E1C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53C73EB-9DF5-425B-B9EA-BADEC346708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0991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Picture Placeholder 19">
            <a:extLst>
              <a:ext uri="{FF2B5EF4-FFF2-40B4-BE49-F238E27FC236}">
                <a16:creationId xmlns:a16="http://schemas.microsoft.com/office/drawing/2014/main" id="{90DA0444-D1E1-48F5-9158-243679F7B63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2167439"/>
            <a:ext cx="12192000" cy="4009222"/>
          </a:xfrm>
          <a:solidFill>
            <a:schemeClr val="bg1">
              <a:alpha val="50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PICTURE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2B0D-49A2-441C-B800-8DA3FF9758CE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91391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FC6DCA8-CFF5-4F20-A410-C3EA0873DE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999" cy="4251153"/>
          </a:xfrm>
          <a:custGeom>
            <a:avLst/>
            <a:gdLst>
              <a:gd name="connsiteX0" fmla="*/ 0 w 12191999"/>
              <a:gd name="connsiteY0" fmla="*/ 0 h 4251153"/>
              <a:gd name="connsiteX1" fmla="*/ 12191999 w 12191999"/>
              <a:gd name="connsiteY1" fmla="*/ 0 h 4251153"/>
              <a:gd name="connsiteX2" fmla="*/ 12191999 w 12191999"/>
              <a:gd name="connsiteY2" fmla="*/ 795243 h 4251153"/>
              <a:gd name="connsiteX3" fmla="*/ 11190767 w 12191999"/>
              <a:gd name="connsiteY3" fmla="*/ 795243 h 4251153"/>
              <a:gd name="connsiteX4" fmla="*/ 11190767 w 12191999"/>
              <a:gd name="connsiteY4" fmla="*/ 802443 h 4251153"/>
              <a:gd name="connsiteX5" fmla="*/ 12191999 w 12191999"/>
              <a:gd name="connsiteY5" fmla="*/ 802443 h 4251153"/>
              <a:gd name="connsiteX6" fmla="*/ 12191999 w 12191999"/>
              <a:gd name="connsiteY6" fmla="*/ 4251153 h 4251153"/>
              <a:gd name="connsiteX7" fmla="*/ 0 w 12191999"/>
              <a:gd name="connsiteY7" fmla="*/ 4251153 h 425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4251153">
                <a:moveTo>
                  <a:pt x="0" y="0"/>
                </a:moveTo>
                <a:lnTo>
                  <a:pt x="12191999" y="0"/>
                </a:lnTo>
                <a:lnTo>
                  <a:pt x="12191999" y="795243"/>
                </a:lnTo>
                <a:lnTo>
                  <a:pt x="11190767" y="795243"/>
                </a:lnTo>
                <a:lnTo>
                  <a:pt x="11190767" y="802443"/>
                </a:lnTo>
                <a:lnTo>
                  <a:pt x="12191999" y="802443"/>
                </a:lnTo>
                <a:lnTo>
                  <a:pt x="12191999" y="4251153"/>
                </a:lnTo>
                <a:lnTo>
                  <a:pt x="0" y="425115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4227" y="4435638"/>
            <a:ext cx="8807116" cy="1571359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PICTURE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5D5FDB-2FE7-44AD-B9BD-8BEF95F41952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4226" y="6159402"/>
            <a:ext cx="2154460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E6B4C8-5DC5-48CB-A4AB-540F064C26C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CBA6E06C-D6DA-4EDA-9A87-02C42E3144CB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D9DE605B-C51B-41B7-9FCB-86CE13FFB5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2311598-88E6-4CCA-AFD4-E5D87D3AAF1D}"/>
              </a:ext>
            </a:extLst>
          </p:cNvPr>
          <p:cNvCxnSpPr>
            <a:cxnSpLocks/>
          </p:cNvCxnSpPr>
          <p:nvPr userDrawn="1"/>
        </p:nvCxnSpPr>
        <p:spPr>
          <a:xfrm>
            <a:off x="11184000" y="805368"/>
            <a:ext cx="1008000" cy="0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6897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9B2A5FC-034D-4F4C-833F-A3DDC66E3E6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CHART SLIDE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FB07-8F96-4A12-BC7E-21F8E0954886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31697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431112"/>
            <a:ext cx="5157787" cy="277325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4" y="14025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84" y="2516716"/>
            <a:ext cx="5183188" cy="3687653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E7B492-C944-422B-9779-A95207B000CF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7A18CA1-13F1-4B77-BA9C-71FAF3AEE4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66915A3-52A7-4C8C-B8EC-41071CB1A90B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48B84D4-EC6A-481E-87B5-0AA6E59A5C12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17409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A48C424-A3E8-45D9-A344-780A64F65F99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CHART SLIDE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90E14-8D81-41DD-8E4A-1160D6D337E4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9" y="0"/>
            <a:ext cx="72000" cy="12893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31697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431112"/>
            <a:ext cx="5157787" cy="2017154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4" y="14025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84" y="2516716"/>
            <a:ext cx="5183188" cy="2931545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BE7B492-C944-422B-9779-A95207B000CF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7A18CA1-13F1-4B77-BA9C-71FAF3AEE43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66915A3-52A7-4C8C-B8EC-41071CB1A90B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48B84D4-EC6A-481E-87B5-0AA6E59A5C12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611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10540321-6794-45E5-A403-F840A499D670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A226BC7-E49E-4871-8B90-93766E659C8E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5">
            <a:extLst>
              <a:ext uri="{FF2B5EF4-FFF2-40B4-BE49-F238E27FC236}">
                <a16:creationId xmlns:a16="http://schemas.microsoft.com/office/drawing/2014/main" id="{7FD1F1BF-3901-435E-A225-44921D7097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A349A95-A047-4A05-83FB-F32C38181430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A2C5870-C68D-4A7D-82BB-410BAD394D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47005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CHART SLIDE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36F3ED-82D9-4642-A435-86170B891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25738-C96E-44D6-94FE-78EC73B11312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72C020-7618-45BB-AF25-CD2F3A57D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AFB5F8-C1DD-4F45-9C62-6669B3480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28A3A2-B6A3-4735-BBC9-E721BA710C9B}"/>
              </a:ext>
            </a:extLst>
          </p:cNvPr>
          <p:cNvSpPr/>
          <p:nvPr userDrawn="1"/>
        </p:nvSpPr>
        <p:spPr>
          <a:xfrm>
            <a:off x="687288" y="255842"/>
            <a:ext cx="72000" cy="10334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ADDF5A7-229B-4731-9A6F-9DE095F66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316979"/>
            <a:ext cx="5157787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31A72C0-870A-4F64-AE16-6B1FA2C61A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431112"/>
            <a:ext cx="5157787" cy="277325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62AFC0-1C35-4CF7-B15A-4697383600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84" y="14025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2A1EF39B-44B4-41E9-B813-11A664255B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84" y="2516716"/>
            <a:ext cx="5183188" cy="3687653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E13CA67-E267-486C-8B01-B07C27F7D30A}"/>
              </a:ext>
            </a:extLst>
          </p:cNvPr>
          <p:cNvCxnSpPr/>
          <p:nvPr userDrawn="1"/>
        </p:nvCxnSpPr>
        <p:spPr>
          <a:xfrm>
            <a:off x="1068863" y="327193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551A0EC-216D-492E-A209-7CD61B5343CC}"/>
              </a:ext>
            </a:extLst>
          </p:cNvPr>
          <p:cNvCxnSpPr/>
          <p:nvPr userDrawn="1"/>
        </p:nvCxnSpPr>
        <p:spPr>
          <a:xfrm>
            <a:off x="6352281" y="2357538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F95BF2-B52F-4059-BC20-4B61F5F92FC3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985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00582"/>
            <a:ext cx="8807116" cy="915873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949257"/>
            <a:ext cx="9144000" cy="601840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03798-9F8A-4555-A128-691FDFB38DA9}" type="datetime1">
              <a:rPr lang="en-US" noProof="0" smtClean="0"/>
              <a:t>6/1/2023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878000"/>
            <a:ext cx="144000" cy="19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79420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F632EEF-732A-4DE7-BC5A-A86C31DB6F5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54CE062-7CDB-4AB7-B86E-461B22E7F4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6048" y="1013969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012447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328" y="2272009"/>
            <a:ext cx="4759643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CHART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9398F-A7F5-4300-AD8D-F2211496F365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3B530EAF-CF53-49F1-B6C8-C2B60A5F6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5328" y="3386142"/>
            <a:ext cx="4759643" cy="277325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11272" y="1414759"/>
            <a:ext cx="4783083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17E62B55-2C81-4D0C-82F0-D765EFB74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11272" y="2528891"/>
            <a:ext cx="4783083" cy="3630507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236971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0670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0CD2376-834B-4EE0-BA14-A9AEA213561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D589D6B-831D-4563-A99C-EBE256408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329" y="2272009"/>
            <a:ext cx="4540672" cy="823912"/>
          </a:xfrm>
        </p:spPr>
        <p:txBody>
          <a:bodyPr anchor="b"/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630859"/>
            <a:ext cx="4143555" cy="1536580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CHART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D69A2-DE74-4722-929F-847049DD6A45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3B530EAF-CF53-49F1-B6C8-C2B60A5F63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55329" y="3386142"/>
            <a:ext cx="4540672" cy="2773258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73B77664-6718-4048-AA03-DCFB4D6D8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11272" y="1414759"/>
            <a:ext cx="4783083" cy="823912"/>
          </a:xfrm>
        </p:spPr>
        <p:txBody>
          <a:bodyPr anchor="b"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Content Placeholder 5">
            <a:extLst>
              <a:ext uri="{FF2B5EF4-FFF2-40B4-BE49-F238E27FC236}">
                <a16:creationId xmlns:a16="http://schemas.microsoft.com/office/drawing/2014/main" id="{17E62B55-2C81-4D0C-82F0-D765EFB74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11272" y="2528891"/>
            <a:ext cx="4783083" cy="3630507"/>
          </a:xfrm>
        </p:spPr>
        <p:txBody>
          <a:bodyPr>
            <a:normAutofit/>
          </a:bodyPr>
          <a:lstStyle>
            <a:lvl1pPr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6ECB7AA-A238-4E2E-8A06-0B7C8B62A61D}"/>
              </a:ext>
            </a:extLst>
          </p:cNvPr>
          <p:cNvCxnSpPr>
            <a:cxnSpLocks/>
          </p:cNvCxnSpPr>
          <p:nvPr userDrawn="1"/>
        </p:nvCxnSpPr>
        <p:spPr>
          <a:xfrm>
            <a:off x="1695391" y="3226963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4F3080-CEDC-41FB-BA9C-9C93575A8C71}"/>
              </a:ext>
            </a:extLst>
          </p:cNvPr>
          <p:cNvCxnSpPr>
            <a:cxnSpLocks/>
          </p:cNvCxnSpPr>
          <p:nvPr userDrawn="1"/>
        </p:nvCxnSpPr>
        <p:spPr>
          <a:xfrm>
            <a:off x="7038769" y="2369713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3516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FC33DF7-D0A2-49E4-BF1D-6DC097E62D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52069"/>
            <a:ext cx="3932237" cy="2390931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PICTURE</a:t>
            </a:r>
            <a:br>
              <a:rPr lang="en-US" dirty="0"/>
            </a:br>
            <a:r>
              <a:rPr lang="en-US" dirty="0"/>
              <a:t>WITH</a:t>
            </a:r>
            <a:br>
              <a:rPr lang="en-US" dirty="0"/>
            </a:br>
            <a:r>
              <a:rPr lang="en-US" dirty="0"/>
              <a:t>CAPTION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1566" y="0"/>
            <a:ext cx="5231567" cy="6857999"/>
          </a:xfrm>
          <a:solidFill>
            <a:schemeClr val="bg1">
              <a:alpha val="3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8800" y="3283710"/>
            <a:ext cx="3932237" cy="2439988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DD192-6800-47D0-90F1-7D91FE57976D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2000" cy="28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43ED311-FC15-4C06-8B1C-5C57F3F9A78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2895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ED1F5F9-2E42-493E-906D-AA9F7D5F0880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47703"/>
            <a:ext cx="6291150" cy="1328497"/>
          </a:xfrm>
        </p:spPr>
        <p:txBody>
          <a:bodyPr anchor="b">
            <a:noAutofit/>
          </a:bodyPr>
          <a:lstStyle>
            <a:lvl1pPr>
              <a:defRPr sz="400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PICTURE WITH</a:t>
            </a:r>
            <a:br>
              <a:rPr lang="en-US" dirty="0"/>
            </a:br>
            <a:r>
              <a:rPr lang="en-US" dirty="0"/>
              <a:t>CAPTION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950934"/>
            <a:ext cx="12192000" cy="2581498"/>
          </a:xfrm>
          <a:solidFill>
            <a:schemeClr val="bg1">
              <a:alpha val="3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8800" y="2216910"/>
            <a:ext cx="6291150" cy="654726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EC1E2-BCC4-44B2-A3D7-036C18CBFA1C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1723" cy="1813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2102969"/>
            <a:ext cx="630936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707FDA-D4BE-43FA-91CD-CBA55EB8CA17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75384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1289E2-E0FB-4100-99AE-FC48AB519EE0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52069"/>
            <a:ext cx="3932237" cy="2390931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PICTURE</a:t>
            </a:r>
            <a:br>
              <a:rPr lang="en-US" dirty="0"/>
            </a:br>
            <a:r>
              <a:rPr lang="en-US" dirty="0"/>
              <a:t>WITH</a:t>
            </a:r>
            <a:br>
              <a:rPr lang="en-US" dirty="0"/>
            </a:br>
            <a:r>
              <a:rPr lang="en-US" dirty="0"/>
              <a:t>CAPTION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1566" y="255600"/>
            <a:ext cx="5231567" cy="6346800"/>
          </a:xfrm>
          <a:solidFill>
            <a:schemeClr val="bg1">
              <a:alpha val="3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28800" y="3283710"/>
            <a:ext cx="3932237" cy="2439988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89723-4BF4-48A4-B5CD-B482435A8942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687289" y="0"/>
            <a:ext cx="72000" cy="28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06886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BF50E9D-E2D8-41FB-816D-829494C06AD8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0C17ED7B-D5EA-4FB8-8E1B-F04BFE982E6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A992C28-7C5F-479C-A649-564EFD0EEABF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D1F0C21-A9B5-47E2-93F8-6226D37312FC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4376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FC33DF7-D0A2-49E4-BF1D-6DC097E62DC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EF872A-3B4F-4F8E-9C76-EEF7A4FEA4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1" y="652069"/>
            <a:ext cx="3490800" cy="2390931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PICTURE</a:t>
            </a:r>
            <a:br>
              <a:rPr lang="en-US" dirty="0"/>
            </a:br>
            <a:r>
              <a:rPr lang="en-US" dirty="0"/>
              <a:t>WITH</a:t>
            </a:r>
            <a:br>
              <a:rPr lang="en-US" dirty="0"/>
            </a:br>
            <a:r>
              <a:rPr lang="en-US" dirty="0"/>
              <a:t>CAPTION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25F378-E3B6-430E-A0C8-CEF68EC348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31566" y="0"/>
            <a:ext cx="5231567" cy="6857999"/>
          </a:xfrm>
          <a:solidFill>
            <a:schemeClr val="bg1">
              <a:alpha val="3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9A766-AE6E-4EE0-BBA9-267550F46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9351" y="3283710"/>
            <a:ext cx="3490800" cy="2439988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3FA4ED-DF34-437A-A3DD-C590456AE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AF4EC-7DDE-4C95-9956-59513BFBB065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E8EAD-D127-4320-BE56-300A24125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BD6BD1-5229-4162-9050-A799C1123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1F678A-2BA4-4866-BA2B-804BAFA272E6}"/>
              </a:ext>
            </a:extLst>
          </p:cNvPr>
          <p:cNvSpPr/>
          <p:nvPr userDrawn="1"/>
        </p:nvSpPr>
        <p:spPr>
          <a:xfrm>
            <a:off x="1277838" y="837332"/>
            <a:ext cx="72843" cy="2042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37F503C-8741-4170-AB97-2F028D895E60}"/>
              </a:ext>
            </a:extLst>
          </p:cNvPr>
          <p:cNvCxnSpPr/>
          <p:nvPr userDrawn="1"/>
        </p:nvCxnSpPr>
        <p:spPr>
          <a:xfrm>
            <a:off x="1659413" y="316976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339F42-187E-423E-888A-A223C1B2E02E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156C8BB-DCB4-4A6F-9463-81442ECFAE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43ED311-FC15-4C06-8B1C-5C57F3F9A786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46941A3-2F65-4CFA-8EEF-AB50FBB6660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0207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FC6DCA8-CFF5-4F20-A410-C3EA0873DEF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1999" cy="4251153"/>
          </a:xfrm>
          <a:custGeom>
            <a:avLst/>
            <a:gdLst>
              <a:gd name="connsiteX0" fmla="*/ 0 w 12191999"/>
              <a:gd name="connsiteY0" fmla="*/ 0 h 4251153"/>
              <a:gd name="connsiteX1" fmla="*/ 12191999 w 12191999"/>
              <a:gd name="connsiteY1" fmla="*/ 0 h 4251153"/>
              <a:gd name="connsiteX2" fmla="*/ 12191999 w 12191999"/>
              <a:gd name="connsiteY2" fmla="*/ 795243 h 4251153"/>
              <a:gd name="connsiteX3" fmla="*/ 11190767 w 12191999"/>
              <a:gd name="connsiteY3" fmla="*/ 795243 h 4251153"/>
              <a:gd name="connsiteX4" fmla="*/ 11190767 w 12191999"/>
              <a:gd name="connsiteY4" fmla="*/ 802443 h 4251153"/>
              <a:gd name="connsiteX5" fmla="*/ 12191999 w 12191999"/>
              <a:gd name="connsiteY5" fmla="*/ 802443 h 4251153"/>
              <a:gd name="connsiteX6" fmla="*/ 12191999 w 12191999"/>
              <a:gd name="connsiteY6" fmla="*/ 4251153 h 4251153"/>
              <a:gd name="connsiteX7" fmla="*/ 0 w 12191999"/>
              <a:gd name="connsiteY7" fmla="*/ 4251153 h 42511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4251153">
                <a:moveTo>
                  <a:pt x="0" y="0"/>
                </a:moveTo>
                <a:lnTo>
                  <a:pt x="12191999" y="0"/>
                </a:lnTo>
                <a:lnTo>
                  <a:pt x="12191999" y="795243"/>
                </a:lnTo>
                <a:lnTo>
                  <a:pt x="11190767" y="795243"/>
                </a:lnTo>
                <a:lnTo>
                  <a:pt x="11190767" y="802443"/>
                </a:lnTo>
                <a:lnTo>
                  <a:pt x="12191999" y="802443"/>
                </a:lnTo>
                <a:lnTo>
                  <a:pt x="12191999" y="4251153"/>
                </a:lnTo>
                <a:lnTo>
                  <a:pt x="0" y="425115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500"/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20892" y="5027253"/>
            <a:ext cx="5373461" cy="1132143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B6A7686-9AC4-4F00-9096-A661393BEBDC}"/>
              </a:ext>
            </a:extLst>
          </p:cNvPr>
          <p:cNvCxnSpPr/>
          <p:nvPr userDrawn="1"/>
        </p:nvCxnSpPr>
        <p:spPr>
          <a:xfrm>
            <a:off x="1838883" y="607270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4226" y="4626870"/>
            <a:ext cx="4626665" cy="1389106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PICTURE</a:t>
            </a:r>
            <a:br>
              <a:rPr lang="en-US" noProof="0"/>
            </a:br>
            <a:r>
              <a:rPr lang="en-US" noProof="0"/>
              <a:t>SLIDE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F7C77-DBB5-4D0F-9120-27BDB5B99C32}" type="datetime1">
              <a:rPr lang="en-US" noProof="0" smtClean="0"/>
              <a:t>6/1/2023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94226" y="6159402"/>
            <a:ext cx="2154460" cy="365125"/>
          </a:xfrm>
        </p:spPr>
        <p:txBody>
          <a:bodyPr/>
          <a:lstStyle/>
          <a:p>
            <a:r>
              <a:rPr lang="en-US" noProof="0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AE6B4C8-5DC5-48CB-A4AB-540F064C26C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CBA6E06C-D6DA-4EDA-9A87-02C42E3144CB}"/>
              </a:ext>
            </a:extLst>
          </p:cNvPr>
          <p:cNvSpPr/>
          <p:nvPr userDrawn="1"/>
        </p:nvSpPr>
        <p:spPr>
          <a:xfrm>
            <a:off x="1283369" y="4914000"/>
            <a:ext cx="72000" cy="194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088D115-EF5A-444B-AD3E-D2EE18401B4A}"/>
              </a:ext>
            </a:extLst>
          </p:cNvPr>
          <p:cNvCxnSpPr>
            <a:cxnSpLocks/>
          </p:cNvCxnSpPr>
          <p:nvPr userDrawn="1"/>
        </p:nvCxnSpPr>
        <p:spPr>
          <a:xfrm>
            <a:off x="11184000" y="805368"/>
            <a:ext cx="1008000" cy="0"/>
          </a:xfrm>
          <a:prstGeom prst="line">
            <a:avLst/>
          </a:prstGeom>
          <a:ln w="349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D9DE605B-C51B-41B7-9FCB-86CE13FFB5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4624940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OVERVIEW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7DDE-1A3D-4921-8DA7-F028633C78C6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0"/>
            <a:ext cx="72000" cy="11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928801" y="3059153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467663" y="3059153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006525" y="3059153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28801" y="5170358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467663" y="5170358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006525" y="5170358"/>
            <a:ext cx="3256674" cy="49949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977066" y="1757980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12376" y="1757980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047686" y="1757980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977066" y="3890091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12376" y="3890091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047686" y="3890091"/>
            <a:ext cx="867600" cy="868680"/>
          </a:xfrm>
          <a:prstGeom prst="ellipse">
            <a:avLst/>
          </a:prstGeom>
          <a:noFill/>
          <a:ln w="19050"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6014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7427B840-CC27-4923-A00E-7899AF7A4460}"/>
              </a:ext>
            </a:extLst>
          </p:cNvPr>
          <p:cNvSpPr/>
          <p:nvPr userDrawn="1"/>
        </p:nvSpPr>
        <p:spPr>
          <a:xfrm>
            <a:off x="0" y="5764039"/>
            <a:ext cx="12192000" cy="109396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OVERVIEW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45270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A6B8C-51E0-4512-9EB9-DD1BB2387348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0"/>
            <a:ext cx="72000" cy="1152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2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45270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45270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56391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56391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56391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928801" y="287627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467663" y="287627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006525" y="287627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28801" y="498747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467663" y="498747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006525" y="498747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4123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7654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1854" y="157510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4123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7654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111854" y="370721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961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 45">
            <a:extLst>
              <a:ext uri="{FF2B5EF4-FFF2-40B4-BE49-F238E27FC236}">
                <a16:creationId xmlns:a16="http://schemas.microsoft.com/office/drawing/2014/main" id="{70994831-EE46-4DEA-9077-4FEBBCD60EB3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8800" y="607100"/>
            <a:ext cx="4737482" cy="697044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OVERVIEW 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928801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065FF-3A74-4B0F-9624-362545A943D5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63C2BC3-19D8-497A-B742-E2E5155DEA2E}"/>
              </a:ext>
            </a:extLst>
          </p:cNvPr>
          <p:cNvSpPr/>
          <p:nvPr userDrawn="1"/>
        </p:nvSpPr>
        <p:spPr>
          <a:xfrm>
            <a:off x="687289" y="244444"/>
            <a:ext cx="72000" cy="9075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467663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006525" y="26355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928801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467663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006525" y="47467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928801" y="30591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467663" y="30591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006525" y="30591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928801" y="51703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467663" y="51703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006525" y="51703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4123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7654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111854" y="17579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04123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57654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111854" y="38900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6EC8F712-6C02-43F3-8A0A-5DCA975E7C38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8B62D71-4318-4C96-828A-D19FFBFA7BDA}"/>
              </a:ext>
            </a:extLst>
          </p:cNvPr>
          <p:cNvCxnSpPr>
            <a:cxnSpLocks/>
          </p:cNvCxnSpPr>
          <p:nvPr userDrawn="1"/>
        </p:nvCxnSpPr>
        <p:spPr>
          <a:xfrm>
            <a:off x="10939723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15">
            <a:extLst>
              <a:ext uri="{FF2B5EF4-FFF2-40B4-BE49-F238E27FC236}">
                <a16:creationId xmlns:a16="http://schemas.microsoft.com/office/drawing/2014/main" id="{12E8DD1E-B3CA-4756-A792-B476AFA9AE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832539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603F760-AD2F-4611-99B6-58C4666AEBA1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218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413986"/>
            <a:ext cx="7107331" cy="1838643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4599498"/>
            <a:ext cx="7107331" cy="966857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</a:t>
            </a:r>
            <a:br>
              <a:rPr lang="en-US" noProof="0"/>
            </a:br>
            <a:r>
              <a:rPr lang="en-US" noProof="0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C6A1-E569-4FC9-9D93-90A846C9C5BB}" type="datetime1">
              <a:rPr lang="en-US" noProof="0" smtClean="0"/>
              <a:t>6/1/2023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2740862"/>
            <a:ext cx="144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444445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6E88EDA-C5A5-4C22-8CE4-5C7FDCF2E85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077074" y="5622756"/>
            <a:ext cx="0" cy="98422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8974C-AC7A-4E66-AE1A-DBA5F1A1D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532986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6251742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0" y="645199"/>
            <a:ext cx="4737482" cy="1338841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OVERVIEW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6001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8B35B-55DE-4D82-AAED-127142AD1F9F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15">
            <a:extLst>
              <a:ext uri="{FF2B5EF4-FFF2-40B4-BE49-F238E27FC236}">
                <a16:creationId xmlns:a16="http://schemas.microsoft.com/office/drawing/2014/main" id="{AC031692-3E92-4C7E-A067-5F49BD12670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84400" y="838800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924863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463725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1386001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924863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463725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1386001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924863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463725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1386001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924863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463725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49843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03374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56905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49843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3374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56905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C2768A5-0309-41B3-94FB-AA3A2FCB638E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5452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8D5CEF0-7838-4E94-B0E2-6286757235DA}"/>
              </a:ext>
            </a:extLst>
          </p:cNvPr>
          <p:cNvSpPr/>
          <p:nvPr userDrawn="1"/>
        </p:nvSpPr>
        <p:spPr>
          <a:xfrm>
            <a:off x="4724400" y="0"/>
            <a:ext cx="74676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45FD86-80D5-4520-8C38-1EDDAB179D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19350" y="645199"/>
            <a:ext cx="4737482" cy="1338841"/>
          </a:xfrm>
        </p:spPr>
        <p:txBody>
          <a:bodyPr anchor="b">
            <a:noAutofit/>
          </a:bodyPr>
          <a:lstStyle>
            <a:lvl1pPr>
              <a:defRPr lang="en-US" sz="4000" b="1" kern="1200" dirty="0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OVERVIEW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B7C16C-60B5-44CB-B3D5-09EA7F61FE42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6001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1 Title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4BC91B-2A3F-445A-9C91-9BF782613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441BB-2CCE-42E8-8A4D-47586555D345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F24CAE-7220-4370-B793-B9D4AA1A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DF5915-4FF1-41EB-9C2F-1918DA858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8AD1AF6-056E-449E-ABB4-F42FCFF2154D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B49EFE94-C72E-4FA8-9AE2-70BFB09FB2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7F17BC-9B89-4B33-A693-1583A7EAEED0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52FBCB0-43B1-4129-B190-2F32EAB36A7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AF92140-8242-4A51-9463-35E60CF48BE9}"/>
              </a:ext>
            </a:extLst>
          </p:cNvPr>
          <p:cNvCxnSpPr>
            <a:cxnSpLocks/>
          </p:cNvCxnSpPr>
          <p:nvPr userDrawn="1"/>
        </p:nvCxnSpPr>
        <p:spPr>
          <a:xfrm>
            <a:off x="11192400" y="802800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48D84BA3-D783-472E-AB10-C96A8DE8D0DD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3200" y="6580800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BBCA2FF-2B83-4966-811C-E9FEEB77CBE4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924863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2 Title</a:t>
            </a:r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663E6488-61FD-4194-B014-22CF5050C2C7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463725" y="3092789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3 Title</a:t>
            </a:r>
          </a:p>
        </p:txBody>
      </p:sp>
      <p:sp>
        <p:nvSpPr>
          <p:cNvPr id="37" name="Text Placeholder 3">
            <a:extLst>
              <a:ext uri="{FF2B5EF4-FFF2-40B4-BE49-F238E27FC236}">
                <a16:creationId xmlns:a16="http://schemas.microsoft.com/office/drawing/2014/main" id="{76A0643E-8E5C-4070-97FD-974351B1D00C}"/>
              </a:ext>
            </a:extLst>
          </p:cNvPr>
          <p:cNvSpPr>
            <a:spLocks noGrp="1"/>
          </p:cNvSpPr>
          <p:nvPr>
            <p:ph type="body" sz="half" idx="18" hasCustomPrompt="1"/>
          </p:nvPr>
        </p:nvSpPr>
        <p:spPr>
          <a:xfrm>
            <a:off x="1386001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4 Title</a:t>
            </a:r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A4ECC130-379C-4A4E-AAC7-D84522D434E2}"/>
              </a:ext>
            </a:extLst>
          </p:cNvPr>
          <p:cNvSpPr>
            <a:spLocks noGrp="1"/>
          </p:cNvSpPr>
          <p:nvPr>
            <p:ph type="body" sz="half" idx="19" hasCustomPrompt="1"/>
          </p:nvPr>
        </p:nvSpPr>
        <p:spPr>
          <a:xfrm>
            <a:off x="4924863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5 Title</a:t>
            </a:r>
          </a:p>
        </p:txBody>
      </p: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C8C2920A-FB6F-4697-8CDD-0896EC262719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8463725" y="5203994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2500" b="1" i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/>
              <a:t>Item 6 Title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F84CD40D-D65C-419A-B22F-5633C9254F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1386001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902ECF4-C668-49EA-AD7B-E0B3332DE48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4924863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48A6F22-3F59-4E0F-BAE5-9B7E0D16D33F}"/>
              </a:ext>
            </a:extLst>
          </p:cNvPr>
          <p:cNvSpPr>
            <a:spLocks noGrp="1"/>
          </p:cNvSpPr>
          <p:nvPr>
            <p:ph type="body" sz="half" idx="23"/>
          </p:nvPr>
        </p:nvSpPr>
        <p:spPr>
          <a:xfrm>
            <a:off x="8463725" y="3516353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5689CAE6-6963-412E-9DAD-B7B5AFC41DCF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1386001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4" name="Text Placeholder 3">
            <a:extLst>
              <a:ext uri="{FF2B5EF4-FFF2-40B4-BE49-F238E27FC236}">
                <a16:creationId xmlns:a16="http://schemas.microsoft.com/office/drawing/2014/main" id="{98D9757D-1411-42F4-AABD-CC173E4A038B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4924863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0590AA6E-50BC-4492-8B87-7D8D4A8A5E76}"/>
              </a:ext>
            </a:extLst>
          </p:cNvPr>
          <p:cNvSpPr>
            <a:spLocks noGrp="1"/>
          </p:cNvSpPr>
          <p:nvPr>
            <p:ph type="body" sz="half" idx="26"/>
          </p:nvPr>
        </p:nvSpPr>
        <p:spPr>
          <a:xfrm>
            <a:off x="8463725" y="5627558"/>
            <a:ext cx="3256674" cy="499493"/>
          </a:xfrm>
        </p:spPr>
        <p:txBody>
          <a:bodyPr>
            <a:normAutofit/>
          </a:bodyPr>
          <a:lstStyle>
            <a:lvl1pPr marL="0" indent="0">
              <a:buNone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64786CCE-CCCC-4B2D-890D-9D719713DB79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498434" y="2215180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EB08972C-68CE-41CC-9351-3DD741E5393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03374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6347D157-8108-4656-88F3-59B693C47F9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569054" y="2215180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0" name="Picture Placeholder 46">
            <a:extLst>
              <a:ext uri="{FF2B5EF4-FFF2-40B4-BE49-F238E27FC236}">
                <a16:creationId xmlns:a16="http://schemas.microsoft.com/office/drawing/2014/main" id="{B4548244-F89A-4EA8-9DB4-056E45B2FDF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498434" y="4347291"/>
            <a:ext cx="867600" cy="868680"/>
          </a:xfrm>
          <a:prstGeom prst="ellipse">
            <a:avLst/>
          </a:prstGeom>
          <a:ln w="19050">
            <a:gradFill flip="none"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  <a:tileRect/>
            </a:gra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1" name="Picture Placeholder 46">
            <a:extLst>
              <a:ext uri="{FF2B5EF4-FFF2-40B4-BE49-F238E27FC236}">
                <a16:creationId xmlns:a16="http://schemas.microsoft.com/office/drawing/2014/main" id="{6B46EEEA-383D-42CD-ABFC-86BD330E07A0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3374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2" name="Picture Placeholder 46">
            <a:extLst>
              <a:ext uri="{FF2B5EF4-FFF2-40B4-BE49-F238E27FC236}">
                <a16:creationId xmlns:a16="http://schemas.microsoft.com/office/drawing/2014/main" id="{DF75483C-CE05-4E90-8A93-D042444239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569054" y="4347291"/>
            <a:ext cx="867600" cy="868680"/>
          </a:xfrm>
          <a:prstGeom prst="ellipse">
            <a:avLst/>
          </a:prstGeom>
          <a:ln w="19050">
            <a:solidFill>
              <a:schemeClr val="tx2"/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C2768A5-0309-41B3-94FB-AA3A2FCB638E}"/>
              </a:ext>
            </a:extLst>
          </p:cNvPr>
          <p:cNvSpPr/>
          <p:nvPr userDrawn="1"/>
        </p:nvSpPr>
        <p:spPr>
          <a:xfrm>
            <a:off x="1285167" y="871728"/>
            <a:ext cx="72000" cy="9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0621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85FB182-4CCC-45D7-A2A4-A593CA00EB5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8E2AFE-9147-47F3-ADFE-AD251E989D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14400" y="1144587"/>
            <a:ext cx="9395400" cy="1483413"/>
          </a:xfrm>
        </p:spPr>
        <p:txBody>
          <a:bodyPr>
            <a:noAutofit/>
          </a:bodyPr>
          <a:lstStyle>
            <a:lvl1pPr>
              <a:defRPr sz="5500"/>
            </a:lvl1pPr>
          </a:lstStyle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YOU!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46BDE-7853-435A-80A6-D25940D17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0F1A0-84E6-4AA0-9183-7CA10A278BD9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83E82-A916-403C-8BE8-252132A94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7F2326-238E-4FE6-8842-680DE4A0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9D0891-2A9E-4F35-82BE-7966AECBB0F1}"/>
              </a:ext>
            </a:extLst>
          </p:cNvPr>
          <p:cNvSpPr/>
          <p:nvPr userDrawn="1"/>
        </p:nvSpPr>
        <p:spPr>
          <a:xfrm>
            <a:off x="1379621" y="0"/>
            <a:ext cx="144000" cy="248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52F6420-3AFC-4D7F-A45D-56EA5EFC0D1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812758" y="3038688"/>
            <a:ext cx="9144000" cy="1397991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BC78E93-F6DF-44C7-A9BB-D035C397BFD5}"/>
              </a:ext>
            </a:extLst>
          </p:cNvPr>
          <p:cNvCxnSpPr/>
          <p:nvPr userDrawn="1"/>
        </p:nvCxnSpPr>
        <p:spPr>
          <a:xfrm>
            <a:off x="1957137" y="288364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87BFFD5-4519-4811-BDD2-3B0318780ACC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172200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A4E36001-6B54-4F6D-9532-965904F3C33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6048" y="5377580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058583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-1" y="0"/>
            <a:ext cx="12191989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522758"/>
            <a:ext cx="8807116" cy="2387600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257226"/>
            <a:ext cx="9144000" cy="1397991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9F772-C659-4F6E-A95D-21349475745A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3438000"/>
            <a:ext cx="144000" cy="342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102179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1006893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5349505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4251158"/>
            <a:ext cx="12192000" cy="260684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00332"/>
            <a:ext cx="8807116" cy="915873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5963075"/>
            <a:ext cx="9144000" cy="601840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C389B-1365-4D57-8640-FE32C76A82BF}" type="datetime1">
              <a:rPr lang="en-US" noProof="0" smtClean="0"/>
              <a:t>6/1/2023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878000"/>
            <a:ext cx="144000" cy="19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808027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F632EEF-732A-4DE7-BC5A-A86C31DB6F5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0391274" y="685801"/>
            <a:ext cx="1371600" cy="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C54CE062-7CDB-4AB7-B86E-461B22E7F45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416048" y="1006893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0836357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D61DF5-2BE6-40B6-97DF-A161EF9520AA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2413986"/>
            <a:ext cx="7107331" cy="1838643"/>
          </a:xfrm>
        </p:spPr>
        <p:txBody>
          <a:bodyPr anchor="b">
            <a:norm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</a:t>
            </a:r>
            <a:br>
              <a:rPr lang="en-US" dirty="0"/>
            </a:br>
            <a:r>
              <a:rPr lang="en-US" dirty="0"/>
              <a:t>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4599498"/>
            <a:ext cx="7107331" cy="966857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Lorem Ipsum</a:t>
            </a:r>
            <a:br>
              <a:rPr lang="en-US" dirty="0"/>
            </a:br>
            <a:r>
              <a:rPr lang="en-US" dirty="0"/>
              <a:t>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BB306-77B6-40D8-8A71-1A24515FE48B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2740862"/>
            <a:ext cx="144000" cy="12893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4444451"/>
            <a:ext cx="93044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6E88EDA-C5A5-4C22-8CE4-5C7FDCF2E859}"/>
              </a:ext>
            </a:extLst>
          </p:cNvPr>
          <p:cNvCxnSpPr>
            <a:cxnSpLocks/>
          </p:cNvCxnSpPr>
          <p:nvPr userDrawn="1"/>
        </p:nvCxnSpPr>
        <p:spPr>
          <a:xfrm flipV="1">
            <a:off x="11077074" y="5622756"/>
            <a:ext cx="0" cy="984222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1B98974C-AC7A-4E66-AE1A-DBA5F1A1D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16048" y="5513936"/>
            <a:ext cx="1460500" cy="481013"/>
          </a:xfrm>
        </p:spPr>
        <p:txBody>
          <a:bodyPr/>
          <a:lstStyle>
            <a:lvl1pPr marL="0" indent="0" algn="r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420273398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0"/>
            <a:ext cx="12192000" cy="4446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64500"/>
            <a:ext cx="8807116" cy="915873"/>
          </a:xfrm>
        </p:spPr>
        <p:txBody>
          <a:bodyPr anchor="b">
            <a:normAutofit/>
          </a:bodyPr>
          <a:lstStyle>
            <a:lvl1pPr algn="l">
              <a:defRPr sz="5500" b="1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noProof="0"/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6043285"/>
            <a:ext cx="9144000" cy="601840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D3CFD-4D7A-41AC-A46D-B09F422513E8}" type="datetime1">
              <a:rPr lang="en-US" noProof="0" smtClean="0"/>
              <a:t>6/1/2023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noProof="0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5CBEC59-7FF9-4688-98DF-89832A0C9025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950000"/>
            <a:ext cx="144000" cy="19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0820400" y="870003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68000" y="1005185"/>
            <a:ext cx="1460500" cy="481013"/>
          </a:xfrm>
        </p:spPr>
        <p:txBody>
          <a:bodyPr/>
          <a:lstStyle>
            <a:lvl1pPr marL="0" indent="0" algn="l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475710E-5533-4BB2-A66B-352BB2B1F9CB}"/>
              </a:ext>
            </a:extLst>
          </p:cNvPr>
          <p:cNvCxnSpPr/>
          <p:nvPr userDrawn="1"/>
        </p:nvCxnSpPr>
        <p:spPr>
          <a:xfrm>
            <a:off x="1957137" y="5823067"/>
            <a:ext cx="93044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1803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E6F6CA0-765E-484B-B9C2-16E6A4F4986D}"/>
              </a:ext>
            </a:extLst>
          </p:cNvPr>
          <p:cNvSpPr/>
          <p:nvPr userDrawn="1"/>
        </p:nvSpPr>
        <p:spPr>
          <a:xfrm>
            <a:off x="0" y="-1"/>
            <a:ext cx="12192000" cy="446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4FC0E2-CB24-439B-B95B-B8EF13A99E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12758" y="4785756"/>
            <a:ext cx="8807116" cy="915873"/>
          </a:xfrm>
        </p:spPr>
        <p:txBody>
          <a:bodyPr anchor="b">
            <a:normAutofit/>
          </a:bodyPr>
          <a:lstStyle>
            <a:lvl1pPr algn="l">
              <a:defRPr sz="5500" b="1"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noProof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30698B-AFFB-41C1-AFEB-59EFD03662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812758" y="6050473"/>
            <a:ext cx="9144000" cy="601840"/>
          </a:xfrm>
        </p:spPr>
        <p:txBody>
          <a:bodyPr>
            <a:normAutofit/>
          </a:bodyPr>
          <a:lstStyle>
            <a:lvl1pPr marL="0" indent="0" algn="l">
              <a:buNone/>
              <a:defRPr sz="30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Lorem Ipsum Dolor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87B92-5889-454A-83C8-E0DE513D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FBC92-456B-42A9-BBF5-ADCA2050DDCF}" type="datetime1">
              <a:rPr lang="en-US" noProof="0" smtClean="0"/>
              <a:t>6/1/2023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3F66A-C669-4D83-A278-F325DE22E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F6560-92FA-4E92-B73B-21E2BA87F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AFD9A3-66C4-4954-8678-720CFA24D244}"/>
              </a:ext>
            </a:extLst>
          </p:cNvPr>
          <p:cNvSpPr/>
          <p:nvPr userDrawn="1"/>
        </p:nvSpPr>
        <p:spPr>
          <a:xfrm>
            <a:off x="1379621" y="4950000"/>
            <a:ext cx="144000" cy="190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240730-69E4-4798-8578-D648F7A2C4C9}"/>
              </a:ext>
            </a:extLst>
          </p:cNvPr>
          <p:cNvCxnSpPr/>
          <p:nvPr userDrawn="1"/>
        </p:nvCxnSpPr>
        <p:spPr>
          <a:xfrm>
            <a:off x="1957137" y="5882423"/>
            <a:ext cx="93044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84AF3E3-F20C-4D84-A158-6DFC09B69A9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10820400" y="870003"/>
            <a:ext cx="1371600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C32342D9-9DBE-4809-840C-62844DDC03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68000" y="1005185"/>
            <a:ext cx="1460500" cy="481013"/>
          </a:xfrm>
        </p:spPr>
        <p:txBody>
          <a:bodyPr/>
          <a:lstStyle>
            <a:lvl1pPr marL="0" indent="0" algn="l">
              <a:buNone/>
              <a:defRPr lang="en-US" sz="3000" b="1" i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986155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1" y="458919"/>
            <a:ext cx="9971159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CONTENT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641" y="3775165"/>
            <a:ext cx="9971158" cy="2427923"/>
          </a:xfrm>
        </p:spPr>
        <p:txBody>
          <a:bodyPr>
            <a:normAutofit/>
          </a:bodyPr>
          <a:lstStyle>
            <a:lvl1pPr marL="0" indent="0"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99D1-A115-46CA-B10A-279193A83BBC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687289" y="0"/>
            <a:ext cx="72000" cy="1271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068863" y="1528464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29641" y="1669110"/>
            <a:ext cx="9971158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810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5532437"/>
            <a:ext cx="12192000" cy="1325563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29641" y="458919"/>
            <a:ext cx="9971159" cy="1325563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bg2"/>
                    </a:gs>
                    <a:gs pos="100000">
                      <a:schemeClr val="accent1"/>
                    </a:gs>
                  </a:gsLst>
                  <a:lin ang="0" scaled="1"/>
                </a:gradFill>
              </a:defRPr>
            </a:lvl1pPr>
          </a:lstStyle>
          <a:p>
            <a:r>
              <a:rPr lang="en-US" dirty="0"/>
              <a:t>CONTENT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641" y="3133484"/>
            <a:ext cx="10515600" cy="242792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E1783-EEF8-44D1-A300-8D20A32BB2D3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687289" y="0"/>
            <a:ext cx="72000" cy="12710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068863" y="1528464"/>
            <a:ext cx="630936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929641" y="1669110"/>
            <a:ext cx="9971158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33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CF94AF4-4F78-4DA5-8571-FD66FFA6313D}"/>
              </a:ext>
            </a:extLst>
          </p:cNvPr>
          <p:cNvSpPr/>
          <p:nvPr userDrawn="1"/>
        </p:nvSpPr>
        <p:spPr>
          <a:xfrm>
            <a:off x="120000" y="117000"/>
            <a:ext cx="11952000" cy="6624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 w="273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21" y="546844"/>
            <a:ext cx="8997738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CONTENT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520" y="3581731"/>
            <a:ext cx="8997737" cy="223046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8C37E-76B3-4A0D-BCD1-C5A52A858D66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0400" y="6159402"/>
            <a:ext cx="2788169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8" y="244717"/>
            <a:ext cx="72000" cy="10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2" y="1616389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20" y="1757035"/>
            <a:ext cx="8997737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0938200" y="1341281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31016" y="1377655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flipV="1">
            <a:off x="11663289" y="6300217"/>
            <a:ext cx="0" cy="310226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80265F1-E793-484F-ADC9-31450ADF8B0E}"/>
              </a:ext>
            </a:extLst>
          </p:cNvPr>
          <p:cNvCxnSpPr>
            <a:cxnSpLocks/>
          </p:cNvCxnSpPr>
          <p:nvPr userDrawn="1"/>
        </p:nvCxnSpPr>
        <p:spPr>
          <a:xfrm>
            <a:off x="256374" y="6168360"/>
            <a:ext cx="1508418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688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CC8FE21-4B79-46A0-A2D5-AA64AFC619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85000"/>
                </a:schemeClr>
              </a:gs>
              <a:gs pos="100000">
                <a:schemeClr val="accent1">
                  <a:alpha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248368-1908-4FA2-8871-C97A5210E9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7519" y="1443655"/>
            <a:ext cx="4143555" cy="15365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CONTENT</a:t>
            </a:r>
            <a:br>
              <a:rPr lang="en-US" dirty="0"/>
            </a:br>
            <a:r>
              <a:rPr lang="en-US" dirty="0"/>
              <a:t>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8B931-E896-4471-A71A-819D3B682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1409" y="2588054"/>
            <a:ext cx="5228216" cy="31229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600" i="0">
                <a:solidFill>
                  <a:schemeClr val="bg1"/>
                </a:solidFill>
              </a:defRPr>
            </a:lvl1pPr>
            <a:lvl2pPr marL="457200" indent="0">
              <a:buNone/>
              <a:defRPr sz="1800" i="1">
                <a:solidFill>
                  <a:schemeClr val="bg1"/>
                </a:solidFill>
              </a:defRPr>
            </a:lvl2pPr>
            <a:lvl3pPr marL="914400" indent="0">
              <a:buNone/>
              <a:defRPr sz="1600" i="1">
                <a:solidFill>
                  <a:schemeClr val="bg1"/>
                </a:solidFill>
              </a:defRPr>
            </a:lvl3pPr>
            <a:lvl4pPr marL="1371600" indent="0">
              <a:buNone/>
              <a:defRPr sz="1400" i="1">
                <a:solidFill>
                  <a:schemeClr val="bg1"/>
                </a:solidFill>
              </a:defRPr>
            </a:lvl4pPr>
            <a:lvl5pPr marL="1828800" indent="0">
              <a:buNone/>
              <a:defRPr sz="1400" i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69E74E-E12F-474D-8520-0AAEE93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234-967A-4CF5-82BF-1AF9EBDCBA35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68C84-3A49-4E3F-B2E7-4CE5D636B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80AB7-46B3-4911-A879-10A547487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D751D1-0AE0-4B49-A19D-74CA71D2C096}"/>
              </a:ext>
            </a:extLst>
          </p:cNvPr>
          <p:cNvSpPr/>
          <p:nvPr userDrawn="1"/>
        </p:nvSpPr>
        <p:spPr>
          <a:xfrm>
            <a:off x="1285167" y="1684524"/>
            <a:ext cx="72000" cy="93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4D4EAA8-8E55-45C3-BD00-531D549BB77D}"/>
              </a:ext>
            </a:extLst>
          </p:cNvPr>
          <p:cNvCxnSpPr/>
          <p:nvPr userDrawn="1"/>
        </p:nvCxnSpPr>
        <p:spPr>
          <a:xfrm>
            <a:off x="1666741" y="2882481"/>
            <a:ext cx="63093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>
            <a:extLst>
              <a:ext uri="{FF2B5EF4-FFF2-40B4-BE49-F238E27FC236}">
                <a16:creationId xmlns:a16="http://schemas.microsoft.com/office/drawing/2014/main" id="{126D1C29-9D03-4CB6-B17E-D7DC93295F2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1527519" y="3023127"/>
            <a:ext cx="4143555" cy="692595"/>
          </a:xfrm>
        </p:spPr>
        <p:txBody>
          <a:bodyPr>
            <a:normAutofit/>
          </a:bodyPr>
          <a:lstStyle>
            <a:lvl1pPr marL="0" indent="0" algn="l">
              <a:buNone/>
              <a:defRPr sz="2500" b="1" i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Subtitle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3713E2-6BCF-4CEB-A9B2-A0F540060B9B}"/>
              </a:ext>
            </a:extLst>
          </p:cNvPr>
          <p:cNvCxnSpPr>
            <a:cxnSpLocks/>
          </p:cNvCxnSpPr>
          <p:nvPr userDrawn="1"/>
        </p:nvCxnSpPr>
        <p:spPr>
          <a:xfrm>
            <a:off x="11190767" y="800959"/>
            <a:ext cx="1001233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57CF87C-3640-450C-B0F1-EAD2166611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3583" y="837333"/>
            <a:ext cx="610772" cy="328893"/>
          </a:xfrm>
        </p:spPr>
        <p:txBody>
          <a:bodyPr>
            <a:normAutofit/>
          </a:bodyPr>
          <a:lstStyle>
            <a:lvl1pPr marL="0" indent="0" algn="l">
              <a:buNone/>
              <a:defRPr sz="12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20XX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B2A467A-5EC5-4E43-861E-F15D1E487F6D}"/>
              </a:ext>
            </a:extLst>
          </p:cNvPr>
          <p:cNvCxnSpPr>
            <a:cxnSpLocks/>
          </p:cNvCxnSpPr>
          <p:nvPr userDrawn="1"/>
        </p:nvCxnSpPr>
        <p:spPr>
          <a:xfrm>
            <a:off x="0" y="6168360"/>
            <a:ext cx="1764792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FCDC761-E078-4116-B4FD-B0C88CDEB3DB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11384397" y="6579108"/>
            <a:ext cx="55778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38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image" Target="../media/image1.jp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8">
            <a:lum/>
          </a:blip>
          <a:srcRect/>
          <a:stretch>
            <a:fillRect t="-45000" b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E1EAD-812A-4236-9F79-679D72C2B8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4873" y="6187538"/>
            <a:ext cx="3256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A38A25-0817-41BC-96A5-5012FE15C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A28A22-3D06-43EE-BD32-97F90FEA1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DAC635-0473-40DB-A82D-46D5F635BC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24400" y="61875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i="1">
                <a:solidFill>
                  <a:schemeClr val="tx2"/>
                </a:solidFill>
              </a:defRPr>
            </a:lvl1pPr>
          </a:lstStyle>
          <a:p>
            <a:fld id="{7E5F88F2-B164-4B6F-A4D1-FF377EA65B7F}" type="datetime1">
              <a:rPr lang="en-US" smtClean="0"/>
              <a:t>6/1/2023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D12B9-96FA-4883-88FA-2071321A4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49751" y="61875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tx2"/>
                </a:solidFill>
              </a:defRPr>
            </a:lvl1pPr>
          </a:lstStyle>
          <a:p>
            <a:fld id="{95CBEC59-7FF9-4688-98DF-89832A0C90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97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0" r:id="rId3"/>
    <p:sldLayoutId id="2147483661" r:id="rId4"/>
    <p:sldLayoutId id="2147483662" r:id="rId5"/>
    <p:sldLayoutId id="2147483650" r:id="rId6"/>
    <p:sldLayoutId id="2147483663" r:id="rId7"/>
    <p:sldLayoutId id="2147483664" r:id="rId8"/>
    <p:sldLayoutId id="2147483665" r:id="rId9"/>
    <p:sldLayoutId id="2147483666" r:id="rId10"/>
    <p:sldLayoutId id="2147483651" r:id="rId11"/>
    <p:sldLayoutId id="2147483670" r:id="rId12"/>
    <p:sldLayoutId id="2147483667" r:id="rId13"/>
    <p:sldLayoutId id="2147483668" r:id="rId14"/>
    <p:sldLayoutId id="2147483671" r:id="rId15"/>
    <p:sldLayoutId id="2147483669" r:id="rId16"/>
    <p:sldLayoutId id="2147483653" r:id="rId17"/>
    <p:sldLayoutId id="2147483672" r:id="rId18"/>
    <p:sldLayoutId id="2147483673" r:id="rId19"/>
    <p:sldLayoutId id="2147483674" r:id="rId20"/>
    <p:sldLayoutId id="2147483676" r:id="rId21"/>
    <p:sldLayoutId id="2147483652" r:id="rId22"/>
    <p:sldLayoutId id="2147483677" r:id="rId23"/>
    <p:sldLayoutId id="2147483678" r:id="rId24"/>
    <p:sldLayoutId id="2147483679" r:id="rId25"/>
    <p:sldLayoutId id="2147483681" r:id="rId26"/>
    <p:sldLayoutId id="2147483654" r:id="rId27"/>
    <p:sldLayoutId id="2147483682" r:id="rId28"/>
    <p:sldLayoutId id="2147483683" r:id="rId29"/>
    <p:sldLayoutId id="2147483684" r:id="rId30"/>
    <p:sldLayoutId id="2147483685" r:id="rId31"/>
    <p:sldLayoutId id="2147483657" r:id="rId32"/>
    <p:sldLayoutId id="2147483686" r:id="rId33"/>
    <p:sldLayoutId id="2147483687" r:id="rId34"/>
    <p:sldLayoutId id="2147483688" r:id="rId35"/>
    <p:sldLayoutId id="2147483689" r:id="rId36"/>
    <p:sldLayoutId id="2147483656" r:id="rId37"/>
    <p:sldLayoutId id="2147483690" r:id="rId38"/>
    <p:sldLayoutId id="2147483691" r:id="rId39"/>
    <p:sldLayoutId id="2147483692" r:id="rId40"/>
    <p:sldLayoutId id="2147483697" r:id="rId41"/>
    <p:sldLayoutId id="2147483658" r:id="rId42"/>
    <p:sldLayoutId id="2147483693" r:id="rId43"/>
    <p:sldLayoutId id="2147483694" r:id="rId44"/>
    <p:sldLayoutId id="2147483695" r:id="rId45"/>
    <p:sldLayoutId id="2147483696" r:id="rId4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5.jpe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7.jpeg"/><Relationship Id="rId7" Type="http://schemas.openxmlformats.org/officeDocument/2006/relationships/image" Target="../media/image2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2.xml"/><Relationship Id="rId6" Type="http://schemas.microsoft.com/office/2007/relationships/hdphoto" Target="../media/hdphoto2.wdp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tif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9.jpeg"/><Relationship Id="rId7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2.xml"/><Relationship Id="rId6" Type="http://schemas.microsoft.com/office/2007/relationships/hdphoto" Target="../media/hdphoto4.wdp"/><Relationship Id="rId5" Type="http://schemas.openxmlformats.org/officeDocument/2006/relationships/image" Target="../media/image30.png"/><Relationship Id="rId4" Type="http://schemas.microsoft.com/office/2007/relationships/hdphoto" Target="../media/hdphoto3.wdp"/><Relationship Id="rId9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2.xml"/><Relationship Id="rId6" Type="http://schemas.microsoft.com/office/2007/relationships/hdphoto" Target="../media/hdphoto5.wdp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if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10" Type="http://schemas.microsoft.com/office/2007/relationships/hdphoto" Target="../media/hdphoto6.wdp"/><Relationship Id="rId4" Type="http://schemas.openxmlformats.org/officeDocument/2006/relationships/image" Target="../media/image54.jpeg"/><Relationship Id="rId9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microsoft.com/office/2007/relationships/hdphoto" Target="../media/hdphoto7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68.jpeg"/><Relationship Id="rId7" Type="http://schemas.openxmlformats.org/officeDocument/2006/relationships/image" Target="../media/image71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0.png"/><Relationship Id="rId5" Type="http://schemas.microsoft.com/office/2007/relationships/hdphoto" Target="../media/hdphoto8.wdp"/><Relationship Id="rId10" Type="http://schemas.microsoft.com/office/2007/relationships/hdphoto" Target="../media/hdphoto10.wdp"/><Relationship Id="rId4" Type="http://schemas.openxmlformats.org/officeDocument/2006/relationships/image" Target="../media/image69.png"/><Relationship Id="rId9" Type="http://schemas.openxmlformats.org/officeDocument/2006/relationships/image" Target="../media/image72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7" Type="http://schemas.openxmlformats.org/officeDocument/2006/relationships/image" Target="../media/image7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5.emf"/><Relationship Id="rId5" Type="http://schemas.microsoft.com/office/2007/relationships/hdphoto" Target="../media/hdphoto12.wdp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2.xml"/><Relationship Id="rId4" Type="http://schemas.microsoft.com/office/2007/relationships/hdphoto" Target="../media/hdphoto13.wdp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2.xml"/><Relationship Id="rId5" Type="http://schemas.microsoft.com/office/2007/relationships/hdphoto" Target="../media/hdphoto15.wdp"/><Relationship Id="rId4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8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2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2.xml"/><Relationship Id="rId4" Type="http://schemas.microsoft.com/office/2018/10/relationships/comments" Target="../comments/modernComment_171_BBE642D1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2.xml"/><Relationship Id="rId5" Type="http://schemas.microsoft.com/office/2007/relationships/hdphoto" Target="../media/hdphoto7.wdp"/><Relationship Id="rId4" Type="http://schemas.openxmlformats.org/officeDocument/2006/relationships/image" Target="../media/image6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97.emf"/><Relationship Id="rId4" Type="http://schemas.openxmlformats.org/officeDocument/2006/relationships/image" Target="../media/image96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gif"/><Relationship Id="rId13" Type="http://schemas.openxmlformats.org/officeDocument/2006/relationships/image" Target="../media/image106.jpeg"/><Relationship Id="rId3" Type="http://schemas.openxmlformats.org/officeDocument/2006/relationships/image" Target="../media/image3.png"/><Relationship Id="rId7" Type="http://schemas.openxmlformats.org/officeDocument/2006/relationships/image" Target="../media/image100.png"/><Relationship Id="rId12" Type="http://schemas.openxmlformats.org/officeDocument/2006/relationships/image" Target="../media/image105.gif"/><Relationship Id="rId2" Type="http://schemas.openxmlformats.org/officeDocument/2006/relationships/image" Target="../media/image2.png"/><Relationship Id="rId16" Type="http://schemas.openxmlformats.org/officeDocument/2006/relationships/image" Target="../media/image109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5" Type="http://schemas.openxmlformats.org/officeDocument/2006/relationships/image" Target="../media/image108.png"/><Relationship Id="rId10" Type="http://schemas.openxmlformats.org/officeDocument/2006/relationships/image" Target="../media/image103.png"/><Relationship Id="rId4" Type="http://schemas.openxmlformats.org/officeDocument/2006/relationships/image" Target="../media/image4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0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FA173-4917-43E5-B91C-3914C1A8D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2758" y="1066800"/>
            <a:ext cx="8807116" cy="163908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</a:rPr>
              <a:t>Establishment biocontrol in Eucalyptus plantations in Portugal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99D82B-F86A-4C04-9207-B25F53939F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6578" y="3075616"/>
            <a:ext cx="9144000" cy="1648784"/>
          </a:xfrm>
        </p:spPr>
        <p:txBody>
          <a:bodyPr>
            <a:normAutofit fontScale="85000" lnSpcReduction="20000"/>
          </a:bodyPr>
          <a:lstStyle/>
          <a:p>
            <a:r>
              <a:rPr lang="en-US" u="sng" dirty="0"/>
              <a:t>Manuela Branco</a:t>
            </a:r>
            <a:r>
              <a:rPr lang="en-US" sz="1900" u="sng" baseline="30000" dirty="0"/>
              <a:t>1</a:t>
            </a:r>
            <a:r>
              <a:rPr lang="en-US" dirty="0"/>
              <a:t>, Carlos Valente</a:t>
            </a:r>
            <a:r>
              <a:rPr lang="en-US" sz="1900" baseline="30000" dirty="0"/>
              <a:t>2</a:t>
            </a:r>
            <a:r>
              <a:rPr lang="en-US" dirty="0"/>
              <a:t>, Ana Reis</a:t>
            </a:r>
            <a:r>
              <a:rPr lang="en-US" sz="1900" baseline="30000" dirty="0"/>
              <a:t>3</a:t>
            </a:r>
            <a:r>
              <a:rPr lang="en-US" dirty="0"/>
              <a:t>, André Garcia</a:t>
            </a:r>
            <a:r>
              <a:rPr lang="en-US" sz="1900" baseline="30000" dirty="0"/>
              <a:t>1</a:t>
            </a:r>
            <a:r>
              <a:rPr lang="en-US" dirty="0"/>
              <a:t>, Catarina Afonso</a:t>
            </a:r>
            <a:r>
              <a:rPr lang="en-US" sz="1900" baseline="30000" dirty="0"/>
              <a:t>1</a:t>
            </a:r>
            <a:r>
              <a:rPr lang="en-US" dirty="0"/>
              <a:t>, </a:t>
            </a:r>
            <a:r>
              <a:rPr lang="en-US" dirty="0" err="1"/>
              <a:t>Cátia</a:t>
            </a:r>
            <a:r>
              <a:rPr lang="en-US" dirty="0"/>
              <a:t> Martins</a:t>
            </a:r>
            <a:r>
              <a:rPr lang="en-US" sz="1900" baseline="30000" dirty="0"/>
              <a:t>2</a:t>
            </a:r>
            <a:r>
              <a:rPr lang="en-US" dirty="0"/>
              <a:t>, Catarina Gonçalves</a:t>
            </a:r>
            <a:r>
              <a:rPr lang="en-US" sz="1900" baseline="30000" dirty="0"/>
              <a:t>2</a:t>
            </a:r>
          </a:p>
          <a:p>
            <a:r>
              <a:rPr lang="en-US" sz="1900" dirty="0"/>
              <a:t>1 – Centro de </a:t>
            </a:r>
            <a:r>
              <a:rPr lang="en-US" sz="1900" dirty="0" err="1"/>
              <a:t>Estudos</a:t>
            </a:r>
            <a:r>
              <a:rPr lang="en-US" sz="1900" dirty="0"/>
              <a:t> </a:t>
            </a:r>
            <a:r>
              <a:rPr lang="en-US" sz="1900" dirty="0" err="1"/>
              <a:t>Florestais</a:t>
            </a:r>
            <a:r>
              <a:rPr lang="en-US" sz="1900" dirty="0"/>
              <a:t> CEF, ISA, </a:t>
            </a:r>
            <a:r>
              <a:rPr lang="en-US" sz="1900" dirty="0" err="1"/>
              <a:t>Ulisboa</a:t>
            </a:r>
            <a:endParaRPr lang="en-US" sz="1900" dirty="0"/>
          </a:p>
          <a:p>
            <a:r>
              <a:rPr lang="en-US" sz="1900" dirty="0"/>
              <a:t>2- RAIZ – Forest and Paper Research Institute, The Navigator Company</a:t>
            </a:r>
          </a:p>
          <a:p>
            <a:r>
              <a:rPr lang="en-US" sz="1900" dirty="0"/>
              <a:t>3- ALTRI </a:t>
            </a:r>
            <a:r>
              <a:rPr lang="en-US" sz="1900" dirty="0" err="1"/>
              <a:t>Florestal</a:t>
            </a:r>
            <a:endParaRPr lang="en-US" sz="19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484CCC-9AB9-41BA-BF31-C9CA5A1218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92680" y="5396630"/>
            <a:ext cx="8483868" cy="140041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International Scientific Workshop "Diversifying Business Models for Biocontrol Deployment"</a:t>
            </a:r>
          </a:p>
          <a:p>
            <a:r>
              <a:rPr lang="en-US" dirty="0"/>
              <a:t>Paris, 2023</a:t>
            </a:r>
          </a:p>
        </p:txBody>
      </p:sp>
    </p:spTree>
    <p:extLst>
      <p:ext uri="{BB962C8B-B14F-4D97-AF65-F5344CB8AC3E}">
        <p14:creationId xmlns:p14="http://schemas.microsoft.com/office/powerpoint/2010/main" val="301306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The increasing number of Eucalyptus pest species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338127" cy="434242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3" y="82209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graphicFrame>
        <p:nvGraphicFramePr>
          <p:cNvPr id="8" name="Chart Placeholder 6"/>
          <p:cNvGraphicFramePr>
            <a:graphicFrameLocks noGrp="1"/>
          </p:cNvGraphicFramePr>
          <p:nvPr>
            <p:ph type="pic" sz="quarter" idx="15"/>
            <p:extLst>
              <p:ext uri="{D42A27DB-BD31-4B8C-83A1-F6EECF244321}">
                <p14:modId xmlns:p14="http://schemas.microsoft.com/office/powerpoint/2010/main" val="2287138071"/>
              </p:ext>
            </p:extLst>
          </p:nvPr>
        </p:nvGraphicFramePr>
        <p:xfrm>
          <a:off x="0" y="1658938"/>
          <a:ext cx="9387840" cy="4518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6C3E0A7-1C3E-0A40-AC21-1EAD4086CBB7}"/>
              </a:ext>
            </a:extLst>
          </p:cNvPr>
          <p:cNvSpPr txBox="1">
            <a:spLocks/>
          </p:cNvSpPr>
          <p:nvPr/>
        </p:nvSpPr>
        <p:spPr>
          <a:xfrm>
            <a:off x="9540241" y="1658939"/>
            <a:ext cx="2651760" cy="348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i="0" dirty="0"/>
              <a:t>Currently, there are at least 17 invasive Eucalyptus pests in Europe, 15 of which are in Portugal</a:t>
            </a:r>
          </a:p>
          <a:p>
            <a:endParaRPr lang="en-US" sz="2200" b="1" i="0" dirty="0"/>
          </a:p>
          <a:p>
            <a:r>
              <a:rPr lang="en-US" sz="2200" b="1" i="0" dirty="0"/>
              <a:t>Pests of </a:t>
            </a:r>
            <a:r>
              <a:rPr lang="en-US" sz="2200" b="1" dirty="0"/>
              <a:t>E. </a:t>
            </a:r>
            <a:r>
              <a:rPr lang="en-US" sz="2200" b="1" dirty="0" err="1"/>
              <a:t>globulus</a:t>
            </a:r>
            <a:r>
              <a:rPr lang="en-US" sz="2200" b="1" dirty="0"/>
              <a:t> </a:t>
            </a:r>
            <a:r>
              <a:rPr lang="en-US" sz="2200" b="1" i="0" dirty="0"/>
              <a:t>(in red).</a:t>
            </a:r>
          </a:p>
        </p:txBody>
      </p:sp>
    </p:spTree>
    <p:extLst>
      <p:ext uri="{BB962C8B-B14F-4D97-AF65-F5344CB8AC3E}">
        <p14:creationId xmlns:p14="http://schemas.microsoft.com/office/powerpoint/2010/main" val="332433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9A437-8B14-44F3-9CD4-350A04C1C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800" y="470056"/>
            <a:ext cx="10515600" cy="94276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Economic impacts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5E8062-5491-4788-A35F-8BEF6FC48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0073" y="6282202"/>
            <a:ext cx="4231447" cy="540922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88701-5FB3-46AF-AA79-5DFBF0449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52AA4-2DB7-4C7A-99AA-093B615C3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6881" y="2201409"/>
            <a:ext cx="3826080" cy="823912"/>
          </a:xfrm>
        </p:spPr>
        <p:txBody>
          <a:bodyPr/>
          <a:lstStyle/>
          <a:p>
            <a:r>
              <a:rPr lang="en-US" dirty="0"/>
              <a:t>Damage and impacts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9CBA16-FC20-442F-ADE3-E8D745590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6881" y="3414280"/>
            <a:ext cx="4413816" cy="1774940"/>
          </a:xfrm>
        </p:spPr>
        <p:txBody>
          <a:bodyPr>
            <a:normAutofit lnSpcReduction="10000"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Heavy defoliation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Tree mortality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Wood production loss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Changes in land use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C79059-C535-4122-AA80-8D550BB431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27383" y="834640"/>
            <a:ext cx="1131136" cy="25232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4" name="Picture Placeholder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4" r="27964"/>
          <a:stretch>
            <a:fillRect/>
          </a:stretch>
        </p:blipFill>
        <p:spPr>
          <a:xfrm>
            <a:off x="5825098" y="1591396"/>
            <a:ext cx="2957621" cy="5031634"/>
          </a:xfrm>
          <a:prstGeom prst="rect">
            <a:avLst/>
          </a:prstGeom>
        </p:spPr>
      </p:pic>
      <p:pic>
        <p:nvPicPr>
          <p:cNvPr id="18" name="Picture 10" descr="Estragos extremos - Gonipterus">
            <a:extLst>
              <a:ext uri="{FF2B5EF4-FFF2-40B4-BE49-F238E27FC236}">
                <a16:creationId xmlns:a16="http://schemas.microsoft.com/office/drawing/2014/main" id="{6D3ADAC9-77B8-45FF-AECB-2169B3BAAA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3161" r="23161"/>
          <a:stretch/>
        </p:blipFill>
        <p:spPr bwMode="auto">
          <a:xfrm>
            <a:off x="8889865" y="3777901"/>
            <a:ext cx="3031559" cy="2845129"/>
          </a:xfrm>
          <a:prstGeom prst="rect">
            <a:avLst/>
          </a:prstGeom>
          <a:ln>
            <a:noFill/>
          </a:ln>
          <a:effectLst>
            <a:outerShdw blurRad="292100" dist="139700" dir="2700000" sx="37000" sy="37000" algn="tl" rotWithShape="0">
              <a:srgbClr val="333333">
                <a:alpha val="5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/>
          <p:cNvGrpSpPr>
            <a:grpSpLocks noChangeAspect="1"/>
          </p:cNvGrpSpPr>
          <p:nvPr/>
        </p:nvGrpSpPr>
        <p:grpSpPr>
          <a:xfrm>
            <a:off x="8845630" y="1591396"/>
            <a:ext cx="3075794" cy="2291804"/>
            <a:chOff x="2870200" y="2828493"/>
            <a:chExt cx="4933610" cy="3747774"/>
          </a:xfrm>
        </p:grpSpPr>
        <p:pic>
          <p:nvPicPr>
            <p:cNvPr id="20" name="Picture 2" descr="C:\Users\cvalente\Desktop\RAIZ_6jul2014\FOTOS\PRAGAS\Gonipterus-Anaphes\2014_Edelegatensis S. Pedro do Sul\P1250651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1"/>
            <a:stretch/>
          </p:blipFill>
          <p:spPr bwMode="auto">
            <a:xfrm>
              <a:off x="2870200" y="2828493"/>
              <a:ext cx="4933610" cy="37477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5"/>
            <p:cNvSpPr>
              <a:spLocks noChangeArrowheads="1"/>
            </p:cNvSpPr>
            <p:nvPr/>
          </p:nvSpPr>
          <p:spPr bwMode="auto">
            <a:xfrm>
              <a:off x="5892434" y="3172526"/>
              <a:ext cx="1781067" cy="452975"/>
            </a:xfrm>
            <a:prstGeom prst="rect">
              <a:avLst/>
            </a:prstGeom>
            <a:solidFill>
              <a:srgbClr val="FFFFFF">
                <a:alpha val="70980"/>
              </a:srgbClr>
            </a:solidFill>
            <a:ln>
              <a:noFill/>
            </a:ln>
            <a:effectLst>
              <a:softEdge rad="50800"/>
            </a:effectLst>
          </p:spPr>
          <p:txBody>
            <a:bodyPr wrap="square" anchor="ctr">
              <a:spAutoFit/>
            </a:bodyPr>
            <a:lstStyle/>
            <a:p>
              <a:pPr algn="ctr">
                <a:spcBef>
                  <a:spcPts val="450"/>
                </a:spcBef>
                <a:spcAft>
                  <a:spcPts val="450"/>
                </a:spcAft>
              </a:pPr>
              <a:r>
                <a:rPr lang="pt-PT" altLang="pt-PT" sz="1200" b="1" i="1" dirty="0">
                  <a:latin typeface="Calibri" panose="020F050202020403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E. globulus</a:t>
              </a:r>
            </a:p>
          </p:txBody>
        </p:sp>
        <p:sp>
          <p:nvSpPr>
            <p:cNvPr id="22" name="Rectangle 21"/>
            <p:cNvSpPr>
              <a:spLocks noChangeArrowheads="1"/>
            </p:cNvSpPr>
            <p:nvPr/>
          </p:nvSpPr>
          <p:spPr bwMode="auto">
            <a:xfrm>
              <a:off x="3073399" y="5883802"/>
              <a:ext cx="2916053" cy="452975"/>
            </a:xfrm>
            <a:prstGeom prst="rect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  <a:effectLst>
              <a:softEdge rad="50800"/>
            </a:effectLst>
          </p:spPr>
          <p:txBody>
            <a:bodyPr wrap="square" anchor="ctr">
              <a:spAutoFit/>
            </a:bodyPr>
            <a:lstStyle/>
            <a:p>
              <a:pPr algn="ctr">
                <a:spcBef>
                  <a:spcPts val="450"/>
                </a:spcBef>
                <a:spcAft>
                  <a:spcPts val="450"/>
                </a:spcAft>
              </a:pPr>
              <a:r>
                <a:rPr lang="pt-PT" altLang="pt-PT" sz="1200" b="1" i="1" dirty="0">
                  <a:latin typeface="Calibri" panose="020F050202020403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E. delegatensis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802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51" y="86814"/>
            <a:ext cx="10515600" cy="113127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Establishment biocontrol </a:t>
            </a:r>
            <a:r>
              <a:rPr lang="en-US" dirty="0">
                <a:solidFill>
                  <a:schemeClr val="tx1"/>
                </a:solidFill>
              </a:rPr>
              <a:t>part of the solution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2663"/>
            <a:ext cx="4640580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73740" y="83733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graphicFrame>
        <p:nvGraphicFramePr>
          <p:cNvPr id="9" name="Content Placeholder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4515794"/>
              </p:ext>
            </p:extLst>
          </p:nvPr>
        </p:nvGraphicFramePr>
        <p:xfrm>
          <a:off x="3406140" y="1236993"/>
          <a:ext cx="8054340" cy="491414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808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20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54241">
                  <a:extLst>
                    <a:ext uri="{9D8B030D-6E8A-4147-A177-3AD203B41FA5}">
                      <a16:colId xmlns:a16="http://schemas.microsoft.com/office/drawing/2014/main" val="1579432290"/>
                    </a:ext>
                  </a:extLst>
                </a:gridCol>
              </a:tblGrid>
              <a:tr h="832439"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/>
                        <a:t>Pest species on </a:t>
                      </a:r>
                      <a:r>
                        <a:rPr lang="en-US" sz="2200" b="1" i="1" dirty="0"/>
                        <a:t>E. </a:t>
                      </a:r>
                      <a:r>
                        <a:rPr lang="en-US" sz="2200" b="1" i="1" dirty="0" err="1"/>
                        <a:t>globulus</a:t>
                      </a:r>
                      <a:endParaRPr lang="en-US" sz="2200" b="1" i="1" dirty="0"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rgbClr val="EBE3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/>
                        <a:t>BC agents arrived by chance</a:t>
                      </a:r>
                      <a:endParaRPr lang="en-US" sz="2200" b="1" dirty="0"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rgbClr val="EBE3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baseline="0" dirty="0"/>
                        <a:t>Establishment biocontrol programs</a:t>
                      </a:r>
                      <a:endParaRPr lang="en-US" sz="2200" b="1" dirty="0">
                        <a:latin typeface="+mn-lt"/>
                      </a:endParaRPr>
                    </a:p>
                  </a:txBody>
                  <a:tcPr marL="68580" marR="68580" marT="34290" marB="34290" anchor="ctr">
                    <a:solidFill>
                      <a:srgbClr val="EBE3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022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800" b="1" i="1" u="none" strike="noStrike" dirty="0" err="1">
                          <a:effectLst/>
                        </a:rPr>
                        <a:t>Phoracantha</a:t>
                      </a:r>
                      <a:r>
                        <a:rPr lang="pt-PT" sz="1800" b="1" i="1" u="none" strike="noStrike" dirty="0">
                          <a:effectLst/>
                        </a:rPr>
                        <a:t> recurva / P.</a:t>
                      </a:r>
                      <a:r>
                        <a:rPr lang="pt-PT" sz="1800" b="1" i="1" u="none" strike="noStrike" baseline="0" dirty="0">
                          <a:effectLst/>
                        </a:rPr>
                        <a:t> </a:t>
                      </a:r>
                      <a:r>
                        <a:rPr lang="pt-PT" sz="1800" b="1" i="1" u="none" strike="noStrike" dirty="0" err="1">
                          <a:effectLst/>
                        </a:rPr>
                        <a:t>semipunctata</a:t>
                      </a:r>
                      <a:endParaRPr lang="pt-PT" sz="18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4" marR="6214" marT="621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 err="1"/>
                        <a:t>Avetianela</a:t>
                      </a:r>
                      <a:r>
                        <a:rPr lang="en-US" sz="1800" b="1" i="1" baseline="0" dirty="0"/>
                        <a:t> </a:t>
                      </a:r>
                      <a:r>
                        <a:rPr lang="en-US" sz="1800" b="1" i="1" baseline="0" dirty="0" err="1"/>
                        <a:t>longoi</a:t>
                      </a:r>
                      <a:endParaRPr lang="en-US" sz="1800" b="1" i="1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_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9389">
                <a:tc>
                  <a:txBody>
                    <a:bodyPr/>
                    <a:lstStyle/>
                    <a:p>
                      <a:pPr algn="l" fontAlgn="ctr"/>
                      <a:r>
                        <a:rPr lang="pt-PT" sz="1800" b="1" i="1" u="none" strike="noStrike" dirty="0" err="1">
                          <a:effectLst/>
                        </a:rPr>
                        <a:t>Gonipterus</a:t>
                      </a:r>
                      <a:r>
                        <a:rPr lang="pt-PT" sz="1800" b="1" i="1" u="none" strike="noStrike" dirty="0">
                          <a:effectLst/>
                        </a:rPr>
                        <a:t> </a:t>
                      </a:r>
                      <a:r>
                        <a:rPr lang="pt-PT" sz="1800" b="1" i="1" u="none" strike="noStrike" dirty="0" err="1">
                          <a:effectLst/>
                        </a:rPr>
                        <a:t>platensis</a:t>
                      </a:r>
                      <a:endParaRPr lang="pt-PT" sz="18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4" marR="6214" marT="621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_</a:t>
                      </a:r>
                    </a:p>
                    <a:p>
                      <a:pPr algn="ctr"/>
                      <a:endParaRPr lang="en-US" sz="1800" b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kern="1200" dirty="0" err="1"/>
                        <a:t>Anaphes</a:t>
                      </a:r>
                      <a:r>
                        <a:rPr lang="en-US" sz="1800" b="1" i="1" kern="1200" dirty="0"/>
                        <a:t> </a:t>
                      </a:r>
                      <a:r>
                        <a:rPr lang="en-US" sz="1800" b="1" i="1" kern="1200" dirty="0" err="1"/>
                        <a:t>nitens</a:t>
                      </a:r>
                      <a:endParaRPr lang="en-US" sz="1800" b="1" i="1" kern="12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kern="1200" dirty="0" err="1"/>
                        <a:t>Anaphes</a:t>
                      </a:r>
                      <a:r>
                        <a:rPr lang="en-US" sz="1800" b="1" i="1" kern="1200" dirty="0"/>
                        <a:t> </a:t>
                      </a:r>
                      <a:r>
                        <a:rPr lang="en-US" sz="1800" b="1" i="1" kern="1200" dirty="0" err="1"/>
                        <a:t>inexpectatus</a:t>
                      </a:r>
                      <a:r>
                        <a:rPr lang="en-US" sz="1800" b="1" i="1" kern="1200" dirty="0"/>
                        <a:t> </a:t>
                      </a:r>
                      <a:r>
                        <a:rPr lang="en-US" sz="2000" b="1" i="1" kern="1200" dirty="0">
                          <a:solidFill>
                            <a:srgbClr val="FF0000"/>
                          </a:solidFill>
                        </a:rPr>
                        <a:t>*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kern="1200" dirty="0"/>
                        <a:t>Anagonia </a:t>
                      </a:r>
                      <a:r>
                        <a:rPr lang="en-US" sz="1800" b="1" i="1" kern="1200" dirty="0" err="1"/>
                        <a:t>lasiophthalmia</a:t>
                      </a:r>
                      <a:r>
                        <a:rPr lang="en-US" sz="1800" b="1" i="1" kern="1200" dirty="0"/>
                        <a:t> </a:t>
                      </a:r>
                      <a:r>
                        <a:rPr lang="en-US" sz="1800" b="1" i="1" kern="1200" dirty="0">
                          <a:solidFill>
                            <a:srgbClr val="FF0000"/>
                          </a:solidFill>
                        </a:rPr>
                        <a:t>*</a:t>
                      </a:r>
                      <a:r>
                        <a:rPr lang="en-US" sz="1800" b="1" i="1" kern="1200" dirty="0"/>
                        <a:t> 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326032201"/>
                  </a:ext>
                </a:extLst>
              </a:tr>
              <a:tr h="342386">
                <a:tc>
                  <a:txBody>
                    <a:bodyPr/>
                    <a:lstStyle/>
                    <a:p>
                      <a:pPr algn="l" fontAlgn="ctr"/>
                      <a:r>
                        <a:rPr lang="pt-PT" sz="1800" b="1" i="1" u="none" strike="noStrike" dirty="0" err="1">
                          <a:effectLst/>
                        </a:rPr>
                        <a:t>Ctenarytaina</a:t>
                      </a:r>
                      <a:r>
                        <a:rPr lang="pt-PT" sz="1800" b="1" i="1" u="none" strike="noStrike" dirty="0">
                          <a:effectLst/>
                        </a:rPr>
                        <a:t> </a:t>
                      </a:r>
                      <a:r>
                        <a:rPr lang="pt-PT" sz="1800" b="1" i="1" u="none" strike="noStrike" dirty="0" err="1">
                          <a:effectLst/>
                        </a:rPr>
                        <a:t>eucalypti</a:t>
                      </a:r>
                      <a:endParaRPr lang="pt-PT" sz="18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4" marR="6214" marT="6214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Psyllaephagous</a:t>
                      </a:r>
                      <a:r>
                        <a:rPr lang="en-US" sz="1800" b="1" i="1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1" kern="1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pillosus</a:t>
                      </a:r>
                      <a:endParaRPr lang="en-US" sz="1800" b="1" i="1" kern="1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_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683241319"/>
                  </a:ext>
                </a:extLst>
              </a:tr>
              <a:tr h="616295">
                <a:tc>
                  <a:txBody>
                    <a:bodyPr/>
                    <a:lstStyle/>
                    <a:p>
                      <a:pPr algn="l" fontAlgn="ctr"/>
                      <a:r>
                        <a:rPr lang="pt-PT" sz="1800" b="1" i="1" u="none" strike="noStrike" dirty="0" err="1">
                          <a:effectLst/>
                        </a:rPr>
                        <a:t>Ctenarytaina</a:t>
                      </a:r>
                      <a:r>
                        <a:rPr lang="pt-PT" sz="1800" b="1" i="1" u="none" strike="noStrike" dirty="0">
                          <a:effectLst/>
                        </a:rPr>
                        <a:t> </a:t>
                      </a:r>
                      <a:r>
                        <a:rPr lang="pt-PT" sz="1800" b="1" i="1" u="none" strike="noStrike" dirty="0" err="1">
                          <a:effectLst/>
                        </a:rPr>
                        <a:t>spatulata</a:t>
                      </a:r>
                      <a:endParaRPr lang="pt-PT" sz="18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4" marR="6214" marT="621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_</a:t>
                      </a:r>
                    </a:p>
                    <a:p>
                      <a:pPr algn="ctr"/>
                      <a:endParaRPr lang="en-US" sz="18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_</a:t>
                      </a:r>
                    </a:p>
                    <a:p>
                      <a:pPr algn="ctr"/>
                      <a:endParaRPr lang="en-US" sz="18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386">
                <a:tc>
                  <a:txBody>
                    <a:bodyPr/>
                    <a:lstStyle/>
                    <a:p>
                      <a:pPr algn="l" fontAlgn="ctr"/>
                      <a:r>
                        <a:rPr lang="pt-PT" sz="1800" b="1" i="1" u="none" strike="noStrike" dirty="0" err="1">
                          <a:effectLst/>
                        </a:rPr>
                        <a:t>Thaumastocoris</a:t>
                      </a:r>
                      <a:r>
                        <a:rPr lang="pt-PT" sz="1800" b="1" i="1" u="none" strike="noStrike" dirty="0">
                          <a:effectLst/>
                        </a:rPr>
                        <a:t> </a:t>
                      </a:r>
                      <a:r>
                        <a:rPr lang="pt-PT" sz="1800" b="1" i="1" u="none" strike="noStrike" dirty="0" err="1">
                          <a:effectLst/>
                        </a:rPr>
                        <a:t>peregrinus</a:t>
                      </a:r>
                      <a:endParaRPr lang="pt-PT" sz="18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4" marR="6214" marT="621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_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kern="1200" dirty="0" err="1"/>
                        <a:t>Cleruchoides</a:t>
                      </a:r>
                      <a:r>
                        <a:rPr lang="en-US" sz="1800" b="1" i="1" kern="1200" dirty="0"/>
                        <a:t> </a:t>
                      </a:r>
                      <a:r>
                        <a:rPr lang="en-US" sz="1800" b="1" i="1" kern="1200" dirty="0" err="1"/>
                        <a:t>noackae</a:t>
                      </a:r>
                      <a:endParaRPr lang="en-US" sz="1800" b="1" i="1" kern="12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829101853"/>
                  </a:ext>
                </a:extLst>
              </a:tr>
              <a:tr h="867483">
                <a:tc>
                  <a:txBody>
                    <a:bodyPr/>
                    <a:lstStyle/>
                    <a:p>
                      <a:pPr algn="l" fontAlgn="ctr"/>
                      <a:r>
                        <a:rPr lang="pt-PT" sz="1800" b="1" i="1" u="none" strike="noStrike" dirty="0" err="1">
                          <a:effectLst/>
                        </a:rPr>
                        <a:t>Trachymela</a:t>
                      </a:r>
                      <a:r>
                        <a:rPr lang="pt-PT" sz="1800" b="1" i="1" u="none" strike="noStrike" dirty="0">
                          <a:effectLst/>
                        </a:rPr>
                        <a:t> </a:t>
                      </a:r>
                      <a:r>
                        <a:rPr lang="pt-PT" sz="1800" b="1" i="1" u="none" strike="noStrike" dirty="0" err="1">
                          <a:effectLst/>
                        </a:rPr>
                        <a:t>sloanei</a:t>
                      </a:r>
                      <a:endParaRPr lang="pt-PT" sz="18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4" marR="6214" marT="621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_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(importation 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for 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lab</a:t>
                      </a:r>
                      <a:r>
                        <a:rPr lang="en-US" sz="1800" b="1" baseline="0" dirty="0">
                          <a:solidFill>
                            <a:srgbClr val="FF0000"/>
                          </a:solidFill>
                        </a:rPr>
                        <a:t> studies </a:t>
                      </a:r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</a:rPr>
                        <a:t>applied</a:t>
                      </a:r>
                      <a:r>
                        <a:rPr lang="en-US" sz="1800" b="1" dirty="0" smtClean="0">
                          <a:solidFill>
                            <a:srgbClr val="FF0000"/>
                          </a:solidFill>
                        </a:rPr>
                        <a:t>,</a:t>
                      </a:r>
                      <a:endParaRPr lang="en-US" sz="1800" b="1" dirty="0">
                        <a:solidFill>
                          <a:srgbClr val="FF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dirty="0" err="1">
                          <a:solidFill>
                            <a:srgbClr val="FF0000"/>
                          </a:solidFill>
                        </a:rPr>
                        <a:t>Enoggera</a:t>
                      </a:r>
                      <a:r>
                        <a:rPr lang="en-US" sz="1800" b="1" i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1800" b="1" i="1" dirty="0" err="1">
                          <a:solidFill>
                            <a:srgbClr val="FF0000"/>
                          </a:solidFill>
                        </a:rPr>
                        <a:t>nassaui</a:t>
                      </a:r>
                      <a:r>
                        <a:rPr lang="en-US" sz="1800" b="1" dirty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958437293"/>
                  </a:ext>
                </a:extLst>
              </a:tr>
              <a:tr h="342386">
                <a:tc>
                  <a:txBody>
                    <a:bodyPr/>
                    <a:lstStyle/>
                    <a:p>
                      <a:pPr algn="l" fontAlgn="ctr"/>
                      <a:r>
                        <a:rPr lang="pt-PT" sz="1800" b="1" i="1" u="none" strike="noStrike" dirty="0" err="1">
                          <a:effectLst/>
                        </a:rPr>
                        <a:t>Ophelimus</a:t>
                      </a:r>
                      <a:r>
                        <a:rPr lang="pt-PT" sz="1800" b="1" i="1" u="none" strike="noStrike" dirty="0">
                          <a:effectLst/>
                        </a:rPr>
                        <a:t> </a:t>
                      </a:r>
                      <a:r>
                        <a:rPr lang="pt-PT" sz="1800" b="1" i="1" u="none" strike="noStrike" dirty="0" err="1">
                          <a:effectLst/>
                        </a:rPr>
                        <a:t>mediterraneus</a:t>
                      </a:r>
                      <a:endParaRPr lang="pt-PT" sz="1800" b="1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214" marR="6214" marT="6214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_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/>
                        <a:t>_</a:t>
                      </a:r>
                      <a:endParaRPr lang="en-US" sz="1800" b="1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468465131"/>
                  </a:ext>
                </a:extLst>
              </a:tr>
            </a:tbl>
          </a:graphicData>
        </a:graphic>
      </p:graphicFrame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DC9CBA16-FC20-442F-ADE3-E8D745590243}"/>
              </a:ext>
            </a:extLst>
          </p:cNvPr>
          <p:cNvSpPr txBox="1">
            <a:spLocks/>
          </p:cNvSpPr>
          <p:nvPr/>
        </p:nvSpPr>
        <p:spPr>
          <a:xfrm>
            <a:off x="53725" y="2588514"/>
            <a:ext cx="3064079" cy="235458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/>
              <a:t>Biocontrol programs were carried out for two pest species; 4 BC agents were imported;</a:t>
            </a:r>
          </a:p>
          <a:p>
            <a:pPr marL="0" indent="0">
              <a:buNone/>
            </a:pPr>
            <a:r>
              <a:rPr lang="en-US" sz="2400" b="1" dirty="0"/>
              <a:t>2 BC agents were first imported from Australia </a:t>
            </a:r>
            <a:r>
              <a:rPr lang="en-US" sz="2400" b="1" i="1" dirty="0">
                <a:solidFill>
                  <a:srgbClr val="FF0000"/>
                </a:solidFill>
              </a:rPr>
              <a:t>*</a:t>
            </a:r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9350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C75E2-C7E9-4CDE-A3E7-DB7E770B9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519" y="1363980"/>
            <a:ext cx="4143555" cy="1915819"/>
          </a:xfrm>
        </p:spPr>
        <p:txBody>
          <a:bodyPr>
            <a:normAutofit/>
          </a:bodyPr>
          <a:lstStyle/>
          <a:p>
            <a:r>
              <a:rPr lang="en-US" dirty="0"/>
              <a:t>Technical description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2D16A-183F-4A38-8872-766FA01EA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0341" y="2138879"/>
            <a:ext cx="4745746" cy="237216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Targeted pests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Biocontrol agents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417046-E8D4-4851-862C-0BF84D8D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5313" y="6370100"/>
            <a:ext cx="4399087" cy="3651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Establishment of biocontrol in Eucalyptus plantations in Portugal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C0AEA-646D-49DC-8618-CEFD70130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z="1400" smtClean="0">
                <a:solidFill>
                  <a:schemeClr val="tx1"/>
                </a:solidFill>
              </a:rPr>
              <a:t>13</a:t>
            </a:fld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252A41-D1CF-4A54-AC0D-995C22071B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994117" cy="28280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30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D2EC5-0A20-4D63-B00B-DEB39889D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Targeted pests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AEA0E-0AD2-4431-A4BB-BA6FE0FB9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230" y="6256118"/>
            <a:ext cx="4444807" cy="419002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A8F80-4A21-4C24-8E8C-2EF0B85E8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8E7856-1972-4633-98B1-7926DA31AF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05380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1325563"/>
          </a:xfrm>
        </p:spPr>
        <p:txBody>
          <a:bodyPr/>
          <a:lstStyle/>
          <a:p>
            <a:pPr algn="ctr" fontAlgn="ctr"/>
            <a:r>
              <a:rPr lang="pt-PT" i="1" dirty="0" err="1">
                <a:solidFill>
                  <a:schemeClr val="tx1"/>
                </a:solidFill>
              </a:rPr>
              <a:t>Gonipterus</a:t>
            </a:r>
            <a:r>
              <a:rPr lang="pt-PT" i="1" dirty="0">
                <a:solidFill>
                  <a:schemeClr val="tx1"/>
                </a:solidFill>
              </a:rPr>
              <a:t> </a:t>
            </a:r>
            <a:r>
              <a:rPr lang="pt-PT" i="1" dirty="0" err="1">
                <a:solidFill>
                  <a:schemeClr val="tx1"/>
                </a:solidFill>
              </a:rPr>
              <a:t>platensis</a:t>
            </a:r>
            <a:r>
              <a:rPr lang="pt-PT" i="1" dirty="0">
                <a:solidFill>
                  <a:schemeClr val="tx1"/>
                </a:solidFill>
              </a:rPr>
              <a:t> </a:t>
            </a:r>
            <a:r>
              <a:rPr lang="pt-PT" dirty="0">
                <a:solidFill>
                  <a:schemeClr val="tx1"/>
                </a:solidFill>
              </a:rPr>
              <a:t>(Col: </a:t>
            </a:r>
            <a:r>
              <a:rPr lang="pt-PT" dirty="0" err="1">
                <a:solidFill>
                  <a:schemeClr val="tx1"/>
                </a:solidFill>
              </a:rPr>
              <a:t>Curculionidae</a:t>
            </a:r>
            <a:r>
              <a:rPr lang="pt-PT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3" y="89176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67" t="34277" r="45738" b="24801"/>
          <a:stretch/>
        </p:blipFill>
        <p:spPr bwMode="auto">
          <a:xfrm rot="5400000">
            <a:off x="569446" y="1321502"/>
            <a:ext cx="2304000" cy="294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6" t="40562" r="26384" b="29330"/>
          <a:stretch/>
        </p:blipFill>
        <p:spPr bwMode="auto">
          <a:xfrm>
            <a:off x="247846" y="3986069"/>
            <a:ext cx="2773962" cy="21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22"/>
          <a:stretch/>
        </p:blipFill>
        <p:spPr bwMode="auto">
          <a:xfrm>
            <a:off x="3064920" y="3986069"/>
            <a:ext cx="3290035" cy="21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492" r="8544" b="41906"/>
          <a:stretch/>
        </p:blipFill>
        <p:spPr bwMode="auto">
          <a:xfrm>
            <a:off x="6612452" y="1643101"/>
            <a:ext cx="5341090" cy="23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86" b="6507"/>
          <a:stretch/>
        </p:blipFill>
        <p:spPr bwMode="auto">
          <a:xfrm>
            <a:off x="9436859" y="3986069"/>
            <a:ext cx="2516683" cy="21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" t="26522" r="29563" b="2878"/>
          <a:stretch/>
        </p:blipFill>
        <p:spPr bwMode="auto">
          <a:xfrm>
            <a:off x="6402136" y="3986069"/>
            <a:ext cx="2963248" cy="21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9" t="29146" r="19223" b="16183"/>
          <a:stretch/>
        </p:blipFill>
        <p:spPr bwMode="auto">
          <a:xfrm>
            <a:off x="3230323" y="1643101"/>
            <a:ext cx="3341067" cy="23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6E28EA2-D717-1644-78B4-2895CB332C22}"/>
              </a:ext>
            </a:extLst>
          </p:cNvPr>
          <p:cNvSpPr txBox="1">
            <a:spLocks/>
          </p:cNvSpPr>
          <p:nvPr/>
        </p:nvSpPr>
        <p:spPr>
          <a:xfrm>
            <a:off x="416230" y="6256118"/>
            <a:ext cx="4444807" cy="4190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i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Establishment of biocontrol in Eucalyptus plantations in Portugal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03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1325563"/>
          </a:xfrm>
        </p:spPr>
        <p:txBody>
          <a:bodyPr/>
          <a:lstStyle/>
          <a:p>
            <a:pPr algn="ctr" fontAlgn="ctr"/>
            <a:r>
              <a:rPr lang="pt-PT" i="1" dirty="0" err="1">
                <a:solidFill>
                  <a:schemeClr val="tx1"/>
                </a:solidFill>
              </a:rPr>
              <a:t>Gonipterus</a:t>
            </a:r>
            <a:r>
              <a:rPr lang="pt-PT" i="1" dirty="0">
                <a:solidFill>
                  <a:schemeClr val="tx1"/>
                </a:solidFill>
              </a:rPr>
              <a:t> </a:t>
            </a:r>
            <a:r>
              <a:rPr lang="pt-PT" i="1" dirty="0" err="1">
                <a:solidFill>
                  <a:schemeClr val="tx1"/>
                </a:solidFill>
              </a:rPr>
              <a:t>platensis</a:t>
            </a:r>
            <a:endParaRPr lang="pt-PT" i="1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2155" y="6241078"/>
            <a:ext cx="4627687" cy="396420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16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73740" y="83733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0" t="35899" r="60542" b="41821"/>
          <a:stretch/>
        </p:blipFill>
        <p:spPr bwMode="auto">
          <a:xfrm>
            <a:off x="423259" y="1706896"/>
            <a:ext cx="4344193" cy="4471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63" b="1"/>
          <a:stretch/>
        </p:blipFill>
        <p:spPr bwMode="auto">
          <a:xfrm>
            <a:off x="4839792" y="3872988"/>
            <a:ext cx="3420000" cy="230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" t="27946" r="12741" b="417"/>
          <a:stretch/>
        </p:blipFill>
        <p:spPr bwMode="auto">
          <a:xfrm>
            <a:off x="4839792" y="1706895"/>
            <a:ext cx="3420000" cy="2114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C:\Users\cigoncalves\Documents\RAIZ\Fotos\Gonipterus\Figueiredo_jun2014\P125062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" t="2450" r="4012" b="32806"/>
          <a:stretch/>
        </p:blipFill>
        <p:spPr bwMode="auto">
          <a:xfrm>
            <a:off x="8332132" y="4394475"/>
            <a:ext cx="3481437" cy="178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P705002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18463" y="1706895"/>
            <a:ext cx="3495106" cy="2621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343210" y="1176815"/>
            <a:ext cx="1186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Damage</a:t>
            </a:r>
          </a:p>
        </p:txBody>
      </p:sp>
    </p:spTree>
    <p:extLst>
      <p:ext uri="{BB962C8B-B14F-4D97-AF65-F5344CB8AC3E}">
        <p14:creationId xmlns:p14="http://schemas.microsoft.com/office/powerpoint/2010/main" val="197876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1325563"/>
          </a:xfrm>
        </p:spPr>
        <p:txBody>
          <a:bodyPr/>
          <a:lstStyle/>
          <a:p>
            <a:pPr algn="ctr" fontAlgn="ctr"/>
            <a:r>
              <a:rPr lang="pt-PT" i="1" dirty="0" err="1">
                <a:solidFill>
                  <a:schemeClr val="tx1"/>
                </a:solidFill>
              </a:rPr>
              <a:t>Thaumastocoris</a:t>
            </a:r>
            <a:r>
              <a:rPr lang="pt-PT" i="1" dirty="0">
                <a:solidFill>
                  <a:schemeClr val="tx1"/>
                </a:solidFill>
              </a:rPr>
              <a:t> </a:t>
            </a:r>
            <a:r>
              <a:rPr lang="pt-PT" i="1" dirty="0" err="1">
                <a:solidFill>
                  <a:schemeClr val="tx1"/>
                </a:solidFill>
              </a:rPr>
              <a:t>peregrinus</a:t>
            </a:r>
            <a:r>
              <a:rPr lang="pt-PT" i="1" dirty="0">
                <a:solidFill>
                  <a:schemeClr val="tx1"/>
                </a:solidFill>
              </a:rPr>
              <a:t> </a:t>
            </a:r>
            <a:r>
              <a:rPr lang="pt-PT" dirty="0">
                <a:solidFill>
                  <a:schemeClr val="tx1"/>
                </a:solidFill>
              </a:rPr>
              <a:t>(Hem: </a:t>
            </a:r>
            <a:r>
              <a:rPr lang="pt-PT" dirty="0" err="1">
                <a:solidFill>
                  <a:schemeClr val="tx1"/>
                </a:solidFill>
              </a:rPr>
              <a:t>Thaumastocoridae</a:t>
            </a:r>
            <a:r>
              <a:rPr lang="pt-PT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93289" y="6532060"/>
            <a:ext cx="4404360" cy="396460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52655" y="6195966"/>
            <a:ext cx="2743200" cy="365125"/>
          </a:xfrm>
        </p:spPr>
        <p:txBody>
          <a:bodyPr/>
          <a:lstStyle/>
          <a:p>
            <a:fld id="{95CBEC59-7FF9-4688-98DF-89832A0C9025}" type="slidenum">
              <a:rPr lang="en-US" smtClean="0"/>
              <a:t>17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78540" y="89176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27" t="36744" r="31300" b="44081"/>
          <a:stretch/>
        </p:blipFill>
        <p:spPr bwMode="auto">
          <a:xfrm>
            <a:off x="593289" y="1712215"/>
            <a:ext cx="5065672" cy="2242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02" t="32243" r="9117" b="43932"/>
          <a:stretch/>
        </p:blipFill>
        <p:spPr bwMode="auto">
          <a:xfrm>
            <a:off x="5825783" y="1714751"/>
            <a:ext cx="3175861" cy="2237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 descr="C:\Users\cigoncalves\AppData\Local\Microsoft\Windows\Temporary Internet Files\Content.Outlook\SKWCE9AL\P917005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377" b="23593"/>
          <a:stretch/>
        </p:blipFill>
        <p:spPr bwMode="auto">
          <a:xfrm>
            <a:off x="545958" y="4101521"/>
            <a:ext cx="3800623" cy="214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6" t="5415" b="24237"/>
          <a:stretch/>
        </p:blipFill>
        <p:spPr bwMode="auto">
          <a:xfrm>
            <a:off x="8251560" y="4075190"/>
            <a:ext cx="3344295" cy="2149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9" t="15552" b="9288"/>
          <a:stretch/>
        </p:blipFill>
        <p:spPr bwMode="auto">
          <a:xfrm>
            <a:off x="4480175" y="4046499"/>
            <a:ext cx="3637790" cy="214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617" y="1728357"/>
            <a:ext cx="2544238" cy="2217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79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3"/>
            <a:ext cx="10515600" cy="738172"/>
          </a:xfrm>
        </p:spPr>
        <p:txBody>
          <a:bodyPr/>
          <a:lstStyle/>
          <a:p>
            <a:pPr algn="ctr" fontAlgn="ctr"/>
            <a:r>
              <a:rPr lang="pt-PT" i="1" dirty="0" err="1">
                <a:solidFill>
                  <a:schemeClr val="tx1"/>
                </a:solidFill>
              </a:rPr>
              <a:t>Thaumastocoris</a:t>
            </a:r>
            <a:r>
              <a:rPr lang="pt-PT" i="1" dirty="0">
                <a:solidFill>
                  <a:schemeClr val="tx1"/>
                </a:solidFill>
              </a:rPr>
              <a:t> </a:t>
            </a:r>
            <a:r>
              <a:rPr lang="pt-PT" i="1" dirty="0" err="1">
                <a:solidFill>
                  <a:schemeClr val="tx1"/>
                </a:solidFill>
              </a:rPr>
              <a:t>peregrinus</a:t>
            </a:r>
            <a:endParaRPr lang="pt-PT" i="1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741987" cy="472342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35518" y="857354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29307" y="1650420"/>
            <a:ext cx="11592951" cy="4517136"/>
          </a:xfrm>
        </p:spPr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2" r="27483"/>
          <a:stretch/>
        </p:blipFill>
        <p:spPr bwMode="auto">
          <a:xfrm>
            <a:off x="1294296" y="1582134"/>
            <a:ext cx="4282372" cy="4653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8" t="23816" r="10099"/>
          <a:stretch/>
        </p:blipFill>
        <p:spPr bwMode="auto">
          <a:xfrm>
            <a:off x="5814645" y="1582134"/>
            <a:ext cx="3630343" cy="4708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127590" y="1031249"/>
            <a:ext cx="1186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Damage</a:t>
            </a:r>
          </a:p>
        </p:txBody>
      </p:sp>
    </p:spTree>
    <p:extLst>
      <p:ext uri="{BB962C8B-B14F-4D97-AF65-F5344CB8AC3E}">
        <p14:creationId xmlns:p14="http://schemas.microsoft.com/office/powerpoint/2010/main" val="220333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1325563"/>
          </a:xfrm>
        </p:spPr>
        <p:txBody>
          <a:bodyPr/>
          <a:lstStyle/>
          <a:p>
            <a:pPr algn="ctr" fontAlgn="ctr"/>
            <a:r>
              <a:rPr lang="pt-PT" i="1" dirty="0" err="1">
                <a:solidFill>
                  <a:schemeClr val="tx1"/>
                </a:solidFill>
              </a:rPr>
              <a:t>Trachymela</a:t>
            </a:r>
            <a:r>
              <a:rPr lang="pt-PT" i="1" dirty="0">
                <a:solidFill>
                  <a:schemeClr val="tx1"/>
                </a:solidFill>
              </a:rPr>
              <a:t> </a:t>
            </a:r>
            <a:r>
              <a:rPr lang="pt-PT" i="1" dirty="0" err="1">
                <a:solidFill>
                  <a:schemeClr val="tx1"/>
                </a:solidFill>
              </a:rPr>
              <a:t>sloanei</a:t>
            </a:r>
            <a:r>
              <a:rPr lang="pt-PT" i="1" dirty="0">
                <a:solidFill>
                  <a:schemeClr val="tx1"/>
                </a:solidFill>
              </a:rPr>
              <a:t> </a:t>
            </a:r>
            <a:r>
              <a:rPr lang="pt-PT" dirty="0">
                <a:solidFill>
                  <a:schemeClr val="tx1"/>
                </a:solidFill>
              </a:rPr>
              <a:t>(Col: </a:t>
            </a:r>
            <a:r>
              <a:rPr lang="pt-PT" dirty="0" err="1">
                <a:solidFill>
                  <a:schemeClr val="tx1"/>
                </a:solidFill>
              </a:rPr>
              <a:t>Chrysomelidae</a:t>
            </a:r>
            <a:r>
              <a:rPr lang="pt-PT" dirty="0">
                <a:solidFill>
                  <a:schemeClr val="tx1"/>
                </a:solidFill>
              </a:rPr>
              <a:t>)</a:t>
            </a:r>
            <a:endParaRPr lang="pt-PT" i="1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9"/>
            <a:ext cx="4604827" cy="236121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19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07383" y="89176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5" r="15433"/>
          <a:stretch/>
        </p:blipFill>
        <p:spPr bwMode="auto">
          <a:xfrm rot="5400000">
            <a:off x="319941" y="1471246"/>
            <a:ext cx="2951521" cy="2948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209" y="3193397"/>
            <a:ext cx="2588536" cy="25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\\EIXFS1\Usr\Groups\DIF\Proteccao\Projetos &amp; Ensaios\Trachymela\Fotos Trachimela 2019 ENCE\DSCN575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65"/>
          <a:stretch/>
        </p:blipFill>
        <p:spPr bwMode="auto">
          <a:xfrm>
            <a:off x="4671803" y="1857772"/>
            <a:ext cx="5549548" cy="385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8434991" y="1312173"/>
            <a:ext cx="2427093" cy="2597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759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C75E2-C7E9-4CDE-A3E7-DB7E770B9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519" y="1363980"/>
            <a:ext cx="4143555" cy="191581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The biocontrol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2D16A-183F-4A38-8872-766FA01EA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0341" y="2138879"/>
            <a:ext cx="4745746" cy="237216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Organizations 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Biocontrol method </a:t>
            </a:r>
            <a:r>
              <a:rPr lang="en-US" sz="2800" b="1" dirty="0" smtClean="0">
                <a:solidFill>
                  <a:schemeClr val="tx1"/>
                </a:solidFill>
              </a:rPr>
              <a:t>background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Technical </a:t>
            </a:r>
            <a:r>
              <a:rPr lang="en-US" sz="2800" b="1" dirty="0" smtClean="0">
                <a:solidFill>
                  <a:schemeClr val="tx1"/>
                </a:solidFill>
              </a:rPr>
              <a:t>description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Value proposition and </a:t>
            </a:r>
            <a:r>
              <a:rPr lang="en-US" sz="2800" b="1" dirty="0" smtClean="0">
                <a:solidFill>
                  <a:schemeClr val="tx1"/>
                </a:solidFill>
              </a:rPr>
              <a:t>network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417046-E8D4-4851-862C-0BF84D8D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453" y="6309458"/>
            <a:ext cx="4330507" cy="36512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Establishment of biocontrol in Eucalyptus plantations in Portugal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C0AEA-646D-49DC-8618-CEFD70130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z="1400" smtClean="0">
                <a:solidFill>
                  <a:schemeClr val="tx1"/>
                </a:solidFill>
              </a:rPr>
              <a:t>2</a:t>
            </a:fld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252A41-D1CF-4A54-AC0D-995C22071B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1009357" cy="23708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92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902295"/>
          </a:xfrm>
        </p:spPr>
        <p:txBody>
          <a:bodyPr/>
          <a:lstStyle/>
          <a:p>
            <a:pPr algn="ctr" fontAlgn="ctr"/>
            <a:r>
              <a:rPr lang="pt-PT" i="1" dirty="0" err="1">
                <a:solidFill>
                  <a:schemeClr val="tx1"/>
                </a:solidFill>
              </a:rPr>
              <a:t>Trachymela</a:t>
            </a:r>
            <a:r>
              <a:rPr lang="pt-PT" i="1" dirty="0">
                <a:solidFill>
                  <a:schemeClr val="tx1"/>
                </a:solidFill>
              </a:rPr>
              <a:t> </a:t>
            </a:r>
            <a:r>
              <a:rPr lang="pt-PT" i="1" dirty="0" err="1">
                <a:solidFill>
                  <a:schemeClr val="tx1"/>
                </a:solidFill>
              </a:rPr>
              <a:t>sloanei</a:t>
            </a:r>
            <a:endParaRPr lang="pt-PT" i="1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95306" y="857354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15" name="Picture 4" descr="\\EIXFS1\Usr\Groups\DIF\Proteccao\Projetos &amp; Ensaios\Trachymela\Fotos Trachimela 2019 ENCE\DSCN57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74" y="1634236"/>
            <a:ext cx="3170349" cy="422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\\EIXFS1\Usr\Groups\DIF\Proteccao\Projetos &amp; Ensaios\Trachymela\Fotos Trachimela 2019 ENCE\DSCN570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56473" y="4173651"/>
            <a:ext cx="4250219" cy="1883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\\EIXFS1\Usr\Groups\DIF\Proteccao\Projetos &amp; Ensaios\Trachymela\Fotos Trachimela 2019 ENCE\DSCN57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663" y="1634236"/>
            <a:ext cx="3969518" cy="297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127590" y="1031249"/>
            <a:ext cx="11865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Damage</a:t>
            </a:r>
          </a:p>
        </p:txBody>
      </p:sp>
    </p:spTree>
    <p:extLst>
      <p:ext uri="{BB962C8B-B14F-4D97-AF65-F5344CB8AC3E}">
        <p14:creationId xmlns:p14="http://schemas.microsoft.com/office/powerpoint/2010/main" val="310510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D2EC5-0A20-4D63-B00B-DEB39889D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Biocontrol agents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AEA0E-0AD2-4431-A4BB-BA6FE0FB9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952" y="6370100"/>
            <a:ext cx="4246164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A8F80-4A21-4C24-8E8C-2EF0B85E8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8E7856-1972-4633-98B1-7926DA31AF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986497" cy="2904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2432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73" y="198389"/>
            <a:ext cx="10515600" cy="1325563"/>
          </a:xfrm>
        </p:spPr>
        <p:txBody>
          <a:bodyPr/>
          <a:lstStyle/>
          <a:p>
            <a:pPr algn="ctr"/>
            <a:r>
              <a:rPr lang="en-US" i="1" dirty="0" err="1">
                <a:solidFill>
                  <a:schemeClr val="tx1"/>
                </a:solidFill>
              </a:rPr>
              <a:t>Anaphes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nitens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Hym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Mymaridae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330507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22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50986" y="884181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9" name="Picture 8" descr="http://www.bugsinthenews.com/Anaphes%20iole.jpg"/>
          <p:cNvPicPr>
            <a:picLocks noChangeAspect="1" noChangeArrowheads="1"/>
          </p:cNvPicPr>
          <p:nvPr/>
        </p:nvPicPr>
        <p:blipFill>
          <a:blip r:embed="rId2" cstate="print"/>
          <a:srcRect t="19048" r="9776" b="9525"/>
          <a:stretch>
            <a:fillRect/>
          </a:stretch>
        </p:blipFill>
        <p:spPr bwMode="auto">
          <a:xfrm>
            <a:off x="703354" y="2232661"/>
            <a:ext cx="4317411" cy="2537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Users\A\Desktop\A. nitens_3.tif">
            <a:extLst>
              <a:ext uri="{FF2B5EF4-FFF2-40B4-BE49-F238E27FC236}">
                <a16:creationId xmlns:a16="http://schemas.microsoft.com/office/drawing/2014/main" id="{D69F69DC-461F-469D-AF57-FB136E965CB8}"/>
              </a:ext>
            </a:extLst>
          </p:cNvPr>
          <p:cNvPicPr>
            <a:picLocks noGrp="1" noChangeAspect="1" noChangeArrowheads="1"/>
          </p:cNvPicPr>
          <p:nvPr>
            <p:ph type="pic" sz="quarter" idx="1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4" b="11414"/>
          <a:stretch/>
        </p:blipFill>
        <p:spPr bwMode="auto">
          <a:xfrm>
            <a:off x="5020765" y="2167299"/>
            <a:ext cx="6846713" cy="266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703354" y="1447419"/>
            <a:ext cx="351269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/>
              <a:t>Egg </a:t>
            </a:r>
            <a:r>
              <a:rPr lang="en-GB" sz="2200" b="1" dirty="0" err="1"/>
              <a:t>parasitoid</a:t>
            </a:r>
            <a:r>
              <a:rPr lang="en-GB" sz="2200" b="1" dirty="0"/>
              <a:t> of </a:t>
            </a:r>
            <a:r>
              <a:rPr lang="en-GB" sz="2200" b="1" i="1" dirty="0"/>
              <a:t>G. platensis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9843" y="5124476"/>
            <a:ext cx="8261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dirty="0"/>
              <a:t>First released in South Africa in 1926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200" b="1" dirty="0"/>
              <a:t>Released in Portugal since 1996</a:t>
            </a:r>
          </a:p>
        </p:txBody>
      </p:sp>
    </p:spTree>
    <p:extLst>
      <p:ext uri="{BB962C8B-B14F-4D97-AF65-F5344CB8AC3E}">
        <p14:creationId xmlns:p14="http://schemas.microsoft.com/office/powerpoint/2010/main" val="121734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Constraints with </a:t>
            </a:r>
            <a:r>
              <a:rPr lang="en-US" i="1" dirty="0">
                <a:solidFill>
                  <a:schemeClr val="tx1"/>
                </a:solidFill>
              </a:rPr>
              <a:t>A. </a:t>
            </a:r>
            <a:r>
              <a:rPr lang="en-US" i="1" dirty="0" err="1">
                <a:solidFill>
                  <a:schemeClr val="tx1"/>
                </a:solidFill>
              </a:rPr>
              <a:t>nitens</a:t>
            </a:r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475287" cy="449482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19074" y="85946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709661" y="1256748"/>
            <a:ext cx="3573845" cy="2676990"/>
            <a:chOff x="6727802" y="2604135"/>
            <a:chExt cx="5464198" cy="307958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27802" y="2604135"/>
              <a:ext cx="5464198" cy="3079589"/>
            </a:xfrm>
            <a:prstGeom prst="rect">
              <a:avLst/>
            </a:prstGeom>
          </p:spPr>
        </p:pic>
        <p:cxnSp>
          <p:nvCxnSpPr>
            <p:cNvPr id="12" name="Straight Connector 11"/>
            <p:cNvCxnSpPr/>
            <p:nvPr/>
          </p:nvCxnSpPr>
          <p:spPr>
            <a:xfrm flipH="1" flipV="1">
              <a:off x="9402751" y="3206876"/>
              <a:ext cx="57150" cy="1874104"/>
            </a:xfrm>
            <a:prstGeom prst="line">
              <a:avLst/>
            </a:prstGeom>
            <a:ln w="19050"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</p:grp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661" y="3926296"/>
            <a:ext cx="3596073" cy="2299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tângulo 17"/>
          <p:cNvSpPr/>
          <p:nvPr/>
        </p:nvSpPr>
        <p:spPr>
          <a:xfrm>
            <a:off x="567983" y="1617036"/>
            <a:ext cx="638380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sz="2200" b="1" dirty="0"/>
              <a:t>Spring parasitism rates: </a:t>
            </a:r>
          </a:p>
          <a:p>
            <a:pPr>
              <a:spcAft>
                <a:spcPts val="900"/>
              </a:spcAft>
            </a:pPr>
            <a:r>
              <a:rPr lang="en-US" sz="2200" b="1" dirty="0"/>
              <a:t>&gt;</a:t>
            </a:r>
            <a:r>
              <a:rPr lang="en-US" sz="2200" b="1" dirty="0" smtClean="0"/>
              <a:t>75% </a:t>
            </a:r>
            <a:r>
              <a:rPr lang="en-US" sz="2200" b="1" dirty="0"/>
              <a:t>at low elevations (&lt; 400 m altitude)</a:t>
            </a:r>
          </a:p>
          <a:p>
            <a:pPr>
              <a:spcAft>
                <a:spcPts val="900"/>
              </a:spcAft>
            </a:pPr>
            <a:r>
              <a:rPr lang="en-US" sz="2200" b="1" dirty="0"/>
              <a:t>But, parasitism rates decrease with</a:t>
            </a:r>
          </a:p>
          <a:p>
            <a:pPr>
              <a:spcAft>
                <a:spcPts val="900"/>
              </a:spcAft>
            </a:pPr>
            <a:r>
              <a:rPr lang="en-US" sz="2200" b="1" dirty="0"/>
              <a:t>- increasing elevation </a:t>
            </a:r>
          </a:p>
          <a:p>
            <a:pPr>
              <a:spcAft>
                <a:spcPts val="900"/>
              </a:spcAft>
            </a:pPr>
            <a:r>
              <a:rPr lang="en-US" sz="2200" b="1" dirty="0"/>
              <a:t>- lower average winter temperature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416752" y="4404435"/>
            <a:ext cx="6068451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en-US" sz="2200" b="1" dirty="0"/>
              <a:t>Wood volume in 10 years of rotation decreased by half, from 141 m</a:t>
            </a:r>
            <a:r>
              <a:rPr lang="en-US" sz="2200" b="1" baseline="30000" dirty="0"/>
              <a:t>3</a:t>
            </a:r>
            <a:r>
              <a:rPr lang="en-US" sz="2200" b="1" dirty="0"/>
              <a:t> to 70 m</a:t>
            </a:r>
            <a:r>
              <a:rPr lang="en-US" sz="2200" b="1" baseline="30000" dirty="0"/>
              <a:t>3</a:t>
            </a:r>
            <a:r>
              <a:rPr lang="en-US" sz="2200" b="1" dirty="0"/>
              <a:t> ha, in the areas where parasitism rates are low</a:t>
            </a:r>
          </a:p>
        </p:txBody>
      </p:sp>
    </p:spTree>
    <p:extLst>
      <p:ext uri="{BB962C8B-B14F-4D97-AF65-F5344CB8AC3E}">
        <p14:creationId xmlns:p14="http://schemas.microsoft.com/office/powerpoint/2010/main" val="156781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9A437-8B14-44F3-9CD4-350A04C1C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51" y="125963"/>
            <a:ext cx="10515600" cy="733036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Searching for new biocontrol agents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5E8062-5491-4788-A35F-8BEF6FC48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3926" y="6370100"/>
            <a:ext cx="4467667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88701-5FB3-46AF-AA79-5DFBF0449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24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9CBA16-FC20-442F-ADE3-E8D745590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4873" y="1403757"/>
            <a:ext cx="4236720" cy="1678143"/>
          </a:xfrm>
        </p:spPr>
        <p:txBody>
          <a:bodyPr>
            <a:noAutofit/>
          </a:bodyPr>
          <a:lstStyle/>
          <a:p>
            <a:r>
              <a:rPr lang="en-US" sz="2200" b="1" dirty="0">
                <a:solidFill>
                  <a:schemeClr val="tx1"/>
                </a:solidFill>
              </a:rPr>
              <a:t>2008-2018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Several incursions were made in Tasmania, Australia, looking for other parasitoids of </a:t>
            </a:r>
            <a:r>
              <a:rPr lang="en-US" sz="2200" b="1" i="1" dirty="0">
                <a:solidFill>
                  <a:schemeClr val="tx1"/>
                </a:solidFill>
              </a:rPr>
              <a:t>G. platensis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C79059-C535-4122-AA80-8D550BB431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1108417" cy="259073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17703" y="1164531"/>
            <a:ext cx="5056993" cy="2341044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2" descr="C:\Users\cvalente\OneDrive - The Navigator Company\Desktop\RAIZ\Fotos\Pragas\Gonipterus-Anaphes\2012_Tasmania_nov\P120089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88224" y="3451874"/>
            <a:ext cx="3219939" cy="2414954"/>
          </a:xfrm>
          <a:prstGeom prst="rect">
            <a:avLst/>
          </a:prstGeom>
          <a:noFill/>
          <a:ln w="3810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cvalente\OneDrive - The Navigator Company\Desktop\RAIZ\Fotos\Pragas\Gonipterus-Anaphes\2012_Tasmania_nov\P1210003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6199" y="3461204"/>
            <a:ext cx="3259409" cy="2444556"/>
          </a:xfrm>
          <a:prstGeom prst="rect">
            <a:avLst/>
          </a:prstGeom>
          <a:noFill/>
          <a:ln w="3810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Connector 15"/>
          <p:cNvCxnSpPr/>
          <p:nvPr/>
        </p:nvCxnSpPr>
        <p:spPr>
          <a:xfrm>
            <a:off x="8383324" y="2864088"/>
            <a:ext cx="1087022" cy="132591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m 10">
            <a:extLst>
              <a:ext uri="{FF2B5EF4-FFF2-40B4-BE49-F238E27FC236}">
                <a16:creationId xmlns:a16="http://schemas.microsoft.com/office/drawing/2014/main" id="{95E64D64-975B-4C02-BD0F-D63AAAA224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012" y="3370042"/>
            <a:ext cx="4827662" cy="27988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467" y="1155201"/>
            <a:ext cx="3062230" cy="2296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1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071DD-D1ED-4494-BAB0-E44D84460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755" y="488849"/>
            <a:ext cx="10515600" cy="89729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Searching for new biocontrol agents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046CD-889C-4A2E-8DC3-BED5C7901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6241" y="2057999"/>
            <a:ext cx="5157787" cy="823912"/>
          </a:xfrm>
        </p:spPr>
        <p:txBody>
          <a:bodyPr/>
          <a:lstStyle/>
          <a:p>
            <a:r>
              <a:rPr lang="en-US" dirty="0"/>
              <a:t>Egg parasitoids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8E0C3E-549F-4B12-BC1D-70D49FDEE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4048" y="3353320"/>
            <a:ext cx="3986099" cy="277325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800"/>
              </a:spcBef>
            </a:pPr>
            <a:r>
              <a:rPr lang="en-GB" sz="2200" b="1" i="1" dirty="0" err="1">
                <a:solidFill>
                  <a:schemeClr val="tx1"/>
                </a:solidFill>
              </a:rPr>
              <a:t>Anaphes</a:t>
            </a:r>
            <a:r>
              <a:rPr lang="en-GB" sz="2200" b="1" i="1" dirty="0">
                <a:solidFill>
                  <a:schemeClr val="tx1"/>
                </a:solidFill>
              </a:rPr>
              <a:t> </a:t>
            </a:r>
            <a:r>
              <a:rPr lang="en-GB" sz="2200" b="1" i="1" dirty="0" err="1">
                <a:solidFill>
                  <a:schemeClr val="tx1"/>
                </a:solidFill>
              </a:rPr>
              <a:t>tasmaniae</a:t>
            </a:r>
            <a:endParaRPr lang="en-GB" sz="2200" b="1" i="1" dirty="0">
              <a:solidFill>
                <a:schemeClr val="tx1"/>
              </a:solidFill>
            </a:endParaRPr>
          </a:p>
          <a:p>
            <a:pPr marL="285750" indent="-285750">
              <a:spcBef>
                <a:spcPts val="1800"/>
              </a:spcBef>
            </a:pPr>
            <a:r>
              <a:rPr lang="en-GB" sz="2200" b="1" i="1" dirty="0" err="1">
                <a:solidFill>
                  <a:schemeClr val="tx1"/>
                </a:solidFill>
              </a:rPr>
              <a:t>Anaphes</a:t>
            </a:r>
            <a:r>
              <a:rPr lang="en-GB" sz="2200" b="1" i="1" dirty="0">
                <a:solidFill>
                  <a:schemeClr val="tx1"/>
                </a:solidFill>
              </a:rPr>
              <a:t> </a:t>
            </a:r>
            <a:r>
              <a:rPr lang="en-GB" sz="2200" b="1" i="1" dirty="0" err="1">
                <a:solidFill>
                  <a:schemeClr val="tx1"/>
                </a:solidFill>
              </a:rPr>
              <a:t>inexpectatus</a:t>
            </a:r>
            <a:endParaRPr lang="en-GB" sz="2200" b="1" i="1" dirty="0">
              <a:solidFill>
                <a:schemeClr val="tx1"/>
              </a:solidFill>
            </a:endParaRPr>
          </a:p>
          <a:p>
            <a:pPr marL="285750" indent="-285750">
              <a:spcBef>
                <a:spcPts val="1800"/>
              </a:spcBef>
            </a:pPr>
            <a:r>
              <a:rPr lang="en-GB" sz="2200" b="1" i="1" dirty="0" err="1">
                <a:solidFill>
                  <a:schemeClr val="tx1"/>
                </a:solidFill>
              </a:rPr>
              <a:t>Centrodora</a:t>
            </a:r>
            <a:r>
              <a:rPr lang="en-GB" sz="2200" b="1" i="1" dirty="0">
                <a:solidFill>
                  <a:schemeClr val="tx1"/>
                </a:solidFill>
              </a:rPr>
              <a:t> </a:t>
            </a:r>
            <a:r>
              <a:rPr lang="en-GB" sz="2200" b="1" i="1" dirty="0" err="1">
                <a:solidFill>
                  <a:schemeClr val="tx1"/>
                </a:solidFill>
              </a:rPr>
              <a:t>damoni</a:t>
            </a:r>
            <a:endParaRPr lang="en-GB" sz="2200" b="1" i="1" dirty="0">
              <a:solidFill>
                <a:schemeClr val="tx1"/>
              </a:solidFill>
            </a:endParaRPr>
          </a:p>
          <a:p>
            <a:pPr marL="285750" indent="-285750">
              <a:spcBef>
                <a:spcPts val="1800"/>
              </a:spcBef>
            </a:pPr>
            <a:r>
              <a:rPr lang="en-GB" sz="2200" b="1" i="1" dirty="0" err="1">
                <a:solidFill>
                  <a:schemeClr val="tx1"/>
                </a:solidFill>
              </a:rPr>
              <a:t>Cirrospilus</a:t>
            </a:r>
            <a:r>
              <a:rPr lang="en-GB" sz="2200" b="1" i="1" dirty="0">
                <a:solidFill>
                  <a:schemeClr val="tx1"/>
                </a:solidFill>
              </a:rPr>
              <a:t> sp.</a:t>
            </a:r>
          </a:p>
          <a:p>
            <a:pPr marL="285750" indent="-285750">
              <a:spcBef>
                <a:spcPts val="1800"/>
              </a:spcBef>
            </a:pPr>
            <a:r>
              <a:rPr lang="en-GB" sz="2200" b="1" i="1" dirty="0" err="1">
                <a:solidFill>
                  <a:schemeClr val="tx1"/>
                </a:solidFill>
              </a:rPr>
              <a:t>Euderus</a:t>
            </a:r>
            <a:r>
              <a:rPr lang="en-GB" sz="2200" b="1" i="1" dirty="0">
                <a:solidFill>
                  <a:schemeClr val="tx1"/>
                </a:solidFill>
              </a:rPr>
              <a:t> sp</a:t>
            </a:r>
            <a:r>
              <a:rPr lang="en-GB" sz="2400" b="1" i="1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spcBef>
                <a:spcPts val="1800"/>
              </a:spcBef>
              <a:spcAft>
                <a:spcPts val="600"/>
              </a:spcAft>
            </a:pPr>
            <a:endParaRPr lang="en-GB" sz="2400" b="1" i="1" dirty="0">
              <a:solidFill>
                <a:schemeClr val="tx1"/>
              </a:solidFill>
            </a:endParaRPr>
          </a:p>
          <a:p>
            <a:pPr marL="285750" indent="-285750">
              <a:spcBef>
                <a:spcPts val="1800"/>
              </a:spcBef>
              <a:spcAft>
                <a:spcPts val="1200"/>
              </a:spcAft>
            </a:pPr>
            <a:endParaRPr lang="en-GB" sz="2400" b="1" dirty="0" err="1">
              <a:solidFill>
                <a:schemeClr val="tx1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1088409-0EAA-441A-9E25-8CC3324ED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4181" y="6365533"/>
            <a:ext cx="4941478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3B47294-B529-4908-976B-4F8ECE7A4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6219" y="6126578"/>
            <a:ext cx="2743200" cy="365125"/>
          </a:xfrm>
        </p:spPr>
        <p:txBody>
          <a:bodyPr/>
          <a:lstStyle/>
          <a:p>
            <a:fld id="{95CBEC59-7FF9-4688-98DF-89832A0C902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27968E-142A-49A3-8ED6-285EDE03F3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1359877" cy="32090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2BF507-75ED-4F09-959F-8E0854B6033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86613" y="3353320"/>
            <a:ext cx="5157787" cy="2136298"/>
          </a:xfrm>
        </p:spPr>
        <p:txBody>
          <a:bodyPr>
            <a:noAutofit/>
          </a:bodyPr>
          <a:lstStyle/>
          <a:p>
            <a:pPr marL="285750" indent="-285750">
              <a:spcBef>
                <a:spcPts val="1800"/>
              </a:spcBef>
              <a:spcAft>
                <a:spcPts val="600"/>
              </a:spcAft>
            </a:pPr>
            <a:r>
              <a:rPr lang="en-GB" sz="2200" b="1" i="1" dirty="0" err="1">
                <a:solidFill>
                  <a:schemeClr val="tx1"/>
                </a:solidFill>
              </a:rPr>
              <a:t>Entedon</a:t>
            </a:r>
            <a:r>
              <a:rPr lang="en-GB" sz="2200" b="1" i="1" dirty="0">
                <a:solidFill>
                  <a:schemeClr val="tx1"/>
                </a:solidFill>
              </a:rPr>
              <a:t> </a:t>
            </a:r>
            <a:r>
              <a:rPr lang="en-GB" sz="2200" b="1" i="1" dirty="0" err="1">
                <a:solidFill>
                  <a:schemeClr val="tx1"/>
                </a:solidFill>
              </a:rPr>
              <a:t>magnificus</a:t>
            </a:r>
            <a:endParaRPr lang="en-GB" sz="2200" b="1" i="1" dirty="0">
              <a:solidFill>
                <a:schemeClr val="tx1"/>
              </a:solidFill>
            </a:endParaRPr>
          </a:p>
          <a:p>
            <a:pPr marL="285750" indent="-285750">
              <a:spcBef>
                <a:spcPts val="1800"/>
              </a:spcBef>
              <a:spcAft>
                <a:spcPts val="600"/>
              </a:spcAft>
            </a:pPr>
            <a:r>
              <a:rPr lang="en-GB" sz="2200" b="1" i="1" dirty="0" err="1">
                <a:solidFill>
                  <a:schemeClr val="tx1"/>
                </a:solidFill>
              </a:rPr>
              <a:t>Oxyserphus</a:t>
            </a:r>
            <a:r>
              <a:rPr lang="en-GB" sz="2200" b="1" i="1" dirty="0">
                <a:solidFill>
                  <a:schemeClr val="tx1"/>
                </a:solidFill>
              </a:rPr>
              <a:t> </a:t>
            </a:r>
            <a:r>
              <a:rPr lang="en-GB" sz="2200" b="1" dirty="0">
                <a:solidFill>
                  <a:schemeClr val="tx1"/>
                </a:solidFill>
              </a:rPr>
              <a:t>sp.</a:t>
            </a:r>
          </a:p>
          <a:p>
            <a:pPr marL="285750" indent="-285750">
              <a:spcBef>
                <a:spcPts val="1800"/>
              </a:spcBef>
              <a:spcAft>
                <a:spcPts val="600"/>
              </a:spcAft>
            </a:pPr>
            <a:r>
              <a:rPr lang="en-GB" sz="2200" b="1" i="1" dirty="0">
                <a:solidFill>
                  <a:schemeClr val="tx1"/>
                </a:solidFill>
              </a:rPr>
              <a:t>Anagonia </a:t>
            </a:r>
            <a:r>
              <a:rPr lang="en-GB" sz="2200" b="1" i="1" dirty="0" err="1">
                <a:solidFill>
                  <a:schemeClr val="tx1"/>
                </a:solidFill>
              </a:rPr>
              <a:t>lasiophthalma</a:t>
            </a:r>
            <a:r>
              <a:rPr lang="en-GB" sz="2200" b="1" i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6192632" y="2023102"/>
            <a:ext cx="5183188" cy="823912"/>
          </a:xfrm>
        </p:spPr>
        <p:txBody>
          <a:bodyPr/>
          <a:lstStyle/>
          <a:p>
            <a:r>
              <a:rPr lang="en-GB" dirty="0"/>
              <a:t>Larval </a:t>
            </a:r>
            <a:r>
              <a:rPr lang="en-GB" dirty="0" err="1"/>
              <a:t>parasitoids</a:t>
            </a:r>
            <a:endParaRPr lang="en-GB" dirty="0"/>
          </a:p>
        </p:txBody>
      </p:sp>
      <p:pic>
        <p:nvPicPr>
          <p:cNvPr id="20" name="Picture 3" descr="C:\Users\cafonso\Desktop\Entedon_11jan\P1100113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4098586">
            <a:off x="10548968" y="3025311"/>
            <a:ext cx="925970" cy="799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cafonso\Desktop\CA_docs\IMPORTAÇÃO PARASITOIDES 2016\Fotos_Tasmania_2016_17\2017_01_09\P1090944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89473" y="4702536"/>
            <a:ext cx="864892" cy="787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m 3" descr="Larvar 2 - himenóptero solitário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0707387" y="3939484"/>
            <a:ext cx="846978" cy="6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5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72082" y="3763949"/>
            <a:ext cx="839630" cy="6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81832" y="3138502"/>
            <a:ext cx="929880" cy="6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559750" y="4369948"/>
            <a:ext cx="491924" cy="6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" descr="\\EIXFS1\Usr\Groups\DIF\Proteccao\Proteccao_Geral\Projetos &amp; Ensaios\Gonipterus platensis\Anaphes\Fotos\Desconhecidos - Tasmania 2009\Unknown Hymenopteran 4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405782" y="4783688"/>
            <a:ext cx="504000" cy="90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621" y="5581193"/>
            <a:ext cx="567091" cy="518093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908226" y="3831484"/>
            <a:ext cx="3168000" cy="7200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/>
          <p:cNvSpPr/>
          <p:nvPr/>
        </p:nvSpPr>
        <p:spPr>
          <a:xfrm>
            <a:off x="6156231" y="4551484"/>
            <a:ext cx="4313310" cy="779318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6560798" y="5795869"/>
            <a:ext cx="39806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200" b="1" dirty="0">
                <a:solidFill>
                  <a:srgbClr val="FF0000"/>
                </a:solidFill>
              </a:rPr>
              <a:t>Two selected for risk assessment</a:t>
            </a:r>
          </a:p>
        </p:txBody>
      </p:sp>
    </p:spTree>
    <p:extLst>
      <p:ext uri="{BB962C8B-B14F-4D97-AF65-F5344CB8AC3E}">
        <p14:creationId xmlns:p14="http://schemas.microsoft.com/office/powerpoint/2010/main" val="1949570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880" y="160780"/>
            <a:ext cx="10515600" cy="1325563"/>
          </a:xfrm>
        </p:spPr>
        <p:txBody>
          <a:bodyPr/>
          <a:lstStyle/>
          <a:p>
            <a:pPr algn="ctr"/>
            <a:r>
              <a:rPr lang="en-US" i="1" dirty="0" err="1">
                <a:solidFill>
                  <a:schemeClr val="tx1"/>
                </a:solidFill>
              </a:rPr>
              <a:t>Anaphes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inexpectatus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Hym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Mymaridae</a:t>
            </a:r>
            <a:r>
              <a:rPr lang="en-US" dirty="0">
                <a:solidFill>
                  <a:schemeClr val="tx1"/>
                </a:solidFill>
              </a:rPr>
              <a:t>) biology and risk assessment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313887"/>
            <a:ext cx="4932487" cy="477552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26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06211" y="89829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10" name="Picture 4" descr="Screen Clipping">
            <a:extLst>
              <a:ext uri="{FF2B5EF4-FFF2-40B4-BE49-F238E27FC236}">
                <a16:creationId xmlns:a16="http://schemas.microsoft.com/office/drawing/2014/main" id="{B6EBA82D-4495-4E73-9D9C-8DC7518F5C3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972" y="1975167"/>
            <a:ext cx="4890205" cy="1440000"/>
          </a:xfrm>
          <a:prstGeom prst="rect">
            <a:avLst/>
          </a:prstGeom>
        </p:spPr>
      </p:pic>
      <p:pic>
        <p:nvPicPr>
          <p:cNvPr id="11" name="Picture 5" descr="Screen Clipping">
            <a:extLst>
              <a:ext uri="{FF2B5EF4-FFF2-40B4-BE49-F238E27FC236}">
                <a16:creationId xmlns:a16="http://schemas.microsoft.com/office/drawing/2014/main" id="{DCC08B2B-99CF-426A-90AB-C3D5E68716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972" y="3424527"/>
            <a:ext cx="4753608" cy="1440000"/>
          </a:xfrm>
          <a:prstGeom prst="rect">
            <a:avLst/>
          </a:prstGeom>
        </p:spPr>
      </p:pic>
      <p:sp>
        <p:nvSpPr>
          <p:cNvPr id="12" name="Retângulo 4">
            <a:extLst>
              <a:ext uri="{FF2B5EF4-FFF2-40B4-BE49-F238E27FC236}">
                <a16:creationId xmlns:a16="http://schemas.microsoft.com/office/drawing/2014/main" id="{339BC47D-7A82-4C0B-9A66-C89CF35CD851}"/>
              </a:ext>
            </a:extLst>
          </p:cNvPr>
          <p:cNvSpPr/>
          <p:nvPr/>
        </p:nvSpPr>
        <p:spPr>
          <a:xfrm>
            <a:off x="5767541" y="2075270"/>
            <a:ext cx="4453809" cy="1323439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n-GB" sz="2000" b="1" dirty="0" smtClean="0"/>
              <a:t>Higher R</a:t>
            </a:r>
            <a:r>
              <a:rPr lang="en-GB" sz="1400" b="1" dirty="0" smtClean="0"/>
              <a:t>0</a:t>
            </a:r>
            <a:r>
              <a:rPr lang="en-GB" sz="2000" b="1" dirty="0" smtClean="0"/>
              <a:t> at 10 °C and </a:t>
            </a:r>
            <a:r>
              <a:rPr lang="en-GB" sz="2000" b="1" dirty="0"/>
              <a:t>higher tolerance </a:t>
            </a:r>
            <a:r>
              <a:rPr lang="en-GB" sz="2000" b="1" dirty="0" smtClean="0"/>
              <a:t>at 30 </a:t>
            </a:r>
            <a:r>
              <a:rPr lang="en-GB" sz="2000" b="1" dirty="0"/>
              <a:t>°C than </a:t>
            </a:r>
            <a:r>
              <a:rPr lang="en-GB" sz="2000" b="1" i="1" dirty="0"/>
              <a:t>A. </a:t>
            </a:r>
            <a:r>
              <a:rPr lang="en-GB" sz="2000" b="1" i="1" dirty="0" err="1"/>
              <a:t>nitens</a:t>
            </a:r>
            <a:r>
              <a:rPr lang="en-GB" sz="2000" b="1" i="1" dirty="0"/>
              <a:t> </a:t>
            </a:r>
            <a:r>
              <a:rPr lang="en-GB" sz="2000" b="1" dirty="0" smtClean="0"/>
              <a:t>  </a:t>
            </a:r>
            <a:r>
              <a:rPr lang="en-GB" sz="2000" b="1" dirty="0"/>
              <a:t>But lower R</a:t>
            </a:r>
            <a:r>
              <a:rPr lang="en-GB" sz="1400" b="1" dirty="0"/>
              <a:t>0</a:t>
            </a:r>
            <a:r>
              <a:rPr lang="en-GB" sz="2000" b="1" dirty="0"/>
              <a:t> </a:t>
            </a:r>
            <a:r>
              <a:rPr lang="en-GB" sz="2000" b="1" dirty="0" smtClean="0"/>
              <a:t>for </a:t>
            </a:r>
            <a:r>
              <a:rPr lang="en-GB" sz="2000" b="1" dirty="0"/>
              <a:t>temperatures in the range </a:t>
            </a:r>
            <a:r>
              <a:rPr lang="en-GB" sz="2000" b="1" dirty="0" smtClean="0"/>
              <a:t>of 15-25 </a:t>
            </a:r>
            <a:r>
              <a:rPr lang="en-GB" sz="2000" b="1" dirty="0"/>
              <a:t>°</a:t>
            </a:r>
            <a:r>
              <a:rPr lang="en-GB" sz="2000" b="1" dirty="0" smtClean="0"/>
              <a:t>C</a:t>
            </a:r>
            <a:endParaRPr lang="en-GB" sz="2000" b="1" i="1" dirty="0"/>
          </a:p>
        </p:txBody>
      </p:sp>
      <p:grpSp>
        <p:nvGrpSpPr>
          <p:cNvPr id="6" name="Group 5"/>
          <p:cNvGrpSpPr/>
          <p:nvPr/>
        </p:nvGrpSpPr>
        <p:grpSpPr>
          <a:xfrm>
            <a:off x="454446" y="5269514"/>
            <a:ext cx="5253340" cy="757414"/>
            <a:chOff x="514201" y="5319042"/>
            <a:chExt cx="5253340" cy="757414"/>
          </a:xfrm>
        </p:grpSpPr>
        <p:pic>
          <p:nvPicPr>
            <p:cNvPr id="16" name="Imagem 19">
              <a:extLst>
                <a:ext uri="{FF2B5EF4-FFF2-40B4-BE49-F238E27FC236}">
                  <a16:creationId xmlns:a16="http://schemas.microsoft.com/office/drawing/2014/main" id="{D4A89D7A-C366-406E-B2BE-9DE40DA34B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43141" y="5319042"/>
              <a:ext cx="4724400" cy="757414"/>
            </a:xfrm>
            <a:prstGeom prst="rect">
              <a:avLst/>
            </a:prstGeom>
          </p:spPr>
        </p:pic>
        <p:pic>
          <p:nvPicPr>
            <p:cNvPr id="17" name="Imagem 20">
              <a:extLst>
                <a:ext uri="{FF2B5EF4-FFF2-40B4-BE49-F238E27FC236}">
                  <a16:creationId xmlns:a16="http://schemas.microsoft.com/office/drawing/2014/main" id="{F5F71C3B-72BA-4462-A0E5-3B7073516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4201" y="5335500"/>
              <a:ext cx="546451" cy="728601"/>
            </a:xfrm>
            <a:prstGeom prst="rect">
              <a:avLst/>
            </a:prstGeom>
          </p:spPr>
        </p:pic>
      </p:grpSp>
      <p:sp>
        <p:nvSpPr>
          <p:cNvPr id="18" name="Retângulo 24">
            <a:extLst>
              <a:ext uri="{FF2B5EF4-FFF2-40B4-BE49-F238E27FC236}">
                <a16:creationId xmlns:a16="http://schemas.microsoft.com/office/drawing/2014/main" id="{AD13F4B2-C4E7-4708-A19F-67EDD5623821}"/>
              </a:ext>
            </a:extLst>
          </p:cNvPr>
          <p:cNvSpPr/>
          <p:nvPr/>
        </p:nvSpPr>
        <p:spPr>
          <a:xfrm>
            <a:off x="5954495" y="3782288"/>
            <a:ext cx="4266856" cy="707886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n-GB" sz="2000" b="1" dirty="0" smtClean="0"/>
              <a:t>Highly </a:t>
            </a:r>
            <a:r>
              <a:rPr lang="en-GB" sz="2000" b="1" dirty="0"/>
              <a:t>host specific and no non-target effects are expected in the field</a:t>
            </a:r>
          </a:p>
        </p:txBody>
      </p:sp>
      <p:sp>
        <p:nvSpPr>
          <p:cNvPr id="19" name="Retângulo 26">
            <a:extLst>
              <a:ext uri="{FF2B5EF4-FFF2-40B4-BE49-F238E27FC236}">
                <a16:creationId xmlns:a16="http://schemas.microsoft.com/office/drawing/2014/main" id="{59E5D67F-3858-48E7-8C46-D21F6AC4E702}"/>
              </a:ext>
            </a:extLst>
          </p:cNvPr>
          <p:cNvSpPr/>
          <p:nvPr/>
        </p:nvSpPr>
        <p:spPr>
          <a:xfrm>
            <a:off x="5954495" y="5319042"/>
            <a:ext cx="4266856" cy="707886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/>
              <a:t>The two species may coexist, although competition interference is expected</a:t>
            </a:r>
            <a:endParaRPr lang="en-GB" sz="2000" b="1" dirty="0"/>
          </a:p>
        </p:txBody>
      </p:sp>
      <p:pic>
        <p:nvPicPr>
          <p:cNvPr id="20" name="Picture 3" descr="\\EIXFS1\Usr\Groups\DIF\Proteccao\Proteccao_Geral\Projetos &amp; Ensaios\Gonipterus platensis\Anaphes\Fotos\A. inexpectatus\Macho AInex2.jpg">
            <a:extLst>
              <a:ext uri="{FF2B5EF4-FFF2-40B4-BE49-F238E27FC236}">
                <a16:creationId xmlns:a16="http://schemas.microsoft.com/office/drawing/2014/main" id="{E2D0C8B1-1005-4CB6-84A7-FEFFE823D4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168237" y="1368466"/>
            <a:ext cx="1675948" cy="1252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767541" y="1577171"/>
            <a:ext cx="16914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i="1" dirty="0"/>
              <a:t>A. </a:t>
            </a:r>
            <a:r>
              <a:rPr lang="en-GB" b="1" i="1" dirty="0" err="1"/>
              <a:t>inexpectatus</a:t>
            </a:r>
            <a:r>
              <a:rPr lang="en-GB" b="1" i="1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28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1325563"/>
          </a:xfrm>
        </p:spPr>
        <p:txBody>
          <a:bodyPr/>
          <a:lstStyle/>
          <a:p>
            <a:pPr algn="ctr"/>
            <a:r>
              <a:rPr lang="en-US" i="1" dirty="0" err="1">
                <a:solidFill>
                  <a:schemeClr val="tx1"/>
                </a:solidFill>
              </a:rPr>
              <a:t>Anaphes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inexpectatus</a:t>
            </a:r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223827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27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391900" y="89176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13" name="Imagem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2" r="5906" b="2638"/>
          <a:stretch>
            <a:fillRect/>
          </a:stretch>
        </p:blipFill>
        <p:spPr>
          <a:xfrm>
            <a:off x="8553587" y="1455259"/>
            <a:ext cx="3335528" cy="4519080"/>
          </a:xfrm>
          <a:prstGeom prst="rect">
            <a:avLst/>
          </a:prstGeom>
        </p:spPr>
      </p:pic>
      <p:sp>
        <p:nvSpPr>
          <p:cNvPr id="14" name="Retângulo 17"/>
          <p:cNvSpPr/>
          <p:nvPr/>
        </p:nvSpPr>
        <p:spPr>
          <a:xfrm>
            <a:off x="656491" y="4025310"/>
            <a:ext cx="5671842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sz="2200" b="1" dirty="0"/>
              <a:t>Post-release surveys revealed very low field parasitism &lt; 5%</a:t>
            </a:r>
          </a:p>
          <a:p>
            <a:pPr marL="449263" indent="92075">
              <a:spcAft>
                <a:spcPts val="900"/>
              </a:spcAft>
            </a:pPr>
            <a:r>
              <a:rPr lang="en-US" sz="2200" b="1" dirty="0"/>
              <a:t>Dilution on the landscape?</a:t>
            </a:r>
          </a:p>
          <a:p>
            <a:pPr marL="449263" indent="92075">
              <a:spcAft>
                <a:spcPts val="900"/>
              </a:spcAft>
            </a:pPr>
            <a:r>
              <a:rPr lang="en-US" sz="2200" b="1" dirty="0"/>
              <a:t>Interspecific competition with </a:t>
            </a:r>
            <a:r>
              <a:rPr lang="en-US" sz="2200" b="1" i="1" dirty="0"/>
              <a:t>A. </a:t>
            </a:r>
            <a:r>
              <a:rPr lang="en-US" sz="2200" b="1" i="1" dirty="0" err="1"/>
              <a:t>nitens</a:t>
            </a:r>
            <a:r>
              <a:rPr lang="en-US" sz="2200" b="1" i="1" dirty="0"/>
              <a:t>?</a:t>
            </a:r>
            <a:endParaRPr lang="en-US" sz="2200" b="1" dirty="0"/>
          </a:p>
        </p:txBody>
      </p:sp>
      <p:pic>
        <p:nvPicPr>
          <p:cNvPr id="16" name="Imagem 22">
            <a:extLst>
              <a:ext uri="{FF2B5EF4-FFF2-40B4-BE49-F238E27FC236}">
                <a16:creationId xmlns:a16="http://schemas.microsoft.com/office/drawing/2014/main" id="{6DEBEC9A-16C0-4E1B-AEC7-6990310AD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671" y="1479267"/>
            <a:ext cx="2020782" cy="2061198"/>
          </a:xfrm>
          <a:prstGeom prst="rect">
            <a:avLst/>
          </a:prstGeom>
        </p:spPr>
      </p:pic>
      <p:sp>
        <p:nvSpPr>
          <p:cNvPr id="10" name="Marcador de Posição de Conteúdo 4">
            <a:extLst>
              <a:ext uri="{FF2B5EF4-FFF2-40B4-BE49-F238E27FC236}">
                <a16:creationId xmlns:a16="http://schemas.microsoft.com/office/drawing/2014/main" id="{D7E0D9CC-32F1-4FC9-88E5-884AECADC44B}"/>
              </a:ext>
            </a:extLst>
          </p:cNvPr>
          <p:cNvSpPr txBox="1">
            <a:spLocks/>
          </p:cNvSpPr>
          <p:nvPr/>
        </p:nvSpPr>
        <p:spPr>
          <a:xfrm>
            <a:off x="604806" y="1554545"/>
            <a:ext cx="5477609" cy="2368833"/>
          </a:xfrm>
          <a:prstGeom prst="rect">
            <a:avLst/>
          </a:prstGeom>
        </p:spPr>
        <p:txBody>
          <a:bodyPr/>
          <a:lstStyle>
            <a:lvl1pPr marL="0" indent="0" algn="l" defTabSz="685804" rtl="0" eaLnBrk="1" latinLnBrk="0" hangingPunct="1">
              <a:lnSpc>
                <a:spcPct val="100000"/>
              </a:lnSpc>
              <a:spcBef>
                <a:spcPts val="1225"/>
              </a:spcBef>
              <a:buClr>
                <a:schemeClr val="tx2"/>
              </a:buClr>
              <a:buSzPct val="100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5679" indent="-246271" algn="l" defTabSz="685804" rtl="0" eaLnBrk="1" latinLnBrk="0" hangingPunct="1">
              <a:lnSpc>
                <a:spcPct val="100000"/>
              </a:lnSpc>
              <a:spcBef>
                <a:spcPts val="408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−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64006" indent="0" algn="l" defTabSz="685804" rtl="0" eaLnBrk="1" latinLnBrk="0" hangingPunct="1">
              <a:lnSpc>
                <a:spcPct val="90000"/>
              </a:lnSpc>
              <a:spcBef>
                <a:spcPts val="408"/>
              </a:spcBef>
              <a:buFontTx/>
              <a:buNone/>
              <a:defRPr sz="12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09196" indent="0" algn="l" defTabSz="685804" rtl="0" eaLnBrk="1" latinLnBrk="0" hangingPunct="1">
              <a:lnSpc>
                <a:spcPct val="90000"/>
              </a:lnSpc>
              <a:spcBef>
                <a:spcPts val="408"/>
              </a:spcBef>
              <a:buFontTx/>
              <a:buNone/>
              <a:defRPr sz="12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09196" indent="0" algn="l" defTabSz="685804" rtl="0" eaLnBrk="1" latinLnBrk="0" hangingPunct="1">
              <a:lnSpc>
                <a:spcPct val="90000"/>
              </a:lnSpc>
              <a:spcBef>
                <a:spcPts val="408"/>
              </a:spcBef>
              <a:buFontTx/>
              <a:buNone/>
              <a:defRPr sz="12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GB" sz="2200" dirty="0">
                <a:solidFill>
                  <a:schemeClr val="accent3">
                    <a:lumMod val="75000"/>
                  </a:schemeClr>
                </a:solidFill>
              </a:rPr>
              <a:t>2009-2012: Biological and risk assessment s</a:t>
            </a:r>
            <a:r>
              <a:rPr lang="en-GB" sz="2200" dirty="0"/>
              <a:t>tudies performed - permission for field release  </a:t>
            </a:r>
          </a:p>
          <a:p>
            <a:pPr algn="just">
              <a:spcBef>
                <a:spcPts val="0"/>
              </a:spcBef>
            </a:pPr>
            <a:endParaRPr lang="en-GB" sz="2200" dirty="0"/>
          </a:p>
          <a:p>
            <a:pPr algn="just">
              <a:spcBef>
                <a:spcPts val="0"/>
              </a:spcBef>
            </a:pPr>
            <a:r>
              <a:rPr lang="en-GB" sz="2200" dirty="0"/>
              <a:t>2012-2019: Release of </a:t>
            </a:r>
            <a:r>
              <a:rPr lang="en-GB" sz="2200" i="1" dirty="0"/>
              <a:t>A. inexpectatus </a:t>
            </a:r>
            <a:r>
              <a:rPr lang="en-GB" sz="2200" dirty="0"/>
              <a:t>in several localities in Portugal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50998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3"/>
            <a:ext cx="10515600" cy="1104442"/>
          </a:xfrm>
        </p:spPr>
        <p:txBody>
          <a:bodyPr>
            <a:normAutofit fontScale="90000"/>
          </a:bodyPr>
          <a:lstStyle/>
          <a:p>
            <a:pPr algn="ctr"/>
            <a:r>
              <a:rPr lang="en-US" i="1" dirty="0" err="1">
                <a:solidFill>
                  <a:schemeClr val="tx1"/>
                </a:solidFill>
              </a:rPr>
              <a:t>Anagonia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lasiophthalma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(Dip: </a:t>
            </a:r>
            <a:r>
              <a:rPr lang="en-US" dirty="0" err="1">
                <a:solidFill>
                  <a:schemeClr val="tx1"/>
                </a:solidFill>
              </a:rPr>
              <a:t>Tachinidae</a:t>
            </a:r>
            <a:r>
              <a:rPr lang="en-US" dirty="0">
                <a:solidFill>
                  <a:schemeClr val="tx1"/>
                </a:solidFill>
              </a:rPr>
              <a:t>)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i="1" dirty="0">
                <a:solidFill>
                  <a:schemeClr val="tx1"/>
                </a:solidFill>
              </a:rPr>
              <a:t>biology and risk assessment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28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3" y="811702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13" name="Imagem 20">
            <a:extLst>
              <a:ext uri="{FF2B5EF4-FFF2-40B4-BE49-F238E27FC236}">
                <a16:creationId xmlns:a16="http://schemas.microsoft.com/office/drawing/2014/main" id="{1ECBE1E7-E446-4CC3-A218-3B94634C6AD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2929" y="3707700"/>
            <a:ext cx="2164496" cy="16233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4" descr="C:\Users\cafonso\Desktop\anagoniaaaafotos\20180904_143648.jpg">
            <a:extLst>
              <a:ext uri="{FF2B5EF4-FFF2-40B4-BE49-F238E27FC236}">
                <a16:creationId xmlns:a16="http://schemas.microsoft.com/office/drawing/2014/main" id="{96FEB12E-B17B-4B36-9B90-288BE4D2F8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14452" y="2506805"/>
            <a:ext cx="1382155" cy="120089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26">
            <a:extLst>
              <a:ext uri="{FF2B5EF4-FFF2-40B4-BE49-F238E27FC236}">
                <a16:creationId xmlns:a16="http://schemas.microsoft.com/office/drawing/2014/main" id="{E7B617CC-303E-492A-9EDC-28A5448B9D77}"/>
              </a:ext>
            </a:extLst>
          </p:cNvPr>
          <p:cNvSpPr txBox="1"/>
          <p:nvPr/>
        </p:nvSpPr>
        <p:spPr>
          <a:xfrm>
            <a:off x="7724397" y="1504160"/>
            <a:ext cx="16786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Longevity</a:t>
            </a:r>
            <a:r>
              <a:rPr lang="en-GB" sz="2400" dirty="0"/>
              <a:t>:</a:t>
            </a:r>
          </a:p>
          <a:p>
            <a:r>
              <a:rPr lang="en-GB" sz="2400" dirty="0"/>
              <a:t> &gt;2 months</a:t>
            </a:r>
          </a:p>
        </p:txBody>
      </p:sp>
      <p:pic>
        <p:nvPicPr>
          <p:cNvPr id="17" name="Imagem 27">
            <a:extLst>
              <a:ext uri="{FF2B5EF4-FFF2-40B4-BE49-F238E27FC236}">
                <a16:creationId xmlns:a16="http://schemas.microsoft.com/office/drawing/2014/main" id="{6FAC394B-7787-483C-A72D-E27A3A3EEEC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7735" y="2047346"/>
            <a:ext cx="1745015" cy="14413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28">
            <a:extLst>
              <a:ext uri="{FF2B5EF4-FFF2-40B4-BE49-F238E27FC236}">
                <a16:creationId xmlns:a16="http://schemas.microsoft.com/office/drawing/2014/main" id="{6029E3CF-56E5-4C9B-B6F7-6686B3DEA40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77"/>
          <a:stretch/>
        </p:blipFill>
        <p:spPr>
          <a:xfrm rot="12063417">
            <a:off x="4867452" y="5146481"/>
            <a:ext cx="1932764" cy="140618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9" name="Imagem 29">
            <a:extLst>
              <a:ext uri="{FF2B5EF4-FFF2-40B4-BE49-F238E27FC236}">
                <a16:creationId xmlns:a16="http://schemas.microsoft.com/office/drawing/2014/main" id="{EF1712DF-7321-423B-A503-B3467C5A145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653919" y="2553186"/>
            <a:ext cx="1484664" cy="13909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Seta: Para a Direita 30">
            <a:extLst>
              <a:ext uri="{FF2B5EF4-FFF2-40B4-BE49-F238E27FC236}">
                <a16:creationId xmlns:a16="http://schemas.microsoft.com/office/drawing/2014/main" id="{EA195D42-47AF-4DD1-9FB9-196A0AA51DE7}"/>
              </a:ext>
            </a:extLst>
          </p:cNvPr>
          <p:cNvSpPr/>
          <p:nvPr/>
        </p:nvSpPr>
        <p:spPr>
          <a:xfrm>
            <a:off x="3619943" y="2898326"/>
            <a:ext cx="2958107" cy="228002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1" name="Seta: Para a Direita 31">
            <a:extLst>
              <a:ext uri="{FF2B5EF4-FFF2-40B4-BE49-F238E27FC236}">
                <a16:creationId xmlns:a16="http://schemas.microsoft.com/office/drawing/2014/main" id="{61A06F39-9AA0-424B-8698-502C5E77E99F}"/>
              </a:ext>
            </a:extLst>
          </p:cNvPr>
          <p:cNvSpPr/>
          <p:nvPr/>
        </p:nvSpPr>
        <p:spPr>
          <a:xfrm rot="21171696" flipV="1">
            <a:off x="3660681" y="2148527"/>
            <a:ext cx="4000995" cy="162699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2" name="Seta: Para a Direita 32">
            <a:extLst>
              <a:ext uri="{FF2B5EF4-FFF2-40B4-BE49-F238E27FC236}">
                <a16:creationId xmlns:a16="http://schemas.microsoft.com/office/drawing/2014/main" id="{9C898765-EFEE-45B0-88C7-C1079949BD43}"/>
              </a:ext>
            </a:extLst>
          </p:cNvPr>
          <p:cNvSpPr/>
          <p:nvPr/>
        </p:nvSpPr>
        <p:spPr>
          <a:xfrm rot="16200000">
            <a:off x="2145205" y="4291468"/>
            <a:ext cx="1200895" cy="193215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3" name="Seta: Para a Direita 33">
            <a:extLst>
              <a:ext uri="{FF2B5EF4-FFF2-40B4-BE49-F238E27FC236}">
                <a16:creationId xmlns:a16="http://schemas.microsoft.com/office/drawing/2014/main" id="{3C0CD949-631B-4B89-80E4-73D0BAB394F9}"/>
              </a:ext>
            </a:extLst>
          </p:cNvPr>
          <p:cNvSpPr/>
          <p:nvPr/>
        </p:nvSpPr>
        <p:spPr>
          <a:xfrm rot="10979139" flipV="1">
            <a:off x="3273823" y="5413591"/>
            <a:ext cx="1577536" cy="267070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4" name="Seta: Para a Direita 34">
            <a:extLst>
              <a:ext uri="{FF2B5EF4-FFF2-40B4-BE49-F238E27FC236}">
                <a16:creationId xmlns:a16="http://schemas.microsoft.com/office/drawing/2014/main" id="{4EAF7E4B-E7A8-4A6B-8A31-41CA1945D88A}"/>
              </a:ext>
            </a:extLst>
          </p:cNvPr>
          <p:cNvSpPr/>
          <p:nvPr/>
        </p:nvSpPr>
        <p:spPr>
          <a:xfrm rot="9458941">
            <a:off x="6140541" y="5160293"/>
            <a:ext cx="1601497" cy="223605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5" name="CaixaDeTexto 35">
            <a:extLst>
              <a:ext uri="{FF2B5EF4-FFF2-40B4-BE49-F238E27FC236}">
                <a16:creationId xmlns:a16="http://schemas.microsoft.com/office/drawing/2014/main" id="{516BCCB2-867D-411F-B02F-E9E1C4E0FC23}"/>
              </a:ext>
            </a:extLst>
          </p:cNvPr>
          <p:cNvSpPr txBox="1"/>
          <p:nvPr/>
        </p:nvSpPr>
        <p:spPr>
          <a:xfrm>
            <a:off x="3666078" y="5705357"/>
            <a:ext cx="1348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1-2 days</a:t>
            </a:r>
          </a:p>
        </p:txBody>
      </p:sp>
      <p:sp>
        <p:nvSpPr>
          <p:cNvPr id="26" name="CaixaDeTexto 36">
            <a:extLst>
              <a:ext uri="{FF2B5EF4-FFF2-40B4-BE49-F238E27FC236}">
                <a16:creationId xmlns:a16="http://schemas.microsoft.com/office/drawing/2014/main" id="{0453EA79-84C2-44DB-B721-705DFB9AE78C}"/>
              </a:ext>
            </a:extLst>
          </p:cNvPr>
          <p:cNvSpPr txBox="1"/>
          <p:nvPr/>
        </p:nvSpPr>
        <p:spPr>
          <a:xfrm>
            <a:off x="5382649" y="3047650"/>
            <a:ext cx="1212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 weeks</a:t>
            </a:r>
          </a:p>
        </p:txBody>
      </p:sp>
      <p:sp>
        <p:nvSpPr>
          <p:cNvPr id="27" name="CaixaDeTexto 37">
            <a:extLst>
              <a:ext uri="{FF2B5EF4-FFF2-40B4-BE49-F238E27FC236}">
                <a16:creationId xmlns:a16="http://schemas.microsoft.com/office/drawing/2014/main" id="{212F8FA3-D212-4268-B22E-72D6A77A0FFB}"/>
              </a:ext>
            </a:extLst>
          </p:cNvPr>
          <p:cNvSpPr txBox="1"/>
          <p:nvPr/>
        </p:nvSpPr>
        <p:spPr>
          <a:xfrm>
            <a:off x="1532082" y="4057721"/>
            <a:ext cx="1085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1 week</a:t>
            </a:r>
          </a:p>
        </p:txBody>
      </p:sp>
      <p:sp>
        <p:nvSpPr>
          <p:cNvPr id="28" name="CaixaDeTexto 39">
            <a:extLst>
              <a:ext uri="{FF2B5EF4-FFF2-40B4-BE49-F238E27FC236}">
                <a16:creationId xmlns:a16="http://schemas.microsoft.com/office/drawing/2014/main" id="{F3E553B0-7FB8-40DB-9B9B-D5BFE4C6A9F9}"/>
              </a:ext>
            </a:extLst>
          </p:cNvPr>
          <p:cNvSpPr txBox="1"/>
          <p:nvPr/>
        </p:nvSpPr>
        <p:spPr>
          <a:xfrm>
            <a:off x="6910346" y="5340789"/>
            <a:ext cx="1212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2 weeks</a:t>
            </a:r>
          </a:p>
        </p:txBody>
      </p:sp>
      <p:pic>
        <p:nvPicPr>
          <p:cNvPr id="29" name="Imagem 5">
            <a:extLst>
              <a:ext uri="{FF2B5EF4-FFF2-40B4-BE49-F238E27FC236}">
                <a16:creationId xmlns:a16="http://schemas.microsoft.com/office/drawing/2014/main" id="{156E4D98-E6B5-4112-B0E0-C467C243BD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3490" y="4923790"/>
            <a:ext cx="1108293" cy="102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9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1325563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A. </a:t>
            </a:r>
            <a:r>
              <a:rPr lang="en-US" i="1" dirty="0" err="1">
                <a:solidFill>
                  <a:schemeClr val="tx1"/>
                </a:solidFill>
              </a:rPr>
              <a:t>lasiophthalma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biology and risk assessment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239067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29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92840" y="845820"/>
            <a:ext cx="1097280" cy="266700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5FCFE7-74DF-4513-A72A-AC10A54FF1BC}"/>
              </a:ext>
            </a:extLst>
          </p:cNvPr>
          <p:cNvSpPr txBox="1"/>
          <p:nvPr/>
        </p:nvSpPr>
        <p:spPr>
          <a:xfrm>
            <a:off x="7471689" y="6417304"/>
            <a:ext cx="52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dirty="0"/>
              <a:t>CG</a:t>
            </a:r>
          </a:p>
        </p:txBody>
      </p:sp>
      <p:pic>
        <p:nvPicPr>
          <p:cNvPr id="18" name="Imagem 3">
            <a:extLst>
              <a:ext uri="{FF2B5EF4-FFF2-40B4-BE49-F238E27FC236}">
                <a16:creationId xmlns:a16="http://schemas.microsoft.com/office/drawing/2014/main" id="{883D2B37-7D91-4515-93EC-12EFCA79E6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0749"/>
          <a:stretch/>
        </p:blipFill>
        <p:spPr>
          <a:xfrm>
            <a:off x="8982232" y="1837234"/>
            <a:ext cx="2610719" cy="2325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TextBox 2">
            <a:extLst>
              <a:ext uri="{FF2B5EF4-FFF2-40B4-BE49-F238E27FC236}">
                <a16:creationId xmlns:a16="http://schemas.microsoft.com/office/drawing/2014/main" id="{8EC5D306-FEC5-4F03-AD98-D86768EE4ADE}"/>
              </a:ext>
            </a:extLst>
          </p:cNvPr>
          <p:cNvSpPr txBox="1"/>
          <p:nvPr/>
        </p:nvSpPr>
        <p:spPr>
          <a:xfrm>
            <a:off x="543665" y="2511673"/>
            <a:ext cx="52726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en-GB" sz="2200" b="1" dirty="0"/>
              <a:t>Direct </a:t>
            </a:r>
            <a:r>
              <a:rPr lang="en-GB" sz="2200" b="1" dirty="0" err="1"/>
              <a:t>larviposition</a:t>
            </a:r>
            <a:endParaRPr lang="en-GB" sz="2200" b="1" dirty="0"/>
          </a:p>
          <a:p>
            <a:pPr algn="just"/>
            <a:endParaRPr lang="en-GB" sz="2200" b="1" dirty="0"/>
          </a:p>
          <a:p>
            <a:pPr algn="just"/>
            <a:r>
              <a:rPr lang="en-GB" sz="2200" dirty="0" smtClean="0"/>
              <a:t>First </a:t>
            </a:r>
            <a:r>
              <a:rPr lang="en-GB" sz="2200" dirty="0"/>
              <a:t>instar larvae are put inside the host by the female ovipositor</a:t>
            </a:r>
          </a:p>
          <a:p>
            <a:pPr marL="285750" indent="-285750" algn="just">
              <a:buFontTx/>
              <a:buChar char="-"/>
            </a:pPr>
            <a:endParaRPr lang="en-GB" sz="2400" dirty="0"/>
          </a:p>
          <a:p>
            <a:pPr marL="285750" indent="-285750" algn="just">
              <a:buFontTx/>
              <a:buChar char="-"/>
            </a:pPr>
            <a:r>
              <a:rPr lang="en-GB" sz="2200" b="1" dirty="0"/>
              <a:t>Female fecundity</a:t>
            </a:r>
          </a:p>
          <a:p>
            <a:pPr algn="just"/>
            <a:r>
              <a:rPr lang="en-GB" sz="2200" b="1" dirty="0"/>
              <a:t>    </a:t>
            </a:r>
            <a:r>
              <a:rPr lang="en-GB" sz="2200" dirty="0"/>
              <a:t>more than 50 eggs </a:t>
            </a:r>
          </a:p>
          <a:p>
            <a:pPr algn="just"/>
            <a:endParaRPr lang="en-GB" sz="2200" dirty="0"/>
          </a:p>
          <a:p>
            <a:pPr algn="just"/>
            <a:r>
              <a:rPr lang="en-GB" sz="2200" dirty="0"/>
              <a:t>   </a:t>
            </a:r>
            <a:endParaRPr lang="en-GB" b="1" dirty="0"/>
          </a:p>
        </p:txBody>
      </p:sp>
      <p:pic>
        <p:nvPicPr>
          <p:cNvPr id="20" name="Imagem 5">
            <a:extLst>
              <a:ext uri="{FF2B5EF4-FFF2-40B4-BE49-F238E27FC236}">
                <a16:creationId xmlns:a16="http://schemas.microsoft.com/office/drawing/2014/main" id="{C2F9DBE7-A720-4006-ACA5-6EA628D385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6840" y="1903066"/>
            <a:ext cx="2924876" cy="21936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Imagem 2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963" b="14819"/>
          <a:stretch/>
        </p:blipFill>
        <p:spPr bwMode="auto">
          <a:xfrm>
            <a:off x="9028465" y="4199565"/>
            <a:ext cx="2719461" cy="20559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Picture 3" descr="C:\Users\cafonso\Desktop\anagoniaaaafotos\20180905_124522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261" b="8723"/>
          <a:stretch/>
        </p:blipFill>
        <p:spPr bwMode="auto">
          <a:xfrm>
            <a:off x="6110287" y="4193943"/>
            <a:ext cx="2722804" cy="204978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47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D2EC5-0A20-4D63-B00B-DEB39889D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Organizations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AEA0E-0AD2-4431-A4BB-BA6FE0FB9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A8F80-4A21-4C24-8E8C-2EF0B85E8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3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8E7856-1972-4633-98B1-7926DA31AF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1009357" cy="33614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81399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1325563"/>
          </a:xfrm>
        </p:spPr>
        <p:txBody>
          <a:bodyPr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A. </a:t>
            </a:r>
            <a:r>
              <a:rPr lang="en-US" i="1" dirty="0" err="1">
                <a:solidFill>
                  <a:schemeClr val="tx1"/>
                </a:solidFill>
              </a:rPr>
              <a:t>lasiophthalma</a:t>
            </a:r>
            <a:r>
              <a:rPr lang="en-US" i="1" dirty="0">
                <a:solidFill>
                  <a:schemeClr val="tx1"/>
                </a:solidFill>
              </a:rPr>
              <a:t> biology and risk assessment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30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21592" y="789138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14" name="Retângulo 17"/>
          <p:cNvSpPr/>
          <p:nvPr/>
        </p:nvSpPr>
        <p:spPr>
          <a:xfrm>
            <a:off x="740949" y="5273691"/>
            <a:ext cx="668508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lang="en-US" sz="2200" b="1" dirty="0"/>
              <a:t>Post-release surveys: To be conducted in 2024</a:t>
            </a:r>
          </a:p>
        </p:txBody>
      </p:sp>
      <p:sp>
        <p:nvSpPr>
          <p:cNvPr id="10" name="Marcador de Posição de Conteúdo 4">
            <a:extLst>
              <a:ext uri="{FF2B5EF4-FFF2-40B4-BE49-F238E27FC236}">
                <a16:creationId xmlns:a16="http://schemas.microsoft.com/office/drawing/2014/main" id="{D7E0D9CC-32F1-4FC9-88E5-884AECADC44B}"/>
              </a:ext>
            </a:extLst>
          </p:cNvPr>
          <p:cNvSpPr txBox="1">
            <a:spLocks/>
          </p:cNvSpPr>
          <p:nvPr/>
        </p:nvSpPr>
        <p:spPr>
          <a:xfrm>
            <a:off x="660594" y="1778448"/>
            <a:ext cx="7223395" cy="2116433"/>
          </a:xfrm>
          <a:prstGeom prst="rect">
            <a:avLst/>
          </a:prstGeom>
        </p:spPr>
        <p:txBody>
          <a:bodyPr/>
          <a:lstStyle>
            <a:lvl1pPr marL="0" indent="0" algn="l" defTabSz="685804" rtl="0" eaLnBrk="1" latinLnBrk="0" hangingPunct="1">
              <a:lnSpc>
                <a:spcPct val="100000"/>
              </a:lnSpc>
              <a:spcBef>
                <a:spcPts val="1225"/>
              </a:spcBef>
              <a:buClr>
                <a:schemeClr val="tx2"/>
              </a:buClr>
              <a:buSzPct val="100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5679" indent="-246271" algn="l" defTabSz="685804" rtl="0" eaLnBrk="1" latinLnBrk="0" hangingPunct="1">
              <a:lnSpc>
                <a:spcPct val="100000"/>
              </a:lnSpc>
              <a:spcBef>
                <a:spcPts val="408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−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64006" indent="0" algn="l" defTabSz="685804" rtl="0" eaLnBrk="1" latinLnBrk="0" hangingPunct="1">
              <a:lnSpc>
                <a:spcPct val="90000"/>
              </a:lnSpc>
              <a:spcBef>
                <a:spcPts val="408"/>
              </a:spcBef>
              <a:buFontTx/>
              <a:buNone/>
              <a:defRPr sz="12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09196" indent="0" algn="l" defTabSz="685804" rtl="0" eaLnBrk="1" latinLnBrk="0" hangingPunct="1">
              <a:lnSpc>
                <a:spcPct val="90000"/>
              </a:lnSpc>
              <a:spcBef>
                <a:spcPts val="408"/>
              </a:spcBef>
              <a:buFontTx/>
              <a:buNone/>
              <a:defRPr sz="12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09196" indent="0" algn="l" defTabSz="685804" rtl="0" eaLnBrk="1" latinLnBrk="0" hangingPunct="1">
              <a:lnSpc>
                <a:spcPct val="90000"/>
              </a:lnSpc>
              <a:spcBef>
                <a:spcPts val="408"/>
              </a:spcBef>
              <a:buFontTx/>
              <a:buNone/>
              <a:defRPr sz="12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GB" sz="2200" dirty="0">
                <a:solidFill>
                  <a:schemeClr val="accent3">
                    <a:lumMod val="75000"/>
                  </a:schemeClr>
                </a:solidFill>
              </a:rPr>
              <a:t>2017-2022: Biological and risk assessment studies were </a:t>
            </a:r>
            <a:r>
              <a:rPr lang="en-GB" sz="2200" dirty="0"/>
              <a:t>required to obtain permission for field release.</a:t>
            </a:r>
          </a:p>
          <a:p>
            <a:pPr algn="just">
              <a:spcBef>
                <a:spcPts val="0"/>
              </a:spcBef>
            </a:pPr>
            <a:endParaRPr lang="en-GB" sz="2200" dirty="0"/>
          </a:p>
          <a:p>
            <a:pPr algn="just">
              <a:spcBef>
                <a:spcPts val="0"/>
              </a:spcBef>
            </a:pPr>
            <a:r>
              <a:rPr lang="en-GB" sz="2200" dirty="0"/>
              <a:t>Non-target tests</a:t>
            </a:r>
          </a:p>
          <a:p>
            <a:pPr algn="just">
              <a:spcBef>
                <a:spcPts val="0"/>
              </a:spcBef>
            </a:pPr>
            <a:endParaRPr lang="en-GB" sz="2200" dirty="0"/>
          </a:p>
          <a:p>
            <a:pPr algn="just">
              <a:spcBef>
                <a:spcPts val="0"/>
              </a:spcBef>
            </a:pPr>
            <a:r>
              <a:rPr lang="en-GB" sz="2200" dirty="0"/>
              <a:t>14 non-target pest species were tested – none parasitized</a:t>
            </a:r>
          </a:p>
          <a:p>
            <a:pPr algn="just">
              <a:spcBef>
                <a:spcPts val="0"/>
              </a:spcBef>
            </a:pPr>
            <a:endParaRPr lang="en-GB" sz="2200" dirty="0"/>
          </a:p>
          <a:p>
            <a:pPr algn="just">
              <a:spcBef>
                <a:spcPts val="0"/>
              </a:spcBef>
            </a:pPr>
            <a:r>
              <a:rPr lang="en-GB" sz="2200" dirty="0"/>
              <a:t>2023: First release of </a:t>
            </a:r>
            <a:r>
              <a:rPr lang="en-GB" sz="2200" i="1" dirty="0"/>
              <a:t>A. </a:t>
            </a:r>
            <a:r>
              <a:rPr lang="en-GB" sz="2200" i="1" dirty="0" err="1"/>
              <a:t>lasiophthalma</a:t>
            </a:r>
            <a:r>
              <a:rPr lang="en-GB" sz="2200" i="1" dirty="0"/>
              <a:t> </a:t>
            </a:r>
            <a:r>
              <a:rPr lang="en-GB" sz="2200" dirty="0"/>
              <a:t>in  Portugal</a:t>
            </a:r>
            <a:endParaRPr lang="en-GB" sz="24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endParaRPr lang="en-GB" sz="24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endParaRPr lang="en-GB" sz="2400" dirty="0"/>
          </a:p>
        </p:txBody>
      </p:sp>
      <p:pic>
        <p:nvPicPr>
          <p:cNvPr id="21" name="Imagem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991" y="1193865"/>
            <a:ext cx="2943601" cy="51762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538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1325563"/>
          </a:xfrm>
        </p:spPr>
        <p:txBody>
          <a:bodyPr/>
          <a:lstStyle/>
          <a:p>
            <a:pPr algn="ctr"/>
            <a:r>
              <a:rPr lang="en-US" i="1" dirty="0" err="1">
                <a:solidFill>
                  <a:schemeClr val="tx1"/>
                </a:solidFill>
              </a:rPr>
              <a:t>Cleruchoides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noackae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dirty="0" err="1">
                <a:solidFill>
                  <a:schemeClr val="tx1"/>
                </a:solidFill>
              </a:rPr>
              <a:t>Hym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Mymaridae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2493" y="6370100"/>
            <a:ext cx="4521007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31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89765" y="89176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763C64-41AD-4C0D-A73D-762120D919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1" t="11151" r="35825" b="23750"/>
          <a:stretch/>
        </p:blipFill>
        <p:spPr>
          <a:xfrm>
            <a:off x="6964225" y="1341119"/>
            <a:ext cx="3909515" cy="4179137"/>
          </a:xfrm>
          <a:prstGeom prst="rect">
            <a:avLst/>
          </a:prstGeom>
        </p:spPr>
      </p:pic>
      <p:pic>
        <p:nvPicPr>
          <p:cNvPr id="8" name="Picture 7" descr="A picture containing indoor, plastic&#10;&#10;Description automatically generated">
            <a:extLst>
              <a:ext uri="{FF2B5EF4-FFF2-40B4-BE49-F238E27FC236}">
                <a16:creationId xmlns:a16="http://schemas.microsoft.com/office/drawing/2014/main" id="{2332BBA4-D911-4F91-9963-0023D4F61F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15" b="6951"/>
          <a:stretch/>
        </p:blipFill>
        <p:spPr>
          <a:xfrm>
            <a:off x="950953" y="1572090"/>
            <a:ext cx="4591708" cy="27527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64226" y="5520256"/>
            <a:ext cx="42122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/>
              <a:t>Egg </a:t>
            </a:r>
            <a:r>
              <a:rPr lang="en-GB" sz="2200" b="1" dirty="0" err="1"/>
              <a:t>parasitoid</a:t>
            </a:r>
            <a:r>
              <a:rPr lang="en-GB" sz="2200" b="1" dirty="0"/>
              <a:t> of </a:t>
            </a:r>
            <a:r>
              <a:rPr lang="en-GB" sz="2200" b="1" i="1" dirty="0"/>
              <a:t>T. </a:t>
            </a:r>
            <a:r>
              <a:rPr lang="en-GB" sz="2200" b="1" i="1" dirty="0" err="1"/>
              <a:t>peregrinus</a:t>
            </a:r>
            <a:endParaRPr lang="en-GB" sz="22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950953" y="4240243"/>
            <a:ext cx="51105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+mj-lt"/>
              </a:rPr>
              <a:t>First released in South Africa, Brazil, and Uruguay 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+mj-lt"/>
              </a:rPr>
              <a:t>2017-2019 Risk assessment studies  in Portugal</a:t>
            </a:r>
          </a:p>
          <a:p>
            <a:pPr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>
                <a:latin typeface="+mj-lt"/>
              </a:rPr>
              <a:t>Released authorized in Portugal in 2021</a:t>
            </a:r>
          </a:p>
        </p:txBody>
      </p:sp>
    </p:spTree>
    <p:extLst>
      <p:ext uri="{BB962C8B-B14F-4D97-AF65-F5344CB8AC3E}">
        <p14:creationId xmlns:p14="http://schemas.microsoft.com/office/powerpoint/2010/main" val="164083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Laboratory rearing facilities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32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92840" y="83733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-1" y="1670402"/>
            <a:ext cx="11592951" cy="4517136"/>
          </a:xfrm>
        </p:spPr>
      </p:sp>
      <p:pic>
        <p:nvPicPr>
          <p:cNvPr id="7" name="Picture 6" descr="A picture containing indoor, floor, open&#10;&#10;Description automatically generated">
            <a:extLst>
              <a:ext uri="{FF2B5EF4-FFF2-40B4-BE49-F238E27FC236}">
                <a16:creationId xmlns:a16="http://schemas.microsoft.com/office/drawing/2014/main" id="{185192CF-B92C-4300-9C09-DCC030F045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507"/>
          <a:stretch/>
        </p:blipFill>
        <p:spPr>
          <a:xfrm>
            <a:off x="5025480" y="1685902"/>
            <a:ext cx="4715833" cy="4287465"/>
          </a:xfrm>
          <a:prstGeom prst="rect">
            <a:avLst/>
          </a:prstGeom>
        </p:spPr>
      </p:pic>
      <p:pic>
        <p:nvPicPr>
          <p:cNvPr id="8" name="Picture 7" descr="A picture containing indoor&#10;&#10;Description automatically generated">
            <a:extLst>
              <a:ext uri="{FF2B5EF4-FFF2-40B4-BE49-F238E27FC236}">
                <a16:creationId xmlns:a16="http://schemas.microsoft.com/office/drawing/2014/main" id="{45115EC5-3EDC-47BD-8228-E2F71C6C19F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76" r="12986"/>
          <a:stretch/>
        </p:blipFill>
        <p:spPr>
          <a:xfrm>
            <a:off x="1307359" y="1731624"/>
            <a:ext cx="3459561" cy="427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42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Laboratory rearing cages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543867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33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54740" y="89176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7" name="Picture 6" descr="A picture containing dirty&#10;&#10;Description automatically generated">
            <a:extLst>
              <a:ext uri="{FF2B5EF4-FFF2-40B4-BE49-F238E27FC236}">
                <a16:creationId xmlns:a16="http://schemas.microsoft.com/office/drawing/2014/main" id="{53CA11F2-5C3E-420E-98D1-A11C7EBEF76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041" y="3182150"/>
            <a:ext cx="3804474" cy="2853356"/>
          </a:xfrm>
          <a:prstGeom prst="rect">
            <a:avLst/>
          </a:prstGeom>
        </p:spPr>
      </p:pic>
      <p:pic>
        <p:nvPicPr>
          <p:cNvPr id="8" name="Picture 7" descr="A picture containing indoor, wall, toilet, several&#10;&#10;Description automatically generated">
            <a:extLst>
              <a:ext uri="{FF2B5EF4-FFF2-40B4-BE49-F238E27FC236}">
                <a16:creationId xmlns:a16="http://schemas.microsoft.com/office/drawing/2014/main" id="{492E1010-6D32-4665-8387-3E5161A7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r="9838"/>
          <a:stretch/>
        </p:blipFill>
        <p:spPr>
          <a:xfrm>
            <a:off x="7298302" y="1670402"/>
            <a:ext cx="4354131" cy="4365104"/>
          </a:xfrm>
          <a:prstGeom prst="rect">
            <a:avLst/>
          </a:prstGeom>
        </p:spPr>
      </p:pic>
      <p:pic>
        <p:nvPicPr>
          <p:cNvPr id="9" name="Picture 8" descr="A picture containing plant, green, palm, furniture&#10;&#10;Description automatically generated">
            <a:extLst>
              <a:ext uri="{FF2B5EF4-FFF2-40B4-BE49-F238E27FC236}">
                <a16:creationId xmlns:a16="http://schemas.microsoft.com/office/drawing/2014/main" id="{586616E2-0D17-42F7-B801-617C84494E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5"/>
          <a:stretch/>
        </p:blipFill>
        <p:spPr>
          <a:xfrm>
            <a:off x="442804" y="1792322"/>
            <a:ext cx="3928261" cy="260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2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Following </a:t>
            </a:r>
            <a:r>
              <a:rPr lang="en-US" dirty="0" smtClean="0">
                <a:solidFill>
                  <a:schemeClr val="tx1"/>
                </a:solidFill>
              </a:rPr>
              <a:t>National regulations</a:t>
            </a:r>
            <a:r>
              <a:rPr lang="en-US" dirty="0">
                <a:solidFill>
                  <a:schemeClr val="tx1"/>
                </a:solidFill>
              </a:rPr>
              <a:t/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dirty="0">
                <a:solidFill>
                  <a:schemeClr val="tx1"/>
                </a:solidFill>
              </a:rPr>
              <a:t>and EPPO </a:t>
            </a:r>
            <a:r>
              <a:rPr lang="en-US" dirty="0" smtClean="0">
                <a:solidFill>
                  <a:schemeClr val="tx1"/>
                </a:solidFill>
              </a:rPr>
              <a:t>guidelines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696267" cy="502822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34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330940" y="83733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7" name="Marcador de Posição de Conteúdo 4">
            <a:extLst>
              <a:ext uri="{FF2B5EF4-FFF2-40B4-BE49-F238E27FC236}">
                <a16:creationId xmlns:a16="http://schemas.microsoft.com/office/drawing/2014/main" id="{D7E0D9CC-32F1-4FC9-88E5-884AECADC44B}"/>
              </a:ext>
            </a:extLst>
          </p:cNvPr>
          <p:cNvSpPr txBox="1">
            <a:spLocks/>
          </p:cNvSpPr>
          <p:nvPr/>
        </p:nvSpPr>
        <p:spPr>
          <a:xfrm>
            <a:off x="811742" y="1607022"/>
            <a:ext cx="7365377" cy="2264019"/>
          </a:xfrm>
          <a:prstGeom prst="rect">
            <a:avLst/>
          </a:prstGeom>
        </p:spPr>
        <p:txBody>
          <a:bodyPr/>
          <a:lstStyle>
            <a:lvl1pPr marL="0" indent="0" algn="l" defTabSz="685804" rtl="0" eaLnBrk="1" latinLnBrk="0" hangingPunct="1">
              <a:lnSpc>
                <a:spcPct val="100000"/>
              </a:lnSpc>
              <a:spcBef>
                <a:spcPts val="1225"/>
              </a:spcBef>
              <a:buClr>
                <a:schemeClr val="tx2"/>
              </a:buClr>
              <a:buSzPct val="100000"/>
              <a:buFontTx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5679" indent="-246271" algn="l" defTabSz="685804" rtl="0" eaLnBrk="1" latinLnBrk="0" hangingPunct="1">
              <a:lnSpc>
                <a:spcPct val="100000"/>
              </a:lnSpc>
              <a:spcBef>
                <a:spcPts val="408"/>
              </a:spcBef>
              <a:buClr>
                <a:schemeClr val="tx2"/>
              </a:buClr>
              <a:buSzPct val="100000"/>
              <a:buFont typeface="Verdana" panose="020B0604030504040204" pitchFamily="34" charset="0"/>
              <a:buChar char="−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364006" indent="0" algn="l" defTabSz="685804" rtl="0" eaLnBrk="1" latinLnBrk="0" hangingPunct="1">
              <a:lnSpc>
                <a:spcPct val="90000"/>
              </a:lnSpc>
              <a:spcBef>
                <a:spcPts val="408"/>
              </a:spcBef>
              <a:buFontTx/>
              <a:buNone/>
              <a:defRPr sz="12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09196" indent="0" algn="l" defTabSz="685804" rtl="0" eaLnBrk="1" latinLnBrk="0" hangingPunct="1">
              <a:lnSpc>
                <a:spcPct val="90000"/>
              </a:lnSpc>
              <a:spcBef>
                <a:spcPts val="408"/>
              </a:spcBef>
              <a:buFontTx/>
              <a:buNone/>
              <a:defRPr sz="12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09196" indent="0" algn="l" defTabSz="685804" rtl="0" eaLnBrk="1" latinLnBrk="0" hangingPunct="1">
              <a:lnSpc>
                <a:spcPct val="90000"/>
              </a:lnSpc>
              <a:spcBef>
                <a:spcPts val="408"/>
              </a:spcBef>
              <a:buFontTx/>
              <a:buNone/>
              <a:defRPr sz="12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GB" sz="2200" dirty="0">
                <a:solidFill>
                  <a:schemeClr val="accent3">
                    <a:lumMod val="75000"/>
                  </a:schemeClr>
                </a:solidFill>
              </a:rPr>
              <a:t>For all </a:t>
            </a:r>
            <a:r>
              <a:rPr lang="en-GB" sz="2200" dirty="0" smtClean="0">
                <a:solidFill>
                  <a:schemeClr val="accent3">
                    <a:lumMod val="75000"/>
                  </a:schemeClr>
                </a:solidFill>
              </a:rPr>
              <a:t>species, </a:t>
            </a:r>
            <a:r>
              <a:rPr lang="en-GB" sz="2200" dirty="0">
                <a:solidFill>
                  <a:schemeClr val="accent3">
                    <a:lumMod val="75000"/>
                  </a:schemeClr>
                </a:solidFill>
              </a:rPr>
              <a:t>the </a:t>
            </a:r>
            <a:r>
              <a:rPr lang="en-GB" sz="2200" dirty="0" smtClean="0">
                <a:solidFill>
                  <a:schemeClr val="accent3">
                    <a:lumMod val="75000"/>
                  </a:schemeClr>
                </a:solidFill>
              </a:rPr>
              <a:t>application requests </a:t>
            </a:r>
            <a:r>
              <a:rPr lang="en-GB" sz="2200" dirty="0">
                <a:solidFill>
                  <a:schemeClr val="accent3">
                    <a:lumMod val="75000"/>
                  </a:schemeClr>
                </a:solidFill>
              </a:rPr>
              <a:t>for import in quarantine </a:t>
            </a:r>
            <a:r>
              <a:rPr lang="en-GB" sz="2200" dirty="0" smtClean="0">
                <a:solidFill>
                  <a:schemeClr val="accent3">
                    <a:lumMod val="75000"/>
                  </a:schemeClr>
                </a:solidFill>
              </a:rPr>
              <a:t>conditions for laboratory studies, </a:t>
            </a:r>
            <a:r>
              <a:rPr lang="en-GB" sz="2200" dirty="0">
                <a:solidFill>
                  <a:schemeClr val="accent3">
                    <a:lumMod val="75000"/>
                  </a:schemeClr>
                </a:solidFill>
              </a:rPr>
              <a:t>and field </a:t>
            </a:r>
            <a:r>
              <a:rPr lang="en-GB" sz="2200" dirty="0" smtClean="0">
                <a:solidFill>
                  <a:schemeClr val="accent3">
                    <a:lumMod val="75000"/>
                  </a:schemeClr>
                </a:solidFill>
              </a:rPr>
              <a:t>releases </a:t>
            </a:r>
            <a:r>
              <a:rPr lang="en-GB" sz="2200" dirty="0">
                <a:solidFill>
                  <a:schemeClr val="accent3">
                    <a:lumMod val="75000"/>
                  </a:schemeClr>
                </a:solidFill>
              </a:rPr>
              <a:t>were performed according to National and EU </a:t>
            </a:r>
            <a:r>
              <a:rPr lang="en-GB" sz="2200" dirty="0" smtClean="0">
                <a:solidFill>
                  <a:schemeClr val="accent3">
                    <a:lumMod val="75000"/>
                  </a:schemeClr>
                </a:solidFill>
              </a:rPr>
              <a:t>regulations and </a:t>
            </a:r>
            <a:r>
              <a:rPr lang="en-GB" sz="2200" dirty="0">
                <a:solidFill>
                  <a:schemeClr val="accent3">
                    <a:lumMod val="75000"/>
                  </a:schemeClr>
                </a:solidFill>
              </a:rPr>
              <a:t>EPPO guidelines</a:t>
            </a:r>
            <a:r>
              <a:rPr lang="en-GB" sz="2200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en-GB" sz="2200" dirty="0" smtClean="0">
                <a:solidFill>
                  <a:schemeClr val="accent3">
                    <a:lumMod val="75000"/>
                  </a:schemeClr>
                </a:solidFill>
              </a:rPr>
              <a:t>It took several years between first application and authorization.</a:t>
            </a:r>
            <a:endParaRPr lang="en-GB" sz="2200" dirty="0">
              <a:solidFill>
                <a:schemeClr val="accent3">
                  <a:lumMod val="75000"/>
                </a:schemeClr>
              </a:solidFill>
            </a:endParaRPr>
          </a:p>
          <a:p>
            <a:pPr algn="just">
              <a:spcBef>
                <a:spcPts val="0"/>
              </a:spcBef>
            </a:pPr>
            <a:endParaRPr lang="en-GB" sz="24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endParaRPr lang="en-GB" sz="24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</a:pPr>
            <a:endParaRPr lang="en-GB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645" y="1460194"/>
            <a:ext cx="3031295" cy="45092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7545" y="3528563"/>
            <a:ext cx="4350619" cy="2440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61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C75E2-C7E9-4CDE-A3E7-DB7E770B9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519" y="1363980"/>
            <a:ext cx="4143555" cy="1915819"/>
          </a:xfrm>
        </p:spPr>
        <p:txBody>
          <a:bodyPr>
            <a:normAutofit/>
          </a:bodyPr>
          <a:lstStyle/>
          <a:p>
            <a:r>
              <a:rPr lang="en-US" dirty="0"/>
              <a:t>Value proposition and value network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2D16A-183F-4A38-8872-766FA01EA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0341" y="2138878"/>
            <a:ext cx="4745746" cy="2486461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Advantages of the method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Network of actors and their motivation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417046-E8D4-4851-862C-0BF84D8D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1973" y="6271358"/>
            <a:ext cx="4322887" cy="44948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Establishment of biocontrol in Eucalyptus plantations in Portugal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C0AEA-646D-49DC-8618-CEFD70130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z="1400" smtClean="0">
                <a:solidFill>
                  <a:schemeClr val="tx1"/>
                </a:solidFill>
              </a:rPr>
              <a:t>35</a:t>
            </a:fld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252A41-D1CF-4A54-AC0D-995C22071B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1108417" cy="23708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88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983" y="228982"/>
            <a:ext cx="10515600" cy="643489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Advantages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597207" cy="523307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36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3" y="872471"/>
            <a:ext cx="963637" cy="369590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228890" y="1184496"/>
            <a:ext cx="11592951" cy="4517136"/>
          </a:xfrm>
        </p:spPr>
      </p:sp>
      <p:grpSp>
        <p:nvGrpSpPr>
          <p:cNvPr id="7" name="Agrupar 4">
            <a:extLst>
              <a:ext uri="{FF2B5EF4-FFF2-40B4-BE49-F238E27FC236}">
                <a16:creationId xmlns:a16="http://schemas.microsoft.com/office/drawing/2014/main" id="{87E9041A-933C-47AD-BD38-7F859217DA4D}"/>
              </a:ext>
            </a:extLst>
          </p:cNvPr>
          <p:cNvGrpSpPr/>
          <p:nvPr/>
        </p:nvGrpSpPr>
        <p:grpSpPr>
          <a:xfrm>
            <a:off x="515908" y="1719726"/>
            <a:ext cx="7248871" cy="4299116"/>
            <a:chOff x="3655" y="1614918"/>
            <a:chExt cx="7274977" cy="4843694"/>
          </a:xfrm>
        </p:grpSpPr>
        <p:pic>
          <p:nvPicPr>
            <p:cNvPr id="8" name="Picture 2" descr="Theoretical invasion curve (black line), stages of the invasion process...  | Download Scientific Diagra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5" y="1614918"/>
              <a:ext cx="6576388" cy="44409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tângulo 2">
              <a:extLst>
                <a:ext uri="{FF2B5EF4-FFF2-40B4-BE49-F238E27FC236}">
                  <a16:creationId xmlns:a16="http://schemas.microsoft.com/office/drawing/2014/main" id="{95EF9FD0-EA98-4067-A918-323299AA3F7B}"/>
                </a:ext>
              </a:extLst>
            </p:cNvPr>
            <p:cNvSpPr/>
            <p:nvPr/>
          </p:nvSpPr>
          <p:spPr>
            <a:xfrm>
              <a:off x="3912729" y="6146525"/>
              <a:ext cx="3365903" cy="3120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PT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Adapted</a:t>
              </a:r>
              <a:r>
                <a:rPr lang="pt-PT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 </a:t>
              </a:r>
              <a:r>
                <a:rPr lang="pt-PT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from</a:t>
              </a:r>
              <a:r>
                <a:rPr lang="pt-PT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 </a:t>
              </a:r>
              <a:r>
                <a:rPr lang="pt-PT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Geburzi</a:t>
              </a:r>
              <a:r>
                <a:rPr lang="pt-PT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 </a:t>
              </a:r>
              <a:r>
                <a:rPr lang="pt-PT" sz="1200" dirty="0" err="1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and</a:t>
              </a:r>
              <a:r>
                <a:rPr lang="pt-PT" sz="12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</a:rPr>
                <a:t> McCarthy 2018</a:t>
              </a:r>
              <a:endParaRPr lang="pt-PT" sz="12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10" name="Down Arrow 9"/>
          <p:cNvSpPr/>
          <p:nvPr/>
        </p:nvSpPr>
        <p:spPr>
          <a:xfrm>
            <a:off x="7501671" y="3232013"/>
            <a:ext cx="180019" cy="664599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4469165" y="3980166"/>
            <a:ext cx="3122515" cy="56846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">
            <a:extLst>
              <a:ext uri="{FF2B5EF4-FFF2-40B4-BE49-F238E27FC236}">
                <a16:creationId xmlns:a16="http://schemas.microsoft.com/office/drawing/2014/main" id="{318F20D0-F484-451D-846C-9C591EDA1528}"/>
              </a:ext>
            </a:extLst>
          </p:cNvPr>
          <p:cNvCxnSpPr/>
          <p:nvPr/>
        </p:nvCxnSpPr>
        <p:spPr>
          <a:xfrm flipV="1">
            <a:off x="4532688" y="2910160"/>
            <a:ext cx="2985353" cy="4908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045433" y="1916643"/>
            <a:ext cx="323239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 smtClean="0"/>
              <a:t>Non-native invasive </a:t>
            </a:r>
            <a:r>
              <a:rPr lang="en-GB" sz="2200" b="1" dirty="0"/>
              <a:t>organisms have no or limited regulation by native control agents</a:t>
            </a:r>
          </a:p>
          <a:p>
            <a:endParaRPr lang="en-GB" sz="2200" b="1" dirty="0"/>
          </a:p>
          <a:p>
            <a:r>
              <a:rPr lang="en-GB" sz="2200" b="1" dirty="0"/>
              <a:t>The establishment of efficient biological control agents will allow a natural, </a:t>
            </a:r>
            <a:r>
              <a:rPr lang="en-GB" sz="2200" b="1" dirty="0" smtClean="0"/>
              <a:t>sustainable, </a:t>
            </a:r>
            <a:r>
              <a:rPr lang="en-GB" sz="2200" b="1" dirty="0"/>
              <a:t>long-lasting </a:t>
            </a:r>
            <a:r>
              <a:rPr lang="en-GB" sz="2200" b="1" dirty="0" smtClean="0"/>
              <a:t>control.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1241894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071DD-D1ED-4494-BAB0-E44D84460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Network of </a:t>
            </a:r>
            <a:r>
              <a:rPr lang="en-US" dirty="0" smtClean="0">
                <a:solidFill>
                  <a:schemeClr val="tx1"/>
                </a:solidFill>
              </a:rPr>
              <a:t>actors and motivation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046CD-889C-4A2E-8DC3-BED5C7901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Forestry enterprises R&amp;D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8E0C3E-549F-4B12-BC1D-70D49FDEE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386142"/>
            <a:ext cx="5157787" cy="22678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ea typeface="Arial"/>
                <a:cs typeface="Arial"/>
              </a:rPr>
              <a:t>Forestry enterprises R&amp;D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00"/>
                </a:solidFill>
                <a:ea typeface="Arial"/>
                <a:cs typeface="Arial"/>
              </a:rPr>
              <a:t>Academy</a:t>
            </a:r>
            <a:endParaRPr lang="en-US" sz="2400" b="1" dirty="0">
              <a:solidFill>
                <a:srgbClr val="000000"/>
              </a:solidFill>
              <a:ea typeface="Arial"/>
              <a:cs typeface="Arial"/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ea typeface="Arial"/>
                <a:cs typeface="Arial"/>
              </a:rPr>
              <a:t>Forest Associations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00"/>
                </a:solidFill>
                <a:ea typeface="Arial"/>
                <a:cs typeface="Arial"/>
              </a:rPr>
              <a:t>DGAV- NPPO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00"/>
                </a:solidFill>
                <a:ea typeface="Arial"/>
                <a:cs typeface="Arial"/>
              </a:rPr>
              <a:t>ICNF – National Forest Services</a:t>
            </a:r>
            <a:endParaRPr lang="en-US" sz="2400" b="1" dirty="0">
              <a:solidFill>
                <a:srgbClr val="000000"/>
              </a:solidFill>
              <a:ea typeface="Arial"/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C7831C-5C8A-4D10-8B69-B54C753E23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0145" y="2305994"/>
            <a:ext cx="5183188" cy="82391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Motivation</a:t>
            </a:r>
            <a:endParaRPr lang="en-US" sz="280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1088409-0EAA-441A-9E25-8CC3324ED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020" y="6370101"/>
            <a:ext cx="4328600" cy="266920"/>
          </a:xfrm>
        </p:spPr>
        <p:txBody>
          <a:bodyPr/>
          <a:lstStyle/>
          <a:p>
            <a:r>
              <a:rPr lang="en-US" dirty="0"/>
              <a:t>Establishment biocontrol in Eucalyptus plantations in Portugal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3B47294-B529-4908-976B-4F8ECE7A4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27968E-142A-49A3-8ED6-285EDE03F3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933157" cy="2218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2BF507-75ED-4F09-959F-8E0854B6033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10145" y="3386142"/>
            <a:ext cx="5157787" cy="22678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000000"/>
                </a:solidFill>
                <a:ea typeface="Arial"/>
                <a:cs typeface="Arial"/>
              </a:rPr>
              <a:t>Increase productivity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00"/>
                </a:solidFill>
                <a:ea typeface="Arial"/>
                <a:cs typeface="Arial"/>
              </a:rPr>
              <a:t>Reduce the use of pesticides and negative impacts</a:t>
            </a:r>
            <a:endParaRPr lang="en-US" sz="2400" b="1" dirty="0">
              <a:solidFill>
                <a:srgbClr val="000000"/>
              </a:solidFill>
              <a:ea typeface="Arial"/>
              <a:cs typeface="Arial"/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0000"/>
                </a:solidFill>
                <a:ea typeface="Arial"/>
                <a:cs typeface="Arial"/>
              </a:rPr>
              <a:t>Develop environmentally sustainable solutions</a:t>
            </a:r>
            <a:endParaRPr lang="en-US" sz="2400" b="1" dirty="0">
              <a:solidFill>
                <a:srgbClr val="000000"/>
              </a:solidFill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132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C75E2-C7E9-4CDE-A3E7-DB7E770B9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7519" y="1363980"/>
            <a:ext cx="4143555" cy="1915819"/>
          </a:xfrm>
        </p:spPr>
        <p:txBody>
          <a:bodyPr>
            <a:normAutofit/>
          </a:bodyPr>
          <a:lstStyle/>
          <a:p>
            <a:r>
              <a:rPr lang="en-US" dirty="0"/>
              <a:t>Contributions, gains and levers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2D16A-183F-4A38-8872-766FA01EA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140" y="2431955"/>
            <a:ext cx="5585459" cy="2022813"/>
          </a:xfrm>
        </p:spPr>
        <p:txBody>
          <a:bodyPr>
            <a:normAutofit lnSpcReduction="10000"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Contributions 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Direct and indirect gains</a:t>
            </a:r>
          </a:p>
          <a:p>
            <a:r>
              <a:rPr lang="en-US" sz="2800" b="1" dirty="0" smtClean="0">
                <a:solidFill>
                  <a:schemeClr val="tx1"/>
                </a:solidFill>
              </a:rPr>
              <a:t>Factors </a:t>
            </a:r>
            <a:r>
              <a:rPr lang="en-US" sz="2800" b="1" dirty="0">
                <a:solidFill>
                  <a:schemeClr val="tx1"/>
                </a:solidFill>
              </a:rPr>
              <a:t>and turning point </a:t>
            </a:r>
          </a:p>
          <a:p>
            <a:r>
              <a:rPr lang="en-US" sz="2800" b="1" dirty="0">
                <a:solidFill>
                  <a:schemeClr val="tx1"/>
                </a:solidFill>
              </a:rPr>
              <a:t>Risks</a:t>
            </a:r>
          </a:p>
          <a:p>
            <a:endParaRPr lang="en-US" sz="2800" b="1" dirty="0">
              <a:solidFill>
                <a:schemeClr val="tx1"/>
              </a:solidFill>
            </a:endParaRPr>
          </a:p>
          <a:p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417046-E8D4-4851-862C-0BF84D8D1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200967" cy="44186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Establishment of biocontrol in Eucalyptus plantations in Portugal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C0AEA-646D-49DC-8618-CEFD70130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z="1400" smtClean="0">
                <a:solidFill>
                  <a:schemeClr val="tx1"/>
                </a:solidFill>
              </a:rPr>
              <a:t>38</a:t>
            </a:fld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252A41-D1CF-4A54-AC0D-995C22071B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1108417" cy="24470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2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071DD-D1ED-4494-BAB0-E44D84460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Contributions of the participants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046CD-889C-4A2E-8DC3-BED5C7901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Forestry enterprises R&amp;D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8E0C3E-549F-4B12-BC1D-70D49FDEE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0" y="3386142"/>
            <a:ext cx="5157787" cy="22678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ea typeface="Arial"/>
                <a:cs typeface="Arial"/>
              </a:rPr>
              <a:t>Human resources,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ea typeface="Arial"/>
                <a:cs typeface="Arial"/>
              </a:rPr>
              <a:t>Technical resources,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ea typeface="Arial"/>
                <a:cs typeface="Arial"/>
              </a:rPr>
              <a:t>Skills,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ea typeface="Arial"/>
                <a:cs typeface="Arial"/>
              </a:rPr>
              <a:t>Money,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ea typeface="Arial"/>
                <a:cs typeface="Arial"/>
              </a:rPr>
              <a:t>Laboratory facilities</a:t>
            </a:r>
          </a:p>
          <a:p>
            <a:pPr marL="0" indent="0">
              <a:buNone/>
            </a:pPr>
            <a:r>
              <a:rPr lang="en-US" sz="2400" b="1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C7831C-5C8A-4D10-8B69-B54C753E23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0145" y="2305994"/>
            <a:ext cx="5183188" cy="823912"/>
          </a:xfrm>
        </p:spPr>
        <p:txBody>
          <a:bodyPr>
            <a:normAutofit/>
          </a:bodyPr>
          <a:lstStyle/>
          <a:p>
            <a:r>
              <a:rPr lang="en-US" sz="2800" dirty="0"/>
              <a:t>Academy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1088409-0EAA-441A-9E25-8CC3324ED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1020" y="6370101"/>
            <a:ext cx="4328600" cy="266920"/>
          </a:xfrm>
        </p:spPr>
        <p:txBody>
          <a:bodyPr/>
          <a:lstStyle/>
          <a:p>
            <a:r>
              <a:rPr lang="en-US" dirty="0"/>
              <a:t>Establishment biocontrol in Eucalyptus plantations in Portugal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3B47294-B529-4908-976B-4F8ECE7A4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27968E-142A-49A3-8ED6-285EDE03F3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933157" cy="22184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2BF507-75ED-4F09-959F-8E0854B6033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10145" y="3386142"/>
            <a:ext cx="5157787" cy="20240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ea typeface="Arial"/>
                <a:cs typeface="Arial"/>
              </a:rPr>
              <a:t>Human resources,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ea typeface="Arial"/>
                <a:cs typeface="Arial"/>
              </a:rPr>
              <a:t>Knowledge,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0000"/>
                </a:solidFill>
                <a:ea typeface="Arial"/>
                <a:cs typeface="Arial"/>
              </a:rPr>
              <a:t>Laboratory facilities</a:t>
            </a:r>
          </a:p>
        </p:txBody>
      </p:sp>
    </p:spTree>
    <p:extLst>
      <p:ext uri="{BB962C8B-B14F-4D97-AF65-F5344CB8AC3E}">
        <p14:creationId xmlns:p14="http://schemas.microsoft.com/office/powerpoint/2010/main" val="403466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DA">
            <a:alpha val="7686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071DD-D1ED-4494-BAB0-E44D84460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Organizations involved in the biocontrol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046CD-889C-4A2E-8DC3-BED5C7901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Organization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8E0C3E-549F-4B12-BC1D-70D49FDEE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06260" y="3237754"/>
            <a:ext cx="3986099" cy="2773258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RAIZ – Forest and Paper Research Institute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The Navigator Company</a:t>
            </a:r>
          </a:p>
          <a:p>
            <a:r>
              <a:rPr lang="en-US" sz="2400" b="1" dirty="0" err="1">
                <a:solidFill>
                  <a:schemeClr val="tx1"/>
                </a:solidFill>
              </a:rPr>
              <a:t>Altri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Florestal</a:t>
            </a:r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chemeClr val="tx1"/>
                </a:solidFill>
              </a:rPr>
              <a:t>Forest Research Center -CEF, School of Agriculture - ISA, University of Lisbon 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1088409-0EAA-441A-9E25-8CC3324ED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2978" y="6311694"/>
            <a:ext cx="4248806" cy="45253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3B47294-B529-4908-976B-4F8ECE7A4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27968E-142A-49A3-8ED6-285EDE03F3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1222717" cy="35138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2BF507-75ED-4F09-959F-8E0854B6033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07075" y="3269981"/>
            <a:ext cx="5672305" cy="2773258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R&amp;D unit from The Navigator </a:t>
            </a:r>
            <a:r>
              <a:rPr lang="en-US" sz="2400" b="1" dirty="0" smtClean="0">
                <a:solidFill>
                  <a:schemeClr val="tx1"/>
                </a:solidFill>
              </a:rPr>
              <a:t>Company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chemeClr val="tx1"/>
                </a:solidFill>
              </a:rPr>
              <a:t>Forest Company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Forest Industry Enterprise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Academy, R&amp;D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Type</a:t>
            </a: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894" y="3432158"/>
            <a:ext cx="1194640" cy="25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780" y="4081792"/>
            <a:ext cx="1310754" cy="54259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390" y="4510774"/>
            <a:ext cx="1582960" cy="3799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534" y="4835741"/>
            <a:ext cx="1027000" cy="87462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9289" y="5759607"/>
            <a:ext cx="1395245" cy="552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97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513" y="240646"/>
            <a:ext cx="10515600" cy="69442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Direct and indirect gains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543867" cy="586642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GB" smtClean="0"/>
              <a:t>40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03113" y="817764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58" y="1141542"/>
            <a:ext cx="8054731" cy="4697613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 flipH="1">
            <a:off x="8504316" y="3153437"/>
            <a:ext cx="34340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dirty="0"/>
              <a:t>If no BC program had been conducted, the yield lost would be 2 to 12 x higher </a:t>
            </a:r>
          </a:p>
        </p:txBody>
      </p:sp>
      <p:sp>
        <p:nvSpPr>
          <p:cNvPr id="61" name="Rectangle 60"/>
          <p:cNvSpPr/>
          <p:nvPr/>
        </p:nvSpPr>
        <p:spPr>
          <a:xfrm>
            <a:off x="3272100" y="3707435"/>
            <a:ext cx="4998152" cy="173809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sp>
        <p:nvSpPr>
          <p:cNvPr id="62" name="Rectangle 61"/>
          <p:cNvSpPr/>
          <p:nvPr/>
        </p:nvSpPr>
        <p:spPr>
          <a:xfrm>
            <a:off x="3272100" y="3121485"/>
            <a:ext cx="4998152" cy="379474"/>
          </a:xfrm>
          <a:prstGeom prst="rect">
            <a:avLst/>
          </a:prstGeom>
          <a:noFill/>
          <a:ln w="28575">
            <a:solidFill>
              <a:srgbClr val="77A98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0154" y="1111823"/>
            <a:ext cx="4110886" cy="16160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04316" y="4539781"/>
            <a:ext cx="35118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BC program costs include the expenses involved in the acquisition, mass rearing, releasing, and </a:t>
            </a:r>
            <a:r>
              <a:rPr lang="en-US" dirty="0" smtClean="0"/>
              <a:t>post-releasing </a:t>
            </a:r>
            <a:r>
              <a:rPr lang="en-US" dirty="0"/>
              <a:t>monitoring of </a:t>
            </a:r>
            <a:r>
              <a:rPr lang="en-US" i="1" dirty="0"/>
              <a:t>A. </a:t>
            </a:r>
            <a:r>
              <a:rPr lang="en-US" i="1" dirty="0" err="1"/>
              <a:t>nitens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429005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513" y="240646"/>
            <a:ext cx="10515600" cy="69442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Direct and indirect gains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9"/>
            <a:ext cx="4597207" cy="190402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GB" smtClean="0"/>
              <a:t>41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03113" y="83733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59651" y="5665285"/>
            <a:ext cx="47763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+mj-lt"/>
              </a:rPr>
              <a:t>Valente et al., 2018. Ecological Economics 149: 40–47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2718"/>
          <a:stretch/>
        </p:blipFill>
        <p:spPr>
          <a:xfrm>
            <a:off x="289658" y="1242060"/>
            <a:ext cx="11317442" cy="439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78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513" y="240646"/>
            <a:ext cx="10515600" cy="69442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Direct and indirect gains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406707" cy="419002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GB" smtClean="0"/>
              <a:t>42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34533" y="835356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54" y="1541704"/>
            <a:ext cx="7064384" cy="34970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3429" y="3293300"/>
            <a:ext cx="2184309" cy="167794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392144" y="5038758"/>
            <a:ext cx="126015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err="1" smtClean="0"/>
              <a:t>thiacloprid</a:t>
            </a:r>
            <a:endParaRPr lang="en-GB" sz="2000" dirty="0"/>
          </a:p>
        </p:txBody>
      </p:sp>
      <p:sp>
        <p:nvSpPr>
          <p:cNvPr id="6" name="Rectangle 5"/>
          <p:cNvSpPr/>
          <p:nvPr/>
        </p:nvSpPr>
        <p:spPr>
          <a:xfrm>
            <a:off x="7710499" y="1949828"/>
            <a:ext cx="24850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Alternatives have been spraying with insecticides!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55583" y="5038758"/>
            <a:ext cx="13837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dirty="0" err="1"/>
              <a:t>acetamiprid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1524297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6950BFC3-D8DA-4A85-94F7-54DA5524770B}">
      <p188:commentRel xmlns:p188="http://schemas.microsoft.com/office/powerpoint/2018/8/main" xmlns="" r:id="rId4"/>
    </p:ext>
  </p:extLs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674" y="281570"/>
            <a:ext cx="10515600" cy="69442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Turning points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258610" cy="410291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GB" smtClean="0"/>
              <a:t>43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146659" y="826027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66" t="7018" r="1726" b="10863"/>
          <a:stretch/>
        </p:blipFill>
        <p:spPr bwMode="auto">
          <a:xfrm>
            <a:off x="9693584" y="1012141"/>
            <a:ext cx="789145" cy="885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reeform 24">
            <a:extLst>
              <a:ext uri="{FF2B5EF4-FFF2-40B4-BE49-F238E27FC236}">
                <a16:creationId xmlns:a16="http://schemas.microsoft.com/office/drawing/2014/main" id="{B9D3B52E-4D6B-4A81-B5C6-0792B6583CE7}"/>
              </a:ext>
            </a:extLst>
          </p:cNvPr>
          <p:cNvSpPr>
            <a:spLocks/>
          </p:cNvSpPr>
          <p:nvPr/>
        </p:nvSpPr>
        <p:spPr bwMode="auto">
          <a:xfrm>
            <a:off x="5841194" y="3156908"/>
            <a:ext cx="1339816" cy="1302640"/>
          </a:xfrm>
          <a:custGeom>
            <a:avLst/>
            <a:gdLst>
              <a:gd name="T0" fmla="*/ 2009 w 3380"/>
              <a:gd name="T1" fmla="*/ 1204 h 2594"/>
              <a:gd name="T2" fmla="*/ 3380 w 3380"/>
              <a:gd name="T3" fmla="*/ 1204 h 2594"/>
              <a:gd name="T4" fmla="*/ 892 w 3380"/>
              <a:gd name="T5" fmla="*/ 0 h 2594"/>
              <a:gd name="T6" fmla="*/ 0 w 3380"/>
              <a:gd name="T7" fmla="*/ 0 h 2594"/>
              <a:gd name="T8" fmla="*/ 187 w 3380"/>
              <a:gd name="T9" fmla="*/ 845 h 2594"/>
              <a:gd name="T10" fmla="*/ 2319 w 3380"/>
              <a:gd name="T11" fmla="*/ 2594 h 2594"/>
              <a:gd name="T12" fmla="*/ 2009 w 3380"/>
              <a:gd name="T13" fmla="*/ 1204 h 25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80" h="2594">
                <a:moveTo>
                  <a:pt x="2009" y="1204"/>
                </a:moveTo>
                <a:lnTo>
                  <a:pt x="3380" y="1204"/>
                </a:lnTo>
                <a:lnTo>
                  <a:pt x="892" y="0"/>
                </a:lnTo>
                <a:lnTo>
                  <a:pt x="0" y="0"/>
                </a:lnTo>
                <a:lnTo>
                  <a:pt x="187" y="845"/>
                </a:lnTo>
                <a:lnTo>
                  <a:pt x="2319" y="2594"/>
                </a:lnTo>
                <a:lnTo>
                  <a:pt x="2009" y="1204"/>
                </a:lnTo>
                <a:close/>
              </a:path>
            </a:pathLst>
          </a:custGeom>
          <a:solidFill>
            <a:srgbClr val="4CC1E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3" name="Freeform 25">
            <a:extLst>
              <a:ext uri="{FF2B5EF4-FFF2-40B4-BE49-F238E27FC236}">
                <a16:creationId xmlns:a16="http://schemas.microsoft.com/office/drawing/2014/main" id="{D58C189E-BD90-4AD6-8220-FE4E144F079A}"/>
              </a:ext>
            </a:extLst>
          </p:cNvPr>
          <p:cNvSpPr>
            <a:spLocks/>
          </p:cNvSpPr>
          <p:nvPr/>
        </p:nvSpPr>
        <p:spPr bwMode="auto">
          <a:xfrm>
            <a:off x="5114817" y="2599065"/>
            <a:ext cx="934424" cy="889535"/>
          </a:xfrm>
          <a:custGeom>
            <a:avLst/>
            <a:gdLst>
              <a:gd name="T0" fmla="*/ 1611 w 2358"/>
              <a:gd name="T1" fmla="*/ 930 h 1769"/>
              <a:gd name="T2" fmla="*/ 2358 w 2358"/>
              <a:gd name="T3" fmla="*/ 930 h 1769"/>
              <a:gd name="T4" fmla="*/ 482 w 2358"/>
              <a:gd name="T5" fmla="*/ 22 h 1769"/>
              <a:gd name="T6" fmla="*/ 0 w 2358"/>
              <a:gd name="T7" fmla="*/ 0 h 1769"/>
              <a:gd name="T8" fmla="*/ 187 w 2358"/>
              <a:gd name="T9" fmla="*/ 448 h 1769"/>
              <a:gd name="T10" fmla="*/ 1798 w 2358"/>
              <a:gd name="T11" fmla="*/ 1769 h 1769"/>
              <a:gd name="T12" fmla="*/ 1611 w 2358"/>
              <a:gd name="T13" fmla="*/ 930 h 1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358" h="1769">
                <a:moveTo>
                  <a:pt x="1611" y="930"/>
                </a:moveTo>
                <a:lnTo>
                  <a:pt x="2358" y="930"/>
                </a:lnTo>
                <a:lnTo>
                  <a:pt x="482" y="22"/>
                </a:lnTo>
                <a:lnTo>
                  <a:pt x="0" y="0"/>
                </a:lnTo>
                <a:lnTo>
                  <a:pt x="187" y="448"/>
                </a:lnTo>
                <a:lnTo>
                  <a:pt x="1798" y="1769"/>
                </a:lnTo>
                <a:lnTo>
                  <a:pt x="1611" y="930"/>
                </a:lnTo>
                <a:close/>
              </a:path>
            </a:pathLst>
          </a:custGeom>
          <a:solidFill>
            <a:srgbClr val="F7931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4" name="Freeform 26">
            <a:extLst>
              <a:ext uri="{FF2B5EF4-FFF2-40B4-BE49-F238E27FC236}">
                <a16:creationId xmlns:a16="http://schemas.microsoft.com/office/drawing/2014/main" id="{3EB25EA5-22A5-499F-86D4-4730C1CE05A8}"/>
              </a:ext>
            </a:extLst>
          </p:cNvPr>
          <p:cNvSpPr>
            <a:spLocks/>
          </p:cNvSpPr>
          <p:nvPr/>
        </p:nvSpPr>
        <p:spPr bwMode="auto">
          <a:xfrm>
            <a:off x="4519212" y="2127159"/>
            <a:ext cx="625327" cy="575936"/>
          </a:xfrm>
          <a:custGeom>
            <a:avLst/>
            <a:gdLst>
              <a:gd name="T0" fmla="*/ 1231 w 1578"/>
              <a:gd name="T1" fmla="*/ 748 h 1145"/>
              <a:gd name="T2" fmla="*/ 1578 w 1578"/>
              <a:gd name="T3" fmla="*/ 764 h 1145"/>
              <a:gd name="T4" fmla="*/ 0 w 1578"/>
              <a:gd name="T5" fmla="*/ 0 h 1145"/>
              <a:gd name="T6" fmla="*/ 1396 w 1578"/>
              <a:gd name="T7" fmla="*/ 1145 h 1145"/>
              <a:gd name="T8" fmla="*/ 1231 w 1578"/>
              <a:gd name="T9" fmla="*/ 748 h 1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78" h="1145">
                <a:moveTo>
                  <a:pt x="1231" y="748"/>
                </a:moveTo>
                <a:lnTo>
                  <a:pt x="1578" y="764"/>
                </a:lnTo>
                <a:lnTo>
                  <a:pt x="0" y="0"/>
                </a:lnTo>
                <a:lnTo>
                  <a:pt x="1396" y="1145"/>
                </a:lnTo>
                <a:lnTo>
                  <a:pt x="1231" y="748"/>
                </a:lnTo>
                <a:close/>
              </a:path>
            </a:pathLst>
          </a:custGeom>
          <a:solidFill>
            <a:srgbClr val="C1301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5" name="Freeform 28">
            <a:extLst>
              <a:ext uri="{FF2B5EF4-FFF2-40B4-BE49-F238E27FC236}">
                <a16:creationId xmlns:a16="http://schemas.microsoft.com/office/drawing/2014/main" id="{BC656291-EB6B-4CCA-A6B7-5AC666FC1A11}"/>
              </a:ext>
            </a:extLst>
          </p:cNvPr>
          <p:cNvSpPr>
            <a:spLocks/>
          </p:cNvSpPr>
          <p:nvPr/>
        </p:nvSpPr>
        <p:spPr bwMode="auto">
          <a:xfrm>
            <a:off x="6725686" y="3851952"/>
            <a:ext cx="1569261" cy="1551409"/>
          </a:xfrm>
          <a:custGeom>
            <a:avLst/>
            <a:gdLst>
              <a:gd name="T0" fmla="*/ 1950 w 3959"/>
              <a:gd name="T1" fmla="*/ 1182 h 3087"/>
              <a:gd name="T2" fmla="*/ 3959 w 3959"/>
              <a:gd name="T3" fmla="*/ 1182 h 3087"/>
              <a:gd name="T4" fmla="*/ 1518 w 3959"/>
              <a:gd name="T5" fmla="*/ 0 h 3087"/>
              <a:gd name="T6" fmla="*/ 0 w 3959"/>
              <a:gd name="T7" fmla="*/ 0 h 3087"/>
              <a:gd name="T8" fmla="*/ 311 w 3959"/>
              <a:gd name="T9" fmla="*/ 1395 h 3087"/>
              <a:gd name="T10" fmla="*/ 2374 w 3959"/>
              <a:gd name="T11" fmla="*/ 3087 h 3087"/>
              <a:gd name="T12" fmla="*/ 1950 w 3959"/>
              <a:gd name="T13" fmla="*/ 1182 h 30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59" h="3087">
                <a:moveTo>
                  <a:pt x="1950" y="1182"/>
                </a:moveTo>
                <a:lnTo>
                  <a:pt x="3959" y="1182"/>
                </a:lnTo>
                <a:lnTo>
                  <a:pt x="1518" y="0"/>
                </a:lnTo>
                <a:lnTo>
                  <a:pt x="0" y="0"/>
                </a:lnTo>
                <a:lnTo>
                  <a:pt x="311" y="1395"/>
                </a:lnTo>
                <a:lnTo>
                  <a:pt x="2374" y="3087"/>
                </a:lnTo>
                <a:lnTo>
                  <a:pt x="1950" y="1182"/>
                </a:lnTo>
                <a:close/>
              </a:path>
            </a:pathLst>
          </a:custGeom>
          <a:solidFill>
            <a:srgbClr val="3A5C8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6" name="Freeform 154">
            <a:extLst>
              <a:ext uri="{FF2B5EF4-FFF2-40B4-BE49-F238E27FC236}">
                <a16:creationId xmlns:a16="http://schemas.microsoft.com/office/drawing/2014/main" id="{1C126BF3-9543-4BD7-8652-66C7958F22AB}"/>
              </a:ext>
            </a:extLst>
          </p:cNvPr>
          <p:cNvSpPr>
            <a:spLocks/>
          </p:cNvSpPr>
          <p:nvPr/>
        </p:nvSpPr>
        <p:spPr bwMode="auto">
          <a:xfrm>
            <a:off x="7020518" y="4082627"/>
            <a:ext cx="573019" cy="239722"/>
          </a:xfrm>
          <a:custGeom>
            <a:avLst/>
            <a:gdLst>
              <a:gd name="T0" fmla="*/ 1444 w 1444"/>
              <a:gd name="T1" fmla="*/ 239 h 479"/>
              <a:gd name="T2" fmla="*/ 1444 w 1444"/>
              <a:gd name="T3" fmla="*/ 252 h 479"/>
              <a:gd name="T4" fmla="*/ 1436 w 1444"/>
              <a:gd name="T5" fmla="*/ 276 h 479"/>
              <a:gd name="T6" fmla="*/ 1412 w 1444"/>
              <a:gd name="T7" fmla="*/ 311 h 479"/>
              <a:gd name="T8" fmla="*/ 1357 w 1444"/>
              <a:gd name="T9" fmla="*/ 354 h 479"/>
              <a:gd name="T10" fmla="*/ 1279 w 1444"/>
              <a:gd name="T11" fmla="*/ 391 h 479"/>
              <a:gd name="T12" fmla="*/ 1182 w 1444"/>
              <a:gd name="T13" fmla="*/ 424 h 479"/>
              <a:gd name="T14" fmla="*/ 1066 w 1444"/>
              <a:gd name="T15" fmla="*/ 450 h 479"/>
              <a:gd name="T16" fmla="*/ 937 w 1444"/>
              <a:gd name="T17" fmla="*/ 467 h 479"/>
              <a:gd name="T18" fmla="*/ 796 w 1444"/>
              <a:gd name="T19" fmla="*/ 477 h 479"/>
              <a:gd name="T20" fmla="*/ 722 w 1444"/>
              <a:gd name="T21" fmla="*/ 479 h 479"/>
              <a:gd name="T22" fmla="*/ 647 w 1444"/>
              <a:gd name="T23" fmla="*/ 477 h 479"/>
              <a:gd name="T24" fmla="*/ 506 w 1444"/>
              <a:gd name="T25" fmla="*/ 467 h 479"/>
              <a:gd name="T26" fmla="*/ 377 w 1444"/>
              <a:gd name="T27" fmla="*/ 450 h 479"/>
              <a:gd name="T28" fmla="*/ 262 w 1444"/>
              <a:gd name="T29" fmla="*/ 424 h 479"/>
              <a:gd name="T30" fmla="*/ 164 w 1444"/>
              <a:gd name="T31" fmla="*/ 391 h 479"/>
              <a:gd name="T32" fmla="*/ 86 w 1444"/>
              <a:gd name="T33" fmla="*/ 354 h 479"/>
              <a:gd name="T34" fmla="*/ 31 w 1444"/>
              <a:gd name="T35" fmla="*/ 311 h 479"/>
              <a:gd name="T36" fmla="*/ 8 w 1444"/>
              <a:gd name="T37" fmla="*/ 276 h 479"/>
              <a:gd name="T38" fmla="*/ 0 w 1444"/>
              <a:gd name="T39" fmla="*/ 252 h 479"/>
              <a:gd name="T40" fmla="*/ 0 w 1444"/>
              <a:gd name="T41" fmla="*/ 239 h 479"/>
              <a:gd name="T42" fmla="*/ 0 w 1444"/>
              <a:gd name="T43" fmla="*/ 227 h 479"/>
              <a:gd name="T44" fmla="*/ 8 w 1444"/>
              <a:gd name="T45" fmla="*/ 203 h 479"/>
              <a:gd name="T46" fmla="*/ 31 w 1444"/>
              <a:gd name="T47" fmla="*/ 168 h 479"/>
              <a:gd name="T48" fmla="*/ 86 w 1444"/>
              <a:gd name="T49" fmla="*/ 125 h 479"/>
              <a:gd name="T50" fmla="*/ 164 w 1444"/>
              <a:gd name="T51" fmla="*/ 86 h 479"/>
              <a:gd name="T52" fmla="*/ 262 w 1444"/>
              <a:gd name="T53" fmla="*/ 54 h 479"/>
              <a:gd name="T54" fmla="*/ 377 w 1444"/>
              <a:gd name="T55" fmla="*/ 29 h 479"/>
              <a:gd name="T56" fmla="*/ 506 w 1444"/>
              <a:gd name="T57" fmla="*/ 10 h 479"/>
              <a:gd name="T58" fmla="*/ 647 w 1444"/>
              <a:gd name="T59" fmla="*/ 0 h 479"/>
              <a:gd name="T60" fmla="*/ 722 w 1444"/>
              <a:gd name="T61" fmla="*/ 0 h 479"/>
              <a:gd name="T62" fmla="*/ 796 w 1444"/>
              <a:gd name="T63" fmla="*/ 0 h 479"/>
              <a:gd name="T64" fmla="*/ 937 w 1444"/>
              <a:gd name="T65" fmla="*/ 10 h 479"/>
              <a:gd name="T66" fmla="*/ 1066 w 1444"/>
              <a:gd name="T67" fmla="*/ 29 h 479"/>
              <a:gd name="T68" fmla="*/ 1182 w 1444"/>
              <a:gd name="T69" fmla="*/ 54 h 479"/>
              <a:gd name="T70" fmla="*/ 1279 w 1444"/>
              <a:gd name="T71" fmla="*/ 86 h 479"/>
              <a:gd name="T72" fmla="*/ 1357 w 1444"/>
              <a:gd name="T73" fmla="*/ 125 h 479"/>
              <a:gd name="T74" fmla="*/ 1412 w 1444"/>
              <a:gd name="T75" fmla="*/ 168 h 479"/>
              <a:gd name="T76" fmla="*/ 1436 w 1444"/>
              <a:gd name="T77" fmla="*/ 203 h 479"/>
              <a:gd name="T78" fmla="*/ 1444 w 1444"/>
              <a:gd name="T79" fmla="*/ 227 h 479"/>
              <a:gd name="T80" fmla="*/ 1444 w 1444"/>
              <a:gd name="T81" fmla="*/ 239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44" h="479">
                <a:moveTo>
                  <a:pt x="1444" y="239"/>
                </a:moveTo>
                <a:lnTo>
                  <a:pt x="1444" y="252"/>
                </a:lnTo>
                <a:lnTo>
                  <a:pt x="1436" y="276"/>
                </a:lnTo>
                <a:lnTo>
                  <a:pt x="1412" y="311"/>
                </a:lnTo>
                <a:lnTo>
                  <a:pt x="1357" y="354"/>
                </a:lnTo>
                <a:lnTo>
                  <a:pt x="1279" y="391"/>
                </a:lnTo>
                <a:lnTo>
                  <a:pt x="1182" y="424"/>
                </a:lnTo>
                <a:lnTo>
                  <a:pt x="1066" y="450"/>
                </a:lnTo>
                <a:lnTo>
                  <a:pt x="937" y="467"/>
                </a:lnTo>
                <a:lnTo>
                  <a:pt x="796" y="477"/>
                </a:lnTo>
                <a:lnTo>
                  <a:pt x="722" y="479"/>
                </a:lnTo>
                <a:lnTo>
                  <a:pt x="647" y="477"/>
                </a:lnTo>
                <a:lnTo>
                  <a:pt x="506" y="467"/>
                </a:lnTo>
                <a:lnTo>
                  <a:pt x="377" y="450"/>
                </a:lnTo>
                <a:lnTo>
                  <a:pt x="262" y="424"/>
                </a:lnTo>
                <a:lnTo>
                  <a:pt x="164" y="391"/>
                </a:lnTo>
                <a:lnTo>
                  <a:pt x="86" y="354"/>
                </a:lnTo>
                <a:lnTo>
                  <a:pt x="31" y="311"/>
                </a:lnTo>
                <a:lnTo>
                  <a:pt x="8" y="276"/>
                </a:lnTo>
                <a:lnTo>
                  <a:pt x="0" y="252"/>
                </a:lnTo>
                <a:lnTo>
                  <a:pt x="0" y="239"/>
                </a:lnTo>
                <a:lnTo>
                  <a:pt x="0" y="227"/>
                </a:lnTo>
                <a:lnTo>
                  <a:pt x="8" y="203"/>
                </a:lnTo>
                <a:lnTo>
                  <a:pt x="31" y="168"/>
                </a:lnTo>
                <a:lnTo>
                  <a:pt x="86" y="125"/>
                </a:lnTo>
                <a:lnTo>
                  <a:pt x="164" y="86"/>
                </a:lnTo>
                <a:lnTo>
                  <a:pt x="262" y="54"/>
                </a:lnTo>
                <a:lnTo>
                  <a:pt x="377" y="29"/>
                </a:lnTo>
                <a:lnTo>
                  <a:pt x="506" y="10"/>
                </a:lnTo>
                <a:lnTo>
                  <a:pt x="647" y="0"/>
                </a:lnTo>
                <a:lnTo>
                  <a:pt x="722" y="0"/>
                </a:lnTo>
                <a:lnTo>
                  <a:pt x="796" y="0"/>
                </a:lnTo>
                <a:lnTo>
                  <a:pt x="937" y="10"/>
                </a:lnTo>
                <a:lnTo>
                  <a:pt x="1066" y="29"/>
                </a:lnTo>
                <a:lnTo>
                  <a:pt x="1182" y="54"/>
                </a:lnTo>
                <a:lnTo>
                  <a:pt x="1279" y="86"/>
                </a:lnTo>
                <a:lnTo>
                  <a:pt x="1357" y="125"/>
                </a:lnTo>
                <a:lnTo>
                  <a:pt x="1412" y="168"/>
                </a:lnTo>
                <a:lnTo>
                  <a:pt x="1436" y="203"/>
                </a:lnTo>
                <a:lnTo>
                  <a:pt x="1444" y="227"/>
                </a:lnTo>
                <a:lnTo>
                  <a:pt x="1444" y="23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7" name="Freeform 155">
            <a:extLst>
              <a:ext uri="{FF2B5EF4-FFF2-40B4-BE49-F238E27FC236}">
                <a16:creationId xmlns:a16="http://schemas.microsoft.com/office/drawing/2014/main" id="{2E72384F-6486-4368-8926-716F75FC01C4}"/>
              </a:ext>
            </a:extLst>
          </p:cNvPr>
          <p:cNvSpPr>
            <a:spLocks/>
          </p:cNvSpPr>
          <p:nvPr/>
        </p:nvSpPr>
        <p:spPr bwMode="auto">
          <a:xfrm>
            <a:off x="7102547" y="4129366"/>
            <a:ext cx="408959" cy="146245"/>
          </a:xfrm>
          <a:custGeom>
            <a:avLst/>
            <a:gdLst>
              <a:gd name="T0" fmla="*/ 1032 w 1032"/>
              <a:gd name="T1" fmla="*/ 146 h 292"/>
              <a:gd name="T2" fmla="*/ 1029 w 1032"/>
              <a:gd name="T3" fmla="*/ 161 h 292"/>
              <a:gd name="T4" fmla="*/ 1009 w 1032"/>
              <a:gd name="T5" fmla="*/ 189 h 292"/>
              <a:gd name="T6" fmla="*/ 970 w 1032"/>
              <a:gd name="T7" fmla="*/ 216 h 292"/>
              <a:gd name="T8" fmla="*/ 914 w 1032"/>
              <a:gd name="T9" fmla="*/ 239 h 292"/>
              <a:gd name="T10" fmla="*/ 806 w 1032"/>
              <a:gd name="T11" fmla="*/ 268 h 292"/>
              <a:gd name="T12" fmla="*/ 621 w 1032"/>
              <a:gd name="T13" fmla="*/ 289 h 292"/>
              <a:gd name="T14" fmla="*/ 516 w 1032"/>
              <a:gd name="T15" fmla="*/ 292 h 292"/>
              <a:gd name="T16" fmla="*/ 411 w 1032"/>
              <a:gd name="T17" fmla="*/ 289 h 292"/>
              <a:gd name="T18" fmla="*/ 226 w 1032"/>
              <a:gd name="T19" fmla="*/ 268 h 292"/>
              <a:gd name="T20" fmla="*/ 118 w 1032"/>
              <a:gd name="T21" fmla="*/ 239 h 292"/>
              <a:gd name="T22" fmla="*/ 61 w 1032"/>
              <a:gd name="T23" fmla="*/ 216 h 292"/>
              <a:gd name="T24" fmla="*/ 23 w 1032"/>
              <a:gd name="T25" fmla="*/ 189 h 292"/>
              <a:gd name="T26" fmla="*/ 2 w 1032"/>
              <a:gd name="T27" fmla="*/ 161 h 292"/>
              <a:gd name="T28" fmla="*/ 0 w 1032"/>
              <a:gd name="T29" fmla="*/ 146 h 292"/>
              <a:gd name="T30" fmla="*/ 2 w 1032"/>
              <a:gd name="T31" fmla="*/ 131 h 292"/>
              <a:gd name="T32" fmla="*/ 23 w 1032"/>
              <a:gd name="T33" fmla="*/ 102 h 292"/>
              <a:gd name="T34" fmla="*/ 61 w 1032"/>
              <a:gd name="T35" fmla="*/ 77 h 292"/>
              <a:gd name="T36" fmla="*/ 118 w 1032"/>
              <a:gd name="T37" fmla="*/ 54 h 292"/>
              <a:gd name="T38" fmla="*/ 226 w 1032"/>
              <a:gd name="T39" fmla="*/ 25 h 292"/>
              <a:gd name="T40" fmla="*/ 411 w 1032"/>
              <a:gd name="T41" fmla="*/ 2 h 292"/>
              <a:gd name="T42" fmla="*/ 516 w 1032"/>
              <a:gd name="T43" fmla="*/ 0 h 292"/>
              <a:gd name="T44" fmla="*/ 621 w 1032"/>
              <a:gd name="T45" fmla="*/ 2 h 292"/>
              <a:gd name="T46" fmla="*/ 806 w 1032"/>
              <a:gd name="T47" fmla="*/ 25 h 292"/>
              <a:gd name="T48" fmla="*/ 914 w 1032"/>
              <a:gd name="T49" fmla="*/ 54 h 292"/>
              <a:gd name="T50" fmla="*/ 970 w 1032"/>
              <a:gd name="T51" fmla="*/ 77 h 292"/>
              <a:gd name="T52" fmla="*/ 1009 w 1032"/>
              <a:gd name="T53" fmla="*/ 102 h 292"/>
              <a:gd name="T54" fmla="*/ 1029 w 1032"/>
              <a:gd name="T55" fmla="*/ 131 h 292"/>
              <a:gd name="T56" fmla="*/ 1032 w 1032"/>
              <a:gd name="T57" fmla="*/ 146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032" h="292">
                <a:moveTo>
                  <a:pt x="1032" y="146"/>
                </a:moveTo>
                <a:lnTo>
                  <a:pt x="1029" y="161"/>
                </a:lnTo>
                <a:lnTo>
                  <a:pt x="1009" y="189"/>
                </a:lnTo>
                <a:lnTo>
                  <a:pt x="970" y="216"/>
                </a:lnTo>
                <a:lnTo>
                  <a:pt x="914" y="239"/>
                </a:lnTo>
                <a:lnTo>
                  <a:pt x="806" y="268"/>
                </a:lnTo>
                <a:lnTo>
                  <a:pt x="621" y="289"/>
                </a:lnTo>
                <a:lnTo>
                  <a:pt x="516" y="292"/>
                </a:lnTo>
                <a:lnTo>
                  <a:pt x="411" y="289"/>
                </a:lnTo>
                <a:lnTo>
                  <a:pt x="226" y="268"/>
                </a:lnTo>
                <a:lnTo>
                  <a:pt x="118" y="239"/>
                </a:lnTo>
                <a:lnTo>
                  <a:pt x="61" y="216"/>
                </a:lnTo>
                <a:lnTo>
                  <a:pt x="23" y="189"/>
                </a:lnTo>
                <a:lnTo>
                  <a:pt x="2" y="161"/>
                </a:lnTo>
                <a:lnTo>
                  <a:pt x="0" y="146"/>
                </a:lnTo>
                <a:lnTo>
                  <a:pt x="2" y="131"/>
                </a:lnTo>
                <a:lnTo>
                  <a:pt x="23" y="102"/>
                </a:lnTo>
                <a:lnTo>
                  <a:pt x="61" y="77"/>
                </a:lnTo>
                <a:lnTo>
                  <a:pt x="118" y="54"/>
                </a:lnTo>
                <a:lnTo>
                  <a:pt x="226" y="25"/>
                </a:lnTo>
                <a:lnTo>
                  <a:pt x="411" y="2"/>
                </a:lnTo>
                <a:lnTo>
                  <a:pt x="516" y="0"/>
                </a:lnTo>
                <a:lnTo>
                  <a:pt x="621" y="2"/>
                </a:lnTo>
                <a:lnTo>
                  <a:pt x="806" y="25"/>
                </a:lnTo>
                <a:lnTo>
                  <a:pt x="914" y="54"/>
                </a:lnTo>
                <a:lnTo>
                  <a:pt x="970" y="77"/>
                </a:lnTo>
                <a:lnTo>
                  <a:pt x="1009" y="102"/>
                </a:lnTo>
                <a:lnTo>
                  <a:pt x="1029" y="131"/>
                </a:lnTo>
                <a:lnTo>
                  <a:pt x="1032" y="146"/>
                </a:lnTo>
                <a:close/>
              </a:path>
            </a:pathLst>
          </a:custGeom>
          <a:solidFill>
            <a:srgbClr val="3A5C8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18" name="Freeform 266">
            <a:extLst>
              <a:ext uri="{FF2B5EF4-FFF2-40B4-BE49-F238E27FC236}">
                <a16:creationId xmlns:a16="http://schemas.microsoft.com/office/drawing/2014/main" id="{74FB388F-0AA0-45F4-92CD-1AEA41AC4747}"/>
              </a:ext>
            </a:extLst>
          </p:cNvPr>
          <p:cNvSpPr>
            <a:spLocks/>
          </p:cNvSpPr>
          <p:nvPr/>
        </p:nvSpPr>
        <p:spPr bwMode="auto">
          <a:xfrm>
            <a:off x="6119382" y="3453923"/>
            <a:ext cx="455324" cy="191476"/>
          </a:xfrm>
          <a:custGeom>
            <a:avLst/>
            <a:gdLst>
              <a:gd name="T0" fmla="*/ 1148 w 1148"/>
              <a:gd name="T1" fmla="*/ 190 h 381"/>
              <a:gd name="T2" fmla="*/ 1146 w 1148"/>
              <a:gd name="T3" fmla="*/ 210 h 381"/>
              <a:gd name="T4" fmla="*/ 1123 w 1148"/>
              <a:gd name="T5" fmla="*/ 247 h 381"/>
              <a:gd name="T6" fmla="*/ 1078 w 1148"/>
              <a:gd name="T7" fmla="*/ 282 h 381"/>
              <a:gd name="T8" fmla="*/ 1017 w 1148"/>
              <a:gd name="T9" fmla="*/ 312 h 381"/>
              <a:gd name="T10" fmla="*/ 939 w 1148"/>
              <a:gd name="T11" fmla="*/ 338 h 381"/>
              <a:gd name="T12" fmla="*/ 848 w 1148"/>
              <a:gd name="T13" fmla="*/ 358 h 381"/>
              <a:gd name="T14" fmla="*/ 745 w 1148"/>
              <a:gd name="T15" fmla="*/ 373 h 381"/>
              <a:gd name="T16" fmla="*/ 632 w 1148"/>
              <a:gd name="T17" fmla="*/ 380 h 381"/>
              <a:gd name="T18" fmla="*/ 573 w 1148"/>
              <a:gd name="T19" fmla="*/ 381 h 381"/>
              <a:gd name="T20" fmla="*/ 516 w 1148"/>
              <a:gd name="T21" fmla="*/ 380 h 381"/>
              <a:gd name="T22" fmla="*/ 403 w 1148"/>
              <a:gd name="T23" fmla="*/ 373 h 381"/>
              <a:gd name="T24" fmla="*/ 300 w 1148"/>
              <a:gd name="T25" fmla="*/ 358 h 381"/>
              <a:gd name="T26" fmla="*/ 209 w 1148"/>
              <a:gd name="T27" fmla="*/ 338 h 381"/>
              <a:gd name="T28" fmla="*/ 131 w 1148"/>
              <a:gd name="T29" fmla="*/ 312 h 381"/>
              <a:gd name="T30" fmla="*/ 69 w 1148"/>
              <a:gd name="T31" fmla="*/ 282 h 381"/>
              <a:gd name="T32" fmla="*/ 25 w 1148"/>
              <a:gd name="T33" fmla="*/ 247 h 381"/>
              <a:gd name="T34" fmla="*/ 2 w 1148"/>
              <a:gd name="T35" fmla="*/ 210 h 381"/>
              <a:gd name="T36" fmla="*/ 0 w 1148"/>
              <a:gd name="T37" fmla="*/ 190 h 381"/>
              <a:gd name="T38" fmla="*/ 2 w 1148"/>
              <a:gd name="T39" fmla="*/ 171 h 381"/>
              <a:gd name="T40" fmla="*/ 25 w 1148"/>
              <a:gd name="T41" fmla="*/ 134 h 381"/>
              <a:gd name="T42" fmla="*/ 69 w 1148"/>
              <a:gd name="T43" fmla="*/ 99 h 381"/>
              <a:gd name="T44" fmla="*/ 131 w 1148"/>
              <a:gd name="T45" fmla="*/ 69 h 381"/>
              <a:gd name="T46" fmla="*/ 209 w 1148"/>
              <a:gd name="T47" fmla="*/ 43 h 381"/>
              <a:gd name="T48" fmla="*/ 300 w 1148"/>
              <a:gd name="T49" fmla="*/ 23 h 381"/>
              <a:gd name="T50" fmla="*/ 403 w 1148"/>
              <a:gd name="T51" fmla="*/ 9 h 381"/>
              <a:gd name="T52" fmla="*/ 516 w 1148"/>
              <a:gd name="T53" fmla="*/ 1 h 381"/>
              <a:gd name="T54" fmla="*/ 573 w 1148"/>
              <a:gd name="T55" fmla="*/ 0 h 381"/>
              <a:gd name="T56" fmla="*/ 632 w 1148"/>
              <a:gd name="T57" fmla="*/ 1 h 381"/>
              <a:gd name="T58" fmla="*/ 745 w 1148"/>
              <a:gd name="T59" fmla="*/ 9 h 381"/>
              <a:gd name="T60" fmla="*/ 848 w 1148"/>
              <a:gd name="T61" fmla="*/ 23 h 381"/>
              <a:gd name="T62" fmla="*/ 939 w 1148"/>
              <a:gd name="T63" fmla="*/ 43 h 381"/>
              <a:gd name="T64" fmla="*/ 1017 w 1148"/>
              <a:gd name="T65" fmla="*/ 69 h 381"/>
              <a:gd name="T66" fmla="*/ 1078 w 1148"/>
              <a:gd name="T67" fmla="*/ 99 h 381"/>
              <a:gd name="T68" fmla="*/ 1123 w 1148"/>
              <a:gd name="T69" fmla="*/ 134 h 381"/>
              <a:gd name="T70" fmla="*/ 1146 w 1148"/>
              <a:gd name="T71" fmla="*/ 171 h 381"/>
              <a:gd name="T72" fmla="*/ 1148 w 1148"/>
              <a:gd name="T73" fmla="*/ 190 h 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48" h="381">
                <a:moveTo>
                  <a:pt x="1148" y="190"/>
                </a:moveTo>
                <a:lnTo>
                  <a:pt x="1146" y="210"/>
                </a:lnTo>
                <a:lnTo>
                  <a:pt x="1123" y="247"/>
                </a:lnTo>
                <a:lnTo>
                  <a:pt x="1078" y="282"/>
                </a:lnTo>
                <a:lnTo>
                  <a:pt x="1017" y="312"/>
                </a:lnTo>
                <a:lnTo>
                  <a:pt x="939" y="338"/>
                </a:lnTo>
                <a:lnTo>
                  <a:pt x="848" y="358"/>
                </a:lnTo>
                <a:lnTo>
                  <a:pt x="745" y="373"/>
                </a:lnTo>
                <a:lnTo>
                  <a:pt x="632" y="380"/>
                </a:lnTo>
                <a:lnTo>
                  <a:pt x="573" y="381"/>
                </a:lnTo>
                <a:lnTo>
                  <a:pt x="516" y="380"/>
                </a:lnTo>
                <a:lnTo>
                  <a:pt x="403" y="373"/>
                </a:lnTo>
                <a:lnTo>
                  <a:pt x="300" y="358"/>
                </a:lnTo>
                <a:lnTo>
                  <a:pt x="209" y="338"/>
                </a:lnTo>
                <a:lnTo>
                  <a:pt x="131" y="312"/>
                </a:lnTo>
                <a:lnTo>
                  <a:pt x="69" y="282"/>
                </a:lnTo>
                <a:lnTo>
                  <a:pt x="25" y="247"/>
                </a:lnTo>
                <a:lnTo>
                  <a:pt x="2" y="210"/>
                </a:lnTo>
                <a:lnTo>
                  <a:pt x="0" y="190"/>
                </a:lnTo>
                <a:lnTo>
                  <a:pt x="2" y="171"/>
                </a:lnTo>
                <a:lnTo>
                  <a:pt x="25" y="134"/>
                </a:lnTo>
                <a:lnTo>
                  <a:pt x="69" y="99"/>
                </a:lnTo>
                <a:lnTo>
                  <a:pt x="131" y="69"/>
                </a:lnTo>
                <a:lnTo>
                  <a:pt x="209" y="43"/>
                </a:lnTo>
                <a:lnTo>
                  <a:pt x="300" y="23"/>
                </a:lnTo>
                <a:lnTo>
                  <a:pt x="403" y="9"/>
                </a:lnTo>
                <a:lnTo>
                  <a:pt x="516" y="1"/>
                </a:lnTo>
                <a:lnTo>
                  <a:pt x="573" y="0"/>
                </a:lnTo>
                <a:lnTo>
                  <a:pt x="632" y="1"/>
                </a:lnTo>
                <a:lnTo>
                  <a:pt x="745" y="9"/>
                </a:lnTo>
                <a:lnTo>
                  <a:pt x="848" y="23"/>
                </a:lnTo>
                <a:lnTo>
                  <a:pt x="939" y="43"/>
                </a:lnTo>
                <a:lnTo>
                  <a:pt x="1017" y="69"/>
                </a:lnTo>
                <a:lnTo>
                  <a:pt x="1078" y="99"/>
                </a:lnTo>
                <a:lnTo>
                  <a:pt x="1123" y="134"/>
                </a:lnTo>
                <a:lnTo>
                  <a:pt x="1146" y="171"/>
                </a:lnTo>
                <a:lnTo>
                  <a:pt x="1148" y="19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9" name="Freeform 267">
            <a:extLst>
              <a:ext uri="{FF2B5EF4-FFF2-40B4-BE49-F238E27FC236}">
                <a16:creationId xmlns:a16="http://schemas.microsoft.com/office/drawing/2014/main" id="{3F07648E-BDDE-47A3-AE5B-65ECC0717C22}"/>
              </a:ext>
            </a:extLst>
          </p:cNvPr>
          <p:cNvSpPr>
            <a:spLocks/>
          </p:cNvSpPr>
          <p:nvPr/>
        </p:nvSpPr>
        <p:spPr bwMode="auto">
          <a:xfrm>
            <a:off x="6205419" y="3508226"/>
            <a:ext cx="324552" cy="116092"/>
          </a:xfrm>
          <a:custGeom>
            <a:avLst/>
            <a:gdLst>
              <a:gd name="T0" fmla="*/ 819 w 819"/>
              <a:gd name="T1" fmla="*/ 115 h 231"/>
              <a:gd name="T2" fmla="*/ 818 w 819"/>
              <a:gd name="T3" fmla="*/ 128 h 231"/>
              <a:gd name="T4" fmla="*/ 802 w 819"/>
              <a:gd name="T5" fmla="*/ 149 h 231"/>
              <a:gd name="T6" fmla="*/ 771 w 819"/>
              <a:gd name="T7" fmla="*/ 171 h 231"/>
              <a:gd name="T8" fmla="*/ 726 w 819"/>
              <a:gd name="T9" fmla="*/ 190 h 231"/>
              <a:gd name="T10" fmla="*/ 641 w 819"/>
              <a:gd name="T11" fmla="*/ 213 h 231"/>
              <a:gd name="T12" fmla="*/ 493 w 819"/>
              <a:gd name="T13" fmla="*/ 230 h 231"/>
              <a:gd name="T14" fmla="*/ 409 w 819"/>
              <a:gd name="T15" fmla="*/ 231 h 231"/>
              <a:gd name="T16" fmla="*/ 326 w 819"/>
              <a:gd name="T17" fmla="*/ 230 h 231"/>
              <a:gd name="T18" fmla="*/ 179 w 819"/>
              <a:gd name="T19" fmla="*/ 213 h 231"/>
              <a:gd name="T20" fmla="*/ 94 w 819"/>
              <a:gd name="T21" fmla="*/ 190 h 231"/>
              <a:gd name="T22" fmla="*/ 49 w 819"/>
              <a:gd name="T23" fmla="*/ 171 h 231"/>
              <a:gd name="T24" fmla="*/ 18 w 819"/>
              <a:gd name="T25" fmla="*/ 149 h 231"/>
              <a:gd name="T26" fmla="*/ 2 w 819"/>
              <a:gd name="T27" fmla="*/ 128 h 231"/>
              <a:gd name="T28" fmla="*/ 0 w 819"/>
              <a:gd name="T29" fmla="*/ 115 h 231"/>
              <a:gd name="T30" fmla="*/ 2 w 819"/>
              <a:gd name="T31" fmla="*/ 103 h 231"/>
              <a:gd name="T32" fmla="*/ 18 w 819"/>
              <a:gd name="T33" fmla="*/ 80 h 231"/>
              <a:gd name="T34" fmla="*/ 49 w 819"/>
              <a:gd name="T35" fmla="*/ 60 h 231"/>
              <a:gd name="T36" fmla="*/ 94 w 819"/>
              <a:gd name="T37" fmla="*/ 41 h 231"/>
              <a:gd name="T38" fmla="*/ 179 w 819"/>
              <a:gd name="T39" fmla="*/ 18 h 231"/>
              <a:gd name="T40" fmla="*/ 326 w 819"/>
              <a:gd name="T41" fmla="*/ 1 h 231"/>
              <a:gd name="T42" fmla="*/ 409 w 819"/>
              <a:gd name="T43" fmla="*/ 0 h 231"/>
              <a:gd name="T44" fmla="*/ 493 w 819"/>
              <a:gd name="T45" fmla="*/ 1 h 231"/>
              <a:gd name="T46" fmla="*/ 641 w 819"/>
              <a:gd name="T47" fmla="*/ 18 h 231"/>
              <a:gd name="T48" fmla="*/ 726 w 819"/>
              <a:gd name="T49" fmla="*/ 41 h 231"/>
              <a:gd name="T50" fmla="*/ 771 w 819"/>
              <a:gd name="T51" fmla="*/ 60 h 231"/>
              <a:gd name="T52" fmla="*/ 802 w 819"/>
              <a:gd name="T53" fmla="*/ 80 h 231"/>
              <a:gd name="T54" fmla="*/ 818 w 819"/>
              <a:gd name="T55" fmla="*/ 103 h 231"/>
              <a:gd name="T56" fmla="*/ 819 w 819"/>
              <a:gd name="T57" fmla="*/ 115 h 2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819" h="231">
                <a:moveTo>
                  <a:pt x="819" y="115"/>
                </a:moveTo>
                <a:lnTo>
                  <a:pt x="818" y="128"/>
                </a:lnTo>
                <a:lnTo>
                  <a:pt x="802" y="149"/>
                </a:lnTo>
                <a:lnTo>
                  <a:pt x="771" y="171"/>
                </a:lnTo>
                <a:lnTo>
                  <a:pt x="726" y="190"/>
                </a:lnTo>
                <a:lnTo>
                  <a:pt x="641" y="213"/>
                </a:lnTo>
                <a:lnTo>
                  <a:pt x="493" y="230"/>
                </a:lnTo>
                <a:lnTo>
                  <a:pt x="409" y="231"/>
                </a:lnTo>
                <a:lnTo>
                  <a:pt x="326" y="230"/>
                </a:lnTo>
                <a:lnTo>
                  <a:pt x="179" y="213"/>
                </a:lnTo>
                <a:lnTo>
                  <a:pt x="94" y="190"/>
                </a:lnTo>
                <a:lnTo>
                  <a:pt x="49" y="171"/>
                </a:lnTo>
                <a:lnTo>
                  <a:pt x="18" y="149"/>
                </a:lnTo>
                <a:lnTo>
                  <a:pt x="2" y="128"/>
                </a:lnTo>
                <a:lnTo>
                  <a:pt x="0" y="115"/>
                </a:lnTo>
                <a:lnTo>
                  <a:pt x="2" y="103"/>
                </a:lnTo>
                <a:lnTo>
                  <a:pt x="18" y="80"/>
                </a:lnTo>
                <a:lnTo>
                  <a:pt x="49" y="60"/>
                </a:lnTo>
                <a:lnTo>
                  <a:pt x="94" y="41"/>
                </a:lnTo>
                <a:lnTo>
                  <a:pt x="179" y="18"/>
                </a:lnTo>
                <a:lnTo>
                  <a:pt x="326" y="1"/>
                </a:lnTo>
                <a:lnTo>
                  <a:pt x="409" y="0"/>
                </a:lnTo>
                <a:lnTo>
                  <a:pt x="493" y="1"/>
                </a:lnTo>
                <a:lnTo>
                  <a:pt x="641" y="18"/>
                </a:lnTo>
                <a:lnTo>
                  <a:pt x="726" y="41"/>
                </a:lnTo>
                <a:lnTo>
                  <a:pt x="771" y="60"/>
                </a:lnTo>
                <a:lnTo>
                  <a:pt x="802" y="80"/>
                </a:lnTo>
                <a:lnTo>
                  <a:pt x="818" y="103"/>
                </a:lnTo>
                <a:lnTo>
                  <a:pt x="819" y="115"/>
                </a:lnTo>
                <a:close/>
              </a:path>
            </a:pathLst>
          </a:custGeom>
          <a:solidFill>
            <a:srgbClr val="4CC1E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0" name="Freeform 377">
            <a:extLst>
              <a:ext uri="{FF2B5EF4-FFF2-40B4-BE49-F238E27FC236}">
                <a16:creationId xmlns:a16="http://schemas.microsoft.com/office/drawing/2014/main" id="{E9E8C44E-49D1-44FB-ADE2-F1BBA3AF09EB}"/>
              </a:ext>
            </a:extLst>
          </p:cNvPr>
          <p:cNvSpPr>
            <a:spLocks/>
          </p:cNvSpPr>
          <p:nvPr/>
        </p:nvSpPr>
        <p:spPr bwMode="auto">
          <a:xfrm>
            <a:off x="5400138" y="2858387"/>
            <a:ext cx="316229" cy="131169"/>
          </a:xfrm>
          <a:custGeom>
            <a:avLst/>
            <a:gdLst>
              <a:gd name="T0" fmla="*/ 798 w 798"/>
              <a:gd name="T1" fmla="*/ 132 h 263"/>
              <a:gd name="T2" fmla="*/ 796 w 798"/>
              <a:gd name="T3" fmla="*/ 145 h 263"/>
              <a:gd name="T4" fmla="*/ 780 w 798"/>
              <a:gd name="T5" fmla="*/ 171 h 263"/>
              <a:gd name="T6" fmla="*/ 750 w 798"/>
              <a:gd name="T7" fmla="*/ 196 h 263"/>
              <a:gd name="T8" fmla="*/ 707 w 798"/>
              <a:gd name="T9" fmla="*/ 216 h 263"/>
              <a:gd name="T10" fmla="*/ 623 w 798"/>
              <a:gd name="T11" fmla="*/ 242 h 263"/>
              <a:gd name="T12" fmla="*/ 481 w 798"/>
              <a:gd name="T13" fmla="*/ 262 h 263"/>
              <a:gd name="T14" fmla="*/ 399 w 798"/>
              <a:gd name="T15" fmla="*/ 263 h 263"/>
              <a:gd name="T16" fmla="*/ 318 w 798"/>
              <a:gd name="T17" fmla="*/ 262 h 263"/>
              <a:gd name="T18" fmla="*/ 174 w 798"/>
              <a:gd name="T19" fmla="*/ 242 h 263"/>
              <a:gd name="T20" fmla="*/ 91 w 798"/>
              <a:gd name="T21" fmla="*/ 216 h 263"/>
              <a:gd name="T22" fmla="*/ 48 w 798"/>
              <a:gd name="T23" fmla="*/ 196 h 263"/>
              <a:gd name="T24" fmla="*/ 17 w 798"/>
              <a:gd name="T25" fmla="*/ 171 h 263"/>
              <a:gd name="T26" fmla="*/ 2 w 798"/>
              <a:gd name="T27" fmla="*/ 145 h 263"/>
              <a:gd name="T28" fmla="*/ 0 w 798"/>
              <a:gd name="T29" fmla="*/ 132 h 263"/>
              <a:gd name="T30" fmla="*/ 2 w 798"/>
              <a:gd name="T31" fmla="*/ 118 h 263"/>
              <a:gd name="T32" fmla="*/ 17 w 798"/>
              <a:gd name="T33" fmla="*/ 92 h 263"/>
              <a:gd name="T34" fmla="*/ 48 w 798"/>
              <a:gd name="T35" fmla="*/ 69 h 263"/>
              <a:gd name="T36" fmla="*/ 91 w 798"/>
              <a:gd name="T37" fmla="*/ 47 h 263"/>
              <a:gd name="T38" fmla="*/ 174 w 798"/>
              <a:gd name="T39" fmla="*/ 21 h 263"/>
              <a:gd name="T40" fmla="*/ 318 w 798"/>
              <a:gd name="T41" fmla="*/ 1 h 263"/>
              <a:gd name="T42" fmla="*/ 399 w 798"/>
              <a:gd name="T43" fmla="*/ 0 h 263"/>
              <a:gd name="T44" fmla="*/ 481 w 798"/>
              <a:gd name="T45" fmla="*/ 1 h 263"/>
              <a:gd name="T46" fmla="*/ 623 w 798"/>
              <a:gd name="T47" fmla="*/ 21 h 263"/>
              <a:gd name="T48" fmla="*/ 707 w 798"/>
              <a:gd name="T49" fmla="*/ 47 h 263"/>
              <a:gd name="T50" fmla="*/ 750 w 798"/>
              <a:gd name="T51" fmla="*/ 69 h 263"/>
              <a:gd name="T52" fmla="*/ 780 w 798"/>
              <a:gd name="T53" fmla="*/ 92 h 263"/>
              <a:gd name="T54" fmla="*/ 796 w 798"/>
              <a:gd name="T55" fmla="*/ 118 h 263"/>
              <a:gd name="T56" fmla="*/ 798 w 798"/>
              <a:gd name="T57" fmla="*/ 132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798" h="263">
                <a:moveTo>
                  <a:pt x="798" y="132"/>
                </a:moveTo>
                <a:lnTo>
                  <a:pt x="796" y="145"/>
                </a:lnTo>
                <a:lnTo>
                  <a:pt x="780" y="171"/>
                </a:lnTo>
                <a:lnTo>
                  <a:pt x="750" y="196"/>
                </a:lnTo>
                <a:lnTo>
                  <a:pt x="707" y="216"/>
                </a:lnTo>
                <a:lnTo>
                  <a:pt x="623" y="242"/>
                </a:lnTo>
                <a:lnTo>
                  <a:pt x="481" y="262"/>
                </a:lnTo>
                <a:lnTo>
                  <a:pt x="399" y="263"/>
                </a:lnTo>
                <a:lnTo>
                  <a:pt x="318" y="262"/>
                </a:lnTo>
                <a:lnTo>
                  <a:pt x="174" y="242"/>
                </a:lnTo>
                <a:lnTo>
                  <a:pt x="91" y="216"/>
                </a:lnTo>
                <a:lnTo>
                  <a:pt x="48" y="196"/>
                </a:lnTo>
                <a:lnTo>
                  <a:pt x="17" y="171"/>
                </a:lnTo>
                <a:lnTo>
                  <a:pt x="2" y="145"/>
                </a:lnTo>
                <a:lnTo>
                  <a:pt x="0" y="132"/>
                </a:lnTo>
                <a:lnTo>
                  <a:pt x="2" y="118"/>
                </a:lnTo>
                <a:lnTo>
                  <a:pt x="17" y="92"/>
                </a:lnTo>
                <a:lnTo>
                  <a:pt x="48" y="69"/>
                </a:lnTo>
                <a:lnTo>
                  <a:pt x="91" y="47"/>
                </a:lnTo>
                <a:lnTo>
                  <a:pt x="174" y="21"/>
                </a:lnTo>
                <a:lnTo>
                  <a:pt x="318" y="1"/>
                </a:lnTo>
                <a:lnTo>
                  <a:pt x="399" y="0"/>
                </a:lnTo>
                <a:lnTo>
                  <a:pt x="481" y="1"/>
                </a:lnTo>
                <a:lnTo>
                  <a:pt x="623" y="21"/>
                </a:lnTo>
                <a:lnTo>
                  <a:pt x="707" y="47"/>
                </a:lnTo>
                <a:lnTo>
                  <a:pt x="750" y="69"/>
                </a:lnTo>
                <a:lnTo>
                  <a:pt x="780" y="92"/>
                </a:lnTo>
                <a:lnTo>
                  <a:pt x="796" y="118"/>
                </a:lnTo>
                <a:lnTo>
                  <a:pt x="798" y="1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1" name="Freeform 378">
            <a:extLst>
              <a:ext uri="{FF2B5EF4-FFF2-40B4-BE49-F238E27FC236}">
                <a16:creationId xmlns:a16="http://schemas.microsoft.com/office/drawing/2014/main" id="{7BA0028C-DD84-4B67-982C-D47180A89888}"/>
              </a:ext>
            </a:extLst>
          </p:cNvPr>
          <p:cNvSpPr>
            <a:spLocks/>
          </p:cNvSpPr>
          <p:nvPr/>
        </p:nvSpPr>
        <p:spPr bwMode="auto">
          <a:xfrm>
            <a:off x="5445314" y="2884018"/>
            <a:ext cx="225878" cy="81415"/>
          </a:xfrm>
          <a:custGeom>
            <a:avLst/>
            <a:gdLst>
              <a:gd name="T0" fmla="*/ 569 w 569"/>
              <a:gd name="T1" fmla="*/ 80 h 161"/>
              <a:gd name="T2" fmla="*/ 567 w 569"/>
              <a:gd name="T3" fmla="*/ 87 h 161"/>
              <a:gd name="T4" fmla="*/ 556 w 569"/>
              <a:gd name="T5" fmla="*/ 103 h 161"/>
              <a:gd name="T6" fmla="*/ 521 w 569"/>
              <a:gd name="T7" fmla="*/ 125 h 161"/>
              <a:gd name="T8" fmla="*/ 444 w 569"/>
              <a:gd name="T9" fmla="*/ 146 h 161"/>
              <a:gd name="T10" fmla="*/ 343 w 569"/>
              <a:gd name="T11" fmla="*/ 159 h 161"/>
              <a:gd name="T12" fmla="*/ 284 w 569"/>
              <a:gd name="T13" fmla="*/ 161 h 161"/>
              <a:gd name="T14" fmla="*/ 226 w 569"/>
              <a:gd name="T15" fmla="*/ 159 h 161"/>
              <a:gd name="T16" fmla="*/ 124 w 569"/>
              <a:gd name="T17" fmla="*/ 146 h 161"/>
              <a:gd name="T18" fmla="*/ 46 w 569"/>
              <a:gd name="T19" fmla="*/ 125 h 161"/>
              <a:gd name="T20" fmla="*/ 12 w 569"/>
              <a:gd name="T21" fmla="*/ 103 h 161"/>
              <a:gd name="T22" fmla="*/ 0 w 569"/>
              <a:gd name="T23" fmla="*/ 87 h 161"/>
              <a:gd name="T24" fmla="*/ 0 w 569"/>
              <a:gd name="T25" fmla="*/ 80 h 161"/>
              <a:gd name="T26" fmla="*/ 0 w 569"/>
              <a:gd name="T27" fmla="*/ 72 h 161"/>
              <a:gd name="T28" fmla="*/ 12 w 569"/>
              <a:gd name="T29" fmla="*/ 56 h 161"/>
              <a:gd name="T30" fmla="*/ 46 w 569"/>
              <a:gd name="T31" fmla="*/ 34 h 161"/>
              <a:gd name="T32" fmla="*/ 124 w 569"/>
              <a:gd name="T33" fmla="*/ 13 h 161"/>
              <a:gd name="T34" fmla="*/ 226 w 569"/>
              <a:gd name="T35" fmla="*/ 1 h 161"/>
              <a:gd name="T36" fmla="*/ 284 w 569"/>
              <a:gd name="T37" fmla="*/ 0 h 161"/>
              <a:gd name="T38" fmla="*/ 343 w 569"/>
              <a:gd name="T39" fmla="*/ 1 h 161"/>
              <a:gd name="T40" fmla="*/ 444 w 569"/>
              <a:gd name="T41" fmla="*/ 13 h 161"/>
              <a:gd name="T42" fmla="*/ 521 w 569"/>
              <a:gd name="T43" fmla="*/ 34 h 161"/>
              <a:gd name="T44" fmla="*/ 556 w 569"/>
              <a:gd name="T45" fmla="*/ 56 h 161"/>
              <a:gd name="T46" fmla="*/ 567 w 569"/>
              <a:gd name="T47" fmla="*/ 72 h 161"/>
              <a:gd name="T48" fmla="*/ 569 w 569"/>
              <a:gd name="T49" fmla="*/ 80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69" h="161">
                <a:moveTo>
                  <a:pt x="569" y="80"/>
                </a:moveTo>
                <a:lnTo>
                  <a:pt x="567" y="87"/>
                </a:lnTo>
                <a:lnTo>
                  <a:pt x="556" y="103"/>
                </a:lnTo>
                <a:lnTo>
                  <a:pt x="521" y="125"/>
                </a:lnTo>
                <a:lnTo>
                  <a:pt x="444" y="146"/>
                </a:lnTo>
                <a:lnTo>
                  <a:pt x="343" y="159"/>
                </a:lnTo>
                <a:lnTo>
                  <a:pt x="284" y="161"/>
                </a:lnTo>
                <a:lnTo>
                  <a:pt x="226" y="159"/>
                </a:lnTo>
                <a:lnTo>
                  <a:pt x="124" y="146"/>
                </a:lnTo>
                <a:lnTo>
                  <a:pt x="46" y="125"/>
                </a:lnTo>
                <a:lnTo>
                  <a:pt x="12" y="103"/>
                </a:lnTo>
                <a:lnTo>
                  <a:pt x="0" y="87"/>
                </a:lnTo>
                <a:lnTo>
                  <a:pt x="0" y="80"/>
                </a:lnTo>
                <a:lnTo>
                  <a:pt x="0" y="72"/>
                </a:lnTo>
                <a:lnTo>
                  <a:pt x="12" y="56"/>
                </a:lnTo>
                <a:lnTo>
                  <a:pt x="46" y="34"/>
                </a:lnTo>
                <a:lnTo>
                  <a:pt x="124" y="13"/>
                </a:lnTo>
                <a:lnTo>
                  <a:pt x="226" y="1"/>
                </a:lnTo>
                <a:lnTo>
                  <a:pt x="284" y="0"/>
                </a:lnTo>
                <a:lnTo>
                  <a:pt x="343" y="1"/>
                </a:lnTo>
                <a:lnTo>
                  <a:pt x="444" y="13"/>
                </a:lnTo>
                <a:lnTo>
                  <a:pt x="521" y="34"/>
                </a:lnTo>
                <a:lnTo>
                  <a:pt x="556" y="56"/>
                </a:lnTo>
                <a:lnTo>
                  <a:pt x="567" y="72"/>
                </a:lnTo>
                <a:lnTo>
                  <a:pt x="569" y="80"/>
                </a:lnTo>
                <a:close/>
              </a:path>
            </a:pathLst>
          </a:custGeom>
          <a:solidFill>
            <a:srgbClr val="F7931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22" name="Freeform 489">
            <a:extLst>
              <a:ext uri="{FF2B5EF4-FFF2-40B4-BE49-F238E27FC236}">
                <a16:creationId xmlns:a16="http://schemas.microsoft.com/office/drawing/2014/main" id="{5D7521A9-136B-4122-96CA-38665A139813}"/>
              </a:ext>
            </a:extLst>
          </p:cNvPr>
          <p:cNvSpPr>
            <a:spLocks/>
          </p:cNvSpPr>
          <p:nvPr/>
        </p:nvSpPr>
        <p:spPr bwMode="auto">
          <a:xfrm>
            <a:off x="4765300" y="2344267"/>
            <a:ext cx="126016" cy="52769"/>
          </a:xfrm>
          <a:custGeom>
            <a:avLst/>
            <a:gdLst>
              <a:gd name="T0" fmla="*/ 317 w 317"/>
              <a:gd name="T1" fmla="*/ 53 h 106"/>
              <a:gd name="T2" fmla="*/ 315 w 317"/>
              <a:gd name="T3" fmla="*/ 65 h 106"/>
              <a:gd name="T4" fmla="*/ 291 w 317"/>
              <a:gd name="T5" fmla="*/ 83 h 106"/>
              <a:gd name="T6" fmla="*/ 247 w 317"/>
              <a:gd name="T7" fmla="*/ 98 h 106"/>
              <a:gd name="T8" fmla="*/ 191 w 317"/>
              <a:gd name="T9" fmla="*/ 105 h 106"/>
              <a:gd name="T10" fmla="*/ 158 w 317"/>
              <a:gd name="T11" fmla="*/ 106 h 106"/>
              <a:gd name="T12" fmla="*/ 127 w 317"/>
              <a:gd name="T13" fmla="*/ 105 h 106"/>
              <a:gd name="T14" fmla="*/ 69 w 317"/>
              <a:gd name="T15" fmla="*/ 98 h 106"/>
              <a:gd name="T16" fmla="*/ 26 w 317"/>
              <a:gd name="T17" fmla="*/ 83 h 106"/>
              <a:gd name="T18" fmla="*/ 1 w 317"/>
              <a:gd name="T19" fmla="*/ 65 h 106"/>
              <a:gd name="T20" fmla="*/ 0 w 317"/>
              <a:gd name="T21" fmla="*/ 53 h 106"/>
              <a:gd name="T22" fmla="*/ 1 w 317"/>
              <a:gd name="T23" fmla="*/ 43 h 106"/>
              <a:gd name="T24" fmla="*/ 26 w 317"/>
              <a:gd name="T25" fmla="*/ 23 h 106"/>
              <a:gd name="T26" fmla="*/ 69 w 317"/>
              <a:gd name="T27" fmla="*/ 10 h 106"/>
              <a:gd name="T28" fmla="*/ 127 w 317"/>
              <a:gd name="T29" fmla="*/ 1 h 106"/>
              <a:gd name="T30" fmla="*/ 158 w 317"/>
              <a:gd name="T31" fmla="*/ 0 h 106"/>
              <a:gd name="T32" fmla="*/ 191 w 317"/>
              <a:gd name="T33" fmla="*/ 1 h 106"/>
              <a:gd name="T34" fmla="*/ 247 w 317"/>
              <a:gd name="T35" fmla="*/ 10 h 106"/>
              <a:gd name="T36" fmla="*/ 291 w 317"/>
              <a:gd name="T37" fmla="*/ 23 h 106"/>
              <a:gd name="T38" fmla="*/ 315 w 317"/>
              <a:gd name="T39" fmla="*/ 43 h 106"/>
              <a:gd name="T40" fmla="*/ 317 w 317"/>
              <a:gd name="T41" fmla="*/ 53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17" h="106">
                <a:moveTo>
                  <a:pt x="317" y="53"/>
                </a:moveTo>
                <a:lnTo>
                  <a:pt x="315" y="65"/>
                </a:lnTo>
                <a:lnTo>
                  <a:pt x="291" y="83"/>
                </a:lnTo>
                <a:lnTo>
                  <a:pt x="247" y="98"/>
                </a:lnTo>
                <a:lnTo>
                  <a:pt x="191" y="105"/>
                </a:lnTo>
                <a:lnTo>
                  <a:pt x="158" y="106"/>
                </a:lnTo>
                <a:lnTo>
                  <a:pt x="127" y="105"/>
                </a:lnTo>
                <a:lnTo>
                  <a:pt x="69" y="98"/>
                </a:lnTo>
                <a:lnTo>
                  <a:pt x="26" y="83"/>
                </a:lnTo>
                <a:lnTo>
                  <a:pt x="1" y="65"/>
                </a:lnTo>
                <a:lnTo>
                  <a:pt x="0" y="53"/>
                </a:lnTo>
                <a:lnTo>
                  <a:pt x="1" y="43"/>
                </a:lnTo>
                <a:lnTo>
                  <a:pt x="26" y="23"/>
                </a:lnTo>
                <a:lnTo>
                  <a:pt x="69" y="10"/>
                </a:lnTo>
                <a:lnTo>
                  <a:pt x="127" y="1"/>
                </a:lnTo>
                <a:lnTo>
                  <a:pt x="158" y="0"/>
                </a:lnTo>
                <a:lnTo>
                  <a:pt x="191" y="1"/>
                </a:lnTo>
                <a:lnTo>
                  <a:pt x="247" y="10"/>
                </a:lnTo>
                <a:lnTo>
                  <a:pt x="291" y="23"/>
                </a:lnTo>
                <a:lnTo>
                  <a:pt x="315" y="43"/>
                </a:lnTo>
                <a:lnTo>
                  <a:pt x="317" y="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endParaRPr lang="en-US" sz="180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3" name="Freeform 490">
            <a:extLst>
              <a:ext uri="{FF2B5EF4-FFF2-40B4-BE49-F238E27FC236}">
                <a16:creationId xmlns:a16="http://schemas.microsoft.com/office/drawing/2014/main" id="{AA7D77C6-EE71-4D11-8899-25A50421EE1D}"/>
              </a:ext>
            </a:extLst>
          </p:cNvPr>
          <p:cNvSpPr>
            <a:spLocks/>
          </p:cNvSpPr>
          <p:nvPr/>
        </p:nvSpPr>
        <p:spPr bwMode="auto">
          <a:xfrm>
            <a:off x="4783132" y="2354821"/>
            <a:ext cx="90351" cy="31661"/>
          </a:xfrm>
          <a:custGeom>
            <a:avLst/>
            <a:gdLst>
              <a:gd name="T0" fmla="*/ 227 w 227"/>
              <a:gd name="T1" fmla="*/ 32 h 64"/>
              <a:gd name="T2" fmla="*/ 226 w 227"/>
              <a:gd name="T3" fmla="*/ 39 h 64"/>
              <a:gd name="T4" fmla="*/ 208 w 227"/>
              <a:gd name="T5" fmla="*/ 51 h 64"/>
              <a:gd name="T6" fmla="*/ 159 w 227"/>
              <a:gd name="T7" fmla="*/ 62 h 64"/>
              <a:gd name="T8" fmla="*/ 113 w 227"/>
              <a:gd name="T9" fmla="*/ 64 h 64"/>
              <a:gd name="T10" fmla="*/ 67 w 227"/>
              <a:gd name="T11" fmla="*/ 62 h 64"/>
              <a:gd name="T12" fmla="*/ 18 w 227"/>
              <a:gd name="T13" fmla="*/ 51 h 64"/>
              <a:gd name="T14" fmla="*/ 1 w 227"/>
              <a:gd name="T15" fmla="*/ 39 h 64"/>
              <a:gd name="T16" fmla="*/ 0 w 227"/>
              <a:gd name="T17" fmla="*/ 32 h 64"/>
              <a:gd name="T18" fmla="*/ 1 w 227"/>
              <a:gd name="T19" fmla="*/ 26 h 64"/>
              <a:gd name="T20" fmla="*/ 18 w 227"/>
              <a:gd name="T21" fmla="*/ 15 h 64"/>
              <a:gd name="T22" fmla="*/ 67 w 227"/>
              <a:gd name="T23" fmla="*/ 2 h 64"/>
              <a:gd name="T24" fmla="*/ 113 w 227"/>
              <a:gd name="T25" fmla="*/ 0 h 64"/>
              <a:gd name="T26" fmla="*/ 159 w 227"/>
              <a:gd name="T27" fmla="*/ 2 h 64"/>
              <a:gd name="T28" fmla="*/ 208 w 227"/>
              <a:gd name="T29" fmla="*/ 15 h 64"/>
              <a:gd name="T30" fmla="*/ 226 w 227"/>
              <a:gd name="T31" fmla="*/ 26 h 64"/>
              <a:gd name="T32" fmla="*/ 227 w 227"/>
              <a:gd name="T33" fmla="*/ 32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27" h="64">
                <a:moveTo>
                  <a:pt x="227" y="32"/>
                </a:moveTo>
                <a:lnTo>
                  <a:pt x="226" y="39"/>
                </a:lnTo>
                <a:lnTo>
                  <a:pt x="208" y="51"/>
                </a:lnTo>
                <a:lnTo>
                  <a:pt x="159" y="62"/>
                </a:lnTo>
                <a:lnTo>
                  <a:pt x="113" y="64"/>
                </a:lnTo>
                <a:lnTo>
                  <a:pt x="67" y="62"/>
                </a:lnTo>
                <a:lnTo>
                  <a:pt x="18" y="51"/>
                </a:lnTo>
                <a:lnTo>
                  <a:pt x="1" y="39"/>
                </a:lnTo>
                <a:lnTo>
                  <a:pt x="0" y="32"/>
                </a:lnTo>
                <a:lnTo>
                  <a:pt x="1" y="26"/>
                </a:lnTo>
                <a:lnTo>
                  <a:pt x="18" y="15"/>
                </a:lnTo>
                <a:lnTo>
                  <a:pt x="67" y="2"/>
                </a:lnTo>
                <a:lnTo>
                  <a:pt x="113" y="0"/>
                </a:lnTo>
                <a:lnTo>
                  <a:pt x="159" y="2"/>
                </a:lnTo>
                <a:lnTo>
                  <a:pt x="208" y="15"/>
                </a:lnTo>
                <a:lnTo>
                  <a:pt x="226" y="26"/>
                </a:lnTo>
                <a:lnTo>
                  <a:pt x="227" y="32"/>
                </a:lnTo>
                <a:close/>
              </a:path>
            </a:pathLst>
          </a:custGeom>
          <a:solidFill>
            <a:srgbClr val="C1301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F11A644-D648-4D85-844E-C635A6D87B64}"/>
              </a:ext>
            </a:extLst>
          </p:cNvPr>
          <p:cNvSpPr txBox="1"/>
          <p:nvPr/>
        </p:nvSpPr>
        <p:spPr>
          <a:xfrm>
            <a:off x="663376" y="3521717"/>
            <a:ext cx="3604082" cy="92333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/>
              <a:t>Low parasitism and wood loss &gt; 50% </a:t>
            </a:r>
            <a:r>
              <a:rPr lang="en-GB" b="1" dirty="0" smtClean="0"/>
              <a:t>are still found </a:t>
            </a:r>
            <a:r>
              <a:rPr lang="en-GB" b="1" dirty="0"/>
              <a:t>in colder areas</a:t>
            </a:r>
          </a:p>
          <a:p>
            <a:pPr algn="r"/>
            <a:r>
              <a:rPr lang="en-GB" b="1" i="1" dirty="0"/>
              <a:t>A. </a:t>
            </a:r>
            <a:r>
              <a:rPr lang="en-GB" b="1" i="1" dirty="0" err="1"/>
              <a:t>inexpectatus</a:t>
            </a:r>
            <a:r>
              <a:rPr lang="en-GB" b="1" i="1" dirty="0"/>
              <a:t> </a:t>
            </a:r>
            <a:r>
              <a:rPr lang="en-GB" b="1" dirty="0"/>
              <a:t>is field released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344FE50-9CF4-4F9B-AD02-BD82C3C329CD}"/>
              </a:ext>
            </a:extLst>
          </p:cNvPr>
          <p:cNvSpPr txBox="1"/>
          <p:nvPr/>
        </p:nvSpPr>
        <p:spPr>
          <a:xfrm>
            <a:off x="5265498" y="1028391"/>
            <a:ext cx="1661950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2000" b="1" dirty="0">
                <a:solidFill>
                  <a:prstClr val="black"/>
                </a:solidFill>
                <a:latin typeface="+mj-lt"/>
              </a:rPr>
              <a:t>1996</a:t>
            </a:r>
          </a:p>
        </p:txBody>
      </p:sp>
      <p:cxnSp>
        <p:nvCxnSpPr>
          <p:cNvPr id="28" name="Connector: Elbow 108">
            <a:extLst>
              <a:ext uri="{FF2B5EF4-FFF2-40B4-BE49-F238E27FC236}">
                <a16:creationId xmlns:a16="http://schemas.microsoft.com/office/drawing/2014/main" id="{E5F742E5-FF7B-48DD-8FD6-BE6AE6EACA90}"/>
              </a:ext>
            </a:extLst>
          </p:cNvPr>
          <p:cNvCxnSpPr>
            <a:cxnSpLocks/>
          </p:cNvCxnSpPr>
          <p:nvPr/>
        </p:nvCxnSpPr>
        <p:spPr>
          <a:xfrm flipV="1">
            <a:off x="6000894" y="2470032"/>
            <a:ext cx="700964" cy="524706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3A5C84"/>
            </a:solidFill>
            <a:prstDash val="solid"/>
            <a:miter lim="800000"/>
          </a:ln>
          <a:effectLst/>
        </p:spPr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328FBC05-DB12-4941-BCE8-EEA9C232B8E6}"/>
              </a:ext>
            </a:extLst>
          </p:cNvPr>
          <p:cNvSpPr/>
          <p:nvPr/>
        </p:nvSpPr>
        <p:spPr>
          <a:xfrm>
            <a:off x="5213616" y="3504199"/>
            <a:ext cx="31603" cy="316663"/>
          </a:xfrm>
          <a:prstGeom prst="rect">
            <a:avLst/>
          </a:prstGeom>
          <a:solidFill>
            <a:srgbClr val="4CC1E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30" name="Connector: Elbow 145">
            <a:extLst>
              <a:ext uri="{FF2B5EF4-FFF2-40B4-BE49-F238E27FC236}">
                <a16:creationId xmlns:a16="http://schemas.microsoft.com/office/drawing/2014/main" id="{6C1B8B44-AE00-4E82-A5AB-896C7D2171B2}"/>
              </a:ext>
            </a:extLst>
          </p:cNvPr>
          <p:cNvCxnSpPr>
            <a:cxnSpLocks/>
            <a:endCxn id="31" idx="1"/>
          </p:cNvCxnSpPr>
          <p:nvPr/>
        </p:nvCxnSpPr>
        <p:spPr>
          <a:xfrm rot="5400000" flipH="1" flipV="1">
            <a:off x="4474608" y="1686251"/>
            <a:ext cx="1014065" cy="319740"/>
          </a:xfrm>
          <a:prstGeom prst="bentConnector2">
            <a:avLst/>
          </a:prstGeom>
          <a:noFill/>
          <a:ln w="6350" cap="flat" cmpd="sng" algn="ctr">
            <a:solidFill>
              <a:srgbClr val="3A5C84"/>
            </a:solidFill>
            <a:prstDash val="solid"/>
            <a:miter lim="800000"/>
          </a:ln>
          <a:effectLst/>
        </p:spPr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430E33DE-23C3-4B21-B029-82A72BEDCFD7}"/>
              </a:ext>
            </a:extLst>
          </p:cNvPr>
          <p:cNvSpPr/>
          <p:nvPr/>
        </p:nvSpPr>
        <p:spPr>
          <a:xfrm>
            <a:off x="5141510" y="1180756"/>
            <a:ext cx="31603" cy="316663"/>
          </a:xfrm>
          <a:prstGeom prst="rect">
            <a:avLst/>
          </a:prstGeom>
          <a:solidFill>
            <a:srgbClr val="C1301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cxnSp>
        <p:nvCxnSpPr>
          <p:cNvPr id="32" name="Connector: Elbow 147">
            <a:extLst>
              <a:ext uri="{FF2B5EF4-FFF2-40B4-BE49-F238E27FC236}">
                <a16:creationId xmlns:a16="http://schemas.microsoft.com/office/drawing/2014/main" id="{E31B3E62-B727-41B2-B01D-6D929656B384}"/>
              </a:ext>
            </a:extLst>
          </p:cNvPr>
          <p:cNvCxnSpPr>
            <a:cxnSpLocks/>
          </p:cNvCxnSpPr>
          <p:nvPr/>
        </p:nvCxnSpPr>
        <p:spPr>
          <a:xfrm rot="5400000">
            <a:off x="5763097" y="3067983"/>
            <a:ext cx="196614" cy="1053552"/>
          </a:xfrm>
          <a:prstGeom prst="bentConnector2">
            <a:avLst/>
          </a:prstGeom>
          <a:noFill/>
          <a:ln w="6350" cap="flat" cmpd="sng" algn="ctr">
            <a:solidFill>
              <a:srgbClr val="D3D3D3">
                <a:lumMod val="75000"/>
              </a:srgbClr>
            </a:solidFill>
            <a:prstDash val="solid"/>
            <a:miter lim="800000"/>
          </a:ln>
          <a:effectLst/>
        </p:spPr>
      </p:cxnSp>
      <p:cxnSp>
        <p:nvCxnSpPr>
          <p:cNvPr id="34" name="Connector: Elbow 149">
            <a:extLst>
              <a:ext uri="{FF2B5EF4-FFF2-40B4-BE49-F238E27FC236}">
                <a16:creationId xmlns:a16="http://schemas.microsoft.com/office/drawing/2014/main" id="{F0355D64-258D-40CB-AEB6-9FBE33BFBD2E}"/>
              </a:ext>
            </a:extLst>
          </p:cNvPr>
          <p:cNvCxnSpPr>
            <a:cxnSpLocks/>
          </p:cNvCxnSpPr>
          <p:nvPr/>
        </p:nvCxnSpPr>
        <p:spPr>
          <a:xfrm rot="10800000" flipV="1">
            <a:off x="4429761" y="2673973"/>
            <a:ext cx="718769" cy="80117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3A5C84"/>
            </a:solidFill>
            <a:prstDash val="solid"/>
            <a:miter lim="800000"/>
          </a:ln>
          <a:effectLst/>
        </p:spPr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0199BB96-0025-4965-B34B-CD9ED39DDA5B}"/>
              </a:ext>
            </a:extLst>
          </p:cNvPr>
          <p:cNvSpPr/>
          <p:nvPr/>
        </p:nvSpPr>
        <p:spPr>
          <a:xfrm>
            <a:off x="4286376" y="2385955"/>
            <a:ext cx="45719" cy="471606"/>
          </a:xfrm>
          <a:prstGeom prst="rect">
            <a:avLst/>
          </a:prstGeom>
          <a:solidFill>
            <a:srgbClr val="F7931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945299C-9E87-4227-8A6C-F974552335C9}"/>
              </a:ext>
            </a:extLst>
          </p:cNvPr>
          <p:cNvSpPr txBox="1"/>
          <p:nvPr/>
        </p:nvSpPr>
        <p:spPr>
          <a:xfrm>
            <a:off x="2726685" y="5148379"/>
            <a:ext cx="4375862" cy="1077218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b="1" i="1" dirty="0"/>
              <a:t>C. </a:t>
            </a:r>
            <a:r>
              <a:rPr lang="en-GB" b="1" i="1" dirty="0" err="1"/>
              <a:t>nockae</a:t>
            </a:r>
            <a:r>
              <a:rPr lang="en-GB" b="1" i="1" dirty="0"/>
              <a:t> </a:t>
            </a:r>
            <a:r>
              <a:rPr lang="en-GB" b="1" dirty="0"/>
              <a:t>is released,</a:t>
            </a:r>
          </a:p>
          <a:p>
            <a:pPr algn="r">
              <a:spcAft>
                <a:spcPts val="600"/>
              </a:spcAft>
            </a:pPr>
            <a:r>
              <a:rPr lang="en-GB" b="1" dirty="0"/>
              <a:t>Authorization to release </a:t>
            </a:r>
            <a:r>
              <a:rPr lang="en-GB" b="1" i="1" dirty="0"/>
              <a:t>A. </a:t>
            </a:r>
            <a:r>
              <a:rPr lang="en-GB" b="1" i="1" dirty="0" err="1"/>
              <a:t>lasiophtalma</a:t>
            </a:r>
            <a:endParaRPr lang="en-GB" b="1" i="1" dirty="0"/>
          </a:p>
          <a:p>
            <a:pPr algn="r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</a:pPr>
            <a:r>
              <a:rPr lang="en-GB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970481" y="2188807"/>
            <a:ext cx="24910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/>
              <a:t>Parasitism rates by </a:t>
            </a:r>
            <a:r>
              <a:rPr lang="en-GB" b="1" i="1" dirty="0"/>
              <a:t>A. </a:t>
            </a:r>
            <a:r>
              <a:rPr lang="en-GB" b="1" i="1" dirty="0" err="1"/>
              <a:t>nitens</a:t>
            </a:r>
            <a:r>
              <a:rPr lang="en-GB" b="1" i="1" dirty="0"/>
              <a:t> &gt; 80</a:t>
            </a:r>
            <a:r>
              <a:rPr lang="en-GB" b="1" i="1" dirty="0" smtClean="0"/>
              <a:t>% </a:t>
            </a:r>
            <a:r>
              <a:rPr lang="en-GB" b="1" dirty="0" smtClean="0"/>
              <a:t>in many surveyed areas</a:t>
            </a:r>
            <a:endParaRPr lang="en-GB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344FE50-9CF4-4F9B-AD02-BD82C3C329CD}"/>
              </a:ext>
            </a:extLst>
          </p:cNvPr>
          <p:cNvSpPr txBox="1"/>
          <p:nvPr/>
        </p:nvSpPr>
        <p:spPr>
          <a:xfrm>
            <a:off x="3510345" y="2366404"/>
            <a:ext cx="1075234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2000" b="1" dirty="0">
                <a:solidFill>
                  <a:prstClr val="black"/>
                </a:solidFill>
                <a:latin typeface="+mj-lt"/>
              </a:rPr>
              <a:t>1998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344FE50-9CF4-4F9B-AD02-BD82C3C329CD}"/>
              </a:ext>
            </a:extLst>
          </p:cNvPr>
          <p:cNvSpPr txBox="1"/>
          <p:nvPr/>
        </p:nvSpPr>
        <p:spPr>
          <a:xfrm>
            <a:off x="7020518" y="2134742"/>
            <a:ext cx="1075234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2000" b="1" dirty="0">
                <a:solidFill>
                  <a:prstClr val="black"/>
                </a:solidFill>
                <a:latin typeface="+mj-lt"/>
              </a:rPr>
              <a:t>2003</a:t>
            </a:r>
          </a:p>
        </p:txBody>
      </p:sp>
      <p:sp>
        <p:nvSpPr>
          <p:cNvPr id="49" name="Rectangle 48"/>
          <p:cNvSpPr/>
          <p:nvPr/>
        </p:nvSpPr>
        <p:spPr>
          <a:xfrm>
            <a:off x="7783842" y="2109831"/>
            <a:ext cx="36766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The program comes to an end. &gt; </a:t>
            </a:r>
            <a:r>
              <a:rPr lang="pt-BR" b="1" dirty="0"/>
              <a:t>300.000 A. nitens were released since 1997.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222870" y="1283932"/>
            <a:ext cx="43783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/>
              <a:t>Launched by RAIZ a biocontrol program for rearing and releasing </a:t>
            </a:r>
            <a:r>
              <a:rPr lang="en-GB" b="1" i="1" dirty="0"/>
              <a:t>A. </a:t>
            </a:r>
            <a:r>
              <a:rPr lang="en-GB" b="1" i="1" dirty="0" err="1"/>
              <a:t>nitens</a:t>
            </a:r>
            <a:endParaRPr lang="en-GB" b="1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344FE50-9CF4-4F9B-AD02-BD82C3C329CD}"/>
              </a:ext>
            </a:extLst>
          </p:cNvPr>
          <p:cNvSpPr txBox="1"/>
          <p:nvPr/>
        </p:nvSpPr>
        <p:spPr>
          <a:xfrm>
            <a:off x="8067316" y="3290442"/>
            <a:ext cx="1075234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2000" b="1" dirty="0">
                <a:solidFill>
                  <a:prstClr val="black"/>
                </a:solidFill>
                <a:latin typeface="+mj-lt"/>
              </a:rPr>
              <a:t>2018</a:t>
            </a:r>
          </a:p>
        </p:txBody>
      </p:sp>
      <p:sp>
        <p:nvSpPr>
          <p:cNvPr id="52" name="Rectangle 51"/>
          <p:cNvSpPr/>
          <p:nvPr/>
        </p:nvSpPr>
        <p:spPr>
          <a:xfrm>
            <a:off x="8218972" y="3579760"/>
            <a:ext cx="36766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GB" b="1" dirty="0"/>
              <a:t>It is estimated that without </a:t>
            </a:r>
            <a:r>
              <a:rPr lang="en-GB" b="1" i="1" dirty="0"/>
              <a:t>A. </a:t>
            </a:r>
            <a:r>
              <a:rPr lang="en-GB" b="1" i="1" dirty="0" err="1"/>
              <a:t>nitens</a:t>
            </a:r>
            <a:r>
              <a:rPr lang="en-GB" b="1" i="1" dirty="0"/>
              <a:t> </a:t>
            </a:r>
            <a:r>
              <a:rPr lang="en-GB" b="1" dirty="0"/>
              <a:t>&gt; 2.5 M€ would be </a:t>
            </a:r>
            <a:r>
              <a:rPr lang="en-GB" b="1" dirty="0" smtClean="0"/>
              <a:t>lost considering only the wood loss</a:t>
            </a:r>
            <a:endParaRPr lang="en-GB" b="1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344FE50-9CF4-4F9B-AD02-BD82C3C329CD}"/>
              </a:ext>
            </a:extLst>
          </p:cNvPr>
          <p:cNvSpPr txBox="1"/>
          <p:nvPr/>
        </p:nvSpPr>
        <p:spPr>
          <a:xfrm>
            <a:off x="4483018" y="3451842"/>
            <a:ext cx="1075234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2000" b="1" dirty="0">
                <a:solidFill>
                  <a:prstClr val="black"/>
                </a:solidFill>
                <a:latin typeface="+mj-lt"/>
              </a:rPr>
              <a:t>2012</a:t>
            </a:r>
          </a:p>
        </p:txBody>
      </p:sp>
      <p:cxnSp>
        <p:nvCxnSpPr>
          <p:cNvPr id="54" name="Connector: Elbow 147">
            <a:extLst>
              <a:ext uri="{FF2B5EF4-FFF2-40B4-BE49-F238E27FC236}">
                <a16:creationId xmlns:a16="http://schemas.microsoft.com/office/drawing/2014/main" id="{E31B3E62-B727-41B2-B01D-6D929656B384}"/>
              </a:ext>
            </a:extLst>
          </p:cNvPr>
          <p:cNvCxnSpPr>
            <a:cxnSpLocks/>
          </p:cNvCxnSpPr>
          <p:nvPr/>
        </p:nvCxnSpPr>
        <p:spPr>
          <a:xfrm rot="5400000">
            <a:off x="7637994" y="3223428"/>
            <a:ext cx="196614" cy="1053552"/>
          </a:xfrm>
          <a:prstGeom prst="bentConnector2">
            <a:avLst/>
          </a:prstGeom>
          <a:noFill/>
          <a:ln w="6350" cap="flat" cmpd="sng" algn="ctr">
            <a:solidFill>
              <a:srgbClr val="D3D3D3">
                <a:lumMod val="75000"/>
              </a:srgbClr>
            </a:solidFill>
            <a:prstDash val="solid"/>
            <a:miter lim="800000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3344FE50-9CF4-4F9B-AD02-BD82C3C329CD}"/>
              </a:ext>
            </a:extLst>
          </p:cNvPr>
          <p:cNvSpPr txBox="1"/>
          <p:nvPr/>
        </p:nvSpPr>
        <p:spPr>
          <a:xfrm>
            <a:off x="4429760" y="4716627"/>
            <a:ext cx="1865127" cy="400110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2000" b="1" dirty="0">
                <a:solidFill>
                  <a:prstClr val="black"/>
                </a:solidFill>
                <a:latin typeface="+mj-lt"/>
              </a:rPr>
              <a:t>2022-2023</a:t>
            </a:r>
          </a:p>
        </p:txBody>
      </p:sp>
      <p:cxnSp>
        <p:nvCxnSpPr>
          <p:cNvPr id="56" name="Connector: Elbow 147">
            <a:extLst>
              <a:ext uri="{FF2B5EF4-FFF2-40B4-BE49-F238E27FC236}">
                <a16:creationId xmlns:a16="http://schemas.microsoft.com/office/drawing/2014/main" id="{E31B3E62-B727-41B2-B01D-6D929656B384}"/>
              </a:ext>
            </a:extLst>
          </p:cNvPr>
          <p:cNvCxnSpPr>
            <a:cxnSpLocks/>
          </p:cNvCxnSpPr>
          <p:nvPr/>
        </p:nvCxnSpPr>
        <p:spPr>
          <a:xfrm rot="5400000">
            <a:off x="6775236" y="4243397"/>
            <a:ext cx="196614" cy="1053552"/>
          </a:xfrm>
          <a:prstGeom prst="bentConnector2">
            <a:avLst/>
          </a:prstGeom>
          <a:noFill/>
          <a:ln w="6350" cap="flat" cmpd="sng" algn="ctr">
            <a:solidFill>
              <a:srgbClr val="D3D3D3">
                <a:lumMod val="75000"/>
              </a:srgbClr>
            </a:solidFill>
            <a:prstDash val="solid"/>
            <a:miter lim="800000"/>
          </a:ln>
          <a:effectLst/>
        </p:spPr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D5A91592-4C41-453F-94CD-09D85E36790C}"/>
              </a:ext>
            </a:extLst>
          </p:cNvPr>
          <p:cNvSpPr/>
          <p:nvPr/>
        </p:nvSpPr>
        <p:spPr>
          <a:xfrm>
            <a:off x="7969463" y="3360271"/>
            <a:ext cx="31603" cy="316663"/>
          </a:xfrm>
          <a:prstGeom prst="rect">
            <a:avLst/>
          </a:prstGeom>
          <a:solidFill>
            <a:srgbClr val="0067B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5A91592-4C41-453F-94CD-09D85E36790C}"/>
              </a:ext>
            </a:extLst>
          </p:cNvPr>
          <p:cNvSpPr/>
          <p:nvPr/>
        </p:nvSpPr>
        <p:spPr>
          <a:xfrm>
            <a:off x="5937959" y="4756183"/>
            <a:ext cx="31603" cy="316663"/>
          </a:xfrm>
          <a:prstGeom prst="rect">
            <a:avLst/>
          </a:prstGeom>
          <a:solidFill>
            <a:srgbClr val="3A5C8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0199BB96-0025-4965-B34B-CD9ED39DDA5B}"/>
              </a:ext>
            </a:extLst>
          </p:cNvPr>
          <p:cNvSpPr/>
          <p:nvPr/>
        </p:nvSpPr>
        <p:spPr>
          <a:xfrm>
            <a:off x="6882736" y="2245700"/>
            <a:ext cx="45719" cy="471606"/>
          </a:xfrm>
          <a:prstGeom prst="rect">
            <a:avLst/>
          </a:prstGeom>
          <a:solidFill>
            <a:srgbClr val="F7931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44" name="Picture 3" descr="\\EIXFS1\Usr\Groups\DIF\Proteccao\Proteccao_Geral\Projetos &amp; Ensaios\Gonipterus platensis\Anaphes\Fotos\A. inexpectatus\Macho AInex2.jpg">
            <a:extLst>
              <a:ext uri="{FF2B5EF4-FFF2-40B4-BE49-F238E27FC236}">
                <a16:creationId xmlns:a16="http://schemas.microsoft.com/office/drawing/2014/main" id="{E2D0C8B1-1005-4CB6-84A7-FEFFE823D4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1301" y="4026425"/>
            <a:ext cx="804176" cy="601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60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880" y="358285"/>
            <a:ext cx="10515600" cy="69442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Risks and constraints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193" y="6356556"/>
            <a:ext cx="4543867" cy="392214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GB" smtClean="0"/>
              <a:t>44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73740" y="83733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44" name="Text Placeholder 10"/>
          <p:cNvSpPr txBox="1">
            <a:spLocks/>
          </p:cNvSpPr>
          <p:nvPr/>
        </p:nvSpPr>
        <p:spPr>
          <a:xfrm>
            <a:off x="2225623" y="1599972"/>
            <a:ext cx="8363831" cy="7316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b="1" dirty="0"/>
              <a:t>Biological control may not be the limiting factor - other factors may be more relevant e.g. tree physiology</a:t>
            </a:r>
            <a:r>
              <a:rPr lang="en-GB" sz="2200" b="1"/>
              <a:t>, host </a:t>
            </a:r>
            <a:r>
              <a:rPr lang="en-GB" sz="2200" b="1" dirty="0"/>
              <a:t>tree susceptibility</a:t>
            </a:r>
          </a:p>
        </p:txBody>
      </p:sp>
      <p:sp>
        <p:nvSpPr>
          <p:cNvPr id="46" name="Text Placeholder 11"/>
          <p:cNvSpPr txBox="1">
            <a:spLocks/>
          </p:cNvSpPr>
          <p:nvPr/>
        </p:nvSpPr>
        <p:spPr>
          <a:xfrm>
            <a:off x="2225622" y="2742214"/>
            <a:ext cx="8363831" cy="76173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b="1" dirty="0"/>
              <a:t>Imported natural enemies may not be efficient enough </a:t>
            </a:r>
            <a:r>
              <a:rPr lang="en-GB" sz="2200" b="1" dirty="0" smtClean="0"/>
              <a:t>– the target host </a:t>
            </a:r>
            <a:r>
              <a:rPr lang="en-GB" sz="2200" b="1" dirty="0"/>
              <a:t>is not the most appropriate, </a:t>
            </a:r>
            <a:r>
              <a:rPr lang="en-GB" sz="2200" b="1" dirty="0" smtClean="0"/>
              <a:t>a </a:t>
            </a:r>
            <a:r>
              <a:rPr lang="en-GB" sz="2200" b="1" dirty="0" err="1" smtClean="0"/>
              <a:t>phenological</a:t>
            </a:r>
            <a:r>
              <a:rPr lang="en-GB" sz="2200" b="1" dirty="0" smtClean="0"/>
              <a:t> mismatch occurs</a:t>
            </a:r>
            <a:endParaRPr lang="en-GB" sz="2200" b="1" dirty="0"/>
          </a:p>
        </p:txBody>
      </p:sp>
      <p:sp>
        <p:nvSpPr>
          <p:cNvPr id="59" name="Text Placeholder 12"/>
          <p:cNvSpPr txBox="1">
            <a:spLocks/>
          </p:cNvSpPr>
          <p:nvPr/>
        </p:nvSpPr>
        <p:spPr>
          <a:xfrm>
            <a:off x="2225621" y="3914497"/>
            <a:ext cx="8430655" cy="54877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b="1" dirty="0"/>
              <a:t>Natural enemies do not get well established – e.g. climate mismatch</a:t>
            </a:r>
          </a:p>
        </p:txBody>
      </p:sp>
      <p:sp>
        <p:nvSpPr>
          <p:cNvPr id="61" name="Text Placeholder 13"/>
          <p:cNvSpPr txBox="1">
            <a:spLocks/>
          </p:cNvSpPr>
          <p:nvPr/>
        </p:nvSpPr>
        <p:spPr>
          <a:xfrm>
            <a:off x="2271059" y="4974911"/>
            <a:ext cx="9039157" cy="102327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b="1" dirty="0"/>
              <a:t>Non-target </a:t>
            </a:r>
            <a:r>
              <a:rPr lang="en-GB" sz="2200" b="1" dirty="0" smtClean="0"/>
              <a:t>parasitism </a:t>
            </a:r>
            <a:r>
              <a:rPr lang="en-GB" sz="2200" b="1" dirty="0"/>
              <a:t>is a much-feared risk,  especially for certain </a:t>
            </a:r>
            <a:r>
              <a:rPr lang="en-GB" sz="2200" b="1" dirty="0" smtClean="0"/>
              <a:t>groups, implying </a:t>
            </a:r>
            <a:r>
              <a:rPr lang="en-GB" sz="2200" b="1" dirty="0"/>
              <a:t>intensive and prolonged research on risk </a:t>
            </a:r>
            <a:r>
              <a:rPr lang="en-GB" sz="2200" b="1" dirty="0" smtClean="0"/>
              <a:t>assessment. </a:t>
            </a:r>
            <a:r>
              <a:rPr lang="en-GB" sz="2200" b="1" dirty="0" smtClean="0"/>
              <a:t>The application process is long.</a:t>
            </a:r>
            <a:endParaRPr lang="en-GB" sz="2200" b="1" dirty="0"/>
          </a:p>
        </p:txBody>
      </p:sp>
      <p:pic>
        <p:nvPicPr>
          <p:cNvPr id="62" name="Picture 2"/>
          <p:cNvPicPr>
            <a:picLocks noGrp="1" noChangeAspect="1" noChangeArrowheads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2" r="12592"/>
          <a:stretch/>
        </p:blipFill>
        <p:spPr bwMode="auto">
          <a:xfrm>
            <a:off x="944880" y="1683113"/>
            <a:ext cx="896000" cy="897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2" descr="C:\Users\Andre Garcia\Documents\André Garcia\Fotos insectos dos Eucalyptus registados em Portugal\Predadores e prasitoides\Parasitoides\Glycaspis brimbelcombei\Psyllaephagus bliteus\IMG_1788.JPG"/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0" r="12600"/>
          <a:stretch/>
        </p:blipFill>
        <p:spPr bwMode="auto">
          <a:xfrm>
            <a:off x="915429" y="2820789"/>
            <a:ext cx="925451" cy="9254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4" name="Picture Placeholder 16"/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l="12880" r="12880"/>
          <a:stretch>
            <a:fillRect/>
          </a:stretch>
        </p:blipFill>
        <p:spPr>
          <a:xfrm>
            <a:off x="845560" y="3841565"/>
            <a:ext cx="944566" cy="944566"/>
          </a:xfrm>
          <a:prstGeom prst="rect">
            <a:avLst/>
          </a:prstGeom>
        </p:spPr>
      </p:pic>
      <p:pic>
        <p:nvPicPr>
          <p:cNvPr id="65" name="Picture Placeholder 17"/>
          <p:cNvPicPr>
            <a:picLocks noChangeAspect="1"/>
          </p:cNvPicPr>
          <p:nvPr/>
        </p:nvPicPr>
        <p:blipFill>
          <a:blip r:embed="rId5"/>
          <a:srcRect l="7829" r="7829"/>
          <a:stretch>
            <a:fillRect/>
          </a:stretch>
        </p:blipFill>
        <p:spPr>
          <a:xfrm>
            <a:off x="889860" y="4934901"/>
            <a:ext cx="951020" cy="95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79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p"/>
      <p:bldP spid="46" grpId="0" build="p"/>
      <p:bldP spid="59" grpId="0" build="p"/>
      <p:bldP spid="61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880" y="358285"/>
            <a:ext cx="10515600" cy="69442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Acknowledgments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193" y="6323185"/>
            <a:ext cx="4543867" cy="392214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GB" smtClean="0"/>
              <a:t>45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73740" y="83733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06" y="1657437"/>
            <a:ext cx="1194640" cy="25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1188" y="1625354"/>
            <a:ext cx="1310754" cy="54259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2424" y="2291880"/>
            <a:ext cx="1582960" cy="379911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6045289" y="4090056"/>
            <a:ext cx="1509859" cy="915421"/>
            <a:chOff x="4705204" y="3131284"/>
            <a:chExt cx="1509859" cy="915421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9063" y="3131284"/>
              <a:ext cx="1476000" cy="585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4705204" y="3738928"/>
              <a:ext cx="1509859" cy="30777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pt-PT"/>
              </a:defPPr>
              <a:lvl1pPr algn="ctr"/>
            </a:lstStyle>
            <a:p>
              <a:r>
                <a:rPr lang="en-US" sz="1400" dirty="0"/>
                <a:t>Simon Lawson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8463519" y="3860634"/>
            <a:ext cx="2018120" cy="1032629"/>
            <a:chOff x="9888306" y="4043947"/>
            <a:chExt cx="2018120" cy="1032629"/>
          </a:xfrm>
        </p:grpSpPr>
        <p:pic>
          <p:nvPicPr>
            <p:cNvPr id="22" name="Picture 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8306" y="4043947"/>
              <a:ext cx="2018119" cy="696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Box 22"/>
            <p:cNvSpPr txBox="1"/>
            <p:nvPr/>
          </p:nvSpPr>
          <p:spPr>
            <a:xfrm>
              <a:off x="9888306" y="4768799"/>
              <a:ext cx="2018120" cy="30777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pt-PT"/>
              </a:defPPr>
              <a:lvl1pPr algn="ctr"/>
            </a:lstStyle>
            <a:p>
              <a:r>
                <a:rPr lang="pt-PT" sz="1400" dirty="0"/>
                <a:t>Gonzalo Martinez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8931085" y="1151968"/>
            <a:ext cx="1443512" cy="1540737"/>
            <a:chOff x="10357062" y="1195850"/>
            <a:chExt cx="1443512" cy="1540737"/>
          </a:xfrm>
        </p:grpSpPr>
        <p:pic>
          <p:nvPicPr>
            <p:cNvPr id="25" name="Picture 2" descr="C:\Users\cigoncalves\OneDrive - The Navigator Company\Desktop\csiro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8817" y="119585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10357062" y="1997923"/>
              <a:ext cx="1443512" cy="73866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pt-PT"/>
              </a:defPPr>
              <a:lvl1pPr algn="ctr"/>
            </a:lstStyle>
            <a:p>
              <a:r>
                <a:rPr lang="en-US" sz="1400" dirty="0"/>
                <a:t>Rolf </a:t>
              </a:r>
              <a:r>
                <a:rPr lang="en-US" sz="1400" dirty="0" err="1"/>
                <a:t>Oberprieler</a:t>
              </a:r>
              <a:endParaRPr lang="en-US" sz="1400" dirty="0"/>
            </a:p>
            <a:p>
              <a:r>
                <a:rPr lang="en-US" sz="1400" dirty="0"/>
                <a:t>John LaSalle</a:t>
              </a:r>
            </a:p>
            <a:p>
              <a:r>
                <a:rPr lang="en-US" sz="1400" dirty="0"/>
                <a:t>James Lumbers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289951" y="5152749"/>
            <a:ext cx="1783300" cy="1099460"/>
            <a:chOff x="8935518" y="5370856"/>
            <a:chExt cx="1783300" cy="1099460"/>
          </a:xfrm>
        </p:grpSpPr>
        <p:sp>
          <p:nvSpPr>
            <p:cNvPr id="28" name="TextBox 27"/>
            <p:cNvSpPr txBox="1"/>
            <p:nvPr/>
          </p:nvSpPr>
          <p:spPr>
            <a:xfrm>
              <a:off x="8935518" y="5947096"/>
              <a:ext cx="1783300" cy="52322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pt-PT"/>
              </a:defPPr>
              <a:lvl1pPr algn="ctr"/>
            </a:lstStyle>
            <a:p>
              <a:r>
                <a:rPr lang="pt-PT" sz="1400" dirty="0"/>
                <a:t>Carlos </a:t>
              </a:r>
              <a:r>
                <a:rPr lang="pt-PT" sz="1400" dirty="0" err="1"/>
                <a:t>Wilcken</a:t>
              </a:r>
              <a:endParaRPr lang="pt-PT" sz="1400" dirty="0"/>
            </a:p>
            <a:p>
              <a:r>
                <a:rPr lang="pt-PT" sz="1400" dirty="0"/>
                <a:t>Leonardo Barbosa</a:t>
              </a:r>
            </a:p>
          </p:txBody>
        </p:sp>
        <p:pic>
          <p:nvPicPr>
            <p:cNvPr id="29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77684" y="5370856"/>
              <a:ext cx="1498968" cy="4645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30" name="Group 29"/>
          <p:cNvGrpSpPr/>
          <p:nvPr/>
        </p:nvGrpSpPr>
        <p:grpSpPr>
          <a:xfrm>
            <a:off x="9410572" y="5152749"/>
            <a:ext cx="1163781" cy="1100126"/>
            <a:chOff x="10864234" y="5370856"/>
            <a:chExt cx="1163781" cy="1100126"/>
          </a:xfrm>
        </p:grpSpPr>
        <p:pic>
          <p:nvPicPr>
            <p:cNvPr id="31" name="Picture 4" descr="C:\Users\cigoncalves\OneDrive - The Navigator Company\Desktop\LOGO_SAG_Chile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08515" y="5370856"/>
              <a:ext cx="875219" cy="792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TextBox 31"/>
            <p:cNvSpPr txBox="1"/>
            <p:nvPr/>
          </p:nvSpPr>
          <p:spPr>
            <a:xfrm>
              <a:off x="10864234" y="6163205"/>
              <a:ext cx="1163781" cy="30777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pt-PT"/>
              </a:defPPr>
              <a:lvl1pPr algn="ctr"/>
            </a:lstStyle>
            <a:p>
              <a:r>
                <a:rPr lang="pt-PT" sz="1400" dirty="0"/>
                <a:t>Sandra Ide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273273" y="5152749"/>
            <a:ext cx="1679358" cy="1100126"/>
            <a:chOff x="7127758" y="5370856"/>
            <a:chExt cx="1679358" cy="1100126"/>
          </a:xfrm>
        </p:grpSpPr>
        <p:sp>
          <p:nvSpPr>
            <p:cNvPr id="34" name="TextBox 33"/>
            <p:cNvSpPr txBox="1"/>
            <p:nvPr/>
          </p:nvSpPr>
          <p:spPr>
            <a:xfrm>
              <a:off x="7127758" y="6163205"/>
              <a:ext cx="1679358" cy="30777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pt-PT"/>
              </a:defPPr>
              <a:lvl1pPr algn="ctr"/>
            </a:lstStyle>
            <a:p>
              <a:r>
                <a:rPr lang="en-GB" sz="1400" dirty="0"/>
                <a:t>Andrew </a:t>
              </a:r>
              <a:r>
                <a:rPr lang="en-GB" sz="1400" dirty="0" err="1"/>
                <a:t>Polaszek</a:t>
              </a:r>
              <a:endParaRPr lang="pt-PT" sz="1400" dirty="0"/>
            </a:p>
          </p:txBody>
        </p:sp>
        <p:pic>
          <p:nvPicPr>
            <p:cNvPr id="35" name="Picture 5" descr="C:\Users\cigoncalves\OneDrive - The Navigator Company\Desktop\NATURAL-HISTORY-MUSEUM-LOGO.pn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76" t="13191" r="9856" b="15445"/>
            <a:stretch/>
          </p:blipFill>
          <p:spPr bwMode="auto">
            <a:xfrm>
              <a:off x="7280170" y="5370856"/>
              <a:ext cx="1374534" cy="68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up 35"/>
          <p:cNvGrpSpPr/>
          <p:nvPr/>
        </p:nvGrpSpPr>
        <p:grpSpPr>
          <a:xfrm>
            <a:off x="3017068" y="5152749"/>
            <a:ext cx="1918885" cy="1100126"/>
            <a:chOff x="4931600" y="5370856"/>
            <a:chExt cx="1918885" cy="1100126"/>
          </a:xfrm>
        </p:grpSpPr>
        <p:pic>
          <p:nvPicPr>
            <p:cNvPr id="37" name="Picture 6" descr="C:\Users\cigoncalves\OneDrive - The Navigator Company\Desktop\logo_agri-food.png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49" t="34366" r="3988" b="37522"/>
            <a:stretch/>
          </p:blipFill>
          <p:spPr bwMode="auto">
            <a:xfrm>
              <a:off x="4931600" y="5370856"/>
              <a:ext cx="1918885" cy="39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TextBox 37"/>
            <p:cNvSpPr txBox="1"/>
            <p:nvPr/>
          </p:nvSpPr>
          <p:spPr>
            <a:xfrm>
              <a:off x="4931600" y="5732318"/>
              <a:ext cx="1918885" cy="73866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pt-PT"/>
              </a:defPPr>
              <a:lvl1pPr algn="ctr"/>
            </a:lstStyle>
            <a:p>
              <a:r>
                <a:rPr lang="en-GB" sz="1400" dirty="0"/>
                <a:t>John Huber</a:t>
              </a:r>
            </a:p>
            <a:p>
              <a:r>
                <a:rPr lang="fr-CA" sz="1400" dirty="0"/>
                <a:t>James </a:t>
              </a:r>
              <a:r>
                <a:rPr lang="fr-CA" sz="1400" dirty="0" err="1"/>
                <a:t>O’Hara</a:t>
              </a:r>
              <a:endParaRPr lang="fr-CA" sz="1400" dirty="0"/>
            </a:p>
            <a:p>
              <a:r>
                <a:rPr lang="pt-PT" sz="1400" dirty="0" err="1"/>
                <a:t>Lubomír</a:t>
              </a:r>
              <a:r>
                <a:rPr lang="pt-PT" sz="1400" dirty="0"/>
                <a:t> </a:t>
              </a:r>
              <a:r>
                <a:rPr lang="pt-PT" sz="1400" dirty="0" err="1"/>
                <a:t>Masner</a:t>
              </a:r>
              <a:endParaRPr lang="pt-PT" sz="1400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457335" y="2848054"/>
            <a:ext cx="1995429" cy="678346"/>
            <a:chOff x="9888306" y="3131284"/>
            <a:chExt cx="1995429" cy="678346"/>
          </a:xfrm>
        </p:grpSpPr>
        <p:pic>
          <p:nvPicPr>
            <p:cNvPr id="40" name="Picture 7" descr="C:\Users\cigoncalves\OneDrive - The Navigator Company\Desktop\Logo_AlexGumovsky.gif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88306" y="3131284"/>
              <a:ext cx="1995428" cy="3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9888307" y="3501853"/>
              <a:ext cx="1995428" cy="30777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pt-PT"/>
              </a:defPPr>
              <a:lvl1pPr algn="ctr"/>
            </a:lstStyle>
            <a:p>
              <a:r>
                <a:rPr lang="pt-PT" sz="1400" dirty="0"/>
                <a:t>Alex </a:t>
              </a:r>
              <a:r>
                <a:rPr lang="pt-PT" sz="1400" dirty="0" err="1"/>
                <a:t>Gumovsky</a:t>
              </a:r>
              <a:endParaRPr lang="pt-PT" sz="1400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6871331" y="1366154"/>
            <a:ext cx="146867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500"/>
              </a:spcAft>
            </a:pPr>
            <a:r>
              <a:rPr lang="en-US" sz="1600" b="1" dirty="0"/>
              <a:t>Independent </a:t>
            </a:r>
            <a:br>
              <a:rPr lang="en-US" sz="1600" b="1" dirty="0"/>
            </a:br>
            <a:r>
              <a:rPr lang="en-US" sz="1600" b="1" dirty="0"/>
              <a:t>consultants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1400" dirty="0"/>
              <a:t>David de Little</a:t>
            </a:r>
            <a:br>
              <a:rPr lang="en-US" sz="1400" dirty="0"/>
            </a:br>
            <a:r>
              <a:rPr lang="en-US" sz="1400" dirty="0" err="1"/>
              <a:t>Áine</a:t>
            </a:r>
            <a:r>
              <a:rPr lang="en-US" sz="1400" dirty="0"/>
              <a:t> Nicholson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3017068" y="2848054"/>
            <a:ext cx="1316632" cy="1079707"/>
            <a:chOff x="6493933" y="3131284"/>
            <a:chExt cx="1316632" cy="1079707"/>
          </a:xfrm>
        </p:grpSpPr>
        <p:pic>
          <p:nvPicPr>
            <p:cNvPr id="45" name="Picture 9" descr="C:\Users\cigoncalves\OneDrive - The Navigator Company\Desktop\QM_2_logo.jpg"/>
            <p:cNvPicPr>
              <a:picLocks noChangeAspect="1" noChangeArrowheads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7232" y="3131284"/>
              <a:ext cx="810034" cy="720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TextBox 45"/>
            <p:cNvSpPr txBox="1"/>
            <p:nvPr/>
          </p:nvSpPr>
          <p:spPr>
            <a:xfrm>
              <a:off x="6493933" y="3903214"/>
              <a:ext cx="13166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Bryan Cantrell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727530" y="2867304"/>
            <a:ext cx="1266701" cy="1053107"/>
            <a:chOff x="8089435" y="3131284"/>
            <a:chExt cx="1266701" cy="1053107"/>
          </a:xfrm>
        </p:grpSpPr>
        <p:pic>
          <p:nvPicPr>
            <p:cNvPr id="48" name="Picture 8" descr="C:\Users\cigoncalves\OneDrive - The Navigator Company\Desktop\forestry-tasmania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946" b="21214"/>
            <a:stretch/>
          </p:blipFill>
          <p:spPr bwMode="auto">
            <a:xfrm>
              <a:off x="8089435" y="3131284"/>
              <a:ext cx="126670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TextBox 48"/>
            <p:cNvSpPr txBox="1"/>
            <p:nvPr/>
          </p:nvSpPr>
          <p:spPr>
            <a:xfrm>
              <a:off x="8089435" y="3876614"/>
              <a:ext cx="12667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400" dirty="0"/>
                <a:t>Jane </a:t>
              </a:r>
              <a:r>
                <a:rPr lang="pt-PT" sz="1400" dirty="0" err="1"/>
                <a:t>Elek</a:t>
              </a:r>
              <a:endParaRPr lang="pt-PT" sz="1400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3473273" y="4208077"/>
            <a:ext cx="1674828" cy="727504"/>
            <a:chOff x="4577063" y="4436734"/>
            <a:chExt cx="1674828" cy="727504"/>
          </a:xfrm>
        </p:grpSpPr>
        <p:pic>
          <p:nvPicPr>
            <p:cNvPr id="51" name="Picture 10" descr="C:\Users\cigoncalves\OneDrive - The Navigator Company\Desktop\U_TAS_logo.pn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7063" y="4436734"/>
              <a:ext cx="1674828" cy="39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TextBox 51"/>
            <p:cNvSpPr txBox="1"/>
            <p:nvPr/>
          </p:nvSpPr>
          <p:spPr>
            <a:xfrm>
              <a:off x="4657079" y="4856461"/>
              <a:ext cx="1509859" cy="30777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>
              <a:defPPr>
                <a:defRPr lang="pt-PT"/>
              </a:defPPr>
              <a:lvl1pPr algn="ctr"/>
            </a:lstStyle>
            <a:p>
              <a:r>
                <a:rPr lang="en-US" sz="1400" dirty="0"/>
                <a:t>Geoff Allen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388061" y="2799929"/>
            <a:ext cx="1675444" cy="1017490"/>
            <a:chOff x="7991897" y="4227039"/>
            <a:chExt cx="1675444" cy="1017490"/>
          </a:xfrm>
        </p:grpSpPr>
        <p:pic>
          <p:nvPicPr>
            <p:cNvPr id="54" name="Picture 11" descr="C:\Users\cigoncalves\OneDrive - The Navigator Company\Desktop\Murdoch_logo.jpg"/>
            <p:cNvPicPr>
              <a:picLocks noChangeAspect="1" noChangeArrowheads="1"/>
            </p:cNvPicPr>
            <p:nvPr/>
          </p:nvPicPr>
          <p:blipFill>
            <a:blip r:embed="rId1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69619" y="4227039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5" name="Rectangle 54"/>
            <p:cNvSpPr/>
            <p:nvPr/>
          </p:nvSpPr>
          <p:spPr>
            <a:xfrm>
              <a:off x="7991897" y="4936752"/>
              <a:ext cx="167544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PT" sz="1400" dirty="0" err="1"/>
                <a:t>Mamoru</a:t>
              </a:r>
              <a:r>
                <a:rPr lang="pt-PT" sz="1400" dirty="0"/>
                <a:t> </a:t>
              </a:r>
              <a:r>
                <a:rPr lang="pt-PT" sz="1400" dirty="0" err="1"/>
                <a:t>Matsuki</a:t>
              </a:r>
              <a:r>
                <a:rPr lang="pt-PT" sz="1400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88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3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5950A-F236-4AE1-B402-E9CC3F82C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880" y="358285"/>
            <a:ext cx="10515600" cy="69442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Acknowledgments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BACD58-C3EC-4488-A3DB-D29386D20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193" y="6323185"/>
            <a:ext cx="4543867" cy="392214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FF36DD-94F6-49D4-8CCC-8C8BD062C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GB" smtClean="0"/>
              <a:t>46</a:t>
            </a:fld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49212-ABCC-423B-A5BB-8F087B169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873740" y="837333"/>
            <a:ext cx="1173480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44" name="Text Placeholder 10"/>
          <p:cNvSpPr txBox="1">
            <a:spLocks/>
          </p:cNvSpPr>
          <p:nvPr/>
        </p:nvSpPr>
        <p:spPr>
          <a:xfrm>
            <a:off x="1122239" y="1955438"/>
            <a:ext cx="8760901" cy="381231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M. </a:t>
            </a:r>
            <a:r>
              <a:rPr lang="en-US" sz="2000" b="1" dirty="0" err="1"/>
              <a:t>Branco</a:t>
            </a:r>
            <a:r>
              <a:rPr lang="en-US" sz="2000" b="1" dirty="0"/>
              <a:t> is supported by Forest Research Centre (CEF), (UID/AGR/00239/2019, and (UIDB/00239/2020). and by the Laboratory for Sustainable Land Use and Ecosystem Services—TERRA (LA/P/0092/2020), research units funded by the Foundation for Science and Technology (FCT), Portugal.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 smtClean="0"/>
              <a:t>Thibaut </a:t>
            </a:r>
            <a:r>
              <a:rPr lang="en-US" sz="2000" b="1" dirty="0" err="1"/>
              <a:t>Malausa</a:t>
            </a:r>
            <a:r>
              <a:rPr lang="en-US" sz="2000" b="1" dirty="0"/>
              <a:t>, </a:t>
            </a:r>
            <a:r>
              <a:rPr lang="en-US" sz="2000" b="1" dirty="0" err="1"/>
              <a:t>INRAe</a:t>
            </a:r>
            <a:endParaRPr lang="en-US" sz="2000" b="1" dirty="0"/>
          </a:p>
          <a:p>
            <a:pPr marL="0" indent="0">
              <a:buNone/>
            </a:pPr>
            <a:endParaRPr lang="en-GB" sz="20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5503" y="1645274"/>
            <a:ext cx="1257448" cy="107088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5330" y="2782268"/>
            <a:ext cx="1787621" cy="7073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0539" y="3861595"/>
            <a:ext cx="1704975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6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5BCE0-C492-45D1-B14B-D698228DC0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THANK YOU!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A5BD8C-215E-470E-9A15-CEABC3C16B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42783" y="1006893"/>
            <a:ext cx="1533765" cy="60184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Paris, 2023</a:t>
            </a:r>
          </a:p>
        </p:txBody>
      </p:sp>
    </p:spTree>
    <p:extLst>
      <p:ext uri="{BB962C8B-B14F-4D97-AF65-F5344CB8AC3E}">
        <p14:creationId xmlns:p14="http://schemas.microsoft.com/office/powerpoint/2010/main" val="36301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071DD-D1ED-4494-BAB0-E44D84460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RAIZ and The Navigator Company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046CD-889C-4A2E-8DC3-BED5C7901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2027595"/>
            <a:ext cx="5157787" cy="823912"/>
          </a:xfrm>
        </p:spPr>
        <p:txBody>
          <a:bodyPr/>
          <a:lstStyle/>
          <a:p>
            <a:r>
              <a:rPr lang="en-US" dirty="0"/>
              <a:t>Big numbers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1088409-0EAA-441A-9E25-8CC3324ED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268010"/>
            <a:ext cx="4513387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3B47294-B529-4908-976B-4F8ECE7A4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27968E-142A-49A3-8ED6-285EDE03F3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1055077" cy="22946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2BF507-75ED-4F09-959F-8E0854B6033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97602" y="3277532"/>
            <a:ext cx="1902868" cy="23841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107 000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73%</a:t>
            </a: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100%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100%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928800" y="3386142"/>
            <a:ext cx="4854779" cy="277325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7D8E0C3E-549F-4B12-BC1D-70D49FDEE3EB}"/>
              </a:ext>
            </a:extLst>
          </p:cNvPr>
          <p:cNvSpPr txBox="1">
            <a:spLocks/>
          </p:cNvSpPr>
          <p:nvPr/>
        </p:nvSpPr>
        <p:spPr>
          <a:xfrm>
            <a:off x="928800" y="3277532"/>
            <a:ext cx="4854779" cy="27732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tx1"/>
                </a:solidFill>
              </a:rPr>
              <a:t>Forest production area (ha)</a:t>
            </a:r>
            <a:endParaRPr lang="en-US" sz="2600" b="1" dirty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chemeClr val="tx1"/>
                </a:solidFill>
              </a:rPr>
              <a:t>Eucalyptus area (ha)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Forest certification area FSC, PEFC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R&amp;D </a:t>
            </a:r>
            <a:r>
              <a:rPr lang="en-US" sz="2400" b="1" dirty="0" smtClean="0">
                <a:solidFill>
                  <a:schemeClr val="tx1"/>
                </a:solidFill>
              </a:rPr>
              <a:t>personnel - RAIZ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39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071DD-D1ED-4494-BAB0-E44D84460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Altri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Florestal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046CD-889C-4A2E-8DC3-BED5C7901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8800" y="1951969"/>
            <a:ext cx="5157787" cy="823912"/>
          </a:xfrm>
        </p:spPr>
        <p:txBody>
          <a:bodyPr/>
          <a:lstStyle/>
          <a:p>
            <a:r>
              <a:rPr lang="en-US" dirty="0"/>
              <a:t>Big numbers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8E0C3E-549F-4B12-BC1D-70D49FDEE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1" y="3277532"/>
            <a:ext cx="4938600" cy="2460914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Forest </a:t>
            </a:r>
            <a:r>
              <a:rPr lang="en-US" sz="2400" b="1" dirty="0">
                <a:solidFill>
                  <a:schemeClr val="tx1"/>
                </a:solidFill>
              </a:rPr>
              <a:t>production area (ha)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Conservation area (ha)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Eucalyptus area </a:t>
            </a:r>
            <a:r>
              <a:rPr lang="en-US" sz="2400" b="1" dirty="0" smtClean="0">
                <a:solidFill>
                  <a:schemeClr val="tx1"/>
                </a:solidFill>
              </a:rPr>
              <a:t>% total</a:t>
            </a:r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chemeClr val="tx1"/>
                </a:solidFill>
              </a:rPr>
              <a:t>Forest certification area FSC &amp;PEFC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R&amp;D investments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1088409-0EAA-441A-9E25-8CC3324ED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376227" cy="479962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3B47294-B529-4908-976B-4F8ECE7A4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527968E-142A-49A3-8ED6-285EDE03F3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91203" y="830639"/>
            <a:ext cx="1003495" cy="30566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7713785" y="1844603"/>
            <a:ext cx="3949801" cy="4029005"/>
          </a:xfrm>
          <a:prstGeom prst="rect">
            <a:avLst/>
          </a:prstGeom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D8E0C3E-549F-4B12-BC1D-70D49FDEE3EB}"/>
              </a:ext>
            </a:extLst>
          </p:cNvPr>
          <p:cNvSpPr txBox="1">
            <a:spLocks/>
          </p:cNvSpPr>
          <p:nvPr/>
        </p:nvSpPr>
        <p:spPr>
          <a:xfrm>
            <a:off x="6086587" y="3277532"/>
            <a:ext cx="1274333" cy="27732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lang="en-US" sz="1600" i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1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74 </a:t>
            </a:r>
            <a:r>
              <a:rPr lang="en-US" sz="2400" b="1" dirty="0">
                <a:solidFill>
                  <a:schemeClr val="tx1"/>
                </a:solidFill>
              </a:rPr>
              <a:t>081</a:t>
            </a:r>
          </a:p>
          <a:p>
            <a:pPr marL="0" indent="0" algn="r">
              <a:buNone/>
            </a:pPr>
            <a:r>
              <a:rPr lang="en-US" sz="2400" b="1" dirty="0">
                <a:solidFill>
                  <a:schemeClr val="tx1"/>
                </a:solidFill>
              </a:rPr>
              <a:t>8 976</a:t>
            </a:r>
          </a:p>
          <a:p>
            <a:pPr marL="0" indent="0" algn="r"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84%</a:t>
            </a:r>
            <a:endParaRPr lang="en-US" sz="2400" b="1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100%</a:t>
            </a:r>
            <a:endParaRPr lang="en-US" sz="2400" b="1" dirty="0">
              <a:solidFill>
                <a:schemeClr val="tx1"/>
              </a:solidFill>
            </a:endParaRPr>
          </a:p>
          <a:p>
            <a:pPr marL="0" indent="0" algn="r">
              <a:buNone/>
            </a:pPr>
            <a:r>
              <a:rPr lang="en-US" sz="2400" b="1" dirty="0">
                <a:solidFill>
                  <a:schemeClr val="tx1"/>
                </a:solidFill>
              </a:rPr>
              <a:t>4 M€</a:t>
            </a:r>
          </a:p>
        </p:txBody>
      </p:sp>
    </p:spTree>
    <p:extLst>
      <p:ext uri="{BB962C8B-B14F-4D97-AF65-F5344CB8AC3E}">
        <p14:creationId xmlns:p14="http://schemas.microsoft.com/office/powerpoint/2010/main" val="81429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D2EC5-0A20-4D63-B00B-DEB39889D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Biocontrol method background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AEA0E-0AD2-4431-A4BB-BA6FE0FB9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10" y="6301838"/>
            <a:ext cx="4528627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A8F80-4A21-4C24-8E8C-2EF0B85E8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8E7856-1972-4633-98B1-7926DA31AF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948397" cy="28280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02528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9A437-8B14-44F3-9CD4-350A04C1C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Eucalyptus plantations in Portugal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5E8062-5491-4788-A35F-8BEF6FC48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373210" cy="424002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88701-5FB3-46AF-AA79-5DFBF0449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9CBA16-FC20-442F-ADE3-E8D745590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8801" y="3431112"/>
            <a:ext cx="4413816" cy="2773258"/>
          </a:xfrm>
        </p:spPr>
        <p:txBody>
          <a:bodyPr>
            <a:normAutofit fontScale="92500"/>
          </a:bodyPr>
          <a:lstStyle/>
          <a:p>
            <a:r>
              <a:rPr lang="en-US" sz="2400" b="1" dirty="0">
                <a:solidFill>
                  <a:schemeClr val="tx1"/>
                </a:solidFill>
              </a:rPr>
              <a:t>Portugal has about 845 thousand hectares of Eucalyptus plantations</a:t>
            </a:r>
          </a:p>
          <a:p>
            <a:r>
              <a:rPr lang="en-US" sz="2400" b="1" i="1" dirty="0">
                <a:solidFill>
                  <a:schemeClr val="tx1"/>
                </a:solidFill>
              </a:rPr>
              <a:t>Eucalyptus globulus </a:t>
            </a:r>
            <a:r>
              <a:rPr lang="en-US" sz="2400" b="1" dirty="0">
                <a:solidFill>
                  <a:schemeClr val="tx1"/>
                </a:solidFill>
              </a:rPr>
              <a:t>is the most planted species, mainly for the pulp industry</a:t>
            </a:r>
          </a:p>
          <a:p>
            <a:r>
              <a:rPr lang="en-US" sz="2400" b="1" dirty="0">
                <a:solidFill>
                  <a:schemeClr val="tx1"/>
                </a:solidFill>
              </a:rPr>
              <a:t>Exploited in short rotation (10-12 years)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C79059-C535-4122-AA80-8D550BB431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1024597" cy="404727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Picture Placeholder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5" b="5485"/>
          <a:stretch>
            <a:fillRect/>
          </a:stretch>
        </p:blipFill>
        <p:spPr>
          <a:xfrm>
            <a:off x="8560720" y="4607284"/>
            <a:ext cx="3390900" cy="2004256"/>
          </a:xfrm>
          <a:prstGeom prst="rect">
            <a:avLst/>
          </a:prstGeom>
        </p:spPr>
      </p:pic>
      <p:pic>
        <p:nvPicPr>
          <p:cNvPr id="13" name="Picture Placeholder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3" r="26003"/>
          <a:stretch>
            <a:fillRect/>
          </a:stretch>
        </p:blipFill>
        <p:spPr>
          <a:xfrm>
            <a:off x="5346752" y="2095500"/>
            <a:ext cx="3213968" cy="4507504"/>
          </a:xfrm>
          <a:prstGeom prst="rect">
            <a:avLst/>
          </a:prstGeom>
        </p:spPr>
      </p:pic>
      <p:pic>
        <p:nvPicPr>
          <p:cNvPr id="14" name="Picture 13" descr="A forest of trees&#10;&#10;Description automatically generated with low confidence">
            <a:extLst>
              <a:ext uri="{FF2B5EF4-FFF2-40B4-BE49-F238E27FC236}">
                <a16:creationId xmlns:a16="http://schemas.microsoft.com/office/drawing/2014/main" id="{A972F0F1-B1B4-48BA-BCF2-6031E07F2B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060" y="2167081"/>
            <a:ext cx="3356219" cy="2517164"/>
          </a:xfrm>
          <a:prstGeom prst="rect">
            <a:avLst/>
          </a:prstGeom>
        </p:spPr>
      </p:pic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Area and silviculture</a:t>
            </a:r>
          </a:p>
        </p:txBody>
      </p:sp>
    </p:spTree>
    <p:extLst>
      <p:ext uri="{BB962C8B-B14F-4D97-AF65-F5344CB8AC3E}">
        <p14:creationId xmlns:p14="http://schemas.microsoft.com/office/powerpoint/2010/main" val="117304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5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9A437-8B14-44F3-9CD4-350A04C1C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Eucalyptus plantations in Portugal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5E8062-5491-4788-A35F-8BEF6FC48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4873" y="6187538"/>
            <a:ext cx="4231447" cy="365125"/>
          </a:xfrm>
        </p:spPr>
        <p:txBody>
          <a:bodyPr/>
          <a:lstStyle/>
          <a:p>
            <a:r>
              <a:rPr lang="en-US" dirty="0"/>
              <a:t>Establishment of biocontrol in Eucalyptus plantations in Portugal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88701-5FB3-46AF-AA79-5DFBF0449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BEC59-7FF9-4688-98DF-89832A0C9025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52AA4-2DB7-4C7A-99AA-093B615C3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6881" y="2201409"/>
            <a:ext cx="3826080" cy="823912"/>
          </a:xfrm>
        </p:spPr>
        <p:txBody>
          <a:bodyPr/>
          <a:lstStyle/>
          <a:p>
            <a:r>
              <a:rPr lang="en-US" dirty="0"/>
              <a:t>Economic relevance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9CBA16-FC20-442F-ADE3-E8D745590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6881" y="3253723"/>
            <a:ext cx="5311798" cy="2827037"/>
          </a:xfrm>
        </p:spPr>
        <p:txBody>
          <a:bodyPr>
            <a:noAutofit/>
          </a:bodyPr>
          <a:lstStyle/>
          <a:p>
            <a:r>
              <a:rPr lang="en-US" sz="2200" b="1" dirty="0">
                <a:solidFill>
                  <a:schemeClr val="tx1"/>
                </a:solidFill>
              </a:rPr>
              <a:t>Eucalyptus represent 26% of the country’s forest area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Productivity is higher in northern and central areas with higher annual precipitation</a:t>
            </a:r>
          </a:p>
          <a:p>
            <a:r>
              <a:rPr lang="en-US" sz="2200" b="1" dirty="0" smtClean="0">
                <a:solidFill>
                  <a:schemeClr val="tx1"/>
                </a:solidFill>
              </a:rPr>
              <a:t>Sales </a:t>
            </a:r>
            <a:r>
              <a:rPr lang="en-US" sz="2200" b="1" dirty="0">
                <a:solidFill>
                  <a:schemeClr val="tx1"/>
                </a:solidFill>
              </a:rPr>
              <a:t>of the pulp, paper, and board sector &gt; 2800 M€ in 2021 (Source: </a:t>
            </a:r>
            <a:r>
              <a:rPr lang="en-US" sz="2200" b="1" dirty="0" err="1">
                <a:solidFill>
                  <a:schemeClr val="tx1"/>
                </a:solidFill>
              </a:rPr>
              <a:t>Biond</a:t>
            </a:r>
            <a:r>
              <a:rPr lang="en-US" sz="2200" b="1" dirty="0" smtClean="0">
                <a:solidFill>
                  <a:schemeClr val="tx1"/>
                </a:solidFill>
              </a:rPr>
              <a:t>)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0AB54C4-EC05-4411-89AE-C93A257E2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Eucalyptus distribution in the country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CC79059-C535-4122-AA80-8D550BB431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83582" y="837333"/>
            <a:ext cx="1055077" cy="378626"/>
          </a:xfrm>
        </p:spPr>
        <p:txBody>
          <a:bodyPr>
            <a:normAutofit/>
          </a:bodyPr>
          <a:lstStyle/>
          <a:p>
            <a:r>
              <a:rPr lang="en-US" dirty="0"/>
              <a:t>Paris, 2023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5" name="Picture 14" descr="Map&#10;&#10;Description automatically generated">
            <a:extLst>
              <a:ext uri="{FF2B5EF4-FFF2-40B4-BE49-F238E27FC236}">
                <a16:creationId xmlns:a16="http://schemas.microsoft.com/office/drawing/2014/main" id="{7AD1C60B-ED8F-4983-AC08-1EB7C1D494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785" y="2355047"/>
            <a:ext cx="2535320" cy="3971052"/>
          </a:xfrm>
          <a:prstGeom prst="rect">
            <a:avLst/>
          </a:prstGeom>
        </p:spPr>
      </p:pic>
      <p:pic>
        <p:nvPicPr>
          <p:cNvPr id="16" name="Content Placeholder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8" b="6898"/>
          <a:stretch>
            <a:fillRect/>
          </a:stretch>
        </p:blipFill>
        <p:spPr>
          <a:xfrm>
            <a:off x="8866210" y="2355047"/>
            <a:ext cx="3045368" cy="1800023"/>
          </a:xfrm>
          <a:prstGeom prst="rect">
            <a:avLst/>
          </a:prstGeom>
        </p:spPr>
      </p:pic>
      <p:pic>
        <p:nvPicPr>
          <p:cNvPr id="17" name="Picture 16" descr="A forest of trees&#10;&#10;Description automatically generated with low confidence">
            <a:extLst>
              <a:ext uri="{FF2B5EF4-FFF2-40B4-BE49-F238E27FC236}">
                <a16:creationId xmlns:a16="http://schemas.microsoft.com/office/drawing/2014/main" id="{A972F0F1-B1B4-48BA-BCF2-6031E07F2B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9080" y="4129165"/>
            <a:ext cx="2982498" cy="223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1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ustom 2">
      <a:majorFont>
        <a:latin typeface="Avenir Next LT Pro"/>
        <a:ea typeface=""/>
        <a:cs typeface=""/>
      </a:majorFont>
      <a:minorFont>
        <a:latin typeface="Speak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bg2">
                <a:alpha val="85000"/>
              </a:schemeClr>
            </a:gs>
            <a:gs pos="100000">
              <a:schemeClr val="accent1">
                <a:alpha val="85000"/>
              </a:schemeClr>
            </a:gs>
          </a:gsLst>
          <a:lin ang="0" scaled="1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ELT_Template_ModernBoldSophisticated_MO -v5" id="{DF46818F-9661-49C4-BAE8-F3223317B502}" vid="{463BCE77-CCA7-43EE-ABCB-1B1D536A660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9fc9171bb41dc08635275f351de8590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29387215989a890c06011de04edfe97d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4F5DC0-7B0F-411B-A0C5-A1B1D5EB33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242AFFF-C96F-4C05-9045-3240A5329ECA}">
  <ds:schemaRefs>
    <ds:schemaRef ds:uri="http://purl.org/dc/elements/1.1/"/>
    <ds:schemaRef ds:uri="http://purl.org/dc/terms/"/>
    <ds:schemaRef ds:uri="http://schemas.microsoft.com/office/2006/documentManagement/types"/>
    <ds:schemaRef ds:uri="16c05727-aa75-4e4a-9b5f-8a80a1165891"/>
    <ds:schemaRef ds:uri="http://schemas.microsoft.com/office/infopath/2007/PartnerControls"/>
    <ds:schemaRef ds:uri="http://schemas.openxmlformats.org/package/2006/metadata/core-properties"/>
    <ds:schemaRef ds:uri="71af3243-3dd4-4a8d-8c0d-dd76da1f02a5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17F9CC6-F7CA-41EA-81DA-97EFF19429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bold sophisticated presentation</Template>
  <TotalTime>0</TotalTime>
  <Words>1983</Words>
  <Application>Microsoft Office PowerPoint</Application>
  <PresentationFormat>Widescreen</PresentationFormat>
  <Paragraphs>437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Tahoma</vt:lpstr>
      <vt:lpstr>Avenir Next LT Pro</vt:lpstr>
      <vt:lpstr>Speak Pro</vt:lpstr>
      <vt:lpstr>Arial</vt:lpstr>
      <vt:lpstr>Calibri</vt:lpstr>
      <vt:lpstr>Office Theme</vt:lpstr>
      <vt:lpstr>Establishment biocontrol in Eucalyptus plantations in Portugal</vt:lpstr>
      <vt:lpstr>The biocontrol strategy</vt:lpstr>
      <vt:lpstr>Organizations</vt:lpstr>
      <vt:lpstr>Organizations involved in the biocontrol</vt:lpstr>
      <vt:lpstr>RAIZ and The Navigator Company</vt:lpstr>
      <vt:lpstr>Altri Florestal</vt:lpstr>
      <vt:lpstr>Biocontrol method background</vt:lpstr>
      <vt:lpstr>Eucalyptus plantations in Portugal</vt:lpstr>
      <vt:lpstr>Eucalyptus plantations in Portugal</vt:lpstr>
      <vt:lpstr>The increasing number of Eucalyptus pest species</vt:lpstr>
      <vt:lpstr>Economic impacts</vt:lpstr>
      <vt:lpstr>Establishment biocontrol part of the solution</vt:lpstr>
      <vt:lpstr>Technical description</vt:lpstr>
      <vt:lpstr>Targeted pests</vt:lpstr>
      <vt:lpstr>Gonipterus platensis (Col: Curculionidae)</vt:lpstr>
      <vt:lpstr>Gonipterus platensis</vt:lpstr>
      <vt:lpstr>Thaumastocoris peregrinus (Hem: Thaumastocoridae)</vt:lpstr>
      <vt:lpstr>Thaumastocoris peregrinus</vt:lpstr>
      <vt:lpstr>Trachymela sloanei (Col: Chrysomelidae)</vt:lpstr>
      <vt:lpstr>Trachymela sloanei</vt:lpstr>
      <vt:lpstr>Biocontrol agents</vt:lpstr>
      <vt:lpstr>Anaphes nitens (Hym: Mymaridae)</vt:lpstr>
      <vt:lpstr>Constraints with A. nitens</vt:lpstr>
      <vt:lpstr>Searching for new biocontrol agents</vt:lpstr>
      <vt:lpstr>Searching for new biocontrol agents</vt:lpstr>
      <vt:lpstr>Anaphes inexpectatus (Hym: Mymaridae) biology and risk assessment</vt:lpstr>
      <vt:lpstr>Anaphes inexpectatus</vt:lpstr>
      <vt:lpstr>Anagonia lasiophthalma (Dip: Tachinidae) biology and risk assessment </vt:lpstr>
      <vt:lpstr>A. lasiophthalma biology and risk assessment</vt:lpstr>
      <vt:lpstr>A. lasiophthalma biology and risk assessment</vt:lpstr>
      <vt:lpstr>Cleruchoides noackae (Hym: Mymaridae)</vt:lpstr>
      <vt:lpstr>Laboratory rearing facilities</vt:lpstr>
      <vt:lpstr>Laboratory rearing cages</vt:lpstr>
      <vt:lpstr>Following National regulations and EPPO guidelines</vt:lpstr>
      <vt:lpstr>Value proposition and value network</vt:lpstr>
      <vt:lpstr>Advantages</vt:lpstr>
      <vt:lpstr>Network of actors and motivation</vt:lpstr>
      <vt:lpstr>Contributions, gains and levers</vt:lpstr>
      <vt:lpstr>Contributions of the participants</vt:lpstr>
      <vt:lpstr>Direct and indirect gains</vt:lpstr>
      <vt:lpstr>Direct and indirect gains</vt:lpstr>
      <vt:lpstr>Direct and indirect gains</vt:lpstr>
      <vt:lpstr>Turning points</vt:lpstr>
      <vt:lpstr>Risks and constraints</vt:lpstr>
      <vt:lpstr>Acknowledgments</vt:lpstr>
      <vt:lpstr>Acknowledgments</vt:lpstr>
      <vt:lpstr>THANK YOU!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2023-05-19T07:56:11Z</dcterms:created>
  <dcterms:modified xsi:type="dcterms:W3CDTF">2023-06-01T06:41:09Z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