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65" r:id="rId6"/>
  </p:sldMasterIdLst>
  <p:notesMasterIdLst>
    <p:notesMasterId r:id="rId32"/>
  </p:notesMasterIdLst>
  <p:sldIdLst>
    <p:sldId id="256" r:id="rId7"/>
    <p:sldId id="258" r:id="rId8"/>
    <p:sldId id="319" r:id="rId9"/>
    <p:sldId id="280" r:id="rId10"/>
    <p:sldId id="663" r:id="rId11"/>
    <p:sldId id="2854" r:id="rId12"/>
    <p:sldId id="561" r:id="rId13"/>
    <p:sldId id="2861" r:id="rId14"/>
    <p:sldId id="567" r:id="rId15"/>
    <p:sldId id="2878" r:id="rId16"/>
    <p:sldId id="597" r:id="rId17"/>
    <p:sldId id="2879" r:id="rId18"/>
    <p:sldId id="601" r:id="rId19"/>
    <p:sldId id="570" r:id="rId20"/>
    <p:sldId id="259" r:id="rId21"/>
    <p:sldId id="271" r:id="rId22"/>
    <p:sldId id="272" r:id="rId23"/>
    <p:sldId id="260" r:id="rId24"/>
    <p:sldId id="261" r:id="rId25"/>
    <p:sldId id="262" r:id="rId26"/>
    <p:sldId id="263" r:id="rId27"/>
    <p:sldId id="264" r:id="rId28"/>
    <p:sldId id="266" r:id="rId29"/>
    <p:sldId id="267" r:id="rId30"/>
    <p:sldId id="268" r:id="rId31"/>
  </p:sldIdLst>
  <p:sldSz cx="12192000" cy="6858000"/>
  <p:notesSz cx="12192000" cy="6858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849CEB-8FAC-42C9-8240-F59C1C746C9B}" v="67" dt="2023-06-01T06:24:11.6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63" d="100"/>
          <a:sy n="63" d="100"/>
        </p:scale>
        <p:origin x="212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k sorgeloos" userId="b91ec69d9d49be28" providerId="LiveId" clId="{85849CEB-8FAC-42C9-8240-F59C1C746C9B}"/>
    <pc:docChg chg="modSld">
      <pc:chgData name="patrick sorgeloos" userId="b91ec69d9d49be28" providerId="LiveId" clId="{85849CEB-8FAC-42C9-8240-F59C1C746C9B}" dt="2023-06-01T06:24:11.684" v="68" actId="20577"/>
      <pc:docMkLst>
        <pc:docMk/>
      </pc:docMkLst>
      <pc:sldChg chg="modSp mod">
        <pc:chgData name="patrick sorgeloos" userId="b91ec69d9d49be28" providerId="LiveId" clId="{85849CEB-8FAC-42C9-8240-F59C1C746C9B}" dt="2023-06-01T05:57:25.800" v="4" actId="20577"/>
        <pc:sldMkLst>
          <pc:docMk/>
          <pc:sldMk cId="0" sldId="256"/>
        </pc:sldMkLst>
        <pc:spChg chg="mod">
          <ac:chgData name="patrick sorgeloos" userId="b91ec69d9d49be28" providerId="LiveId" clId="{85849CEB-8FAC-42C9-8240-F59C1C746C9B}" dt="2023-06-01T05:57:25.800" v="4" actId="20577"/>
          <ac:spMkLst>
            <pc:docMk/>
            <pc:sldMk cId="0" sldId="256"/>
            <ac:spMk id="4" creationId="{A5F57C89-6A4D-8781-9733-60209B76DBB4}"/>
          </ac:spMkLst>
        </pc:spChg>
      </pc:sldChg>
      <pc:sldChg chg="modAnim">
        <pc:chgData name="patrick sorgeloos" userId="b91ec69d9d49be28" providerId="LiveId" clId="{85849CEB-8FAC-42C9-8240-F59C1C746C9B}" dt="2023-06-01T06:21:02.738" v="5"/>
        <pc:sldMkLst>
          <pc:docMk/>
          <pc:sldMk cId="0" sldId="261"/>
        </pc:sldMkLst>
      </pc:sldChg>
      <pc:sldChg chg="modSp modAnim">
        <pc:chgData name="patrick sorgeloos" userId="b91ec69d9d49be28" providerId="LiveId" clId="{85849CEB-8FAC-42C9-8240-F59C1C746C9B}" dt="2023-06-01T06:23:06.764" v="63" actId="20577"/>
        <pc:sldMkLst>
          <pc:docMk/>
          <pc:sldMk cId="0" sldId="263"/>
        </pc:sldMkLst>
        <pc:spChg chg="mod">
          <ac:chgData name="patrick sorgeloos" userId="b91ec69d9d49be28" providerId="LiveId" clId="{85849CEB-8FAC-42C9-8240-F59C1C746C9B}" dt="2023-06-01T06:23:06.764" v="63" actId="20577"/>
          <ac:spMkLst>
            <pc:docMk/>
            <pc:sldMk cId="0" sldId="263"/>
            <ac:spMk id="575058903" creationId="{00000000-0000-0000-0000-000000000000}"/>
          </ac:spMkLst>
        </pc:spChg>
      </pc:sldChg>
      <pc:sldChg chg="modSp">
        <pc:chgData name="patrick sorgeloos" userId="b91ec69d9d49be28" providerId="LiveId" clId="{85849CEB-8FAC-42C9-8240-F59C1C746C9B}" dt="2023-05-31T20:37:56.941" v="2" actId="20577"/>
        <pc:sldMkLst>
          <pc:docMk/>
          <pc:sldMk cId="0" sldId="266"/>
        </pc:sldMkLst>
        <pc:spChg chg="mod">
          <ac:chgData name="patrick sorgeloos" userId="b91ec69d9d49be28" providerId="LiveId" clId="{85849CEB-8FAC-42C9-8240-F59C1C746C9B}" dt="2023-05-31T20:37:56.941" v="2" actId="20577"/>
          <ac:spMkLst>
            <pc:docMk/>
            <pc:sldMk cId="0" sldId="266"/>
            <ac:spMk id="205241230" creationId="{00000000-0000-0000-0000-000000000000}"/>
          </ac:spMkLst>
        </pc:spChg>
      </pc:sldChg>
      <pc:sldChg chg="modSp">
        <pc:chgData name="patrick sorgeloos" userId="b91ec69d9d49be28" providerId="LiveId" clId="{85849CEB-8FAC-42C9-8240-F59C1C746C9B}" dt="2023-06-01T06:24:11.684" v="68" actId="20577"/>
        <pc:sldMkLst>
          <pc:docMk/>
          <pc:sldMk cId="0" sldId="267"/>
        </pc:sldMkLst>
        <pc:spChg chg="mod">
          <ac:chgData name="patrick sorgeloos" userId="b91ec69d9d49be28" providerId="LiveId" clId="{85849CEB-8FAC-42C9-8240-F59C1C746C9B}" dt="2023-06-01T06:24:11.684" v="68" actId="20577"/>
          <ac:spMkLst>
            <pc:docMk/>
            <pc:sldMk cId="0" sldId="267"/>
            <ac:spMk id="368411963" creationId="{00000000-0000-0000-0000-000000000000}"/>
          </ac:spMkLst>
        </pc:spChg>
      </pc:sldChg>
      <pc:sldChg chg="modAnim">
        <pc:chgData name="patrick sorgeloos" userId="b91ec69d9d49be28" providerId="LiveId" clId="{85849CEB-8FAC-42C9-8240-F59C1C746C9B}" dt="2023-05-31T20:36:06.262" v="0"/>
        <pc:sldMkLst>
          <pc:docMk/>
          <pc:sldMk cId="447702085" sldId="56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60"/>
      <c:rotY val="0"/>
      <c:depthPercent val="10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080292132654528"/>
          <c:y val="7.0854458326048871E-3"/>
          <c:w val="0.88262367591835778"/>
          <c:h val="0.9915224339577813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97E5-44C3-B997-FD8B63E1575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E1B-48A7-8BF2-B01C28E411A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E1B-48A7-8BF2-B01C28E411AA}"/>
              </c:ext>
            </c:extLst>
          </c:dPt>
          <c:dLbls>
            <c:dLbl>
              <c:idx val="2"/>
              <c:layout>
                <c:manualLayout>
                  <c:x val="0.11424079710534202"/>
                  <c:y val="7.951410908286016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Aquatic</a:t>
                    </a:r>
                    <a:br>
                      <a:rPr lang="en-US" dirty="0"/>
                    </a:br>
                    <a:r>
                      <a:rPr lang="en-US" dirty="0"/>
                      <a:t>pets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784026147906307"/>
                      <c:h val="0.1384967536716606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CE1B-48A7-8BF2-B01C28E411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glow rad="139700">
                        <a:schemeClr val="bg1">
                          <a:alpha val="50000"/>
                        </a:schemeClr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LID4096"/>
              </a:p>
            </c:tx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Shrimp</c:v>
                </c:pt>
                <c:pt idx="1">
                  <c:v>Fish</c:v>
                </c:pt>
                <c:pt idx="2">
                  <c:v>Mollusc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</c:v>
                </c:pt>
                <c:pt idx="1">
                  <c:v>15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E5-44C3-B997-FD8B63E1575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ID4096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36706-5884-4C8F-BAF9-0E91C372F9AC}" type="datetimeFigureOut">
              <a:rPr lang="nl-BE" smtClean="0"/>
              <a:t>1/06/2023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09DB6-AD42-43DE-93F0-900D482FD11A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7091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5731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805632-5E0E-4A68-ADD2-3354834342AD}" type="slidenum"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5731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48013" y="496888"/>
            <a:ext cx="4405312" cy="2478087"/>
          </a:xfrm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/>
              <a:t>&lt;culture-aspects, life-stage, cyst, adult&gt;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5731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C990CF-BF61-433C-B957-C8EAA08573FC}" type="slidenum">
              <a:rPr kumimoji="0" lang="en-GB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5731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48013" y="496888"/>
            <a:ext cx="4405312" cy="2478087"/>
          </a:xfrm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/>
              <a:t>&lt;culture-aspects, life-stage, life-cycle&gt;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451475" y="339725"/>
            <a:ext cx="3021013" cy="1700213"/>
          </a:xfrm>
          <a:ln/>
        </p:spPr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7183" y="2152658"/>
            <a:ext cx="10210046" cy="203941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B84F3B5B-B3A0-4D20-BBFC-A5024191D5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5731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49815F-DC92-41E2-ABCA-86011AEBCD2D}" type="slidenum">
              <a:rPr kumimoji="0" lang="en-GB" altLang="nl-B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5731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altLang="nl-B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7F5075D9-9F2A-4D71-A063-836250DD8E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1963" y="719138"/>
            <a:ext cx="6392862" cy="3597275"/>
          </a:xfrm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66936BDC-D3DB-4489-9678-4201F47C30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5639" y="4554611"/>
            <a:ext cx="5365161" cy="4315625"/>
          </a:xfrm>
          <a:noFill/>
        </p:spPr>
        <p:txBody>
          <a:bodyPr/>
          <a:lstStyle/>
          <a:p>
            <a:pPr eaLnBrk="1" hangingPunct="1"/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506884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A57C47-FA7B-4559-85FA-B6E055E88915}" type="slidenum">
              <a:rPr kumimoji="0" lang="en-US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charset="0"/>
            </a:endParaRPr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&lt;other-aspects, sectors, research, research-nei, slide-content, just-text&gt;</a:t>
            </a:r>
          </a:p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4465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06413" y="744538"/>
            <a:ext cx="6629400" cy="373062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4474" y="4721509"/>
            <a:ext cx="6112136" cy="44736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836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06413" y="744538"/>
            <a:ext cx="6629400" cy="373062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4474" y="4721509"/>
            <a:ext cx="6112136" cy="44736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768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6413" y="744538"/>
            <a:ext cx="6629400" cy="3729037"/>
          </a:xfrm>
          <a:ln/>
        </p:spPr>
      </p:sp>
      <p:sp>
        <p:nvSpPr>
          <p:cNvPr id="410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5212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96A9C8-AE5E-4748-9C31-9A3ED003357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25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4813" y="717550"/>
            <a:ext cx="6362700" cy="3579813"/>
          </a:xfrm>
          <a:ln/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7633" y="4536109"/>
            <a:ext cx="5735938" cy="4297123"/>
          </a:xfrm>
          <a:noFill/>
          <a:ln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</a:extLst>
        </p:spPr>
        <p:txBody>
          <a:bodyPr/>
          <a:lstStyle/>
          <a:p>
            <a:r>
              <a:rPr lang="en-GB"/>
              <a:t>&lt;culture-aspects, culture-step, culture-activity, harvesting, geography, biotope, salt-lake, salina&gt;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581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3999" y="1122362"/>
            <a:ext cx="9144000" cy="2387599"/>
          </a:xfrm>
        </p:spPr>
        <p:txBody>
          <a:bodyPr anchor="b"/>
          <a:lstStyle>
            <a:lvl1pPr algn="ctr">
              <a:defRPr sz="45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3999" y="3602037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01.06.2023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01.06.2023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899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198" y="365125"/>
            <a:ext cx="7734299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01.06.2023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BD1BFEBD-567E-4F4D-B18B-CF5F0048D6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780443"/>
            <a:ext cx="1346662" cy="107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841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out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37E0B25-E811-7540-849A-193A391A58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17517" y="549282"/>
            <a:ext cx="8786995" cy="115093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ts val="2025"/>
              </a:lnSpc>
              <a:defRPr sz="2025" b="1" i="0" cap="all" spc="169" baseline="0">
                <a:solidFill>
                  <a:srgbClr val="23556F"/>
                </a:solidFill>
                <a:latin typeface="Impact" panose="020B0806030902050204" pitchFamily="34" charset="0"/>
                <a:ea typeface="Impact" panose="020B0806030902050204" pitchFamily="34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E0CB70AE-E6D6-EB4B-B962-C1CC695B293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136312" y="6308731"/>
            <a:ext cx="720725" cy="549275"/>
          </a:xfrm>
          <a:prstGeom prst="rect">
            <a:avLst/>
          </a:prstGeom>
        </p:spPr>
        <p:txBody>
          <a:bodyPr lIns="0" tIns="0" rIns="0" bIns="0" anchor="t"/>
          <a:lstStyle>
            <a:lvl1pPr algn="r">
              <a:defRPr>
                <a:solidFill>
                  <a:srgbClr val="23556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1429209B-F90E-D440-8C51-626F9D2EF2B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6608AB30-97A0-5249-BD71-D358B5855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7519" y="2276480"/>
            <a:ext cx="8786996" cy="40322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1575"/>
              </a:lnSpc>
              <a:buNone/>
              <a:defRPr lang="en-US" sz="1575" b="0" i="0" kern="1200" dirty="0">
                <a:solidFill>
                  <a:schemeClr val="tx1"/>
                </a:solidFill>
                <a:latin typeface="BetonEF-DemiBold" charset="0"/>
                <a:ea typeface="BetonEF-DemiBold" charset="0"/>
                <a:cs typeface="BetonEF-DemiBold" charset="0"/>
              </a:defRPr>
            </a:lvl1pPr>
            <a:lvl2pPr marL="257169" indent="0" algn="ctr">
              <a:buNone/>
              <a:defRPr sz="1125"/>
            </a:lvl2pPr>
            <a:lvl3pPr marL="514337" indent="0" algn="ctr">
              <a:buNone/>
              <a:defRPr sz="1013"/>
            </a:lvl3pPr>
            <a:lvl4pPr marL="771506" indent="0" algn="ctr">
              <a:buNone/>
              <a:defRPr sz="900"/>
            </a:lvl4pPr>
            <a:lvl5pPr marL="1028675" indent="0" algn="ctr">
              <a:buNone/>
              <a:defRPr sz="900"/>
            </a:lvl5pPr>
            <a:lvl6pPr marL="1285843" indent="0" algn="ctr">
              <a:buNone/>
              <a:defRPr sz="900"/>
            </a:lvl6pPr>
            <a:lvl7pPr marL="1543011" indent="0" algn="ctr">
              <a:buNone/>
              <a:defRPr sz="900"/>
            </a:lvl7pPr>
            <a:lvl8pPr marL="1800180" indent="0" algn="ctr">
              <a:buNone/>
              <a:defRPr sz="900"/>
            </a:lvl8pPr>
            <a:lvl9pPr marL="2057349" indent="0" algn="ctr">
              <a:buNone/>
              <a:defRPr sz="9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74644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729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4865D-FC1D-D7BC-E650-6FA4C9C898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B33ED4-CB69-23BC-A289-F8990922F9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1050D5-B81C-FD1A-EAA9-1AA7A2B6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BE9FE-4A13-43C4-BE9F-1273CCDD4D20}" type="datetimeFigureOut">
              <a:rPr lang="en-AU" smtClean="0"/>
              <a:t>1/06/2023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92D45-9467-101A-1B8A-7F718EF03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5586E-2DB9-C0F6-EFCC-4AB02DC4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E6580-29BE-4F28-94E1-C5827424DC63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57244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9AB7A-DF24-4A59-9BA6-6DD1C0FAA5D8}" type="datetimeFigureOut">
              <a:rPr lang="nl-BE" smtClean="0"/>
              <a:t>1/06/2023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87D-C8CF-4BDC-AB7A-D74CC09D6DF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579988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9AB7A-DF24-4A59-9BA6-6DD1C0FAA5D8}" type="datetimeFigureOut">
              <a:rPr lang="nl-BE" smtClean="0"/>
              <a:t>1/06/2023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87D-C8CF-4BDC-AB7A-D74CC09D6DF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311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9AB7A-DF24-4A59-9BA6-6DD1C0FAA5D8}" type="datetimeFigureOut">
              <a:rPr lang="nl-BE" smtClean="0"/>
              <a:t>1/06/2023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87D-C8CF-4BDC-AB7A-D74CC09D6DF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11456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9AB7A-DF24-4A59-9BA6-6DD1C0FAA5D8}" type="datetimeFigureOut">
              <a:rPr lang="nl-BE" smtClean="0"/>
              <a:t>1/06/2023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87D-C8CF-4BDC-AB7A-D74CC09D6DF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42520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01.06.2023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9AB7A-DF24-4A59-9BA6-6DD1C0FAA5D8}" type="datetimeFigureOut">
              <a:rPr lang="nl-BE" smtClean="0"/>
              <a:t>1/06/2023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87D-C8CF-4BDC-AB7A-D74CC09D6DF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60083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9AB7A-DF24-4A59-9BA6-6DD1C0FAA5D8}" type="datetimeFigureOut">
              <a:rPr lang="nl-BE" smtClean="0"/>
              <a:t>1/06/2023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87D-C8CF-4BDC-AB7A-D74CC09D6DF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17530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1DB3DC48-046E-4799-8150-6EAD9D9F44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38542"/>
            <a:ext cx="2032000" cy="121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81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9AB7A-DF24-4A59-9BA6-6DD1C0FAA5D8}" type="datetimeFigureOut">
              <a:rPr lang="nl-BE" smtClean="0"/>
              <a:t>1/06/2023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87D-C8CF-4BDC-AB7A-D74CC09D6DF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611217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9AB7A-DF24-4A59-9BA6-6DD1C0FAA5D8}" type="datetimeFigureOut">
              <a:rPr lang="nl-BE" smtClean="0"/>
              <a:t>1/06/2023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87D-C8CF-4BDC-AB7A-D74CC09D6DF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429059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9AB7A-DF24-4A59-9BA6-6DD1C0FAA5D8}" type="datetimeFigureOut">
              <a:rPr lang="nl-BE" smtClean="0"/>
              <a:t>1/06/2023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87D-C8CF-4BDC-AB7A-D74CC09D6DF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838511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9AB7A-DF24-4A59-9BA6-6DD1C0FAA5D8}" type="datetimeFigureOut">
              <a:rPr lang="nl-BE" smtClean="0"/>
              <a:t>1/06/2023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87D-C8CF-4BDC-AB7A-D74CC09D6DF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735341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out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37E0B25-E811-7540-849A-193A391A58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17517" y="549280"/>
            <a:ext cx="8786995" cy="115093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ts val="2700"/>
              </a:lnSpc>
              <a:defRPr sz="2700" b="1" i="0" cap="all" spc="225" baseline="0">
                <a:solidFill>
                  <a:srgbClr val="23556F"/>
                </a:solidFill>
                <a:latin typeface="Impact" panose="020B0806030902050204" pitchFamily="34" charset="0"/>
                <a:ea typeface="Impact" panose="020B0806030902050204" pitchFamily="34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E0CB70AE-E6D6-EB4B-B962-C1CC695B293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136312" y="6308729"/>
            <a:ext cx="720725" cy="549275"/>
          </a:xfrm>
          <a:prstGeom prst="rect">
            <a:avLst/>
          </a:prstGeom>
        </p:spPr>
        <p:txBody>
          <a:bodyPr lIns="0" tIns="0" rIns="0" bIns="0" anchor="t"/>
          <a:lstStyle>
            <a:lvl1pPr algn="r">
              <a:defRPr>
                <a:solidFill>
                  <a:srgbClr val="23556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1429209B-F90E-D440-8C51-626F9D2EF2B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6608AB30-97A0-5249-BD71-D358B5855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7518" y="2276478"/>
            <a:ext cx="8786996" cy="40322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2100"/>
              </a:lnSpc>
              <a:buNone/>
              <a:defRPr lang="en-US" sz="2100" b="0" i="0" kern="1200" dirty="0">
                <a:solidFill>
                  <a:schemeClr val="tx1"/>
                </a:solidFill>
                <a:latin typeface="BetonEF-DemiBold" charset="0"/>
                <a:ea typeface="BetonEF-DemiBold" charset="0"/>
                <a:cs typeface="BetonEF-DemiBold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75854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01.06.2023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198" y="1825625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01.06.2023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7" y="365125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9" y="1681162"/>
            <a:ext cx="5157785" cy="82391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9" y="2505074"/>
            <a:ext cx="5157785" cy="3684587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2"/>
            <a:ext cx="5183187" cy="82391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7" cy="3684587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01.06.2023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01.06.2023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01.06.2023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7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7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399"/>
            <a:ext cx="3932237" cy="381158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01.06.2023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7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5183187" y="987425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>
              <a:defRPr/>
            </a:pPr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399"/>
            <a:ext cx="3932237" cy="381158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01.06.2023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198" y="365125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198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19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ru-RU"/>
              <a:t>01.06.2023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59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59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685800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>
        <a:lnSpc>
          <a:spcPct val="90000"/>
        </a:lnSpc>
        <a:spcBef>
          <a:spcPts val="749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8E27192D-E587-49C1-A8E1-3E31CE73AA9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780443"/>
            <a:ext cx="1346662" cy="107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60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9AB7A-DF24-4A59-9BA6-6DD1C0FAA5D8}" type="datetimeFigureOut">
              <a:rPr lang="nl-BE" smtClean="0"/>
              <a:t>1/06/2023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887D-C8CF-4BDC-AB7A-D74CC09D6DF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7298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45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Diversifying</a:t>
            </a:r>
            <a:r>
              <a:rPr lang="fr-FR" sz="45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Business </a:t>
            </a:r>
            <a:r>
              <a:rPr lang="fr-FR" sz="45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Models</a:t>
            </a:r>
            <a:r>
              <a:rPr lang="fr-FR" sz="45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for </a:t>
            </a:r>
            <a:r>
              <a:rPr lang="fr-FR" sz="45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Biocontrol</a:t>
            </a:r>
            <a:r>
              <a:rPr lang="fr-FR" sz="45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45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Deployment</a:t>
            </a:r>
            <a:endParaRPr sz="4500" dirty="0"/>
          </a:p>
          <a:p>
            <a:pPr>
              <a:defRPr/>
            </a:pP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953976" y="3602037"/>
            <a:ext cx="9714023" cy="1655762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fr-FR" sz="4800" b="1" dirty="0">
                <a:solidFill>
                  <a:schemeClr val="accent1">
                    <a:lumMod val="50000"/>
                  </a:schemeClr>
                </a:solidFill>
              </a:rPr>
              <a:t>Food </a:t>
            </a:r>
            <a:r>
              <a:rPr lang="fr-FR" sz="4800" b="1" dirty="0" err="1">
                <a:solidFill>
                  <a:schemeClr val="accent1">
                    <a:lumMod val="50000"/>
                  </a:schemeClr>
                </a:solidFill>
              </a:rPr>
              <a:t>supplement</a:t>
            </a:r>
            <a:r>
              <a:rPr lang="fr-FR" sz="48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br>
              <a:rPr lang="fr-FR" sz="4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fr-FR" sz="4800" dirty="0" err="1">
                <a:solidFill>
                  <a:schemeClr val="accent1">
                    <a:lumMod val="50000"/>
                  </a:schemeClr>
                </a:solidFill>
              </a:rPr>
              <a:t>cysts</a:t>
            </a:r>
            <a:r>
              <a:rPr lang="fr-FR" sz="4800" dirty="0">
                <a:solidFill>
                  <a:schemeClr val="accent1">
                    <a:lumMod val="50000"/>
                  </a:schemeClr>
                </a:solidFill>
              </a:rPr>
              <a:t> of the </a:t>
            </a:r>
            <a:r>
              <a:rPr lang="fr-FR" sz="4800" dirty="0" err="1">
                <a:solidFill>
                  <a:schemeClr val="accent1">
                    <a:lumMod val="50000"/>
                  </a:schemeClr>
                </a:solidFill>
              </a:rPr>
              <a:t>brine</a:t>
            </a:r>
            <a:r>
              <a:rPr lang="fr-FR" sz="4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4800" dirty="0" err="1">
                <a:solidFill>
                  <a:schemeClr val="accent1">
                    <a:lumMod val="50000"/>
                  </a:schemeClr>
                </a:solidFill>
              </a:rPr>
              <a:t>shrimp</a:t>
            </a:r>
            <a:r>
              <a:rPr lang="fr-FR" sz="4800" dirty="0">
                <a:solidFill>
                  <a:schemeClr val="accent1">
                    <a:lumMod val="50000"/>
                  </a:schemeClr>
                </a:solidFill>
              </a:rPr>
              <a:t> Artemia </a:t>
            </a:r>
            <a:r>
              <a:rPr lang="fr-FR" sz="4800" dirty="0" err="1">
                <a:solidFill>
                  <a:schemeClr val="accent1">
                    <a:lumMod val="50000"/>
                  </a:schemeClr>
                </a:solidFill>
              </a:rPr>
              <a:t>spp</a:t>
            </a:r>
            <a:r>
              <a:rPr lang="fr-FR" sz="48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896800925" name="TextBox 896800924"/>
          <p:cNvSpPr txBox="1"/>
          <p:nvPr/>
        </p:nvSpPr>
        <p:spPr bwMode="auto">
          <a:xfrm>
            <a:off x="953976" y="1847272"/>
            <a:ext cx="10131423" cy="365795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F57C89-6A4D-8781-9733-60209B76DBB4}"/>
              </a:ext>
            </a:extLst>
          </p:cNvPr>
          <p:cNvSpPr txBox="1"/>
          <p:nvPr/>
        </p:nvSpPr>
        <p:spPr>
          <a:xfrm>
            <a:off x="953976" y="5735638"/>
            <a:ext cx="98956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400" b="1" dirty="0"/>
              <a:t>Patrick Sorgeloos</a:t>
            </a:r>
            <a:r>
              <a:rPr lang="nl-BE" b="1" dirty="0"/>
              <a:t> </a:t>
            </a:r>
            <a:r>
              <a:rPr lang="nl-BE" dirty="0"/>
              <a:t>and </a:t>
            </a:r>
            <a:r>
              <a:rPr lang="nl-BE" sz="2400" dirty="0"/>
              <a:t>Patrick Declercq</a:t>
            </a:r>
            <a:r>
              <a:rPr lang="nl-BE" dirty="0"/>
              <a:t>, </a:t>
            </a:r>
            <a:r>
              <a:rPr lang="nl-BE" sz="2000" dirty="0" err="1"/>
              <a:t>Ghent</a:t>
            </a:r>
            <a:r>
              <a:rPr lang="nl-BE" sz="2000" dirty="0"/>
              <a:t> University, Gent, Belgium</a:t>
            </a:r>
          </a:p>
          <a:p>
            <a:r>
              <a:rPr lang="nl-BE" sz="2400"/>
              <a:t>Felix Wäckers </a:t>
            </a:r>
            <a:r>
              <a:rPr lang="nl-BE" dirty="0"/>
              <a:t>and </a:t>
            </a:r>
            <a:r>
              <a:rPr lang="nl-BE" sz="2400" dirty="0" err="1"/>
              <a:t>Dominiek</a:t>
            </a:r>
            <a:r>
              <a:rPr lang="nl-BE" sz="2400" dirty="0"/>
              <a:t> </a:t>
            </a:r>
            <a:r>
              <a:rPr lang="nl-BE" sz="2400" dirty="0" err="1"/>
              <a:t>Vangansbeke</a:t>
            </a:r>
            <a:r>
              <a:rPr lang="nl-BE" dirty="0"/>
              <a:t>, </a:t>
            </a:r>
            <a:r>
              <a:rPr lang="nl-BE" sz="2000" dirty="0" err="1"/>
              <a:t>Biobest</a:t>
            </a:r>
            <a:r>
              <a:rPr lang="nl-BE" sz="2000" dirty="0"/>
              <a:t> Group, Westerlo, Belgium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143" name="Picture 18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27202" y="228600"/>
            <a:ext cx="87376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9144" name="Text Box 184"/>
          <p:cNvSpPr txBox="1">
            <a:spLocks noChangeArrowheads="1"/>
          </p:cNvSpPr>
          <p:nvPr/>
        </p:nvSpPr>
        <p:spPr bwMode="auto">
          <a:xfrm>
            <a:off x="1188939" y="5922899"/>
            <a:ext cx="9922853" cy="46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2" tIns="45706" rIns="91412" bIns="45706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0" i="0" u="none" strike="noStrike" kern="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Improved</a:t>
            </a:r>
            <a:r>
              <a:rPr kumimoji="0" lang="nl-BE" sz="2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 commercial availability of </a:t>
            </a:r>
            <a:r>
              <a:rPr kumimoji="0" lang="nl-BE" sz="2400" b="0" i="1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Artemia</a:t>
            </a:r>
            <a:r>
              <a:rPr kumimoji="0" lang="nl-BE" sz="2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 </a:t>
            </a:r>
            <a:r>
              <a:rPr kumimoji="0" lang="nl-BE" sz="2400" b="0" i="0" u="none" strike="noStrike" kern="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cysts</a:t>
            </a:r>
            <a:r>
              <a:rPr kumimoji="0" lang="nl-BE" sz="2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 as of the </a:t>
            </a:r>
            <a:r>
              <a:rPr kumimoji="0" lang="nl-BE" sz="2400" b="0" i="0" u="none" strike="noStrike" kern="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early</a:t>
            </a:r>
            <a:r>
              <a:rPr kumimoji="0" lang="nl-BE" sz="2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t> 1980’s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519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Rectangle 450"/>
          <p:cNvSpPr>
            <a:spLocks noChangeArrowheads="1"/>
          </p:cNvSpPr>
          <p:nvPr/>
        </p:nvSpPr>
        <p:spPr bwMode="auto">
          <a:xfrm>
            <a:off x="2558774" y="1466400"/>
            <a:ext cx="269035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1970 &lt; 1 ton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1980 &lt; 100 tons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1990  &gt; 1500 tons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2000 &gt; 2000 tons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2010 &gt; 3000 tons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C862E6-5563-4EDE-AD06-6147327F9368}"/>
              </a:ext>
            </a:extLst>
          </p:cNvPr>
          <p:cNvSpPr txBox="1"/>
          <p:nvPr/>
        </p:nvSpPr>
        <p:spPr>
          <a:xfrm>
            <a:off x="2014494" y="5757489"/>
            <a:ext cx="10023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Annual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consumption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of </a:t>
            </a:r>
            <a:r>
              <a:rPr kumimoji="0" lang="nl-B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approx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3500 </a:t>
            </a:r>
            <a:r>
              <a:rPr kumimoji="0" lang="nl-B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tons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of Artemia </a:t>
            </a:r>
            <a:r>
              <a:rPr kumimoji="0" lang="nl-B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cysts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, </a:t>
            </a:r>
            <a:r>
              <a:rPr kumimoji="0" lang="nl-B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value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of 200m US $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66A121-0792-4213-B60D-145BB49D8B54}"/>
              </a:ext>
            </a:extLst>
          </p:cNvPr>
          <p:cNvSpPr txBox="1"/>
          <p:nvPr/>
        </p:nvSpPr>
        <p:spPr>
          <a:xfrm>
            <a:off x="2258763" y="244651"/>
            <a:ext cx="50791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Artemia </a:t>
            </a:r>
            <a:r>
              <a:rPr kumimoji="0" lang="nl-B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cyst</a:t>
            </a:r>
            <a:r>
              <a:rPr kumimoji="0" lang="nl-BE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consumption</a:t>
            </a:r>
            <a:endParaRPr kumimoji="0" lang="en-BE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E105955-B4D5-415C-AAC3-D3D6264446F2}"/>
              </a:ext>
            </a:extLst>
          </p:cNvPr>
          <p:cNvGraphicFramePr/>
          <p:nvPr/>
        </p:nvGraphicFramePr>
        <p:xfrm>
          <a:off x="5043378" y="999460"/>
          <a:ext cx="5342531" cy="4752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0239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UPLI AANGERIJKT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7150030" y="3415209"/>
            <a:ext cx="3381375" cy="2536825"/>
          </a:xfrm>
          <a:prstGeom prst="roundRect">
            <a:avLst>
              <a:gd name="adj" fmla="val 8583"/>
            </a:avLst>
          </a:prstGeom>
          <a:noFill/>
          <a:ln>
            <a:noFill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Umbrella grijs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04453" y="135192"/>
            <a:ext cx="2435136" cy="2918851"/>
          </a:xfrm>
          <a:prstGeom prst="roundRect">
            <a:avLst>
              <a:gd name="adj" fmla="val 8583"/>
            </a:avLst>
          </a:prstGeom>
          <a:noFill/>
          <a:ln>
            <a:noFill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psorgelo\AppData\Roaming\PixelMetrics\CaptureWiz\Temp\1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6633" y="3660323"/>
            <a:ext cx="5385591" cy="3038810"/>
          </a:xfrm>
          <a:prstGeom prst="roundRect">
            <a:avLst>
              <a:gd name="adj" fmla="val 8583"/>
            </a:avLst>
          </a:prstGeom>
          <a:noFill/>
          <a:ln>
            <a:noFill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instarI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9186" y="506567"/>
            <a:ext cx="2510883" cy="2176099"/>
          </a:xfrm>
          <a:prstGeom prst="roundRect">
            <a:avLst>
              <a:gd name="adj" fmla="val 8583"/>
            </a:avLst>
          </a:prstGeom>
          <a:noFill/>
          <a:ln>
            <a:noFill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7966019" y="2220998"/>
            <a:ext cx="1709122" cy="369332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>
                  <a:glow rad="127000">
                    <a:srgbClr val="FFFFFF">
                      <a:alpha val="8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instar I nauplius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819186" y="5500119"/>
            <a:ext cx="2222083" cy="369332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>
            <a:defPPr>
              <a:defRPr lang="nl-BE"/>
            </a:defPPr>
            <a:lvl1pPr>
              <a:defRPr b="1" kern="0">
                <a:solidFill>
                  <a:srgbClr val="003366"/>
                </a:solidFill>
                <a:effectLst>
                  <a:glow rad="127000">
                    <a:srgbClr val="FFFFFF">
                      <a:alpha val="80000"/>
                    </a:srgbClr>
                  </a:glow>
                </a:effectLst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>
                  <a:glow rad="127000">
                    <a:srgbClr val="FFFFFF">
                      <a:alpha val="8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enriched metanauplii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59663" y="2590330"/>
            <a:ext cx="1604927" cy="369332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>
                  <a:glow rad="127000">
                    <a:srgbClr val="FFFFFF">
                      <a:alpha val="8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umbrella stage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52220" y="3664870"/>
            <a:ext cx="17540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0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Arial" panose="020B0604020202020204" pitchFamily="34" charset="0"/>
              </a:rPr>
              <a:t>TECHNIQUE</a:t>
            </a:r>
            <a:endParaRPr kumimoji="0" lang="nl-BE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416" name="Picture 8" descr="C:\Users\psorgelo\AppData\Roaming\PixelMetrics\CaptureWiz\Temp\17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67382" y="135191"/>
            <a:ext cx="1827822" cy="2226678"/>
          </a:xfrm>
          <a:prstGeom prst="roundRect">
            <a:avLst>
              <a:gd name="adj" fmla="val 9378"/>
            </a:avLst>
          </a:prstGeom>
          <a:ln>
            <a:noFill/>
          </a:ln>
          <a:effectLst>
            <a:outerShdw blurRad="127000" dist="1016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0" name="Picture 2" descr="http://www.coppens.eu/gallery/Ornamental_Feed/_bron/shellfeeartemia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2623586" y="1153454"/>
            <a:ext cx="2609700" cy="2135093"/>
          </a:xfrm>
          <a:prstGeom prst="roundRect">
            <a:avLst>
              <a:gd name="adj" fmla="val 938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27649" y="3073585"/>
            <a:ext cx="206833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>
                  <a:glow rad="127000">
                    <a:srgbClr val="FFFFFF">
                      <a:alpha val="8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decapsulated cysts</a:t>
            </a:r>
          </a:p>
        </p:txBody>
      </p:sp>
    </p:spTree>
    <p:extLst>
      <p:ext uri="{BB962C8B-B14F-4D97-AF65-F5344CB8AC3E}">
        <p14:creationId xmlns:p14="http://schemas.microsoft.com/office/powerpoint/2010/main" val="304818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-1186"/>
            <a:ext cx="9144000" cy="6858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D5A8152-3780-4BDB-89D6-DFB16A18FC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17" b="7931"/>
          <a:stretch/>
        </p:blipFill>
        <p:spPr>
          <a:xfrm>
            <a:off x="2439208" y="2276061"/>
            <a:ext cx="6762629" cy="45810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99D146-B811-40A2-96CF-ECB52F7C4D43}"/>
              </a:ext>
            </a:extLst>
          </p:cNvPr>
          <p:cNvSpPr txBox="1"/>
          <p:nvPr/>
        </p:nvSpPr>
        <p:spPr>
          <a:xfrm>
            <a:off x="1586399" y="189008"/>
            <a:ext cx="7433317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Commercial Artemia sources (</a:t>
            </a:r>
            <a:r>
              <a:rPr kumimoji="0" lang="nl-BE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fisheries</a:t>
            </a: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)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BE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Great Salt Lake </a:t>
            </a: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(Utah, USA)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different </a:t>
            </a:r>
            <a:r>
              <a:rPr kumimoji="0" lang="nl-B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salt</a:t>
            </a:r>
            <a:r>
              <a:rPr kumimoji="0" lang="nl-BE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lakes</a:t>
            </a:r>
            <a:r>
              <a:rPr kumimoji="0" lang="nl-BE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in Central Asia </a:t>
            </a: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(</a:t>
            </a:r>
            <a:r>
              <a:rPr kumimoji="0" lang="nl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Siberia</a:t>
            </a: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, Kazakhstan and Uzbekistan)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coastal</a:t>
            </a: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saltworks</a:t>
            </a: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and </a:t>
            </a:r>
            <a:r>
              <a:rPr kumimoji="0" lang="nl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inland</a:t>
            </a: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salt</a:t>
            </a: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lakes</a:t>
            </a: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in </a:t>
            </a:r>
            <a:r>
              <a:rPr kumimoji="0" lang="nl-BE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China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2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978" name="Picture 2" descr="s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0406" y="228609"/>
            <a:ext cx="8399463" cy="559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4979" name="Picture 3" descr="s9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5374" y="3578772"/>
            <a:ext cx="2602626" cy="327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4980" name="Picture 4" descr="s20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4" y="4209393"/>
            <a:ext cx="3972911" cy="264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DFC55C-7EDC-4F07-9566-97237CDE777A}"/>
              </a:ext>
            </a:extLst>
          </p:cNvPr>
          <p:cNvSpPr txBox="1"/>
          <p:nvPr/>
        </p:nvSpPr>
        <p:spPr>
          <a:xfrm>
            <a:off x="235444" y="522639"/>
            <a:ext cx="9667220" cy="52322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Seasonal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solar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salt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farms in different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tropical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/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subtropical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regions</a:t>
            </a:r>
            <a:endParaRPr kumimoji="0" lang="nl-BE" sz="2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43C957-E08B-4EA0-8025-2C4F18A81A5B}"/>
              </a:ext>
            </a:extLst>
          </p:cNvPr>
          <p:cNvSpPr txBox="1"/>
          <p:nvPr/>
        </p:nvSpPr>
        <p:spPr>
          <a:xfrm>
            <a:off x="1524000" y="6347011"/>
            <a:ext cx="7639014" cy="52322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inoculation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of Artemia 1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month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into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the dry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season</a:t>
            </a:r>
            <a:endParaRPr kumimoji="0" lang="nl-BE" sz="2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A18088-6CCD-40B1-B097-BF7015CC64D3}"/>
              </a:ext>
            </a:extLst>
          </p:cNvPr>
          <p:cNvSpPr txBox="1"/>
          <p:nvPr/>
        </p:nvSpPr>
        <p:spPr>
          <a:xfrm>
            <a:off x="9507034" y="5459023"/>
            <a:ext cx="2684966" cy="52322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daily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cyst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harvest</a:t>
            </a:r>
            <a:endParaRPr kumimoji="0" lang="nl-BE" sz="2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17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4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54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0053793" name="Заголовок 1"/>
          <p:cNvSpPr>
            <a:spLocks noGrp="1"/>
          </p:cNvSpPr>
          <p:nvPr>
            <p:ph type="title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>
              <a:defRPr/>
            </a:pPr>
            <a:r>
              <a:rPr lang="fr-FR" sz="4800" b="1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Technical description of your method</a:t>
            </a:r>
            <a:endParaRPr sz="4800"/>
          </a:p>
        </p:txBody>
      </p:sp>
      <p:sp>
        <p:nvSpPr>
          <p:cNvPr id="1076697981" name="Объект 2"/>
          <p:cNvSpPr>
            <a:spLocks noGrp="1"/>
          </p:cNvSpPr>
          <p:nvPr>
            <p:ph idx="1"/>
          </p:nvPr>
        </p:nvSpPr>
        <p:spPr bwMode="auto">
          <a:xfrm>
            <a:off x="407368" y="1825624"/>
            <a:ext cx="11784631" cy="4351338"/>
          </a:xfrm>
        </p:spPr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nl-BE" dirty="0"/>
              <a:t> </a:t>
            </a:r>
            <a:endParaRPr dirty="0"/>
          </a:p>
          <a:p>
            <a:pPr>
              <a:defRPr/>
            </a:pPr>
            <a:r>
              <a:rPr lang="fr-FR" sz="2000" b="0" i="0" u="none" strike="noStrike" cap="none" spc="0" dirty="0">
                <a:solidFill>
                  <a:schemeClr val="tx1"/>
                </a:solidFill>
                <a:latin typeface="Arial"/>
                <a:cs typeface="Arial"/>
              </a:rPr>
              <a:t>Type of </a:t>
            </a:r>
            <a:r>
              <a:rPr lang="fr-FR" sz="2000" b="0" i="0" u="none" strike="noStrike" cap="none" spc="0" dirty="0" err="1">
                <a:solidFill>
                  <a:schemeClr val="tx1"/>
                </a:solidFill>
                <a:latin typeface="Arial"/>
                <a:cs typeface="Arial"/>
              </a:rPr>
              <a:t>biocontrol</a:t>
            </a:r>
            <a:r>
              <a:rPr lang="fr-FR" sz="2000" b="0" i="0" u="none" strike="noStrike" cap="none" spc="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fr-FR" sz="2000" b="0" i="0" u="none" strike="noStrike" cap="none" spc="0" dirty="0" err="1">
                <a:solidFill>
                  <a:schemeClr val="tx1"/>
                </a:solidFill>
                <a:latin typeface="Arial"/>
                <a:cs typeface="Arial"/>
              </a:rPr>
              <a:t>strategy</a:t>
            </a:r>
            <a:r>
              <a:rPr lang="fr-FR" sz="2000" b="0" i="0" u="none" strike="noStrike" cap="none" spc="0" dirty="0">
                <a:solidFill>
                  <a:schemeClr val="tx1"/>
                </a:solidFill>
                <a:latin typeface="Arial"/>
                <a:cs typeface="Arial"/>
              </a:rPr>
              <a:t>: </a:t>
            </a:r>
          </a:p>
          <a:p>
            <a:pPr marL="0" indent="0">
              <a:buNone/>
              <a:defRPr/>
            </a:pPr>
            <a:r>
              <a:rPr lang="fr-FR" sz="2000" b="0" i="0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	- Augmentative </a:t>
            </a:r>
            <a:r>
              <a:rPr lang="fr-FR" sz="2000" b="0" i="0" u="none" strike="noStrike" cap="none" spc="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Biocontrol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: </a:t>
            </a:r>
            <a:r>
              <a:rPr lang="en-GB" sz="2000" b="0" i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using factitious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prey, </a:t>
            </a:r>
            <a:r>
              <a:rPr lang="en-GB" sz="2000" i="1" dirty="0">
                <a:solidFill>
                  <a:schemeClr val="accent1">
                    <a:lumMod val="50000"/>
                  </a:schemeClr>
                </a:solidFill>
              </a:rPr>
              <a:t>Artemia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cysts in </a:t>
            </a:r>
            <a:r>
              <a:rPr lang="fr-FR" sz="2000" b="0" i="0" u="none" strike="noStrike" cap="none" spc="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predator</a:t>
            </a:r>
            <a:r>
              <a:rPr lang="fr-FR" sz="2000" b="0" i="0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fr-FR" sz="2000" b="0" i="0" u="none" strike="noStrike" cap="none" spc="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rearing</a:t>
            </a:r>
            <a:endParaRPr lang="fr-FR" sz="2000" b="0" i="0" u="none" strike="noStrike" cap="none" spc="0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 marL="0" indent="0">
              <a:buNone/>
              <a:defRPr/>
            </a:pPr>
            <a:r>
              <a:rPr lang="fr-FR" sz="2000" dirty="0">
                <a:latin typeface="Arial"/>
                <a:ea typeface="Arial"/>
                <a:cs typeface="Arial"/>
              </a:rPr>
              <a:t>	- </a:t>
            </a:r>
            <a:r>
              <a:rPr lang="en-GB" sz="2000" b="0" i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Conservation Biocontrol: using </a:t>
            </a:r>
            <a:r>
              <a:rPr lang="en-GB" sz="2000" b="0" i="1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Artemia </a:t>
            </a:r>
            <a:r>
              <a:rPr lang="en-GB" sz="2000" b="0" i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as food supplements in the crop</a:t>
            </a:r>
            <a:br>
              <a:rPr lang="en-GB" sz="2000" b="0" i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</a:br>
            <a:endParaRPr lang="fr-FR" sz="2000" b="0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fr-FR" sz="2000" b="0" i="0" u="none" strike="noStrike" cap="none" spc="0" dirty="0" err="1">
                <a:solidFill>
                  <a:schemeClr val="tx1"/>
                </a:solidFill>
                <a:latin typeface="Arial"/>
                <a:cs typeface="Arial"/>
              </a:rPr>
              <a:t>Targeted</a:t>
            </a:r>
            <a:r>
              <a:rPr lang="fr-FR" sz="2000" b="0" i="0" u="none" strike="noStrike" cap="none" spc="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fr-FR" sz="2000" b="0" i="0" u="none" strike="noStrike" cap="none" spc="0" dirty="0" err="1">
                <a:solidFill>
                  <a:schemeClr val="tx1"/>
                </a:solidFill>
                <a:latin typeface="Arial"/>
                <a:cs typeface="Arial"/>
              </a:rPr>
              <a:t>pests</a:t>
            </a:r>
            <a:r>
              <a:rPr lang="fr-FR" sz="2000" b="0" i="0" u="none" strike="noStrike" cap="none" spc="0" dirty="0">
                <a:solidFill>
                  <a:schemeClr val="tx1"/>
                </a:solidFill>
                <a:latin typeface="Arial"/>
                <a:cs typeface="Arial"/>
              </a:rPr>
              <a:t>/</a:t>
            </a:r>
            <a:r>
              <a:rPr lang="fr-FR" sz="2000" b="0" i="0" u="none" strike="noStrike" cap="none" spc="0" dirty="0" err="1">
                <a:solidFill>
                  <a:schemeClr val="tx1"/>
                </a:solidFill>
                <a:latin typeface="Arial"/>
                <a:cs typeface="Arial"/>
              </a:rPr>
              <a:t>pathogens</a:t>
            </a:r>
            <a:r>
              <a:rPr lang="fr-FR" sz="2000" b="0" i="0" u="none" strike="noStrike" cap="none" spc="0" dirty="0">
                <a:solidFill>
                  <a:schemeClr val="tx1"/>
                </a:solidFill>
                <a:latin typeface="Arial"/>
                <a:cs typeface="Arial"/>
              </a:rPr>
              <a:t>/</a:t>
            </a:r>
            <a:r>
              <a:rPr lang="fr-FR" sz="2000" b="0" i="0" u="none" strike="noStrike" cap="none" spc="0" dirty="0" err="1">
                <a:solidFill>
                  <a:schemeClr val="tx1"/>
                </a:solidFill>
                <a:latin typeface="Arial"/>
                <a:cs typeface="Arial"/>
              </a:rPr>
              <a:t>weeds</a:t>
            </a:r>
            <a:r>
              <a:rPr lang="fr-FR" sz="2000" b="0" i="0" u="none" strike="noStrike" cap="none" spc="0" dirty="0">
                <a:solidFill>
                  <a:schemeClr val="tx1"/>
                </a:solidFill>
                <a:latin typeface="Arial"/>
                <a:cs typeface="Arial"/>
              </a:rPr>
              <a:t>: </a:t>
            </a:r>
            <a:r>
              <a:rPr lang="fr-FR" sz="2000" b="0" i="0" u="none" strike="noStrike" cap="none" spc="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Optimizing</a:t>
            </a:r>
            <a:r>
              <a:rPr lang="fr-FR" sz="2000" b="0" i="0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fr-FR" sz="2000" b="0" i="0" u="none" strike="noStrike" cap="none" spc="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pest</a:t>
            </a:r>
            <a:r>
              <a:rPr lang="fr-FR" sz="2000" b="0" i="0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control by </a:t>
            </a:r>
            <a:r>
              <a:rPr lang="fr-FR" sz="2000" b="0" i="0" u="none" strike="noStrike" cap="none" spc="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stimulating</a:t>
            </a:r>
            <a:r>
              <a:rPr lang="fr-FR" sz="2000" b="0" i="0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fr-FR" sz="2000" b="0" i="0" u="none" strike="noStrike" cap="none" spc="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generalist</a:t>
            </a:r>
            <a:r>
              <a:rPr lang="fr-FR" sz="2000" b="0" i="0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fr-FR" sz="2000" b="0" i="0" u="none" strike="noStrike" cap="none" spc="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predators</a:t>
            </a:r>
            <a:br>
              <a:rPr lang="fr-FR" sz="2000" b="0" i="0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</a:br>
            <a:endParaRPr lang="fr-FR" sz="2000" b="0" i="0" u="none" strike="noStrike" cap="none" spc="0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fr-FR" sz="2000" b="0" i="0" u="none" strike="noStrike" cap="none" spc="0" dirty="0" err="1">
                <a:solidFill>
                  <a:schemeClr val="tx1"/>
                </a:solidFill>
                <a:latin typeface="Arial"/>
                <a:cs typeface="Arial"/>
              </a:rPr>
              <a:t>Organism</a:t>
            </a:r>
            <a:r>
              <a:rPr lang="fr-FR" sz="2000" b="0" i="0" u="none" strike="noStrike" cap="none" spc="0" dirty="0">
                <a:solidFill>
                  <a:schemeClr val="tx1"/>
                </a:solidFill>
                <a:latin typeface="Arial"/>
                <a:cs typeface="Arial"/>
              </a:rPr>
              <a:t> or substance </a:t>
            </a:r>
            <a:r>
              <a:rPr lang="fr-FR" sz="2000" b="0" i="0" u="none" strike="noStrike" cap="none" spc="0" dirty="0" err="1">
                <a:solidFill>
                  <a:schemeClr val="tx1"/>
                </a:solidFill>
                <a:latin typeface="Arial"/>
                <a:cs typeface="Arial"/>
              </a:rPr>
              <a:t>providing</a:t>
            </a:r>
            <a:r>
              <a:rPr lang="fr-FR" sz="2000" b="0" i="0" u="none" strike="noStrike" cap="none" spc="0" dirty="0">
                <a:solidFill>
                  <a:schemeClr val="tx1"/>
                </a:solidFill>
                <a:latin typeface="Arial"/>
                <a:cs typeface="Arial"/>
              </a:rPr>
              <a:t> the </a:t>
            </a:r>
            <a:r>
              <a:rPr lang="fr-FR" sz="2000" b="0" i="0" u="none" strike="noStrike" cap="none" spc="0" dirty="0" err="1">
                <a:solidFill>
                  <a:schemeClr val="tx1"/>
                </a:solidFill>
                <a:latin typeface="Arial"/>
                <a:cs typeface="Arial"/>
              </a:rPr>
              <a:t>biocontrol</a:t>
            </a:r>
            <a:r>
              <a:rPr lang="fr-FR" sz="2000" b="0" i="0" u="none" strike="noStrike" cap="none" spc="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fr-FR" sz="2000" b="0" i="0" u="none" strike="noStrike" cap="none" spc="0" dirty="0" err="1">
                <a:solidFill>
                  <a:schemeClr val="tx1"/>
                </a:solidFill>
                <a:latin typeface="Arial"/>
                <a:cs typeface="Arial"/>
              </a:rPr>
              <a:t>effect</a:t>
            </a:r>
            <a:r>
              <a:rPr lang="fr-FR" sz="2000" b="0" i="0" u="none" strike="noStrike" cap="none" spc="0" dirty="0">
                <a:solidFill>
                  <a:schemeClr val="tx1"/>
                </a:solidFill>
                <a:latin typeface="Arial"/>
                <a:cs typeface="Arial"/>
              </a:rPr>
              <a:t>: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G</a:t>
            </a:r>
            <a:r>
              <a:rPr lang="fr-FR" sz="2000" b="0" i="0" u="none" strike="noStrike" cap="none" spc="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eneralist</a:t>
            </a:r>
            <a:r>
              <a:rPr lang="fr-FR" sz="2000" b="0" i="0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fr-FR" sz="2000" b="0" i="0" u="none" strike="noStrike" cap="none" spc="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predators</a:t>
            </a:r>
            <a:r>
              <a:rPr lang="fr-FR" sz="2000" b="0" i="0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</a:rPr>
              <a:t>(e.g.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</a:rPr>
              <a:t>predatory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</a:rPr>
              <a:t> mites and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</a:rPr>
              <a:t>predatory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</a:rPr>
              <a:t> bugs) </a:t>
            </a:r>
          </a:p>
          <a:p>
            <a:pPr>
              <a:defRPr/>
            </a:pPr>
            <a:endParaRPr lang="fr-FR" sz="2000" b="0" i="0" u="none" strike="noStrike" cap="none" spc="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fr-FR" sz="2000" b="0" i="0" u="none" strike="noStrike" cap="none" spc="0" dirty="0" err="1">
                <a:solidFill>
                  <a:schemeClr val="tx1"/>
                </a:solidFill>
                <a:latin typeface="Arial"/>
                <a:cs typeface="Arial"/>
              </a:rPr>
              <a:t>Geographical</a:t>
            </a:r>
            <a:r>
              <a:rPr lang="fr-FR" sz="2000" b="0" i="0" u="none" strike="noStrike" cap="none" spc="0" dirty="0">
                <a:solidFill>
                  <a:schemeClr val="tx1"/>
                </a:solidFill>
                <a:latin typeface="Arial"/>
                <a:cs typeface="Arial"/>
              </a:rPr>
              <a:t> area of </a:t>
            </a:r>
            <a:r>
              <a:rPr lang="fr-FR" sz="2000" b="0" i="0" u="none" strike="noStrike" cap="none" spc="0" dirty="0" err="1">
                <a:solidFill>
                  <a:schemeClr val="tx1"/>
                </a:solidFill>
                <a:latin typeface="Arial"/>
                <a:cs typeface="Arial"/>
              </a:rPr>
              <a:t>implementation</a:t>
            </a:r>
            <a:r>
              <a:rPr lang="fr-FR" sz="2000" b="0" i="0" u="none" strike="noStrike" cap="none" spc="0" dirty="0">
                <a:solidFill>
                  <a:schemeClr val="tx1"/>
                </a:solidFill>
                <a:latin typeface="Arial"/>
                <a:cs typeface="Arial"/>
              </a:rPr>
              <a:t>: </a:t>
            </a:r>
            <a:r>
              <a:rPr lang="fr-FR" sz="2000" b="0" i="0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Worldwide</a:t>
            </a:r>
            <a:r>
              <a:rPr lang="fr-FR" sz="2000" b="0" i="0" u="none" strike="noStrike" cap="none" spc="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697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6697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6697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697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76697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76697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6979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766979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766979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697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76697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76697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6979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766979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766979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6979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766979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766979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3757D3-EF22-8151-2833-1ADDD7725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25625"/>
            <a:ext cx="10874426" cy="4351338"/>
          </a:xfrm>
        </p:spPr>
        <p:txBody>
          <a:bodyPr/>
          <a:lstStyle/>
          <a:p>
            <a:r>
              <a:rPr lang="en-GB" dirty="0"/>
              <a:t>Big differences in quality of the cysts (esp. nutritional composition)</a:t>
            </a:r>
          </a:p>
          <a:p>
            <a:r>
              <a:rPr lang="en-GB" dirty="0"/>
              <a:t>Greenhouse climate conditions (RH) affect cyst palatability for predatory mites and bugs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7C0A46-1A75-37A5-EBB3-80AD5FBDC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944" y="3253290"/>
            <a:ext cx="6017155" cy="33726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634670-4704-6C6B-1B53-4E6D35401123}"/>
              </a:ext>
            </a:extLst>
          </p:cNvPr>
          <p:cNvSpPr txBox="1"/>
          <p:nvPr/>
        </p:nvSpPr>
        <p:spPr>
          <a:xfrm>
            <a:off x="5864825" y="3059668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Vangansbeke et al. 2016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5774EB-20FD-98DA-2655-10A207D6E9B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198" y="365125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fr-FR" sz="3300" b="1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Conservation </a:t>
            </a:r>
            <a:r>
              <a:rPr lang="fr-FR" sz="3300" b="1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Biocontrol</a:t>
            </a:r>
            <a:r>
              <a:rPr lang="fr-FR" sz="3300" b="1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: </a:t>
            </a:r>
            <a:br>
              <a:rPr lang="fr-FR" sz="33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</a:br>
            <a:r>
              <a:rPr lang="fr-FR" sz="33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Use of </a:t>
            </a:r>
            <a:r>
              <a:rPr lang="fr-FR" sz="3300" b="0" i="1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Artemia</a:t>
            </a:r>
            <a:r>
              <a:rPr lang="fr-FR" sz="33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as a </a:t>
            </a:r>
            <a:r>
              <a:rPr lang="fr-FR" sz="33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food</a:t>
            </a:r>
            <a:r>
              <a:rPr lang="fr-FR" sz="33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for </a:t>
            </a:r>
            <a:r>
              <a:rPr lang="fr-FR" sz="33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predators</a:t>
            </a:r>
            <a:r>
              <a:rPr lang="fr-FR" sz="33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in the </a:t>
            </a:r>
            <a:r>
              <a:rPr lang="fr-FR" sz="33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crop</a:t>
            </a:r>
            <a:endParaRPr sz="3300" dirty="0"/>
          </a:p>
        </p:txBody>
      </p:sp>
      <p:pic>
        <p:nvPicPr>
          <p:cNvPr id="9" name="Picture 8" descr="A close-up of a white spider&#10;&#10;Description automatically generated with low confidence">
            <a:extLst>
              <a:ext uri="{FF2B5EF4-FFF2-40B4-BE49-F238E27FC236}">
                <a16:creationId xmlns:a16="http://schemas.microsoft.com/office/drawing/2014/main" id="{AC6CEDDF-A7C5-5C71-50CE-A97587DB0F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3253290"/>
            <a:ext cx="4226436" cy="316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25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3757D3-EF22-8151-2833-1ADDD7725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Sold as a </a:t>
            </a:r>
            <a:r>
              <a:rPr lang="en-GB" b="1" dirty="0"/>
              <a:t>single product </a:t>
            </a:r>
            <a:r>
              <a:rPr lang="en-GB" dirty="0"/>
              <a:t>or </a:t>
            </a:r>
            <a:r>
              <a:rPr lang="en-GB" b="1" dirty="0"/>
              <a:t>in combination with prey mites</a:t>
            </a:r>
          </a:p>
        </p:txBody>
      </p:sp>
      <p:pic>
        <p:nvPicPr>
          <p:cNvPr id="1026" name="Picture 2" descr="Researchers make breakthrough in thrips control in chrysanthemum">
            <a:extLst>
              <a:ext uri="{FF2B5EF4-FFF2-40B4-BE49-F238E27FC236}">
                <a16:creationId xmlns:a16="http://schemas.microsoft.com/office/drawing/2014/main" id="{561E0EDD-70EB-D90B-EF89-66B164A066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35"/>
          <a:stretch/>
        </p:blipFill>
        <p:spPr bwMode="auto">
          <a:xfrm>
            <a:off x="3575719" y="2420888"/>
            <a:ext cx="3527655" cy="3206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B115ABF-4F47-9D06-A5F5-A3B8AF421485}"/>
              </a:ext>
            </a:extLst>
          </p:cNvPr>
          <p:cNvSpPr txBox="1"/>
          <p:nvPr/>
        </p:nvSpPr>
        <p:spPr>
          <a:xfrm>
            <a:off x="3575720" y="5640795"/>
            <a:ext cx="6888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https://hortinext.digitalezaken.com/research-breakthrough-thrips-control/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CFC2715-31F8-90F9-CBC1-54FE8F48D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6" t="1615"/>
          <a:stretch/>
        </p:blipFill>
        <p:spPr bwMode="auto">
          <a:xfrm>
            <a:off x="119337" y="2420888"/>
            <a:ext cx="3312368" cy="313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10F260-0D27-BF83-7F9E-CEBE4AB88F41}"/>
              </a:ext>
            </a:extLst>
          </p:cNvPr>
          <p:cNvSpPr txBox="1"/>
          <p:nvPr/>
        </p:nvSpPr>
        <p:spPr>
          <a:xfrm>
            <a:off x="-15951" y="5633101"/>
            <a:ext cx="387970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https://www.groentennieuws.nl/article/9494949/nieuw-bijvoerproduct-voor-roofmijten-op-de-markt-gebracht</a:t>
            </a:r>
            <a:r>
              <a:rPr lang="en-GB" dirty="0"/>
              <a:t>/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D082202-110A-F3A3-92BE-80A0045E37F6}"/>
              </a:ext>
            </a:extLst>
          </p:cNvPr>
          <p:cNvSpPr txBox="1">
            <a:spLocks/>
          </p:cNvSpPr>
          <p:nvPr/>
        </p:nvSpPr>
        <p:spPr bwMode="auto">
          <a:xfrm>
            <a:off x="990598" y="517525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>
              <a:lnSpc>
                <a:spcPct val="90000"/>
              </a:lnSpc>
              <a:spcBef>
                <a:spcPts val="0"/>
              </a:spcBef>
              <a:buNone/>
              <a:defRPr sz="3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b="1">
                <a:latin typeface="Arial"/>
                <a:ea typeface="Arial"/>
                <a:cs typeface="Arial"/>
              </a:rPr>
              <a:t>Conservation Biocontrol: </a:t>
            </a:r>
            <a:br>
              <a:rPr lang="en-GB">
                <a:latin typeface="Arial"/>
                <a:ea typeface="Arial"/>
                <a:cs typeface="Arial"/>
              </a:rPr>
            </a:br>
            <a:r>
              <a:rPr lang="en-GB">
                <a:latin typeface="Arial"/>
                <a:ea typeface="Arial"/>
                <a:cs typeface="Arial"/>
              </a:rPr>
              <a:t>Use of </a:t>
            </a:r>
            <a:r>
              <a:rPr lang="en-GB" i="1">
                <a:latin typeface="Arial"/>
                <a:ea typeface="Arial"/>
                <a:cs typeface="Arial"/>
              </a:rPr>
              <a:t>Artemia</a:t>
            </a:r>
            <a:r>
              <a:rPr lang="en-GB">
                <a:latin typeface="Arial"/>
                <a:ea typeface="Arial"/>
                <a:cs typeface="Arial"/>
              </a:rPr>
              <a:t> as a feed for predators in the crop</a:t>
            </a:r>
            <a:endParaRPr lang="en-GB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29334E7-B26D-8D9D-D78B-AB010A5FDF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8" b="7764"/>
          <a:stretch/>
        </p:blipFill>
        <p:spPr bwMode="auto">
          <a:xfrm>
            <a:off x="7214771" y="2404401"/>
            <a:ext cx="4493692" cy="276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113D2E-EACE-B499-7329-EE2FE2B06808}"/>
              </a:ext>
            </a:extLst>
          </p:cNvPr>
          <p:cNvSpPr txBox="1"/>
          <p:nvPr/>
        </p:nvSpPr>
        <p:spPr>
          <a:xfrm>
            <a:off x="9434541" y="5223637"/>
            <a:ext cx="235032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050" dirty="0"/>
              <a:t>https://www.biobee.com/insect-feed/</a:t>
            </a:r>
          </a:p>
        </p:txBody>
      </p:sp>
    </p:spTree>
    <p:extLst>
      <p:ext uri="{BB962C8B-B14F-4D97-AF65-F5344CB8AC3E}">
        <p14:creationId xmlns:p14="http://schemas.microsoft.com/office/powerpoint/2010/main" val="920381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9737543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3" y="4406901"/>
            <a:ext cx="10363199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t>Value proposition and value network</a:t>
            </a:r>
          </a:p>
        </p:txBody>
      </p:sp>
      <p:sp>
        <p:nvSpPr>
          <p:cNvPr id="175710792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3" y="2906713"/>
            <a:ext cx="10363199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t>Business model description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2223805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Value proposition</a:t>
            </a:r>
          </a:p>
        </p:txBody>
      </p:sp>
      <p:sp>
        <p:nvSpPr>
          <p:cNvPr id="1612818447" name="Объект 2"/>
          <p:cNvSpPr>
            <a:spLocks noGrp="1"/>
          </p:cNvSpPr>
          <p:nvPr>
            <p:ph idx="1"/>
          </p:nvPr>
        </p:nvSpPr>
        <p:spPr bwMode="auto">
          <a:xfrm>
            <a:off x="838198" y="1825625"/>
            <a:ext cx="11162458" cy="435133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7500" lnSpcReduction="10000"/>
          </a:bodyPr>
          <a:lstStyle/>
          <a:p>
            <a:pPr>
              <a:defRPr/>
            </a:pPr>
            <a:r>
              <a:rPr dirty="0"/>
              <a:t>Is your method available as a product or a service (or both)?</a:t>
            </a:r>
          </a:p>
          <a:p>
            <a:pPr>
              <a:defRPr/>
            </a:pPr>
            <a:endParaRPr dirty="0"/>
          </a:p>
          <a:p>
            <a:pPr marL="0" indent="0">
              <a:buNone/>
              <a:defRPr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Available as a product, in a range of qualities 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dirty="0"/>
          </a:p>
          <a:p>
            <a:pPr>
              <a:defRPr/>
            </a:pPr>
            <a:endParaRPr dirty="0"/>
          </a:p>
          <a:p>
            <a:pPr>
              <a:defRPr/>
            </a:pPr>
            <a:r>
              <a:rPr dirty="0"/>
              <a:t>Who operates it?</a:t>
            </a:r>
          </a:p>
          <a:p>
            <a:pPr>
              <a:defRPr/>
            </a:pPr>
            <a:endParaRPr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harvested from different salt lakes &amp; produced in pond/tank systems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processed and commercialized by different companies active in the aquaculture sector</a:t>
            </a:r>
            <a:endParaRPr lang="en-GB" dirty="0"/>
          </a:p>
          <a:p>
            <a:pPr marL="0" indent="0">
              <a:buNone/>
              <a:defRPr/>
            </a:pPr>
            <a:endParaRPr dirty="0"/>
          </a:p>
          <a:p>
            <a:pPr marL="0" indent="0">
              <a:buNone/>
              <a:defRPr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Augmentative Biocontrol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: used by biocontrol industry for the production of generalist predators</a:t>
            </a:r>
          </a:p>
          <a:p>
            <a:pPr marL="0" indent="0">
              <a:buNone/>
              <a:defRPr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Conservation Biocontrol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	- distributed by biocontrol industry as food supplement; 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	- used by growers to boost populations of generalist predators in cropping systems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  <a:defRPr/>
            </a:pPr>
            <a:endParaRPr lang="en-GB" dirty="0"/>
          </a:p>
          <a:p>
            <a:pPr marL="0" indent="0">
              <a:buNone/>
              <a:defRPr/>
            </a:pPr>
            <a:endParaRPr dirty="0"/>
          </a:p>
          <a:p>
            <a:pPr>
              <a:defRPr/>
            </a:pPr>
            <a:endParaRPr dirty="0"/>
          </a:p>
          <a:p>
            <a:pPr>
              <a:defRPr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2818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12818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12818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28184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128184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128184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28184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128184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128184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28184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128184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128184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28184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128184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128184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28184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128184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128184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28184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128184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128184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886442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3" y="4406901"/>
            <a:ext cx="10363199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t>Technical description</a:t>
            </a:r>
          </a:p>
        </p:txBody>
      </p:sp>
      <p:sp>
        <p:nvSpPr>
          <p:cNvPr id="1186265934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3" y="2906713"/>
            <a:ext cx="10363199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nl-BE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8974697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Value proposition</a:t>
            </a:r>
          </a:p>
        </p:txBody>
      </p:sp>
      <p:sp>
        <p:nvSpPr>
          <p:cNvPr id="733839720" name="Объект 2"/>
          <p:cNvSpPr>
            <a:spLocks noGrp="1"/>
          </p:cNvSpPr>
          <p:nvPr>
            <p:ph idx="1"/>
          </p:nvPr>
        </p:nvSpPr>
        <p:spPr bwMode="auto"/>
        <p:txBody>
          <a:bodyPr>
            <a:normAutofit lnSpcReduction="10000"/>
          </a:bodyPr>
          <a:lstStyle/>
          <a:p>
            <a:pPr>
              <a:defRPr/>
            </a:pPr>
            <a:r>
              <a:rPr dirty="0"/>
              <a:t>What advantage do you claim for your method?</a:t>
            </a:r>
          </a:p>
          <a:p>
            <a:pPr>
              <a:defRPr/>
            </a:pPr>
            <a:endParaRPr dirty="0"/>
          </a:p>
          <a:p>
            <a:pPr>
              <a:defRPr/>
            </a:pPr>
            <a:endParaRPr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can be cheaper than </a:t>
            </a:r>
            <a:r>
              <a:rPr lang="en-GB" i="1" dirty="0" err="1">
                <a:solidFill>
                  <a:schemeClr val="accent1">
                    <a:lumMod val="50000"/>
                  </a:schemeClr>
                </a:solidFill>
              </a:rPr>
              <a:t>Ephestia</a:t>
            </a:r>
            <a:r>
              <a:rPr lang="en-GB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i="1" dirty="0" err="1">
                <a:solidFill>
                  <a:schemeClr val="accent1">
                    <a:lumMod val="50000"/>
                  </a:schemeClr>
                </a:solidFill>
              </a:rPr>
              <a:t>kuehniella</a:t>
            </a:r>
            <a:r>
              <a:rPr lang="en-GB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eggs, which have been used for production of arthropod predators, as well as for food supplementation in conservation biocontrol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can be stored unfrozen 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endParaRPr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longer viability when used in crop, as compared to </a:t>
            </a:r>
            <a:r>
              <a:rPr lang="en-GB" i="1" dirty="0" err="1">
                <a:solidFill>
                  <a:schemeClr val="accent1">
                    <a:lumMod val="50000"/>
                  </a:schemeClr>
                </a:solidFill>
              </a:rPr>
              <a:t>Ephestia</a:t>
            </a:r>
            <a:r>
              <a:rPr lang="en-GB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i="1" dirty="0" err="1">
                <a:solidFill>
                  <a:schemeClr val="accent1">
                    <a:lumMod val="50000"/>
                  </a:schemeClr>
                </a:solidFill>
              </a:rPr>
              <a:t>kuehniella</a:t>
            </a:r>
            <a:br>
              <a:rPr lang="en-GB" i="1" dirty="0">
                <a:solidFill>
                  <a:schemeClr val="accent1">
                    <a:lumMod val="50000"/>
                  </a:schemeClr>
                </a:solidFill>
              </a:rPr>
            </a:br>
            <a:endParaRPr i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different qualities allow for optimization of different targeted applications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limited risk of pest stimulation 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8397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38397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38397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8397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38397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38397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8397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38397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38397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8397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38397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38397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8397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38397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38397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141765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t>Value proposition</a:t>
            </a:r>
          </a:p>
        </p:txBody>
      </p:sp>
      <p:sp>
        <p:nvSpPr>
          <p:cNvPr id="575058903" name="Content Placeholder 2"/>
          <p:cNvSpPr>
            <a:spLocks noGrp="1"/>
          </p:cNvSpPr>
          <p:nvPr>
            <p:ph idx="1"/>
          </p:nvPr>
        </p:nvSpPr>
        <p:spPr bwMode="auto">
          <a:xfrm>
            <a:off x="838198" y="1825625"/>
            <a:ext cx="11353802" cy="4351338"/>
          </a:xfrm>
        </p:spPr>
        <p:txBody>
          <a:bodyPr/>
          <a:lstStyle/>
          <a:p>
            <a:pPr>
              <a:defRPr/>
            </a:pPr>
            <a:r>
              <a:rPr lang="fr-FR" sz="21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Describe</a:t>
            </a:r>
            <a:r>
              <a:rPr lang="fr-FR" sz="21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the network of </a:t>
            </a:r>
            <a:r>
              <a:rPr lang="fr-FR" sz="21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actors</a:t>
            </a:r>
            <a:r>
              <a:rPr lang="fr-FR" sz="21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1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that</a:t>
            </a:r>
            <a:r>
              <a:rPr lang="fr-FR" sz="21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1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participate</a:t>
            </a:r>
            <a:r>
              <a:rPr lang="fr-FR" sz="21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to your </a:t>
            </a:r>
            <a:r>
              <a:rPr lang="fr-FR" sz="21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method</a:t>
            </a:r>
            <a:r>
              <a:rPr lang="fr-FR" sz="21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and </a:t>
            </a:r>
            <a:r>
              <a:rPr lang="fr-FR" sz="21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their</a:t>
            </a:r>
            <a:r>
              <a:rPr lang="fr-FR" sz="21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motivation for </a:t>
            </a:r>
            <a:r>
              <a:rPr lang="fr-FR" sz="21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participating</a:t>
            </a:r>
            <a:r>
              <a:rPr lang="fr-FR" sz="21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?</a:t>
            </a:r>
          </a:p>
          <a:p>
            <a:pPr>
              <a:defRPr/>
            </a:pPr>
            <a:endParaRPr lang="fr-FR" dirty="0">
              <a:latin typeface="Arial"/>
              <a:cs typeface="Arial"/>
            </a:endParaRPr>
          </a:p>
          <a:p>
            <a:pPr marL="0" indent="0">
              <a:buNone/>
              <a:defRPr/>
            </a:pPr>
            <a:r>
              <a:rPr lang="fr-FR" u="sng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Actors						Motivation								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fr-FR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Artemia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producers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				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additional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markets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besides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aquaculture</a:t>
            </a:r>
            <a:br>
              <a:rPr lang="fr-FR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</a:br>
            <a:endParaRPr lang="fr-FR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biocontrol Industry				- methods for arthropod predator rearing</a:t>
            </a:r>
          </a:p>
          <a:p>
            <a:pPr marL="2057400" lvl="6" indent="0">
              <a:buNone/>
              <a:defRPr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			               </a:t>
            </a:r>
            <a:r>
              <a:rPr lang="en-GB" sz="2100" dirty="0">
                <a:solidFill>
                  <a:schemeClr val="accent1">
                    <a:lumMod val="50000"/>
                  </a:schemeClr>
                </a:solidFill>
              </a:rPr>
              <a:t>- food supplements to boost predators in the crop</a:t>
            </a: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2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fr-FR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</a:rPr>
              <a:t>farmers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</a:rPr>
              <a:t>						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</a:rPr>
              <a:t>improve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</a:rPr>
              <a:t>efficay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</a:rPr>
              <a:t> of (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</a:rPr>
              <a:t>preventative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</a:rPr>
              <a:t>biocontrol</a:t>
            </a:r>
            <a:endParaRPr lang="fr-FR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0589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50589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50589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0589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50589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50589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0589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50589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50589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0589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50589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50589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1692387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3" y="4406900"/>
            <a:ext cx="10363200" cy="136207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t>Contributions, gains and levers</a:t>
            </a:r>
          </a:p>
        </p:txBody>
      </p:sp>
      <p:sp>
        <p:nvSpPr>
          <p:cNvPr id="1132718001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3" y="2906712"/>
            <a:ext cx="10363200" cy="150018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t>Business model description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166881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33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Business model base: Gains</a:t>
            </a:r>
            <a:endParaRPr sz="3300"/>
          </a:p>
          <a:p>
            <a:pPr>
              <a:defRPr/>
            </a:pPr>
            <a:endParaRPr/>
          </a:p>
        </p:txBody>
      </p:sp>
      <p:sp>
        <p:nvSpPr>
          <p:cNvPr id="205241230" name="Content Placeholder 2"/>
          <p:cNvSpPr>
            <a:spLocks noGrp="1"/>
          </p:cNvSpPr>
          <p:nvPr>
            <p:ph idx="1"/>
          </p:nvPr>
        </p:nvSpPr>
        <p:spPr bwMode="auto">
          <a:xfrm>
            <a:off x="838198" y="1825625"/>
            <a:ext cx="10874426" cy="4351338"/>
          </a:xfrm>
        </p:spPr>
        <p:txBody>
          <a:bodyPr/>
          <a:lstStyle/>
          <a:p>
            <a:pPr>
              <a:defRPr/>
            </a:pPr>
            <a:r>
              <a:rPr sz="21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What forms of gains, direct and indirect, does your method generate?</a:t>
            </a:r>
            <a:endParaRPr lang="en-GB" sz="2100" b="0" i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r</a:t>
            </a:r>
            <a:r>
              <a:rPr lang="en-GB" sz="21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elative to </a:t>
            </a:r>
            <a:r>
              <a:rPr lang="en-GB" sz="2100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Ephestia</a:t>
            </a:r>
            <a:r>
              <a:rPr lang="en-GB" sz="21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: more reliable and potentially cheaper food for generalist predators </a:t>
            </a:r>
            <a:br>
              <a:rPr lang="en-GB" sz="21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</a:br>
            <a:endParaRPr lang="en-GB" sz="2100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longer lasting food supplement when used in crops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</a:br>
            <a:endParaRPr lang="en-GB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no need to freeze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</a:br>
            <a:endParaRPr lang="en-GB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preventative use in Conservation Biocontrol reduces cost of predator releases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</a:br>
            <a:endParaRPr lang="en-GB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large range of</a:t>
            </a:r>
            <a:r>
              <a:rPr lang="en-GB" sz="21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qualities allows for more targeted use</a:t>
            </a:r>
            <a:endParaRPr sz="21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1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41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41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1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241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41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12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412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412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12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2412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2412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12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2412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2412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628728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33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Development potential: Levers</a:t>
            </a:r>
            <a:endParaRPr sz="3300"/>
          </a:p>
        </p:txBody>
      </p:sp>
      <p:sp>
        <p:nvSpPr>
          <p:cNvPr id="368411963" name="Content Placeholder 2"/>
          <p:cNvSpPr>
            <a:spLocks noGrp="1"/>
          </p:cNvSpPr>
          <p:nvPr>
            <p:ph idx="1"/>
          </p:nvPr>
        </p:nvSpPr>
        <p:spPr bwMode="auto">
          <a:xfrm>
            <a:off x="838198" y="1825625"/>
            <a:ext cx="10802418" cy="4351338"/>
          </a:xfrm>
        </p:spPr>
        <p:txBody>
          <a:bodyPr>
            <a:normAutofit/>
          </a:bodyPr>
          <a:lstStyle/>
          <a:p>
            <a:pPr>
              <a:defRPr/>
            </a:pPr>
            <a:endParaRPr sz="2000" dirty="0"/>
          </a:p>
          <a:p>
            <a:pPr>
              <a:defRPr/>
            </a:pPr>
            <a:r>
              <a:rPr sz="20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What contextual factors do you think have </a:t>
            </a:r>
            <a:r>
              <a:rPr sz="2000" b="0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favoured</a:t>
            </a:r>
            <a:r>
              <a:rPr sz="20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the development of your control method?</a:t>
            </a:r>
            <a:endParaRPr lang="en-GB" sz="2000" b="0" i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endParaRPr lang="en-GB" sz="20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b="0" i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the fact that </a:t>
            </a:r>
            <a:r>
              <a:rPr lang="en-GB" sz="2000" b="0" i="1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Artemia</a:t>
            </a:r>
            <a:r>
              <a:rPr lang="en-GB" sz="2000" b="0" i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2000" b="0" i="0" u="none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spp</a:t>
            </a:r>
            <a:r>
              <a:rPr lang="en-GB" sz="2000" b="0" i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production was already established for use in aquaculture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the fact that </a:t>
            </a:r>
            <a:r>
              <a:rPr lang="en-GB" sz="2000" i="1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Artemia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spp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occur worldwide</a:t>
            </a:r>
            <a:br>
              <a:rPr sz="2000" b="0" i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</a:br>
            <a:endParaRPr sz="2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r>
              <a:rPr sz="20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Can you identify any turning points in the success or failure of your method?</a:t>
            </a:r>
            <a:endParaRPr lang="en-GB" sz="2000" b="0" i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development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of decapsulation technique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for </a:t>
            </a:r>
            <a:r>
              <a:rPr lang="en-GB" sz="2000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Artemia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cysts without loosing embryo viability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different nutritional composition among </a:t>
            </a:r>
            <a:r>
              <a:rPr lang="en-GB" sz="2000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Artemia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species and strains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possibility to manipulate nutritional composition of </a:t>
            </a:r>
            <a:r>
              <a:rPr lang="en-GB" sz="2000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Artemia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cysts (diet of adult </a:t>
            </a:r>
            <a:r>
              <a:rPr lang="en-GB" sz="200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population):</a:t>
            </a:r>
            <a:br>
              <a:rPr lang="en-GB" sz="200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en-GB" sz="200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  opportunity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for further R&amp;D </a:t>
            </a:r>
            <a:endParaRPr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411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411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411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411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411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411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411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411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411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411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411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411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411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411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411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411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8411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84119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287547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33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Development</a:t>
            </a:r>
            <a:r>
              <a:rPr lang="fr-FR" sz="33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3300" b="0" i="0" u="none" strike="noStrike" cap="none" spc="0" dirty="0" err="1">
                <a:solidFill>
                  <a:schemeClr val="tx1"/>
                </a:solidFill>
                <a:latin typeface="Arial"/>
                <a:ea typeface="Arial"/>
                <a:cs typeface="Arial"/>
              </a:rPr>
              <a:t>potential</a:t>
            </a:r>
            <a:r>
              <a:rPr lang="fr-FR" sz="3300" b="0" i="0" u="none" strike="noStrike" cap="none" spc="0" dirty="0">
                <a:solidFill>
                  <a:schemeClr val="tx1"/>
                </a:solidFill>
                <a:latin typeface="Arial"/>
                <a:ea typeface="Arial"/>
                <a:cs typeface="Arial"/>
              </a:rPr>
              <a:t>: Risks</a:t>
            </a:r>
            <a:endParaRPr sz="3300" dirty="0"/>
          </a:p>
        </p:txBody>
      </p:sp>
      <p:sp>
        <p:nvSpPr>
          <p:cNvPr id="92779260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fr-FR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What</a:t>
            </a:r>
            <a:r>
              <a:rPr lang="fr-FR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were</a:t>
            </a:r>
            <a:r>
              <a:rPr lang="fr-FR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the major obstacles </a:t>
            </a:r>
            <a:r>
              <a:rPr lang="fr-FR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encountered</a:t>
            </a:r>
            <a:r>
              <a:rPr lang="fr-FR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in the </a:t>
            </a:r>
            <a:r>
              <a:rPr lang="fr-FR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past</a:t>
            </a:r>
            <a:r>
              <a:rPr lang="fr-FR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?</a:t>
            </a:r>
          </a:p>
          <a:p>
            <a:pPr marL="0" indent="0">
              <a:buNone/>
              <a:defRPr/>
            </a:pPr>
            <a:r>
              <a:rPr lang="fr-FR" sz="2000" b="0" i="0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Natural sources, </a:t>
            </a:r>
            <a:r>
              <a:rPr lang="fr-FR" sz="2000" b="0" i="0" u="none" strike="noStrike" cap="none" spc="0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processing</a:t>
            </a:r>
            <a:r>
              <a:rPr lang="fr-FR" sz="2000" b="0" i="0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techniques, </a:t>
            </a:r>
            <a:r>
              <a:rPr lang="fr-FR" sz="2000" b="0" i="0" u="none" strike="noStrike" cap="none" spc="0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controlled</a:t>
            </a:r>
            <a:r>
              <a:rPr lang="fr-FR" sz="2000" b="0" i="0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000" b="0" i="0" u="none" strike="noStrike" cap="none" spc="0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farming</a:t>
            </a:r>
            <a:r>
              <a:rPr lang="fr-FR" sz="2000" b="0" i="0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(ponds and tanks), </a:t>
            </a:r>
            <a:br>
              <a:rPr lang="fr-FR" sz="2000" b="0" i="0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</a:br>
            <a:endParaRPr lang="fr-FR" sz="2000" b="0" i="0" u="none" strike="noStrike" cap="none" spc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fr-FR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Have </a:t>
            </a:r>
            <a:r>
              <a:rPr lang="fr-FR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you</a:t>
            </a:r>
            <a:r>
              <a:rPr lang="fr-FR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been </a:t>
            </a:r>
            <a:r>
              <a:rPr lang="fr-FR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confronted</a:t>
            </a:r>
            <a:r>
              <a:rPr lang="fr-FR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with</a:t>
            </a:r>
            <a:r>
              <a:rPr lang="fr-FR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any</a:t>
            </a:r>
            <a:r>
              <a:rPr lang="fr-FR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scientific</a:t>
            </a:r>
            <a:r>
              <a:rPr lang="fr-FR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controversies</a:t>
            </a:r>
            <a:r>
              <a:rPr lang="fr-FR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or public </a:t>
            </a:r>
            <a:r>
              <a:rPr lang="fr-FR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debates</a:t>
            </a:r>
            <a:r>
              <a:rPr lang="fr-FR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during</a:t>
            </a:r>
            <a:r>
              <a:rPr lang="fr-FR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the </a:t>
            </a:r>
            <a:r>
              <a:rPr lang="fr-FR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deployment</a:t>
            </a:r>
            <a:r>
              <a:rPr lang="fr-FR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or </a:t>
            </a:r>
            <a:r>
              <a:rPr lang="fr-FR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operational</a:t>
            </a:r>
            <a:r>
              <a:rPr lang="fr-FR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use of your control </a:t>
            </a:r>
            <a:r>
              <a:rPr lang="fr-FR" sz="20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method</a:t>
            </a:r>
            <a:r>
              <a:rPr lang="fr-FR" sz="20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?</a:t>
            </a:r>
            <a:endParaRPr sz="2000" dirty="0"/>
          </a:p>
          <a:p>
            <a:pPr marL="0" indent="0">
              <a:buFont typeface="Arial"/>
              <a:buNone/>
              <a:defRPr/>
            </a:pP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Sustainable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harvesting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methods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(Great Salt Lake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recently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acquired</a:t>
            </a:r>
            <a:r>
              <a:rPr lang="fr-FR" sz="200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 MSC 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label) </a:t>
            </a:r>
          </a:p>
          <a:p>
            <a:pPr marL="0" indent="0">
              <a:buFont typeface="Arial"/>
              <a:buNone/>
              <a:defRPr/>
            </a:pPr>
            <a:endParaRPr sz="2000" dirty="0"/>
          </a:p>
          <a:p>
            <a:pPr>
              <a:defRPr/>
            </a:pPr>
            <a:r>
              <a:rPr sz="2000" dirty="0"/>
              <a:t>Today, </a:t>
            </a:r>
            <a:r>
              <a:rPr sz="2000" b="0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is the future of the implementation of your method challenged or compromised by certain risks?</a:t>
            </a:r>
            <a:endParaRPr lang="en-GB" sz="2000" b="0" i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indent="0">
              <a:buNone/>
              <a:defRPr/>
            </a:pPr>
            <a:r>
              <a:rPr lang="en-GB" sz="2000" b="0" i="0" u="none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Avoid issues with chitin allergies by (unsuspecting) consumers </a:t>
            </a:r>
            <a:endParaRPr sz="2000" b="0" i="0" u="none" dirty="0">
              <a:solidFill>
                <a:schemeClr val="accent1">
                  <a:lumMod val="50000"/>
                </a:schemeClr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endParaRPr sz="2000" b="0" i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92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7792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7792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92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7792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7792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92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7792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7792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926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77926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77926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926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77926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77926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2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9263" y="355600"/>
            <a:ext cx="36576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1491" name="Picture 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4675" y="1689102"/>
            <a:ext cx="4840288" cy="370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6245234" y="268108"/>
            <a:ext cx="344328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brine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shrimp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ARTEMIA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sp>
        <p:nvSpPr>
          <p:cNvPr id="191494" name="Text Box 6"/>
          <p:cNvSpPr txBox="1">
            <a:spLocks noChangeArrowheads="1"/>
          </p:cNvSpPr>
          <p:nvPr/>
        </p:nvSpPr>
        <p:spPr bwMode="auto">
          <a:xfrm>
            <a:off x="9133346" y="4604772"/>
            <a:ext cx="1231427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cysts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C965C0-DD0F-4878-AC15-FC37668CC21D}"/>
              </a:ext>
            </a:extLst>
          </p:cNvPr>
          <p:cNvSpPr txBox="1"/>
          <p:nvPr/>
        </p:nvSpPr>
        <p:spPr>
          <a:xfrm>
            <a:off x="1928187" y="5579069"/>
            <a:ext cx="77276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extremophile</a:t>
            </a:r>
            <a:r>
              <a:rPr kumimoji="0" lang="nl-BE" sz="18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– living in high </a:t>
            </a:r>
            <a:r>
              <a:rPr kumimoji="0" lang="nl-BE" sz="1800" b="1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salinity</a:t>
            </a:r>
            <a:r>
              <a:rPr kumimoji="0" lang="nl-BE" sz="18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waters </a:t>
            </a:r>
            <a:r>
              <a:rPr kumimoji="0" lang="nl-BE" sz="16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(up </a:t>
            </a:r>
            <a:r>
              <a:rPr kumimoji="0" lang="nl-BE" sz="16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to</a:t>
            </a:r>
            <a:r>
              <a:rPr kumimoji="0" lang="nl-BE" sz="16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10 </a:t>
            </a:r>
            <a:r>
              <a:rPr kumimoji="0" lang="nl-BE" sz="16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times</a:t>
            </a:r>
            <a:r>
              <a:rPr kumimoji="0" lang="nl-BE" sz="16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16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seawater</a:t>
            </a:r>
            <a:r>
              <a:rPr kumimoji="0" lang="nl-BE" sz="16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1600" b="0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concentration</a:t>
            </a:r>
            <a:r>
              <a:rPr kumimoji="0" lang="nl-BE" sz="18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)</a:t>
            </a:r>
            <a:br>
              <a:rPr kumimoji="0" lang="nl-BE" sz="18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</a:br>
            <a:r>
              <a:rPr kumimoji="0" lang="nl-BE" sz="18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                                                  </a:t>
            </a:r>
            <a:r>
              <a:rPr kumimoji="0" lang="nl-BE" sz="1800" b="1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where</a:t>
            </a:r>
            <a:r>
              <a:rPr kumimoji="0" lang="nl-BE" sz="18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1800" b="1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others</a:t>
            </a:r>
            <a:r>
              <a:rPr kumimoji="0" lang="nl-BE" sz="18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1800" b="1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cannot</a:t>
            </a:r>
            <a:r>
              <a:rPr kumimoji="0" lang="nl-BE" sz="18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1800" b="1" i="0" u="none" strike="noStrike" kern="1200" cap="none" spc="0" normalizeH="0" baseline="0" noProof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survive</a:t>
            </a:r>
            <a:r>
              <a:rPr kumimoji="0" lang="nl-BE" sz="18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endParaRPr kumimoji="0" lang="nl-BE" sz="1800" b="1" i="1" u="none" strike="noStrike" kern="1200" cap="none" spc="0" normalizeH="0" baseline="0" noProof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5E08B25C-7754-4FC3-A731-9A922A367EF7}"/>
              </a:ext>
            </a:extLst>
          </p:cNvPr>
          <p:cNvSpPr/>
          <p:nvPr/>
        </p:nvSpPr>
        <p:spPr bwMode="auto">
          <a:xfrm>
            <a:off x="1629720" y="6185218"/>
            <a:ext cx="427839" cy="306303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B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51FF74-6E96-4218-99CA-1926DA80D636}"/>
              </a:ext>
            </a:extLst>
          </p:cNvPr>
          <p:cNvSpPr txBox="1"/>
          <p:nvPr/>
        </p:nvSpPr>
        <p:spPr>
          <a:xfrm>
            <a:off x="2117988" y="6153702"/>
            <a:ext cx="6948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</a:t>
            </a:r>
            <a:r>
              <a:rPr kumimoji="0" lang="nl-BE" sz="1800" b="1" i="1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unique biological characteristics to adapt to this extreme environment</a:t>
            </a: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5D8C9D-CF3B-4461-9429-0683D78ECCF3}"/>
              </a:ext>
            </a:extLst>
          </p:cNvPr>
          <p:cNvCxnSpPr/>
          <p:nvPr/>
        </p:nvCxnSpPr>
        <p:spPr bwMode="auto">
          <a:xfrm flipV="1">
            <a:off x="4025375" y="1050427"/>
            <a:ext cx="1103326" cy="251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C7C522B-6FE9-428F-B8C3-081F75D2BE32}"/>
              </a:ext>
            </a:extLst>
          </p:cNvPr>
          <p:cNvSpPr txBox="1"/>
          <p:nvPr/>
        </p:nvSpPr>
        <p:spPr>
          <a:xfrm>
            <a:off x="4267200" y="683605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1 cm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453BA00-4579-4F7C-875C-B6B1223A2216}"/>
              </a:ext>
            </a:extLst>
          </p:cNvPr>
          <p:cNvCxnSpPr/>
          <p:nvPr/>
        </p:nvCxnSpPr>
        <p:spPr bwMode="auto">
          <a:xfrm>
            <a:off x="6301300" y="2384234"/>
            <a:ext cx="52017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B270424-BD12-408B-97E7-18F33046423C}"/>
              </a:ext>
            </a:extLst>
          </p:cNvPr>
          <p:cNvSpPr txBox="1"/>
          <p:nvPr/>
        </p:nvSpPr>
        <p:spPr>
          <a:xfrm>
            <a:off x="6207992" y="2130196"/>
            <a:ext cx="699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itchFamily="66" charset="0"/>
                <a:ea typeface="+mn-ea"/>
                <a:cs typeface="Arial" charset="0"/>
              </a:rPr>
              <a:t>0.5 mm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84CD80D-1006-4D00-8FC6-5547EE89B832}"/>
              </a:ext>
            </a:extLst>
          </p:cNvPr>
          <p:cNvSpPr/>
          <p:nvPr/>
        </p:nvSpPr>
        <p:spPr>
          <a:xfrm>
            <a:off x="1235869" y="128588"/>
            <a:ext cx="10279856" cy="5916284"/>
          </a:xfrm>
          <a:prstGeom prst="roundRect">
            <a:avLst>
              <a:gd name="adj" fmla="val 6283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618" name="Text Box 2"/>
          <p:cNvSpPr txBox="1">
            <a:spLocks noChangeArrowheads="1"/>
          </p:cNvSpPr>
          <p:nvPr/>
        </p:nvSpPr>
        <p:spPr bwMode="auto">
          <a:xfrm>
            <a:off x="3784123" y="228607"/>
            <a:ext cx="43141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Life cycle of Artemia</a:t>
            </a:r>
          </a:p>
        </p:txBody>
      </p:sp>
      <p:pic>
        <p:nvPicPr>
          <p:cNvPr id="111619" name="Picture 3" descr="magw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5338" y="2995618"/>
            <a:ext cx="958850" cy="949325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620" name="Picture 4" descr="magw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8138" y="2895600"/>
            <a:ext cx="1490662" cy="1117600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621" name="Line 5"/>
          <p:cNvSpPr>
            <a:spLocks noChangeShapeType="1"/>
          </p:cNvSpPr>
          <p:nvPr/>
        </p:nvSpPr>
        <p:spPr bwMode="auto">
          <a:xfrm>
            <a:off x="3149600" y="3505200"/>
            <a:ext cx="1219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1622" name="Line 6"/>
          <p:cNvSpPr>
            <a:spLocks noChangeShapeType="1"/>
          </p:cNvSpPr>
          <p:nvPr/>
        </p:nvSpPr>
        <p:spPr bwMode="auto">
          <a:xfrm>
            <a:off x="5519738" y="3505200"/>
            <a:ext cx="2303462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1623" name="Text Box 7"/>
          <p:cNvSpPr txBox="1">
            <a:spLocks noChangeArrowheads="1"/>
          </p:cNvSpPr>
          <p:nvPr/>
        </p:nvSpPr>
        <p:spPr bwMode="auto">
          <a:xfrm>
            <a:off x="2006367" y="2971806"/>
            <a:ext cx="100219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dry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cysts</a:t>
            </a:r>
          </a:p>
        </p:txBody>
      </p:sp>
      <p:sp>
        <p:nvSpPr>
          <p:cNvPr id="111624" name="Text Box 8"/>
          <p:cNvSpPr txBox="1">
            <a:spLocks noChangeArrowheads="1"/>
          </p:cNvSpPr>
          <p:nvPr/>
        </p:nvSpPr>
        <p:spPr bwMode="auto">
          <a:xfrm>
            <a:off x="8448144" y="2819416"/>
            <a:ext cx="100700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adults</a:t>
            </a:r>
          </a:p>
        </p:txBody>
      </p:sp>
      <p:sp>
        <p:nvSpPr>
          <p:cNvPr id="111625" name="Freeform 9"/>
          <p:cNvSpPr>
            <a:spLocks/>
          </p:cNvSpPr>
          <p:nvPr/>
        </p:nvSpPr>
        <p:spPr bwMode="auto">
          <a:xfrm>
            <a:off x="4978405" y="1143000"/>
            <a:ext cx="3725863" cy="1752600"/>
          </a:xfrm>
          <a:custGeom>
            <a:avLst/>
            <a:gdLst>
              <a:gd name="T0" fmla="*/ 2640 w 2640"/>
              <a:gd name="T1" fmla="*/ 1056 h 1104"/>
              <a:gd name="T2" fmla="*/ 2640 w 2640"/>
              <a:gd name="T3" fmla="*/ 0 h 1104"/>
              <a:gd name="T4" fmla="*/ 0 w 2640"/>
              <a:gd name="T5" fmla="*/ 0 h 1104"/>
              <a:gd name="T6" fmla="*/ 0 w 2640"/>
              <a:gd name="T7" fmla="*/ 1104 h 1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40" h="1104">
                <a:moveTo>
                  <a:pt x="2640" y="1056"/>
                </a:moveTo>
                <a:lnTo>
                  <a:pt x="2640" y="0"/>
                </a:lnTo>
                <a:lnTo>
                  <a:pt x="0" y="0"/>
                </a:lnTo>
                <a:lnTo>
                  <a:pt x="0" y="1104"/>
                </a:lnTo>
              </a:path>
            </a:pathLst>
          </a:custGeom>
          <a:noFill/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1626" name="Freeform 10"/>
          <p:cNvSpPr>
            <a:spLocks/>
          </p:cNvSpPr>
          <p:nvPr/>
        </p:nvSpPr>
        <p:spPr bwMode="auto">
          <a:xfrm flipV="1">
            <a:off x="2540005" y="4038600"/>
            <a:ext cx="6164263" cy="1752600"/>
          </a:xfrm>
          <a:custGeom>
            <a:avLst/>
            <a:gdLst>
              <a:gd name="T0" fmla="*/ 2640 w 2640"/>
              <a:gd name="T1" fmla="*/ 1056 h 1104"/>
              <a:gd name="T2" fmla="*/ 2640 w 2640"/>
              <a:gd name="T3" fmla="*/ 0 h 1104"/>
              <a:gd name="T4" fmla="*/ 0 w 2640"/>
              <a:gd name="T5" fmla="*/ 0 h 1104"/>
              <a:gd name="T6" fmla="*/ 0 w 2640"/>
              <a:gd name="T7" fmla="*/ 1104 h 1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40" h="1104">
                <a:moveTo>
                  <a:pt x="2640" y="1056"/>
                </a:moveTo>
                <a:lnTo>
                  <a:pt x="2640" y="0"/>
                </a:lnTo>
                <a:lnTo>
                  <a:pt x="0" y="0"/>
                </a:lnTo>
                <a:lnTo>
                  <a:pt x="0" y="1104"/>
                </a:lnTo>
              </a:path>
            </a:pathLst>
          </a:custGeom>
          <a:noFill/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1627" name="Text Box 11"/>
          <p:cNvSpPr txBox="1">
            <a:spLocks noChangeArrowheads="1"/>
          </p:cNvSpPr>
          <p:nvPr/>
        </p:nvSpPr>
        <p:spPr bwMode="auto">
          <a:xfrm>
            <a:off x="5089804" y="1697043"/>
            <a:ext cx="360784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OVOVIVIPAROUS REPRODUCTION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(under optimal conditions)</a:t>
            </a:r>
          </a:p>
        </p:txBody>
      </p:sp>
      <p:sp>
        <p:nvSpPr>
          <p:cNvPr id="111628" name="Text Box 12"/>
          <p:cNvSpPr txBox="1">
            <a:spLocks noChangeArrowheads="1"/>
          </p:cNvSpPr>
          <p:nvPr/>
        </p:nvSpPr>
        <p:spPr bwMode="auto">
          <a:xfrm>
            <a:off x="3741150" y="4572002"/>
            <a:ext cx="384611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OVIPAROUS REPRODUCTION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(under sub-optimal conditions)</a:t>
            </a:r>
          </a:p>
        </p:txBody>
      </p:sp>
      <p:sp>
        <p:nvSpPr>
          <p:cNvPr id="111629" name="Text Box 13"/>
          <p:cNvSpPr txBox="1">
            <a:spLocks noChangeArrowheads="1"/>
          </p:cNvSpPr>
          <p:nvPr/>
        </p:nvSpPr>
        <p:spPr bwMode="auto">
          <a:xfrm>
            <a:off x="4557721" y="3900489"/>
            <a:ext cx="9028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0.4mm</a:t>
            </a:r>
          </a:p>
        </p:txBody>
      </p:sp>
      <p:sp>
        <p:nvSpPr>
          <p:cNvPr id="111630" name="Text Box 14"/>
          <p:cNvSpPr txBox="1">
            <a:spLocks noChangeArrowheads="1"/>
          </p:cNvSpPr>
          <p:nvPr/>
        </p:nvSpPr>
        <p:spPr bwMode="auto">
          <a:xfrm>
            <a:off x="6048383" y="3062289"/>
            <a:ext cx="11160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±14 days</a:t>
            </a:r>
          </a:p>
        </p:txBody>
      </p:sp>
      <p:sp>
        <p:nvSpPr>
          <p:cNvPr id="111631" name="Text Box 15"/>
          <p:cNvSpPr txBox="1">
            <a:spLocks noChangeArrowheads="1"/>
          </p:cNvSpPr>
          <p:nvPr/>
        </p:nvSpPr>
        <p:spPr bwMode="auto">
          <a:xfrm>
            <a:off x="5519738" y="3505201"/>
            <a:ext cx="244650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500% weight increase</a:t>
            </a:r>
          </a:p>
        </p:txBody>
      </p:sp>
      <p:sp>
        <p:nvSpPr>
          <p:cNvPr id="111632" name="Text Box 16"/>
          <p:cNvSpPr txBox="1">
            <a:spLocks noChangeArrowheads="1"/>
          </p:cNvSpPr>
          <p:nvPr/>
        </p:nvSpPr>
        <p:spPr bwMode="auto">
          <a:xfrm>
            <a:off x="7958147" y="3962401"/>
            <a:ext cx="83869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10mm</a:t>
            </a:r>
          </a:p>
        </p:txBody>
      </p:sp>
      <p:sp>
        <p:nvSpPr>
          <p:cNvPr id="111633" name="Text Box 17"/>
          <p:cNvSpPr txBox="1">
            <a:spLocks noChangeArrowheads="1"/>
          </p:cNvSpPr>
          <p:nvPr/>
        </p:nvSpPr>
        <p:spPr bwMode="auto">
          <a:xfrm>
            <a:off x="3421071" y="3124201"/>
            <a:ext cx="56938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24h</a:t>
            </a:r>
          </a:p>
        </p:txBody>
      </p:sp>
      <p:sp>
        <p:nvSpPr>
          <p:cNvPr id="111634" name="Text Box 18"/>
          <p:cNvSpPr txBox="1">
            <a:spLocks noChangeArrowheads="1"/>
          </p:cNvSpPr>
          <p:nvPr/>
        </p:nvSpPr>
        <p:spPr bwMode="auto">
          <a:xfrm>
            <a:off x="8986841" y="901704"/>
            <a:ext cx="170815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100-300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nauplii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every 4-5 days during several months</a:t>
            </a:r>
          </a:p>
        </p:txBody>
      </p:sp>
      <p:sp>
        <p:nvSpPr>
          <p:cNvPr id="111635" name="Text Box 19"/>
          <p:cNvSpPr txBox="1">
            <a:spLocks noChangeArrowheads="1"/>
          </p:cNvSpPr>
          <p:nvPr/>
        </p:nvSpPr>
        <p:spPr bwMode="auto">
          <a:xfrm>
            <a:off x="8770938" y="5029209"/>
            <a:ext cx="170815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100-300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cysts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 every  4-5 days </a:t>
            </a:r>
          </a:p>
        </p:txBody>
      </p:sp>
      <p:pic>
        <p:nvPicPr>
          <p:cNvPr id="111636" name="Picture 20" descr="instar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7063" y="2971800"/>
            <a:ext cx="1016000" cy="990600"/>
          </a:xfrm>
          <a:prstGeom prst="rect">
            <a:avLst/>
          </a:prstGeom>
          <a:noFill/>
          <a:ln w="38100">
            <a:solidFill>
              <a:srgbClr val="FF7C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1637" name="Text Box 21"/>
          <p:cNvSpPr txBox="1">
            <a:spLocks noChangeArrowheads="1"/>
          </p:cNvSpPr>
          <p:nvPr/>
        </p:nvSpPr>
        <p:spPr bwMode="auto">
          <a:xfrm>
            <a:off x="4389777" y="3623444"/>
            <a:ext cx="9284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996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nauplii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810" name="Picture 2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4508" y="1772740"/>
            <a:ext cx="2179283" cy="165451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3811" name="Rectangle 3"/>
          <p:cNvSpPr>
            <a:spLocks noChangeArrowheads="1"/>
          </p:cNvSpPr>
          <p:nvPr/>
        </p:nvSpPr>
        <p:spPr bwMode="auto">
          <a:xfrm>
            <a:off x="2050473" y="555094"/>
            <a:ext cx="950811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971675" marR="0" lvl="0" indent="-1971675" algn="l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 Artemia = crucial live food in the commercial production of fish and crustacean species </a:t>
            </a:r>
            <a:endParaRPr kumimoji="0" lang="en-GB" sz="32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pic>
        <p:nvPicPr>
          <p:cNvPr id="503812" name="Picture 4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4509" y="3708106"/>
            <a:ext cx="2179283" cy="165451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3815" name="Picture 7"/>
          <p:cNvPicPr>
            <a:picLocks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3314" y="2543159"/>
            <a:ext cx="1566542" cy="204903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DB03CBFE-49A2-47D1-9818-F79456410A5A}"/>
              </a:ext>
            </a:extLst>
          </p:cNvPr>
          <p:cNvPicPr>
            <a:picLocks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728"/>
          <a:stretch/>
        </p:blipFill>
        <p:spPr bwMode="auto">
          <a:xfrm>
            <a:off x="2889248" y="2859779"/>
            <a:ext cx="1398972" cy="141579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01B0F9DF-93FD-4151-A675-6859C250F6E4}"/>
              </a:ext>
            </a:extLst>
          </p:cNvPr>
          <p:cNvSpPr/>
          <p:nvPr/>
        </p:nvSpPr>
        <p:spPr bwMode="auto">
          <a:xfrm>
            <a:off x="4363724" y="3234502"/>
            <a:ext cx="624086" cy="675559"/>
          </a:xfrm>
          <a:prstGeom prst="rightArrow">
            <a:avLst/>
          </a:prstGeom>
          <a:solidFill>
            <a:srgbClr val="1E64C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E73AEBE1-22ED-4E1C-9F6C-B5A0E582F691}"/>
              </a:ext>
            </a:extLst>
          </p:cNvPr>
          <p:cNvSpPr/>
          <p:nvPr/>
        </p:nvSpPr>
        <p:spPr bwMode="auto">
          <a:xfrm>
            <a:off x="6689767" y="3229899"/>
            <a:ext cx="624086" cy="675559"/>
          </a:xfrm>
          <a:prstGeom prst="rightArrow">
            <a:avLst/>
          </a:prstGeom>
          <a:solidFill>
            <a:srgbClr val="1E64C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0E47587-DE08-4E6E-96EF-032C6B539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362" y="5060731"/>
            <a:ext cx="387032" cy="30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83">
            <a:extLst>
              <a:ext uri="{FF2B5EF4-FFF2-40B4-BE49-F238E27FC236}">
                <a16:creationId xmlns:a16="http://schemas.microsoft.com/office/drawing/2014/main" id="{1D6B1E72-1A06-4E14-8449-E429A58C9858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2923" y="502190"/>
            <a:ext cx="7508242" cy="5195887"/>
          </a:xfrm>
          <a:prstGeom prst="roundRect">
            <a:avLst>
              <a:gd name="adj" fmla="val 10617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1BE0FD-AB92-453F-8C15-17DE66CA889A}"/>
              </a:ext>
            </a:extLst>
          </p:cNvPr>
          <p:cNvSpPr txBox="1"/>
          <p:nvPr/>
        </p:nvSpPr>
        <p:spPr>
          <a:xfrm>
            <a:off x="2564526" y="5974968"/>
            <a:ext cx="738877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First commercial sources of </a:t>
            </a:r>
            <a:r>
              <a:rPr kumimoji="0" lang="nl-BE" sz="20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Artemia</a:t>
            </a:r>
            <a:r>
              <a:rPr kumimoji="0" lang="nl-BE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nl-B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cysts</a:t>
            </a:r>
            <a:r>
              <a:rPr kumimoji="0" lang="nl-BE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in the 1960s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       </a:t>
            </a:r>
            <a:r>
              <a:rPr kumimoji="0" lang="nl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main</a:t>
            </a: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market = aquarium </a:t>
            </a:r>
            <a:r>
              <a:rPr kumimoji="0" lang="nl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hobbyists</a:t>
            </a: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  &lt;100 kg per </a:t>
            </a:r>
            <a:r>
              <a:rPr kumimoji="0" lang="nl-B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year</a:t>
            </a:r>
            <a:endParaRPr kumimoji="0" lang="nl-BE" sz="1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31B629-B6F6-457E-A1FA-66B195053BB0}"/>
              </a:ext>
            </a:extLst>
          </p:cNvPr>
          <p:cNvSpPr txBox="1"/>
          <p:nvPr/>
        </p:nvSpPr>
        <p:spPr>
          <a:xfrm>
            <a:off x="2564526" y="5328745"/>
            <a:ext cx="6836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San Francisco Bay, California                   Great Salt Lake, Utah</a:t>
            </a:r>
          </a:p>
        </p:txBody>
      </p:sp>
    </p:spTree>
    <p:extLst>
      <p:ext uri="{BB962C8B-B14F-4D97-AF65-F5344CB8AC3E}">
        <p14:creationId xmlns:p14="http://schemas.microsoft.com/office/powerpoint/2010/main" val="319576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91" name="Text Box 183"/>
          <p:cNvSpPr txBox="1">
            <a:spLocks noChangeArrowheads="1"/>
          </p:cNvSpPr>
          <p:nvPr/>
        </p:nvSpPr>
        <p:spPr bwMode="auto">
          <a:xfrm>
            <a:off x="430823" y="495607"/>
            <a:ext cx="117611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6096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Gent Panno Text" panose="02000506040000040003" pitchFamily="2" charset="0"/>
                <a:ea typeface="+mn-ea"/>
                <a:cs typeface="Arial" charset="0"/>
              </a:rPr>
              <a:t>1st  FAO  Technical Aquaculture Conference, K</a:t>
            </a: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Gent Panno Text" panose="02000506040000040003" pitchFamily="2" charset="0"/>
                <a:ea typeface="+mn-ea"/>
                <a:cs typeface="Arial" charset="0"/>
              </a:rPr>
              <a:t>yoto, Japan - 1976</a:t>
            </a: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Gent Panno Text" panose="02000506040000040003" pitchFamily="2" charset="0"/>
              <a:ea typeface="+mn-ea"/>
              <a:cs typeface="Arial" charset="0"/>
            </a:endParaRPr>
          </a:p>
        </p:txBody>
      </p:sp>
      <p:sp>
        <p:nvSpPr>
          <p:cNvPr id="94392" name="Text Box 184"/>
          <p:cNvSpPr txBox="1">
            <a:spLocks noChangeArrowheads="1"/>
          </p:cNvSpPr>
          <p:nvPr/>
        </p:nvSpPr>
        <p:spPr bwMode="auto">
          <a:xfrm>
            <a:off x="3180766" y="3430755"/>
            <a:ext cx="7528373" cy="301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60960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exploitation of more natural resources</a:t>
            </a:r>
          </a:p>
          <a:p>
            <a:pPr marL="0" marR="0" lvl="0" indent="0" algn="l" defTabSz="60960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transplantation and inoculation of suitable habitats</a:t>
            </a:r>
          </a:p>
          <a:p>
            <a:pPr marL="0" marR="0" lvl="0" indent="0" algn="l" defTabSz="60960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953816" algn="l"/>
              </a:tabLst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improved techniques for cyst</a:t>
            </a:r>
          </a:p>
          <a:p>
            <a:pPr marL="1828800" marR="0" lvl="4" indent="0" algn="l" defTabSz="60960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53816" algn="l"/>
              </a:tabLst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	- harvesting</a:t>
            </a:r>
            <a:b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</a:b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	- processing</a:t>
            </a:r>
          </a:p>
          <a:p>
            <a:pPr marL="0" marR="0" lvl="0" indent="0" algn="l" defTabSz="60960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53816" algn="l"/>
              </a:tabLst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	- storage</a:t>
            </a:r>
          </a:p>
          <a:p>
            <a:pPr marL="0" marR="0" lvl="0" indent="0" algn="l" defTabSz="60960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53816" algn="l"/>
              </a:tabLst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	- hatching</a:t>
            </a:r>
          </a:p>
          <a:p>
            <a:pPr marL="0" marR="0" lvl="0" indent="0" algn="l" defTabSz="60960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use of juvenile/adult Artemia biomass as food source</a:t>
            </a:r>
          </a:p>
        </p:txBody>
      </p:sp>
      <p:sp>
        <p:nvSpPr>
          <p:cNvPr id="94393" name="Rectangle 185"/>
          <p:cNvSpPr>
            <a:spLocks noChangeArrowheads="1"/>
          </p:cNvSpPr>
          <p:nvPr/>
        </p:nvSpPr>
        <p:spPr bwMode="auto">
          <a:xfrm>
            <a:off x="2646742" y="2962745"/>
            <a:ext cx="6227987" cy="400110"/>
          </a:xfrm>
          <a:prstGeom prst="rect">
            <a:avLst/>
          </a:prstGeom>
          <a:solidFill>
            <a:srgbClr val="FFD2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6096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charset="0"/>
              </a:rPr>
              <a:t>POTENTIAL</a:t>
            </a:r>
            <a:r>
              <a:rPr kumimoji="0" lang="en-US" altLang="en-US" sz="1350" b="1" i="0" u="none" strike="noStrike" kern="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charset="0"/>
              </a:rPr>
              <a:t> IMPROVEMENTS FOR CRITICAL </a:t>
            </a:r>
            <a:r>
              <a:rPr kumimoji="0" lang="en-US" altLang="en-US" sz="1350" b="1" i="1" u="none" strike="noStrike" kern="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charset="0"/>
              </a:rPr>
              <a:t>ARTEMIA</a:t>
            </a:r>
            <a:r>
              <a:rPr kumimoji="0" lang="en-US" altLang="en-US" sz="1350" b="1" i="0" u="none" strike="noStrike" kern="0" cap="none" spc="0" normalizeH="0" baseline="0" noProof="0" dirty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charset="0"/>
              </a:rPr>
              <a:t> SITUATION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8F1760C-D8F5-41FA-9665-59CDF49DB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3963" y="1398023"/>
            <a:ext cx="9629784" cy="117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29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4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392" grpId="0"/>
      <p:bldP spid="9439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>
            <a:extLst>
              <a:ext uri="{FF2B5EF4-FFF2-40B4-BE49-F238E27FC236}">
                <a16:creationId xmlns:a16="http://schemas.microsoft.com/office/drawing/2014/main" id="{17EBE231-7D4F-4FE1-B5B9-B61CCB3A7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504349" y="127705"/>
            <a:ext cx="6448425" cy="3952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940BBE86-4ABA-4BD1-9B55-CD522C795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5013" y="556612"/>
            <a:ext cx="5100638" cy="3247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AECFCA7A-F0DC-40A4-9B52-9967A5367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8459" y="2571155"/>
            <a:ext cx="5386768" cy="2245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3316255C-F69C-4495-A764-8D3C0ECA8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1231" y="3947576"/>
            <a:ext cx="5927408" cy="27164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89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books.google.be/books/content?id=JhgsfpnM7CgC&amp;printsec=frontcover&amp;img=1&amp;zoom=1&amp;h=160&amp;stbn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4953" y="1831262"/>
            <a:ext cx="1836778" cy="2647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00026" y="1033057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1990</a:t>
            </a:r>
          </a:p>
        </p:txBody>
      </p:sp>
      <p:pic>
        <p:nvPicPr>
          <p:cNvPr id="3078" name="Picture 6" descr="Voorka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515" y="1831262"/>
            <a:ext cx="1937519" cy="2921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43342" y="1033057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1980</a:t>
            </a:r>
          </a:p>
        </p:txBody>
      </p:sp>
      <p:pic>
        <p:nvPicPr>
          <p:cNvPr id="3080" name="Picture 8" descr="Voorka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6342" y="1831262"/>
            <a:ext cx="1881808" cy="2808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478016" y="1033057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1987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343472" y="231326"/>
            <a:ext cx="89289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Symposia, </a:t>
            </a:r>
            <a:r>
              <a:rPr kumimoji="0" lang="nl-BE" sz="36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proceedings</a:t>
            </a:r>
            <a:r>
              <a:rPr kumimoji="0" lang="nl-BE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, </a:t>
            </a:r>
            <a:r>
              <a:rPr kumimoji="0" lang="nl-BE" sz="36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books</a:t>
            </a:r>
            <a:r>
              <a:rPr kumimoji="0" lang="nl-BE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, and </a:t>
            </a:r>
            <a:r>
              <a:rPr kumimoji="0" lang="nl-BE" sz="36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manuals</a:t>
            </a:r>
            <a:r>
              <a:rPr kumimoji="0" lang="nl-BE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…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charset="0"/>
            </a:endParaRPr>
          </a:p>
        </p:txBody>
      </p:sp>
      <p:pic>
        <p:nvPicPr>
          <p:cNvPr id="12" name="Picture 2" descr="Voorka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79722" y="1831262"/>
            <a:ext cx="1945862" cy="3010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0704512" y="1033056"/>
            <a:ext cx="1281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2002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8E44EE-5962-4280-2CB6-109BB005C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4960" y="1831262"/>
            <a:ext cx="2151533" cy="3161192"/>
          </a:xfrm>
          <a:prstGeom prst="rect">
            <a:avLst/>
          </a:prstGeom>
          <a:ln>
            <a:noFill/>
          </a:ln>
          <a:effectLst>
            <a:outerShdw blurRad="292100" dist="1016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C2FF30-B2E2-790E-E7A8-111F1162B3DB}"/>
              </a:ext>
            </a:extLst>
          </p:cNvPr>
          <p:cNvSpPr txBox="1"/>
          <p:nvPr/>
        </p:nvSpPr>
        <p:spPr>
          <a:xfrm>
            <a:off x="8122036" y="1033057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charset="0"/>
              </a:rPr>
              <a:t>1996</a:t>
            </a:r>
          </a:p>
        </p:txBody>
      </p:sp>
    </p:spTree>
    <p:extLst>
      <p:ext uri="{BB962C8B-B14F-4D97-AF65-F5344CB8AC3E}">
        <p14:creationId xmlns:p14="http://schemas.microsoft.com/office/powerpoint/2010/main" val="44770208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Gent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D3027A7FD6644F9E0AB86E7BECFB01" ma:contentTypeVersion="10" ma:contentTypeDescription="Een nieuw document maken." ma:contentTypeScope="" ma:versionID="e4ccf195934e4c49d7f35732fd257f39">
  <xsd:schema xmlns:xsd="http://www.w3.org/2001/XMLSchema" xmlns:xs="http://www.w3.org/2001/XMLSchema" xmlns:p="http://schemas.microsoft.com/office/2006/metadata/properties" xmlns:ns3="389bbeda-e00f-44f8-bd65-7e20ce77c979" xmlns:ns4="6be76b26-7ebd-4ed4-b21d-d77116269d8a" targetNamespace="http://schemas.microsoft.com/office/2006/metadata/properties" ma:root="true" ma:fieldsID="b44159211bd06bfd5a0c6be5c686779c" ns3:_="" ns4:_="">
    <xsd:import namespace="389bbeda-e00f-44f8-bd65-7e20ce77c979"/>
    <xsd:import namespace="6be76b26-7ebd-4ed4-b21d-d77116269d8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9bbeda-e00f-44f8-bd65-7e20ce77c97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int-hash delen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e76b26-7ebd-4ed4-b21d-d77116269d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be76b26-7ebd-4ed4-b21d-d77116269d8a" xsi:nil="true"/>
  </documentManagement>
</p:properties>
</file>

<file path=customXml/itemProps1.xml><?xml version="1.0" encoding="utf-8"?>
<ds:datastoreItem xmlns:ds="http://schemas.openxmlformats.org/officeDocument/2006/customXml" ds:itemID="{8A31154E-412E-4590-A1F4-76C6804A1A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9bbeda-e00f-44f8-bd65-7e20ce77c979"/>
    <ds:schemaRef ds:uri="6be76b26-7ebd-4ed4-b21d-d77116269d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25EB1D-8428-4032-9EEB-2CEE835204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6075CB-C88B-4CEB-9EAC-FF53E69C56AC}">
  <ds:schemaRefs>
    <ds:schemaRef ds:uri="6be76b26-7ebd-4ed4-b21d-d77116269d8a"/>
    <ds:schemaRef ds:uri="http://purl.org/dc/terms/"/>
    <ds:schemaRef ds:uri="http://schemas.openxmlformats.org/package/2006/metadata/core-properties"/>
    <ds:schemaRef ds:uri="389bbeda-e00f-44f8-bd65-7e20ce77c979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1147</Words>
  <Application>Microsoft Office PowerPoint</Application>
  <DocSecurity>0</DocSecurity>
  <PresentationFormat>Widescreen</PresentationFormat>
  <Paragraphs>159</Paragraphs>
  <Slides>25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Arial</vt:lpstr>
      <vt:lpstr>BetonEF-DemiBold</vt:lpstr>
      <vt:lpstr>Calibri</vt:lpstr>
      <vt:lpstr>Calibri Light</vt:lpstr>
      <vt:lpstr>Comic Sans MS</vt:lpstr>
      <vt:lpstr>Impact</vt:lpstr>
      <vt:lpstr>Times New Roman</vt:lpstr>
      <vt:lpstr>UGent Panno Text</vt:lpstr>
      <vt:lpstr>Wingdings</vt:lpstr>
      <vt:lpstr>Blank</vt:lpstr>
      <vt:lpstr>UGent theme</vt:lpstr>
      <vt:lpstr>6_Office Theme</vt:lpstr>
      <vt:lpstr>Diversifying Business Models for Biocontrol Deployment </vt:lpstr>
      <vt:lpstr>Technical description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Technical description of your method</vt:lpstr>
      <vt:lpstr>Conservation Biocontrol:  Use of Artemia as a food for predators in the crop</vt:lpstr>
      <vt:lpstr>PowerPoint Presentation</vt:lpstr>
      <vt:lpstr>Value proposition and value network</vt:lpstr>
      <vt:lpstr>Value proposition</vt:lpstr>
      <vt:lpstr>Value proposition</vt:lpstr>
      <vt:lpstr>Value proposition</vt:lpstr>
      <vt:lpstr>Contributions, gains and levers</vt:lpstr>
      <vt:lpstr>Business model base: Gains </vt:lpstr>
      <vt:lpstr>Development potential: Levers</vt:lpstr>
      <vt:lpstr>Development potential: Risks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Diversifying Business Models for Biocontrol Deployment</dc:title>
  <dc:subject/>
  <dc:creator>Felix Wackers</dc:creator>
  <cp:keywords/>
  <dc:description/>
  <cp:lastModifiedBy>patrick sorgeloos</cp:lastModifiedBy>
  <cp:revision>13</cp:revision>
  <dcterms:created xsi:type="dcterms:W3CDTF">2012-12-03T06:56:55Z</dcterms:created>
  <dcterms:modified xsi:type="dcterms:W3CDTF">2023-06-01T06:24:17Z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0x010100AFD3027A7FD6644F9E0AB86E7BECFB01</vt:lpwstr>
  </property>
</Properties>
</file>