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320" r:id="rId5"/>
    <p:sldId id="325" r:id="rId6"/>
    <p:sldId id="324" r:id="rId7"/>
    <p:sldId id="364" r:id="rId8"/>
    <p:sldId id="367" r:id="rId9"/>
    <p:sldId id="337" r:id="rId10"/>
    <p:sldId id="322" r:id="rId11"/>
    <p:sldId id="323" r:id="rId12"/>
    <p:sldId id="630" r:id="rId13"/>
    <p:sldId id="631" r:id="rId14"/>
    <p:sldId id="632" r:id="rId15"/>
    <p:sldId id="358" r:id="rId16"/>
  </p:sldIdLst>
  <p:sldSz cx="12188825" cy="6858000"/>
  <p:notesSz cx="6797675" cy="987425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918" autoAdjust="0"/>
  </p:normalViewPr>
  <p:slideViewPr>
    <p:cSldViewPr snapToGrid="0" snapToObjects="1">
      <p:cViewPr varScale="1">
        <p:scale>
          <a:sx n="61" d="100"/>
          <a:sy n="61" d="100"/>
        </p:scale>
        <p:origin x="788" y="60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paulv\Dropbox\WorkInProgress\5-FAB%20Monitoring\MonitoringsDATA\Vruchtzetting%20Bonen\Data%20boonveld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/>
              <a:t> pod weight (g)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7867711053089644E-2"/>
          <c:y val="0.13877333041703122"/>
          <c:w val="0.90426457789382075"/>
          <c:h val="0.736627661125692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Pivot!$G$21</c:f>
              <c:strCache>
                <c:ptCount val="1"/>
                <c:pt idx="0">
                  <c:v> bruine peulen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Pivot!$I$22:$I$23</c:f>
                <c:numCache>
                  <c:formatCode>General</c:formatCode>
                  <c:ptCount val="2"/>
                  <c:pt idx="0">
                    <c:v>70.362622653413823</c:v>
                  </c:pt>
                  <c:pt idx="1">
                    <c:v>23.732059890929342</c:v>
                  </c:pt>
                </c:numCache>
              </c:numRef>
            </c:plus>
            <c:minus>
              <c:numRef>
                <c:f>Pivot!$I$22:$I$23</c:f>
                <c:numCache>
                  <c:formatCode>General</c:formatCode>
                  <c:ptCount val="2"/>
                  <c:pt idx="0">
                    <c:v>70.362622653413823</c:v>
                  </c:pt>
                  <c:pt idx="1">
                    <c:v>23.732059890929342</c:v>
                  </c:pt>
                </c:numCache>
              </c:numRef>
            </c:minus>
            <c:spPr>
              <a:noFill/>
              <a:ln w="9525">
                <a:solidFill>
                  <a:schemeClr val="dk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strRef>
              <c:f>Pivot!$A$22:$A$23</c:f>
              <c:strCache>
                <c:ptCount val="2"/>
                <c:pt idx="0">
                  <c:v>with pollinators</c:v>
                </c:pt>
                <c:pt idx="1">
                  <c:v>without pollinators</c:v>
                </c:pt>
              </c:strCache>
            </c:strRef>
          </c:cat>
          <c:val>
            <c:numRef>
              <c:f>Pivot!$G$22:$G$23</c:f>
              <c:numCache>
                <c:formatCode>0.0</c:formatCode>
                <c:ptCount val="2"/>
                <c:pt idx="0">
                  <c:v>317.86666666666662</c:v>
                </c:pt>
                <c:pt idx="1">
                  <c:v>224.16666666666666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CC-4B74-BE77-28CD4073E19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58404096"/>
        <c:axId val="144470528"/>
      </c:barChart>
      <c:catAx>
        <c:axId val="15840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470528"/>
        <c:crosses val="autoZero"/>
        <c:auto val="1"/>
        <c:lblAlgn val="ctr"/>
        <c:lblOffset val="100"/>
        <c:noMultiLvlLbl val="0"/>
      </c:catAx>
      <c:valAx>
        <c:axId val="14447052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5840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C4CD7-7D16-3846-8B34-20D7323921D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FFFBB-F0C1-3946-88B2-B2319F309225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756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EFFFBB-F0C1-3946-88B2-B2319F30922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13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865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223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1780415" y="274639"/>
            <a:ext cx="3654531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12589" y="274639"/>
            <a:ext cx="1076468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9851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0CB0E8-5EFC-AB4A-AE65-55E74AD88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44E84-6366-154E-A3AA-5E1CE8EE86D8}" type="datetimeFigureOut">
              <a:rPr lang="nl-NL" altLang="nl-NL"/>
              <a:pPr/>
              <a:t>30-5-2023</a:t>
            </a:fld>
            <a:endParaRPr lang="nl-NL" alt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30C1E6-F613-3642-AEFC-151E2E193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197D64-0C26-2941-9B3F-22F496B3E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671FA-4632-AC4D-B387-3B58280B0845}" type="slidenum">
              <a:rPr lang="nl-NL" altLang="nl-NL"/>
              <a:pPr/>
              <a:t>‹N°›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2100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376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28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12589" y="1600201"/>
            <a:ext cx="72096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225341" y="1600201"/>
            <a:ext cx="7209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681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840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62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307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743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791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C3754-C3C2-3048-9E6B-9FA83F177A58}" type="datetimeFigureOut">
              <a:rPr lang="nl-NL" smtClean="0"/>
              <a:pPr/>
              <a:t>30-5-2023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9F5B5-0B95-2348-AF35-B8965437792D}" type="slidenum">
              <a:rPr lang="nl-NL" smtClean="0"/>
              <a:pPr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57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em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f"/><Relationship Id="rId13" Type="http://schemas.openxmlformats.org/officeDocument/2006/relationships/image" Target="../media/image27.tiff"/><Relationship Id="rId18" Type="http://schemas.openxmlformats.org/officeDocument/2006/relationships/image" Target="../media/image32.png"/><Relationship Id="rId3" Type="http://schemas.openxmlformats.org/officeDocument/2006/relationships/image" Target="../media/image17.tiff"/><Relationship Id="rId21" Type="http://schemas.openxmlformats.org/officeDocument/2006/relationships/image" Target="../media/image35.png"/><Relationship Id="rId7" Type="http://schemas.openxmlformats.org/officeDocument/2006/relationships/image" Target="../media/image21.tiff"/><Relationship Id="rId12" Type="http://schemas.openxmlformats.org/officeDocument/2006/relationships/image" Target="../media/image26.tiff"/><Relationship Id="rId17" Type="http://schemas.openxmlformats.org/officeDocument/2006/relationships/image" Target="../media/image31.png"/><Relationship Id="rId2" Type="http://schemas.openxmlformats.org/officeDocument/2006/relationships/image" Target="../media/image1.emf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image" Target="../media/image25.tiff"/><Relationship Id="rId5" Type="http://schemas.openxmlformats.org/officeDocument/2006/relationships/image" Target="../media/image19.tiff"/><Relationship Id="rId15" Type="http://schemas.openxmlformats.org/officeDocument/2006/relationships/image" Target="../media/image29.png"/><Relationship Id="rId23" Type="http://schemas.openxmlformats.org/officeDocument/2006/relationships/image" Target="../media/image37.jpeg"/><Relationship Id="rId10" Type="http://schemas.openxmlformats.org/officeDocument/2006/relationships/image" Target="../media/image24.tiff"/><Relationship Id="rId19" Type="http://schemas.openxmlformats.org/officeDocument/2006/relationships/image" Target="../media/image33.png"/><Relationship Id="rId4" Type="http://schemas.openxmlformats.org/officeDocument/2006/relationships/image" Target="../media/image18.emf"/><Relationship Id="rId9" Type="http://schemas.openxmlformats.org/officeDocument/2006/relationships/image" Target="../media/image23.tiff"/><Relationship Id="rId14" Type="http://schemas.openxmlformats.org/officeDocument/2006/relationships/image" Target="../media/image28.gif"/><Relationship Id="rId22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45A1289-9646-1743-98FA-E0E3056F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2194" y="421121"/>
            <a:ext cx="2171767" cy="1453054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554105" y="858777"/>
            <a:ext cx="7353378" cy="953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err="1">
                <a:solidFill>
                  <a:srgbClr val="1A6E56"/>
                </a:solidFill>
              </a:rPr>
              <a:t>Programmme</a:t>
            </a:r>
            <a:r>
              <a:rPr lang="nl-NL" sz="3200" b="1" dirty="0">
                <a:solidFill>
                  <a:srgbClr val="1A6E56"/>
                </a:solidFill>
              </a:rPr>
              <a:t> </a:t>
            </a:r>
            <a:r>
              <a:rPr lang="nl-NL" sz="3200" b="1" dirty="0" err="1">
                <a:solidFill>
                  <a:srgbClr val="1A6E56"/>
                </a:solidFill>
              </a:rPr>
              <a:t>Biocontrol</a:t>
            </a:r>
            <a:r>
              <a:rPr lang="nl-NL" sz="3200" b="1" dirty="0">
                <a:solidFill>
                  <a:srgbClr val="1A6E56"/>
                </a:solidFill>
              </a:rPr>
              <a:t> </a:t>
            </a:r>
            <a:r>
              <a:rPr lang="nl-NL" sz="3200" b="1" dirty="0" err="1">
                <a:solidFill>
                  <a:srgbClr val="1A6E56"/>
                </a:solidFill>
              </a:rPr>
              <a:t>models</a:t>
            </a:r>
            <a:r>
              <a:rPr lang="nl-NL" sz="3200" b="1" dirty="0">
                <a:solidFill>
                  <a:srgbClr val="1A6E56"/>
                </a:solidFill>
              </a:rPr>
              <a:t> </a:t>
            </a:r>
          </a:p>
          <a:p>
            <a:pPr algn="ctr"/>
            <a:endParaRPr lang="nl-NL" sz="2399" b="1" dirty="0">
              <a:solidFill>
                <a:srgbClr val="1A6E56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E3B610F-8851-3122-A517-8085D9D0614E}"/>
              </a:ext>
            </a:extLst>
          </p:cNvPr>
          <p:cNvSpPr txBox="1"/>
          <p:nvPr/>
        </p:nvSpPr>
        <p:spPr>
          <a:xfrm>
            <a:off x="665018" y="1735282"/>
            <a:ext cx="6286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sz="2400" dirty="0"/>
              <a:t>Field </a:t>
            </a:r>
            <a:r>
              <a:rPr lang="nl-NL" sz="2400" dirty="0" err="1"/>
              <a:t>margins</a:t>
            </a:r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 err="1"/>
              <a:t>Biocontrol</a:t>
            </a:r>
            <a:r>
              <a:rPr lang="nl-NL" sz="2400" dirty="0"/>
              <a:t> </a:t>
            </a:r>
            <a:r>
              <a:rPr lang="nl-NL" sz="2400" dirty="0" err="1"/>
              <a:t>strategy</a:t>
            </a:r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/>
              <a:t>Farmers </a:t>
            </a:r>
            <a:r>
              <a:rPr lang="nl-NL" sz="2400" dirty="0" err="1"/>
              <a:t>collective</a:t>
            </a:r>
            <a:r>
              <a:rPr lang="nl-NL" sz="2400" dirty="0"/>
              <a:t> </a:t>
            </a:r>
            <a:r>
              <a:rPr lang="nl-NL" sz="2400" dirty="0" err="1"/>
              <a:t>region</a:t>
            </a:r>
            <a:r>
              <a:rPr lang="nl-NL" sz="2400" dirty="0"/>
              <a:t> Hoeksche Waard</a:t>
            </a:r>
          </a:p>
          <a:p>
            <a:pPr marL="285750" indent="-285750">
              <a:buFontTx/>
              <a:buChar char="-"/>
            </a:pPr>
            <a:r>
              <a:rPr lang="nl-NL" sz="2400" dirty="0"/>
              <a:t>Business model</a:t>
            </a:r>
          </a:p>
        </p:txBody>
      </p:sp>
      <p:pic>
        <p:nvPicPr>
          <p:cNvPr id="6" name="Afbeelding 5" descr="Afbeelding met guldenroede, bloem, plant&#10;&#10;Automatisch gegenereerde beschrijving">
            <a:extLst>
              <a:ext uri="{FF2B5EF4-FFF2-40B4-BE49-F238E27FC236}">
                <a16:creationId xmlns:a16="http://schemas.microsoft.com/office/drawing/2014/main" id="{F17D4622-64FE-CE7E-FF9D-62435A76B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036" y="2764197"/>
            <a:ext cx="2626081" cy="3939123"/>
          </a:xfrm>
          <a:prstGeom prst="rect">
            <a:avLst/>
          </a:prstGeom>
        </p:spPr>
      </p:pic>
      <p:pic>
        <p:nvPicPr>
          <p:cNvPr id="8" name="Afbeelding 7" descr="Afbeelding met gras, lucht, buiten, veld&#10;&#10;Automatisch gegenereerde beschrijving">
            <a:extLst>
              <a:ext uri="{FF2B5EF4-FFF2-40B4-BE49-F238E27FC236}">
                <a16:creationId xmlns:a16="http://schemas.microsoft.com/office/drawing/2014/main" id="{0051533C-FCD4-AC6A-6AE0-6A76320B8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496" y="3760219"/>
            <a:ext cx="4414654" cy="2943102"/>
          </a:xfrm>
          <a:prstGeom prst="rect">
            <a:avLst/>
          </a:prstGeom>
        </p:spPr>
      </p:pic>
      <p:pic>
        <p:nvPicPr>
          <p:cNvPr id="11" name="Afbeelding 10" descr="Afbeelding met boom, plant, bloem&#10;&#10;Automatisch gegenereerde beschrijving">
            <a:extLst>
              <a:ext uri="{FF2B5EF4-FFF2-40B4-BE49-F238E27FC236}">
                <a16:creationId xmlns:a16="http://schemas.microsoft.com/office/drawing/2014/main" id="{EDABEAB5-2A4B-48DB-3576-55431E1AC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903" y="2762768"/>
            <a:ext cx="2626081" cy="3940552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10E40BC1-2BF2-68C3-C7A6-5B48BB4AA4E7}"/>
              </a:ext>
            </a:extLst>
          </p:cNvPr>
          <p:cNvSpPr txBox="1"/>
          <p:nvPr/>
        </p:nvSpPr>
        <p:spPr>
          <a:xfrm>
            <a:off x="216816" y="5825765"/>
            <a:ext cx="1555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Mellany</a:t>
            </a:r>
            <a:r>
              <a:rPr lang="nl-NL" sz="1600" dirty="0"/>
              <a:t> </a:t>
            </a:r>
            <a:r>
              <a:rPr lang="nl-NL" sz="1600" dirty="0" err="1"/>
              <a:t>Klompe</a:t>
            </a:r>
            <a:endParaRPr lang="nl-NL" sz="1600" dirty="0"/>
          </a:p>
          <a:p>
            <a:r>
              <a:rPr lang="nl-NL" sz="1600" dirty="0" err="1"/>
              <a:t>www.cchw.eu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537214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043" y="510793"/>
            <a:ext cx="9505195" cy="779269"/>
          </a:xfrm>
        </p:spPr>
        <p:txBody>
          <a:bodyPr/>
          <a:lstStyle/>
          <a:p>
            <a:pPr algn="l"/>
            <a:r>
              <a:rPr lang="en-US" sz="3732" dirty="0"/>
              <a:t>Business model : Gains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975" y="1404594"/>
            <a:ext cx="4392891" cy="472086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en-US" sz="1900" dirty="0"/>
          </a:p>
          <a:p>
            <a:r>
              <a:rPr lang="en-US" sz="1900" dirty="0"/>
              <a:t>Yield</a:t>
            </a:r>
          </a:p>
          <a:p>
            <a:r>
              <a:rPr lang="en-US" sz="1900" dirty="0"/>
              <a:t>PPP</a:t>
            </a:r>
          </a:p>
          <a:p>
            <a:r>
              <a:rPr lang="en-US" sz="1900" dirty="0"/>
              <a:t>Implementation sustainability</a:t>
            </a:r>
          </a:p>
          <a:p>
            <a:r>
              <a:rPr lang="en-US" sz="1900" dirty="0"/>
              <a:t>Landscape quality</a:t>
            </a:r>
          </a:p>
          <a:p>
            <a:r>
              <a:rPr lang="en-US" sz="1900" dirty="0"/>
              <a:t>Biodiversity</a:t>
            </a:r>
          </a:p>
          <a:p>
            <a:r>
              <a:rPr lang="en-US" sz="1900" dirty="0"/>
              <a:t>emission / runoff / leaching</a:t>
            </a:r>
          </a:p>
          <a:p>
            <a:r>
              <a:rPr lang="en-US" sz="1900" dirty="0"/>
              <a:t>Funding for multiple purposes</a:t>
            </a:r>
          </a:p>
        </p:txBody>
      </p:sp>
      <p:pic>
        <p:nvPicPr>
          <p:cNvPr id="4098" name="Picture 2" descr="C:\Users\pvrijn1\Dropbox\WorkInProgress\5-Monitoring ESD\MonitoringsDATA\Vruchtzetting2019\20190711_1912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3183" y="4159012"/>
            <a:ext cx="3036088" cy="227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vrijn1\Dropbox\WorkInProgress\5-Monitoring ESD\MonitoringsDATA\Vruchtzetting2019\20190906_1215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17912" y="2020660"/>
            <a:ext cx="2041359" cy="20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199090"/>
              </p:ext>
            </p:extLst>
          </p:nvPr>
        </p:nvGraphicFramePr>
        <p:xfrm>
          <a:off x="8206097" y="1970201"/>
          <a:ext cx="3743441" cy="3483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D0963CAF-7EBC-4335-8364-2358D3D6EF7E}"/>
              </a:ext>
            </a:extLst>
          </p:cNvPr>
          <p:cNvSpPr txBox="1"/>
          <p:nvPr/>
        </p:nvSpPr>
        <p:spPr>
          <a:xfrm>
            <a:off x="8059271" y="5680614"/>
            <a:ext cx="3794281" cy="666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05" indent="-380905">
              <a:buFont typeface="Wingdings" panose="05000000000000000000" pitchFamily="2" charset="2"/>
              <a:buChar char="Ø"/>
            </a:pPr>
            <a:r>
              <a:rPr lang="nl-NL" sz="1866" dirty="0" err="1"/>
              <a:t>Pod</a:t>
            </a:r>
            <a:r>
              <a:rPr lang="nl-NL" sz="1866" dirty="0"/>
              <a:t> </a:t>
            </a:r>
            <a:r>
              <a:rPr lang="nl-NL" sz="1866" dirty="0" err="1"/>
              <a:t>weight</a:t>
            </a:r>
            <a:r>
              <a:rPr lang="nl-NL" sz="1866" dirty="0"/>
              <a:t> </a:t>
            </a:r>
            <a:r>
              <a:rPr lang="nl-NL" sz="1866" dirty="0" err="1"/>
              <a:t>reduced</a:t>
            </a:r>
            <a:r>
              <a:rPr lang="nl-NL" sz="1866" dirty="0"/>
              <a:t> </a:t>
            </a:r>
            <a:r>
              <a:rPr lang="nl-NL" sz="1866" dirty="0" err="1"/>
              <a:t>by</a:t>
            </a:r>
            <a:r>
              <a:rPr lang="nl-NL" sz="1866" dirty="0"/>
              <a:t> 29% </a:t>
            </a:r>
            <a:r>
              <a:rPr lang="nl-NL" sz="1866" dirty="0" err="1"/>
              <a:t>when</a:t>
            </a:r>
            <a:r>
              <a:rPr lang="nl-NL" sz="1866" dirty="0"/>
              <a:t> </a:t>
            </a:r>
            <a:r>
              <a:rPr lang="nl-NL" sz="1866" dirty="0" err="1"/>
              <a:t>pollinators</a:t>
            </a:r>
            <a:r>
              <a:rPr lang="nl-NL" sz="1866" dirty="0"/>
              <a:t> are </a:t>
            </a:r>
            <a:r>
              <a:rPr lang="nl-NL" sz="1866" dirty="0" err="1"/>
              <a:t>excluded</a:t>
            </a:r>
            <a:endParaRPr lang="en-US" sz="1866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C4E1279-3AC9-7E86-2806-6B685BA6E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7509" y="132261"/>
            <a:ext cx="1762004" cy="1178895"/>
          </a:xfrm>
          <a:prstGeom prst="rect">
            <a:avLst/>
          </a:prstGeom>
        </p:spPr>
      </p:pic>
      <p:sp>
        <p:nvSpPr>
          <p:cNvPr id="6" name="Pijl omlaag 5">
            <a:extLst>
              <a:ext uri="{FF2B5EF4-FFF2-40B4-BE49-F238E27FC236}">
                <a16:creationId xmlns:a16="http://schemas.microsoft.com/office/drawing/2014/main" id="{F251B272-F093-E903-EAFA-796FBB05136D}"/>
              </a:ext>
            </a:extLst>
          </p:cNvPr>
          <p:cNvSpPr/>
          <p:nvPr/>
        </p:nvSpPr>
        <p:spPr>
          <a:xfrm>
            <a:off x="1217005" y="2205625"/>
            <a:ext cx="278144" cy="336037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Pijl omhoog 6">
            <a:extLst>
              <a:ext uri="{FF2B5EF4-FFF2-40B4-BE49-F238E27FC236}">
                <a16:creationId xmlns:a16="http://schemas.microsoft.com/office/drawing/2014/main" id="{6107D9DE-16F6-0095-8FA4-FD2DA46A6B18}"/>
              </a:ext>
            </a:extLst>
          </p:cNvPr>
          <p:cNvSpPr/>
          <p:nvPr/>
        </p:nvSpPr>
        <p:spPr>
          <a:xfrm>
            <a:off x="3533661" y="2343008"/>
            <a:ext cx="278145" cy="409905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 omhoog 8">
            <a:extLst>
              <a:ext uri="{FF2B5EF4-FFF2-40B4-BE49-F238E27FC236}">
                <a16:creationId xmlns:a16="http://schemas.microsoft.com/office/drawing/2014/main" id="{CB48000C-77DE-4DAD-F3E2-F438692874C2}"/>
              </a:ext>
            </a:extLst>
          </p:cNvPr>
          <p:cNvSpPr/>
          <p:nvPr/>
        </p:nvSpPr>
        <p:spPr>
          <a:xfrm>
            <a:off x="2484578" y="2752913"/>
            <a:ext cx="278145" cy="409905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 omhoog 9">
            <a:extLst>
              <a:ext uri="{FF2B5EF4-FFF2-40B4-BE49-F238E27FC236}">
                <a16:creationId xmlns:a16="http://schemas.microsoft.com/office/drawing/2014/main" id="{F6DB7001-AA50-0328-81C5-AA39E3F6E159}"/>
              </a:ext>
            </a:extLst>
          </p:cNvPr>
          <p:cNvSpPr/>
          <p:nvPr/>
        </p:nvSpPr>
        <p:spPr>
          <a:xfrm>
            <a:off x="1847188" y="3075432"/>
            <a:ext cx="278145" cy="409905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 omhoog 10">
            <a:extLst>
              <a:ext uri="{FF2B5EF4-FFF2-40B4-BE49-F238E27FC236}">
                <a16:creationId xmlns:a16="http://schemas.microsoft.com/office/drawing/2014/main" id="{09333892-6316-ACF7-2BA4-C1BF5254421A}"/>
              </a:ext>
            </a:extLst>
          </p:cNvPr>
          <p:cNvSpPr/>
          <p:nvPr/>
        </p:nvSpPr>
        <p:spPr>
          <a:xfrm>
            <a:off x="1217004" y="1678090"/>
            <a:ext cx="278145" cy="409905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 omhoog 11">
            <a:extLst>
              <a:ext uri="{FF2B5EF4-FFF2-40B4-BE49-F238E27FC236}">
                <a16:creationId xmlns:a16="http://schemas.microsoft.com/office/drawing/2014/main" id="{EAB685BF-385B-AF33-21E0-6FC6E2C4AF56}"/>
              </a:ext>
            </a:extLst>
          </p:cNvPr>
          <p:cNvSpPr/>
          <p:nvPr/>
        </p:nvSpPr>
        <p:spPr>
          <a:xfrm>
            <a:off x="3556279" y="3827339"/>
            <a:ext cx="278145" cy="409905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Pijl omlaag 12">
            <a:extLst>
              <a:ext uri="{FF2B5EF4-FFF2-40B4-BE49-F238E27FC236}">
                <a16:creationId xmlns:a16="http://schemas.microsoft.com/office/drawing/2014/main" id="{6D517357-11AD-F2C7-7536-5FE063B22F42}"/>
              </a:ext>
            </a:extLst>
          </p:cNvPr>
          <p:cNvSpPr/>
          <p:nvPr/>
        </p:nvSpPr>
        <p:spPr>
          <a:xfrm>
            <a:off x="3358976" y="3485337"/>
            <a:ext cx="278144" cy="336037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628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043" y="510793"/>
            <a:ext cx="9505195" cy="779269"/>
          </a:xfrm>
        </p:spPr>
        <p:txBody>
          <a:bodyPr/>
          <a:lstStyle/>
          <a:p>
            <a:pPr algn="l"/>
            <a:r>
              <a:rPr lang="en-US" sz="3732" dirty="0"/>
              <a:t>Development </a:t>
            </a:r>
            <a:r>
              <a:rPr lang="en-US" sz="3732" dirty="0" err="1"/>
              <a:t>potentitial</a:t>
            </a:r>
            <a:r>
              <a:rPr lang="en-US" sz="3732" dirty="0"/>
              <a:t> : Levers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C4E1279-3AC9-7E86-2806-6B685BA6E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7509" y="132261"/>
            <a:ext cx="1762004" cy="117889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5E3478C-E5F5-56E5-00D2-279E6DAC1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12" y="1290062"/>
            <a:ext cx="6323012" cy="496194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AD0EA81F-2B2C-E896-8ECF-649962DF1FDD}"/>
              </a:ext>
            </a:extLst>
          </p:cNvPr>
          <p:cNvSpPr txBox="1"/>
          <p:nvPr/>
        </p:nvSpPr>
        <p:spPr>
          <a:xfrm>
            <a:off x="6512324" y="1951672"/>
            <a:ext cx="5062194" cy="224676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sz="2000" dirty="0" err="1"/>
              <a:t>create</a:t>
            </a:r>
            <a:r>
              <a:rPr lang="nl-NL" sz="2000" dirty="0"/>
              <a:t> a </a:t>
            </a:r>
            <a:r>
              <a:rPr lang="nl-NL" sz="2000" dirty="0" err="1"/>
              <a:t>network</a:t>
            </a:r>
            <a:r>
              <a:rPr lang="nl-NL" sz="2000" dirty="0"/>
              <a:t> </a:t>
            </a:r>
            <a:r>
              <a:rPr lang="nl-NL" sz="2000" dirty="0" err="1"/>
              <a:t>with</a:t>
            </a:r>
            <a:r>
              <a:rPr lang="nl-NL" sz="2000" dirty="0"/>
              <a:t> </a:t>
            </a:r>
            <a:r>
              <a:rPr lang="nl-NL" sz="2000" dirty="0" err="1"/>
              <a:t>the</a:t>
            </a:r>
            <a:r>
              <a:rPr lang="nl-NL" sz="2000" dirty="0"/>
              <a:t> landscape </a:t>
            </a:r>
            <a:r>
              <a:rPr lang="nl-NL" sz="2000" dirty="0" err="1"/>
              <a:t>elements</a:t>
            </a:r>
            <a:r>
              <a:rPr lang="nl-NL" sz="2000" dirty="0"/>
              <a:t> </a:t>
            </a:r>
          </a:p>
          <a:p>
            <a:pPr marL="285750" indent="-285750">
              <a:buFontTx/>
              <a:buChar char="-"/>
            </a:pPr>
            <a:r>
              <a:rPr lang="nl-NL" sz="2000" dirty="0"/>
              <a:t>Farmers </a:t>
            </a:r>
            <a:r>
              <a:rPr lang="nl-NL" sz="2000" dirty="0" err="1"/>
              <a:t>collective</a:t>
            </a:r>
            <a:endParaRPr lang="nl-NL" sz="2000" dirty="0"/>
          </a:p>
          <a:p>
            <a:pPr marL="285750" indent="-285750">
              <a:buFontTx/>
              <a:buChar char="-"/>
            </a:pPr>
            <a:r>
              <a:rPr lang="nl-NL" sz="2000" dirty="0" err="1"/>
              <a:t>Collaboration</a:t>
            </a:r>
            <a:r>
              <a:rPr lang="nl-NL" sz="2000" dirty="0"/>
              <a:t> </a:t>
            </a:r>
          </a:p>
          <a:p>
            <a:pPr marL="285750" indent="-285750">
              <a:buFontTx/>
              <a:buChar char="-"/>
            </a:pPr>
            <a:r>
              <a:rPr lang="nl-NL" sz="2000" dirty="0" err="1"/>
              <a:t>Government</a:t>
            </a:r>
            <a:r>
              <a:rPr lang="nl-NL" sz="2000" dirty="0"/>
              <a:t>  (</a:t>
            </a:r>
            <a:r>
              <a:rPr lang="nl-NL" sz="2000" dirty="0" err="1"/>
              <a:t>regulation</a:t>
            </a:r>
            <a:r>
              <a:rPr lang="nl-NL" sz="2000" dirty="0"/>
              <a:t> / </a:t>
            </a:r>
            <a:r>
              <a:rPr lang="nl-NL" sz="2000" dirty="0" err="1"/>
              <a:t>funding</a:t>
            </a:r>
            <a:r>
              <a:rPr lang="nl-NL" sz="2000" dirty="0"/>
              <a:t>)</a:t>
            </a:r>
          </a:p>
          <a:p>
            <a:pPr marL="285750" indent="-285750">
              <a:buFontTx/>
              <a:buChar char="-"/>
            </a:pPr>
            <a:r>
              <a:rPr lang="nl-NL" sz="2000" dirty="0"/>
              <a:t>Private </a:t>
            </a:r>
            <a:r>
              <a:rPr lang="nl-NL" sz="2000" dirty="0" err="1"/>
              <a:t>funding</a:t>
            </a:r>
            <a:endParaRPr lang="nl-NL" sz="2000" dirty="0"/>
          </a:p>
          <a:p>
            <a:pPr marL="285750" indent="-285750">
              <a:buFontTx/>
              <a:buChar char="-"/>
            </a:pPr>
            <a:r>
              <a:rPr lang="nl-NL" sz="2000" dirty="0" err="1"/>
              <a:t>Consumers</a:t>
            </a:r>
            <a:r>
              <a:rPr lang="nl-NL" sz="2000" dirty="0"/>
              <a:t> -&gt; </a:t>
            </a:r>
            <a:r>
              <a:rPr lang="nl-NL" sz="2000" dirty="0" err="1"/>
              <a:t>true</a:t>
            </a:r>
            <a:r>
              <a:rPr lang="nl-NL" sz="2000" dirty="0"/>
              <a:t> </a:t>
            </a:r>
            <a:r>
              <a:rPr lang="nl-NL" sz="2000" dirty="0" err="1"/>
              <a:t>cost</a:t>
            </a:r>
            <a:r>
              <a:rPr lang="nl-NL" sz="2000" dirty="0"/>
              <a:t> account food</a:t>
            </a:r>
          </a:p>
        </p:txBody>
      </p:sp>
      <p:pic>
        <p:nvPicPr>
          <p:cNvPr id="13" name="Afbeelding 12" descr="Afbeelding met gras, bloem, plant, veld&#10;&#10;Automatisch gegenereerde beschrijving">
            <a:extLst>
              <a:ext uri="{FF2B5EF4-FFF2-40B4-BE49-F238E27FC236}">
                <a16:creationId xmlns:a16="http://schemas.microsoft.com/office/drawing/2014/main" id="{3CB91CBA-B8F5-5684-4133-883D58A52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5270" y="4383491"/>
            <a:ext cx="3109247" cy="176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5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herbe, ciel, extérieur, champ&#10;&#10;Description générée automatiquement">
            <a:extLst>
              <a:ext uri="{FF2B5EF4-FFF2-40B4-BE49-F238E27FC236}">
                <a16:creationId xmlns:a16="http://schemas.microsoft.com/office/drawing/2014/main" id="{900E74ED-0C84-F648-8DFE-7534753F00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76" b="3232"/>
          <a:stretch/>
        </p:blipFill>
        <p:spPr>
          <a:xfrm>
            <a:off x="1608" y="903"/>
            <a:ext cx="12185631" cy="6856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99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64C8BDC3-3EE8-CF42-A4B1-4ACD733DC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431" y="1010462"/>
            <a:ext cx="14739030" cy="36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6" tIns="45708" rIns="91416" bIns="45708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 sz="1799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CB9EE926-ADB3-D24E-8E53-461BB505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944" y="2938959"/>
            <a:ext cx="13766206" cy="36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6" tIns="45708" rIns="91416" bIns="45708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 sz="1799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A04CF7-BDD3-3349-917C-6FC361A54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945" y="4716900"/>
            <a:ext cx="184683" cy="36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6" tIns="45708" rIns="91416" bIns="45708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 sz="1799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1AD741B-972A-524A-B342-71EF42DF52CB}"/>
              </a:ext>
            </a:extLst>
          </p:cNvPr>
          <p:cNvSpPr txBox="1"/>
          <p:nvPr/>
        </p:nvSpPr>
        <p:spPr>
          <a:xfrm>
            <a:off x="9675454" y="2631467"/>
            <a:ext cx="2360604" cy="31379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664" indent="-285664">
              <a:buFontTx/>
              <a:buChar char="-"/>
            </a:pPr>
            <a:r>
              <a:rPr lang="nl-NL" sz="1799" dirty="0"/>
              <a:t>20% </a:t>
            </a:r>
            <a:r>
              <a:rPr lang="nl-NL" sz="1799" dirty="0" err="1"/>
              <a:t>flower</a:t>
            </a:r>
            <a:endParaRPr lang="nl-NL" sz="1799" dirty="0"/>
          </a:p>
          <a:p>
            <a:pPr marL="285664" indent="-285664">
              <a:buFontTx/>
              <a:buChar char="-"/>
            </a:pPr>
            <a:r>
              <a:rPr lang="nl-NL" sz="1799" dirty="0"/>
              <a:t>50% gras/</a:t>
            </a:r>
            <a:r>
              <a:rPr lang="nl-NL" sz="1799" dirty="0" err="1"/>
              <a:t>herbs</a:t>
            </a:r>
            <a:endParaRPr lang="nl-NL" sz="1799" dirty="0"/>
          </a:p>
          <a:p>
            <a:pPr marL="285664" indent="-285664">
              <a:buFontTx/>
              <a:buChar char="-"/>
            </a:pPr>
            <a:r>
              <a:rPr lang="nl-NL" sz="1799" dirty="0"/>
              <a:t>20% gras</a:t>
            </a:r>
          </a:p>
          <a:p>
            <a:pPr marL="285664" indent="-285664">
              <a:buFontTx/>
              <a:buChar char="-"/>
            </a:pPr>
            <a:r>
              <a:rPr lang="nl-NL" sz="1799" dirty="0"/>
              <a:t>8% </a:t>
            </a:r>
            <a:r>
              <a:rPr lang="nl-NL" sz="1799" dirty="0" err="1"/>
              <a:t>bird</a:t>
            </a:r>
            <a:r>
              <a:rPr lang="nl-NL" sz="1799" dirty="0"/>
              <a:t>/</a:t>
            </a:r>
            <a:r>
              <a:rPr lang="nl-NL" sz="1799" dirty="0" err="1"/>
              <a:t>partridge</a:t>
            </a:r>
            <a:endParaRPr lang="nl-NL" sz="1799" dirty="0"/>
          </a:p>
          <a:p>
            <a:pPr marL="285664" indent="-285664">
              <a:buFontTx/>
              <a:buChar char="-"/>
            </a:pPr>
            <a:r>
              <a:rPr lang="nl-NL" sz="1799" dirty="0"/>
              <a:t>2% </a:t>
            </a:r>
            <a:r>
              <a:rPr lang="nl-NL" sz="1799" dirty="0" err="1"/>
              <a:t>sand</a:t>
            </a:r>
            <a:r>
              <a:rPr lang="nl-NL" sz="1799" dirty="0"/>
              <a:t> </a:t>
            </a:r>
            <a:r>
              <a:rPr lang="nl-NL" sz="1799" dirty="0" err="1"/>
              <a:t>bumbelbee</a:t>
            </a:r>
            <a:endParaRPr lang="nl-NL" sz="1799" dirty="0"/>
          </a:p>
          <a:p>
            <a:endParaRPr lang="nl-NL" sz="1799" dirty="0"/>
          </a:p>
          <a:p>
            <a:endParaRPr lang="nl-NL" sz="1799" dirty="0"/>
          </a:p>
          <a:p>
            <a:pPr marL="285664" indent="-285664">
              <a:buFontTx/>
              <a:buChar char="-"/>
            </a:pPr>
            <a:endParaRPr lang="nl-NL" sz="1799" dirty="0"/>
          </a:p>
          <a:p>
            <a:pPr marL="285664" indent="-285664">
              <a:buFontTx/>
              <a:buChar char="-"/>
            </a:pPr>
            <a:endParaRPr lang="nl-NL" sz="1799" dirty="0"/>
          </a:p>
          <a:p>
            <a:endParaRPr lang="nl-NL" sz="1799" dirty="0"/>
          </a:p>
          <a:p>
            <a:pPr marL="285664" indent="-285664">
              <a:buFontTx/>
              <a:buChar char="-"/>
            </a:pPr>
            <a:endParaRPr lang="nl-NL" sz="1799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F4409F0-3B67-064D-AA44-A12D21D9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737"/>
            <a:ext cx="9704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6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kstvak 10">
            <a:extLst>
              <a:ext uri="{FF2B5EF4-FFF2-40B4-BE49-F238E27FC236}">
                <a16:creationId xmlns:a16="http://schemas.microsoft.com/office/drawing/2014/main" id="{94168EB3-63E4-254C-8098-55D0CDBA9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9211" y="1500692"/>
            <a:ext cx="3356688" cy="36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nl-NL" altLang="nl-NL" sz="1799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1509" name="Tekstvak 12">
            <a:extLst>
              <a:ext uri="{FF2B5EF4-FFF2-40B4-BE49-F238E27FC236}">
                <a16:creationId xmlns:a16="http://schemas.microsoft.com/office/drawing/2014/main" id="{69013E2D-2545-AB49-A333-7B555B12B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305" y="865427"/>
            <a:ext cx="5391030" cy="95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nl-NL" altLang="nl-NL" sz="2399" b="1" dirty="0">
                <a:solidFill>
                  <a:srgbClr val="1A6E56"/>
                </a:solidFill>
              </a:rPr>
              <a:t>Model Hoeksche Waard</a:t>
            </a:r>
          </a:p>
          <a:p>
            <a:pPr algn="ctr" eaLnBrk="1" hangingPunct="1"/>
            <a:endParaRPr lang="nl-NL" altLang="nl-NL" sz="3199" dirty="0">
              <a:latin typeface="Calibri" panose="020F0502020204030204" pitchFamily="34" charset="0"/>
            </a:endParaRPr>
          </a:p>
        </p:txBody>
      </p:sp>
      <p:sp>
        <p:nvSpPr>
          <p:cNvPr id="21510" name="Tijdelijke aanduiding voor tekst 2">
            <a:extLst>
              <a:ext uri="{FF2B5EF4-FFF2-40B4-BE49-F238E27FC236}">
                <a16:creationId xmlns:a16="http://schemas.microsoft.com/office/drawing/2014/main" id="{B73CEF13-4FC7-3D4A-9CDC-A8661F763ADE}"/>
              </a:ext>
            </a:extLst>
          </p:cNvPr>
          <p:cNvSpPr txBox="1">
            <a:spLocks/>
          </p:cNvSpPr>
          <p:nvPr/>
        </p:nvSpPr>
        <p:spPr bwMode="auto">
          <a:xfrm>
            <a:off x="6241102" y="1870482"/>
            <a:ext cx="6083302" cy="3437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efficiently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arranged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plots,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suitable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for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scaling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and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precision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agriculture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,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bordered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by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green field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margins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.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This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contributes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to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stimulate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and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maintain</a:t>
            </a:r>
            <a:r>
              <a:rPr lang="nl-NL" altLang="ja-JP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ja-JP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biodiversity</a:t>
            </a:r>
            <a:r>
              <a:rPr lang="ja-JP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”</a:t>
            </a:r>
            <a:endParaRPr lang="nl-NL" altLang="ja-JP" sz="1999" dirty="0">
              <a:solidFill>
                <a:srgbClr val="1C6238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nl-NL" altLang="nl-NL" sz="1999" dirty="0">
              <a:solidFill>
                <a:srgbClr val="1C6238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Using gps, gis en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geo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-information,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which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can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be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read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by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the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agricultural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machinery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.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Efficiently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for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 farmers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nl-NL" altLang="nl-NL" sz="1999" dirty="0">
              <a:solidFill>
                <a:srgbClr val="1C6238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Bottum</a:t>
            </a:r>
            <a:r>
              <a:rPr lang="nl-NL" altLang="nl-NL" sz="1999" dirty="0">
                <a:solidFill>
                  <a:srgbClr val="1C6238"/>
                </a:solidFill>
                <a:latin typeface="Calibri" panose="020F0502020204030204" pitchFamily="34" charset="0"/>
              </a:rPr>
              <a:t>-up proces / </a:t>
            </a:r>
            <a:r>
              <a:rPr lang="nl-NL" altLang="nl-NL" sz="1999" dirty="0" err="1">
                <a:solidFill>
                  <a:srgbClr val="1C6238"/>
                </a:solidFill>
                <a:latin typeface="Calibri" panose="020F0502020204030204" pitchFamily="34" charset="0"/>
              </a:rPr>
              <a:t>collaboration</a:t>
            </a:r>
            <a:endParaRPr lang="nl-NL" altLang="nl-NL" sz="1999" dirty="0">
              <a:solidFill>
                <a:srgbClr val="1C6238"/>
              </a:solidFill>
              <a:latin typeface="Calibri" panose="020F0502020204030204" pitchFamily="34" charset="0"/>
            </a:endParaRPr>
          </a:p>
        </p:txBody>
      </p:sp>
      <p:pic>
        <p:nvPicPr>
          <p:cNvPr id="21511" name="Picture 2">
            <a:extLst>
              <a:ext uri="{FF2B5EF4-FFF2-40B4-BE49-F238E27FC236}">
                <a16:creationId xmlns:a16="http://schemas.microsoft.com/office/drawing/2014/main" id="{896A3ABE-611C-B04E-A440-122DFAB12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9" y="844722"/>
            <a:ext cx="6139633" cy="472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189591C-0FB4-CF4D-ABD0-875F9FB01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623" y="276169"/>
            <a:ext cx="1227712" cy="82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84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4422617-8C77-4B90-8160-A4A4AFCD0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8613" y="1074671"/>
            <a:ext cx="5853078" cy="44799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AutoNum type="arabicParenR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Field margins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3 to 9 meters wide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Parallel to the plot edges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Parallel to the canals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Designed to serve specific purposes (habitat for insects and bees, habitat for birds, natural pest control, natural pollination)</a:t>
            </a:r>
          </a:p>
          <a:p>
            <a:pPr lvl="1">
              <a:lnSpc>
                <a:spcPct val="90000"/>
              </a:lnSpc>
            </a:pPr>
            <a:endParaRPr lang="en-US" sz="1300" dirty="0">
              <a:latin typeface="Circular Pro Book" panose="020B0604020101020102" pitchFamily="34" charset="77"/>
              <a:cs typeface="Circular Pro Book" panose="020B0604020101020102" pitchFamily="34" charset="77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2) Biodiversity lanes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In the middle of the plots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Maximum length for natural pest control &lt; 100-150 meters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Maximum length for natural pollination &lt; 3 km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Minimum 3 meters wide</a:t>
            </a:r>
          </a:p>
          <a:p>
            <a:pPr>
              <a:lnSpc>
                <a:spcPct val="90000"/>
              </a:lnSpc>
            </a:pPr>
            <a:endParaRPr lang="en-US" sz="1300" dirty="0">
              <a:latin typeface="Circular Pro Book" panose="020B0604020101020102" pitchFamily="34" charset="77"/>
              <a:cs typeface="Circular Pro Book" panose="020B0604020101020102" pitchFamily="34" charset="77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3) Steppingstones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&gt; 0,5 hectares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Depending on surface optimization (GPS and CTF farming)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Build on existing landscape elements like dikes, forest, bushes and canals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latin typeface="Circular Pro Book" panose="020B0604020101020102" pitchFamily="34" charset="77"/>
                <a:cs typeface="Circular Pro Book" panose="020B0604020101020102" pitchFamily="34" charset="77"/>
              </a:rPr>
              <a:t>Designed to serve specific purposes (habitat for insects and bees, habitat for wildlife, natural pest control, natural pollination, increase natural resilience)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7C4430-A64E-9744-AAAA-EBDE3ED6E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691" y="1471580"/>
            <a:ext cx="5947114" cy="3761548"/>
          </a:xfrm>
          <a:prstGeom prst="rect">
            <a:avLst/>
          </a:prstGeom>
          <a:noFill/>
        </p:spPr>
      </p:pic>
      <p:pic>
        <p:nvPicPr>
          <p:cNvPr id="12" name="Image 11" descr="Une image contenant plante, extérieur, vert, jardin&#10;&#10;Description générée automatiquement">
            <a:extLst>
              <a:ext uri="{FF2B5EF4-FFF2-40B4-BE49-F238E27FC236}">
                <a16:creationId xmlns:a16="http://schemas.microsoft.com/office/drawing/2014/main" id="{CDEB3EB6-1127-074E-81C2-EADE66E46A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5604"/>
          <a:stretch/>
        </p:blipFill>
        <p:spPr>
          <a:xfrm>
            <a:off x="0" y="5687878"/>
            <a:ext cx="12188805" cy="117012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D396BC9-11AE-0248-B20B-52ACB50CBE99}"/>
              </a:ext>
            </a:extLst>
          </p:cNvPr>
          <p:cNvSpPr txBox="1"/>
          <p:nvPr/>
        </p:nvSpPr>
        <p:spPr>
          <a:xfrm>
            <a:off x="1204697" y="387458"/>
            <a:ext cx="9779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7463E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Spatial consequences at farm level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3B404A2-8DD4-544D-9194-9BAD1AB82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5045" y="205644"/>
            <a:ext cx="1612176" cy="107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2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1ACB95F-3C4E-FC41-9794-F57D25020164}"/>
              </a:ext>
            </a:extLst>
          </p:cNvPr>
          <p:cNvSpPr txBox="1"/>
          <p:nvPr/>
        </p:nvSpPr>
        <p:spPr>
          <a:xfrm>
            <a:off x="1204697" y="387458"/>
            <a:ext cx="9779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7463E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Spatial consequences at farm level</a:t>
            </a:r>
          </a:p>
        </p:txBody>
      </p:sp>
      <p:pic>
        <p:nvPicPr>
          <p:cNvPr id="3" name="Image 2" descr="Une image contenant plante, extérieur, vert, jardin&#10;&#10;Description générée automatiquement">
            <a:extLst>
              <a:ext uri="{FF2B5EF4-FFF2-40B4-BE49-F238E27FC236}">
                <a16:creationId xmlns:a16="http://schemas.microsoft.com/office/drawing/2014/main" id="{496E8F3F-722C-EA4A-AD73-7CC0F27DFB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604"/>
          <a:stretch/>
        </p:blipFill>
        <p:spPr>
          <a:xfrm>
            <a:off x="0" y="5687878"/>
            <a:ext cx="12188805" cy="1170122"/>
          </a:xfrm>
          <a:prstGeom prst="rect">
            <a:avLst/>
          </a:prstGeom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1290DCA1-B213-394C-8581-E44776FE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9262"/>
            <a:ext cx="3731586" cy="25205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6" name="Afbeelding 3">
            <a:extLst>
              <a:ext uri="{FF2B5EF4-FFF2-40B4-BE49-F238E27FC236}">
                <a16:creationId xmlns:a16="http://schemas.microsoft.com/office/drawing/2014/main" id="{9CE2F45A-584A-DA4A-840B-A7EC5B5B9F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616"/>
          <a:stretch/>
        </p:blipFill>
        <p:spPr>
          <a:xfrm>
            <a:off x="7829550" y="1579262"/>
            <a:ext cx="4359256" cy="25205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Afbeelding 4">
            <a:extLst>
              <a:ext uri="{FF2B5EF4-FFF2-40B4-BE49-F238E27FC236}">
                <a16:creationId xmlns:a16="http://schemas.microsoft.com/office/drawing/2014/main" id="{287A4B59-BC10-AB4D-A4DB-262F897F19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061"/>
          <a:stretch/>
        </p:blipFill>
        <p:spPr>
          <a:xfrm>
            <a:off x="3731587" y="1579262"/>
            <a:ext cx="4097962" cy="25205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A3BF8AB4-72A5-8240-9307-64CFB93A5F1D}"/>
              </a:ext>
            </a:extLst>
          </p:cNvPr>
          <p:cNvSpPr txBox="1">
            <a:spLocks/>
          </p:cNvSpPr>
          <p:nvPr/>
        </p:nvSpPr>
        <p:spPr bwMode="auto">
          <a:xfrm>
            <a:off x="472761" y="4694923"/>
            <a:ext cx="27860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b="1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Biodiversity lane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3 meters wide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Middle of the plot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Natural pest control/natural pollination</a:t>
            </a:r>
          </a:p>
          <a:p>
            <a:pPr marL="0" indent="0" algn="ctr" eaLnBrk="1" hangingPunct="1">
              <a:spcBef>
                <a:spcPct val="20000"/>
              </a:spcBef>
            </a:pPr>
            <a:endParaRPr lang="en-US" altLang="nl-NL" sz="1300" dirty="0">
              <a:solidFill>
                <a:srgbClr val="3A4740"/>
              </a:solidFill>
              <a:latin typeface="Circular Pro Book" panose="020B0604020101020102" pitchFamily="34" charset="77"/>
              <a:cs typeface="Circular Pro Book" panose="020B0604020101020102" pitchFamily="34" charset="77"/>
            </a:endParaRP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CDA1D32F-8D04-9A4A-A45D-7123AFD1892E}"/>
              </a:ext>
            </a:extLst>
          </p:cNvPr>
          <p:cNvSpPr txBox="1">
            <a:spLocks/>
          </p:cNvSpPr>
          <p:nvPr/>
        </p:nvSpPr>
        <p:spPr bwMode="auto">
          <a:xfrm>
            <a:off x="3844613" y="4897809"/>
            <a:ext cx="38719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b="1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Field margins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Parallel to the plot edges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6 meters wide, 2 different strips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Natural pest control/natural pollination/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bird habitat</a:t>
            </a:r>
          </a:p>
          <a:p>
            <a:pPr marL="0" indent="0" algn="ctr" eaLnBrk="1" hangingPunct="1">
              <a:spcBef>
                <a:spcPct val="20000"/>
              </a:spcBef>
            </a:pPr>
            <a:endParaRPr lang="en-US" altLang="nl-NL" sz="1300" dirty="0">
              <a:solidFill>
                <a:srgbClr val="3A4740"/>
              </a:solidFill>
              <a:latin typeface="Circular Pro Book" panose="020B0604020101020102" pitchFamily="34" charset="77"/>
              <a:cs typeface="Circular Pro Book" panose="020B0604020101020102" pitchFamily="34" charset="77"/>
            </a:endParaRPr>
          </a:p>
          <a:p>
            <a:pPr marL="0" indent="0" algn="ctr" eaLnBrk="1" hangingPunct="1">
              <a:spcBef>
                <a:spcPct val="20000"/>
              </a:spcBef>
            </a:pPr>
            <a:endParaRPr lang="en-US" altLang="nl-NL" sz="1300" dirty="0">
              <a:solidFill>
                <a:srgbClr val="3A4740"/>
              </a:solidFill>
              <a:latin typeface="Circular Pro Book" panose="020B0604020101020102" pitchFamily="34" charset="77"/>
              <a:cs typeface="Circular Pro Book" panose="020B0604020101020102" pitchFamily="34" charset="77"/>
            </a:endParaRP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A19B474-BDCB-C949-B406-3149B92FF7FA}"/>
              </a:ext>
            </a:extLst>
          </p:cNvPr>
          <p:cNvSpPr txBox="1">
            <a:spLocks/>
          </p:cNvSpPr>
          <p:nvPr/>
        </p:nvSpPr>
        <p:spPr bwMode="auto">
          <a:xfrm>
            <a:off x="8387154" y="4517757"/>
            <a:ext cx="3244047" cy="117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b="1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Steppingstone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0.5 ha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Building on existing bushes</a:t>
            </a:r>
          </a:p>
          <a:p>
            <a:pPr marL="0" indent="0" algn="ctr" eaLnBrk="1" hangingPunct="1">
              <a:spcBef>
                <a:spcPct val="20000"/>
              </a:spcBef>
            </a:pPr>
            <a:r>
              <a:rPr lang="en-US" altLang="nl-NL" sz="1300" dirty="0">
                <a:solidFill>
                  <a:srgbClr val="3A4740"/>
                </a:solidFill>
                <a:latin typeface="Circular Pro Book" panose="020B0604020101020102" pitchFamily="34" charset="77"/>
                <a:cs typeface="Circular Pro Book" panose="020B0604020101020102" pitchFamily="34" charset="77"/>
              </a:rPr>
              <a:t>Habitat for partridges/natural pest control/natural pollination/natural resilience</a:t>
            </a:r>
          </a:p>
          <a:p>
            <a:pPr marL="0" indent="0" algn="ctr" eaLnBrk="1" hangingPunct="1">
              <a:spcBef>
                <a:spcPct val="20000"/>
              </a:spcBef>
            </a:pPr>
            <a:endParaRPr lang="en-US" altLang="nl-NL" sz="1300" dirty="0">
              <a:solidFill>
                <a:srgbClr val="3A4740"/>
              </a:solidFill>
              <a:latin typeface="Circular Pro Book" panose="020B0604020101020102" pitchFamily="34" charset="77"/>
              <a:cs typeface="Circular Pro Book" panose="020B0604020101020102" pitchFamily="34" charset="77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7751924-D36E-9446-A251-643C292DED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6836" y="205644"/>
            <a:ext cx="1830385" cy="122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6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B705D92F-5EC2-4BAA-9A74-08E4DB32F5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66" y="3416754"/>
            <a:ext cx="5439766" cy="3065979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F58532B-B8C6-4FCD-99D2-FE6D3138C5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9999" y="3416750"/>
            <a:ext cx="5541062" cy="306930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15991159-CF7B-4511-B58E-AC7A2FC5ACC5}"/>
              </a:ext>
            </a:extLst>
          </p:cNvPr>
          <p:cNvSpPr txBox="1"/>
          <p:nvPr/>
        </p:nvSpPr>
        <p:spPr>
          <a:xfrm>
            <a:off x="4712538" y="3416753"/>
            <a:ext cx="2400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Gras-</a:t>
            </a:r>
            <a:r>
              <a:rPr lang="nl-NL" dirty="0" err="1"/>
              <a:t>herb</a:t>
            </a:r>
            <a:r>
              <a:rPr lang="nl-NL" dirty="0"/>
              <a:t> 2</a:t>
            </a:r>
            <a:r>
              <a:rPr lang="nl-NL" baseline="30000" dirty="0"/>
              <a:t>e</a:t>
            </a:r>
            <a:r>
              <a:rPr lang="nl-NL" dirty="0"/>
              <a:t> </a:t>
            </a:r>
            <a:r>
              <a:rPr lang="nl-NL" dirty="0" err="1"/>
              <a:t>year</a:t>
            </a:r>
            <a:r>
              <a:rPr lang="nl-NL" dirty="0"/>
              <a:t> (GK2)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BC6C6B9E-5BB7-4902-8297-EE6CAC7150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267" y="374247"/>
            <a:ext cx="5442734" cy="306352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0293E21C-6C10-45DE-B369-C43C65E6D5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9999" y="374246"/>
            <a:ext cx="5541062" cy="3054754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CD5D3869-B264-448D-878E-8B256A73B158}"/>
              </a:ext>
            </a:extLst>
          </p:cNvPr>
          <p:cNvSpPr txBox="1"/>
          <p:nvPr/>
        </p:nvSpPr>
        <p:spPr>
          <a:xfrm>
            <a:off x="8559737" y="271076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99"/>
                </a:solidFill>
              </a:rPr>
              <a:t>28 juni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AEDC4AA-2A43-4852-A48B-B92905D53AC6}"/>
              </a:ext>
            </a:extLst>
          </p:cNvPr>
          <p:cNvSpPr txBox="1"/>
          <p:nvPr/>
        </p:nvSpPr>
        <p:spPr>
          <a:xfrm>
            <a:off x="2061966" y="5464898"/>
            <a:ext cx="77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99"/>
                </a:solidFill>
              </a:rPr>
              <a:t>11 juli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4A4D28-ADA2-4487-A6C4-CF06319C92C0}"/>
              </a:ext>
            </a:extLst>
          </p:cNvPr>
          <p:cNvSpPr txBox="1"/>
          <p:nvPr/>
        </p:nvSpPr>
        <p:spPr>
          <a:xfrm>
            <a:off x="4618007" y="2768661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99"/>
                </a:solidFill>
              </a:rPr>
              <a:t>3 juni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3AFE7A81-2B92-4CEC-AC98-7A49B341CEDB}"/>
              </a:ext>
            </a:extLst>
          </p:cNvPr>
          <p:cNvSpPr txBox="1"/>
          <p:nvPr/>
        </p:nvSpPr>
        <p:spPr>
          <a:xfrm>
            <a:off x="8131361" y="5446752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99"/>
                </a:solidFill>
              </a:rPr>
              <a:t>28 aug.</a:t>
            </a:r>
          </a:p>
        </p:txBody>
      </p:sp>
    </p:spTree>
    <p:extLst>
      <p:ext uri="{BB962C8B-B14F-4D97-AF65-F5344CB8AC3E}">
        <p14:creationId xmlns:p14="http://schemas.microsoft.com/office/powerpoint/2010/main" val="1356528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45A1289-9646-1743-98FA-E0E3056F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579" y="406778"/>
            <a:ext cx="2012252" cy="1346327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216255" y="1364294"/>
            <a:ext cx="8350992" cy="3476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799" b="1" dirty="0" err="1">
                <a:solidFill>
                  <a:srgbClr val="1A6E56"/>
                </a:solidFill>
              </a:rPr>
              <a:t>Collective</a:t>
            </a:r>
            <a:r>
              <a:rPr lang="nl-NL" sz="2799" b="1" dirty="0">
                <a:solidFill>
                  <a:srgbClr val="1A6E56"/>
                </a:solidFill>
              </a:rPr>
              <a:t> of farmers         </a:t>
            </a:r>
          </a:p>
          <a:p>
            <a:r>
              <a:rPr lang="nl-NL" sz="2799" b="1" dirty="0">
                <a:solidFill>
                  <a:srgbClr val="1A6E56"/>
                </a:solidFill>
              </a:rPr>
              <a:t>	Hoeksche Waard </a:t>
            </a:r>
            <a:r>
              <a:rPr lang="nl-NL" sz="1999" b="1" dirty="0">
                <a:solidFill>
                  <a:srgbClr val="1A6E56"/>
                </a:solidFill>
              </a:rPr>
              <a:t>(32)</a:t>
            </a:r>
          </a:p>
          <a:p>
            <a:endParaRPr lang="nl-NL" sz="1999" b="1" dirty="0">
              <a:solidFill>
                <a:srgbClr val="1A6E56"/>
              </a:solidFill>
            </a:endParaRPr>
          </a:p>
          <a:p>
            <a:pPr marL="342797" indent="-342797">
              <a:buFontTx/>
              <a:buChar char="-"/>
            </a:pPr>
            <a:r>
              <a:rPr lang="nl-NL" sz="1999" b="1" dirty="0">
                <a:solidFill>
                  <a:srgbClr val="1A6E56"/>
                </a:solidFill>
              </a:rPr>
              <a:t>165 ha field </a:t>
            </a:r>
            <a:r>
              <a:rPr lang="nl-NL" sz="1999" b="1" dirty="0" err="1">
                <a:solidFill>
                  <a:srgbClr val="1A6E56"/>
                </a:solidFill>
              </a:rPr>
              <a:t>margins</a:t>
            </a:r>
            <a:endParaRPr lang="nl-NL" sz="1999" b="1" dirty="0">
              <a:solidFill>
                <a:srgbClr val="1A6E56"/>
              </a:solidFill>
            </a:endParaRPr>
          </a:p>
          <a:p>
            <a:pPr marL="342797" indent="-342797">
              <a:buFontTx/>
              <a:buChar char="-"/>
            </a:pPr>
            <a:r>
              <a:rPr lang="nl-NL" sz="1999" b="1" dirty="0">
                <a:solidFill>
                  <a:srgbClr val="1A6E56"/>
                </a:solidFill>
              </a:rPr>
              <a:t>80 ha </a:t>
            </a:r>
            <a:r>
              <a:rPr lang="nl-NL" sz="1999" b="1" dirty="0" err="1">
                <a:solidFill>
                  <a:srgbClr val="1A6E56"/>
                </a:solidFill>
              </a:rPr>
              <a:t>meadow-birds</a:t>
            </a:r>
            <a:r>
              <a:rPr lang="nl-NL" sz="1999" b="1" dirty="0">
                <a:solidFill>
                  <a:srgbClr val="1A6E56"/>
                </a:solidFill>
              </a:rPr>
              <a:t> </a:t>
            </a:r>
            <a:r>
              <a:rPr lang="nl-NL" sz="1999" b="1" dirty="0" err="1">
                <a:solidFill>
                  <a:srgbClr val="1A6E56"/>
                </a:solidFill>
              </a:rPr>
              <a:t>aragements</a:t>
            </a:r>
            <a:endParaRPr lang="nl-NL" sz="1999" b="1" dirty="0">
              <a:solidFill>
                <a:srgbClr val="1A6E56"/>
              </a:solidFill>
            </a:endParaRPr>
          </a:p>
          <a:p>
            <a:pPr marL="342797" indent="-342797">
              <a:buFontTx/>
              <a:buChar char="-"/>
            </a:pPr>
            <a:r>
              <a:rPr lang="nl-NL" sz="1999" b="1" dirty="0">
                <a:solidFill>
                  <a:srgbClr val="1A6E56"/>
                </a:solidFill>
              </a:rPr>
              <a:t>1/3 </a:t>
            </a:r>
            <a:r>
              <a:rPr lang="nl-NL" sz="1999" b="1" dirty="0" err="1">
                <a:solidFill>
                  <a:srgbClr val="1A6E56"/>
                </a:solidFill>
              </a:rPr>
              <a:t>participating</a:t>
            </a:r>
            <a:r>
              <a:rPr lang="nl-NL" sz="1999" b="1" dirty="0">
                <a:solidFill>
                  <a:srgbClr val="1A6E56"/>
                </a:solidFill>
              </a:rPr>
              <a:t> farms</a:t>
            </a:r>
          </a:p>
          <a:p>
            <a:pPr marL="457063" indent="-457063">
              <a:buFontTx/>
              <a:buChar char="-"/>
            </a:pPr>
            <a:r>
              <a:rPr lang="nl-NL" sz="1999" b="1" dirty="0">
                <a:solidFill>
                  <a:srgbClr val="1A6E56"/>
                </a:solidFill>
              </a:rPr>
              <a:t>&gt; 850 km </a:t>
            </a:r>
            <a:r>
              <a:rPr lang="nl-NL" sz="1999" b="1" dirty="0" err="1">
                <a:solidFill>
                  <a:srgbClr val="1A6E56"/>
                </a:solidFill>
              </a:rPr>
              <a:t>total</a:t>
            </a:r>
            <a:r>
              <a:rPr lang="nl-NL" sz="1999" b="1" dirty="0">
                <a:solidFill>
                  <a:srgbClr val="1A6E56"/>
                </a:solidFill>
              </a:rPr>
              <a:t> field </a:t>
            </a:r>
            <a:r>
              <a:rPr lang="nl-NL" sz="1999" b="1" dirty="0" err="1">
                <a:solidFill>
                  <a:srgbClr val="1A6E56"/>
                </a:solidFill>
              </a:rPr>
              <a:t>margins</a:t>
            </a:r>
            <a:endParaRPr lang="nl-NL" sz="1999" b="1" dirty="0">
              <a:solidFill>
                <a:srgbClr val="1A6E56"/>
              </a:solidFill>
            </a:endParaRPr>
          </a:p>
          <a:p>
            <a:pPr marL="457063" indent="-457063">
              <a:buFontTx/>
              <a:buChar char="-"/>
            </a:pPr>
            <a:endParaRPr lang="nl-NL" sz="2799" b="1" dirty="0">
              <a:solidFill>
                <a:srgbClr val="1A6E56"/>
              </a:solidFill>
            </a:endParaRPr>
          </a:p>
          <a:p>
            <a:endParaRPr lang="nl-NL" sz="1799" dirty="0"/>
          </a:p>
          <a:p>
            <a:endParaRPr lang="nl-NL" sz="1799" dirty="0"/>
          </a:p>
        </p:txBody>
      </p:sp>
      <p:pic>
        <p:nvPicPr>
          <p:cNvPr id="7" name="Afbeelding 6" descr="collectieven">
            <a:extLst>
              <a:ext uri="{FF2B5EF4-FFF2-40B4-BE49-F238E27FC236}">
                <a16:creationId xmlns:a16="http://schemas.microsoft.com/office/drawing/2014/main" id="{8EB99964-89D1-E743-B330-830ECD4A4D0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839" y="0"/>
            <a:ext cx="6229751" cy="6590408"/>
          </a:xfrm>
          <a:prstGeom prst="rect">
            <a:avLst/>
          </a:prstGeom>
          <a:noFill/>
        </p:spPr>
      </p:pic>
      <p:sp>
        <p:nvSpPr>
          <p:cNvPr id="8" name="Pijl rechts 7"/>
          <p:cNvSpPr/>
          <p:nvPr/>
        </p:nvSpPr>
        <p:spPr>
          <a:xfrm>
            <a:off x="5555142" y="3488243"/>
            <a:ext cx="6493941" cy="135264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799"/>
          </a:p>
        </p:txBody>
      </p:sp>
    </p:spTree>
    <p:extLst>
      <p:ext uri="{BB962C8B-B14F-4D97-AF65-F5344CB8AC3E}">
        <p14:creationId xmlns:p14="http://schemas.microsoft.com/office/powerpoint/2010/main" val="47239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45A1289-9646-1743-98FA-E0E3056F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462" y="2759590"/>
            <a:ext cx="3340776" cy="223519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929" y="1369287"/>
            <a:ext cx="1202776" cy="92218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14" y="5165957"/>
            <a:ext cx="2167259" cy="39299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65" y="4048827"/>
            <a:ext cx="571873" cy="84174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820" y="3980267"/>
            <a:ext cx="1115580" cy="157868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332" y="309732"/>
            <a:ext cx="1104772" cy="73835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5527" y="2729762"/>
            <a:ext cx="675126" cy="139847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365" y="5747069"/>
            <a:ext cx="1612149" cy="55448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65153" y="4600161"/>
            <a:ext cx="1238113" cy="971663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52474" y="300162"/>
            <a:ext cx="1741933" cy="734726"/>
          </a:xfrm>
          <a:prstGeom prst="rect">
            <a:avLst/>
          </a:prstGeom>
        </p:spPr>
      </p:pic>
      <p:cxnSp>
        <p:nvCxnSpPr>
          <p:cNvPr id="20" name="Rechte verbindingslijn met pijl 19"/>
          <p:cNvCxnSpPr>
            <a:cxnSpLocks/>
          </p:cNvCxnSpPr>
          <p:nvPr/>
        </p:nvCxnSpPr>
        <p:spPr>
          <a:xfrm>
            <a:off x="7117237" y="3980267"/>
            <a:ext cx="136271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>
            <a:cxnSpLocks/>
          </p:cNvCxnSpPr>
          <p:nvPr/>
        </p:nvCxnSpPr>
        <p:spPr>
          <a:xfrm>
            <a:off x="5055978" y="1048088"/>
            <a:ext cx="0" cy="80961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Afbeelding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16811" y="3048641"/>
            <a:ext cx="1193076" cy="119307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58754" y="1415230"/>
            <a:ext cx="2099208" cy="487235"/>
          </a:xfrm>
          <a:prstGeom prst="rect">
            <a:avLst/>
          </a:prstGeom>
        </p:spPr>
      </p:pic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6CF86B2B-A734-C741-8E5C-DEE4DCAD8B78}"/>
              </a:ext>
            </a:extLst>
          </p:cNvPr>
          <p:cNvCxnSpPr>
            <a:cxnSpLocks/>
          </p:cNvCxnSpPr>
          <p:nvPr/>
        </p:nvCxnSpPr>
        <p:spPr>
          <a:xfrm>
            <a:off x="4971718" y="2271171"/>
            <a:ext cx="0" cy="45859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chaalvergroting in een kleinschalig landschap">
            <a:extLst>
              <a:ext uri="{FF2B5EF4-FFF2-40B4-BE49-F238E27FC236}">
                <a16:creationId xmlns:a16="http://schemas.microsoft.com/office/drawing/2014/main" id="{5E3B322B-E82A-A24D-AE2F-E94C18ECB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71" y="3158166"/>
            <a:ext cx="1161446" cy="54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eksche Waard Nieuws - Pagina 467 van 706 - Lokaal echt Hoeksch Nieuws uit  jouw buurt!">
            <a:extLst>
              <a:ext uri="{FF2B5EF4-FFF2-40B4-BE49-F238E27FC236}">
                <a16:creationId xmlns:a16="http://schemas.microsoft.com/office/drawing/2014/main" id="{139DDBB5-1BAF-E843-A246-76C4CCAA6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36" y="2187786"/>
            <a:ext cx="1501255" cy="77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rtners &amp; Betrokken partijen · LIFE IP Deltanatuur">
            <a:extLst>
              <a:ext uri="{FF2B5EF4-FFF2-40B4-BE49-F238E27FC236}">
                <a16:creationId xmlns:a16="http://schemas.microsoft.com/office/drawing/2014/main" id="{FC1A6BBB-F2D8-824F-B2B1-C71BE6BEA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982" y="5743841"/>
            <a:ext cx="1883336" cy="88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 natuurmonumenten logo – Mobiliteitsbattle Overijssel">
            <a:extLst>
              <a:ext uri="{FF2B5EF4-FFF2-40B4-BE49-F238E27FC236}">
                <a16:creationId xmlns:a16="http://schemas.microsoft.com/office/drawing/2014/main" id="{80CF40C7-A244-674D-B73C-8A1D78424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085" y="4907380"/>
            <a:ext cx="1887304" cy="6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BED 2018 + UvA logo | Ecology of the past">
            <a:extLst>
              <a:ext uri="{FF2B5EF4-FFF2-40B4-BE49-F238E27FC236}">
                <a16:creationId xmlns:a16="http://schemas.microsoft.com/office/drawing/2014/main" id="{5D4FC270-D95B-0A42-B721-0DCDB99D4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413" y="3169948"/>
            <a:ext cx="1060578" cy="106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7985A472-C08A-794F-88DA-4CD980E6E2B6}"/>
              </a:ext>
            </a:extLst>
          </p:cNvPr>
          <p:cNvCxnSpPr>
            <a:cxnSpLocks/>
          </p:cNvCxnSpPr>
          <p:nvPr/>
        </p:nvCxnSpPr>
        <p:spPr>
          <a:xfrm>
            <a:off x="2020076" y="3980267"/>
            <a:ext cx="1185037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>
            <a:extLst>
              <a:ext uri="{FF2B5EF4-FFF2-40B4-BE49-F238E27FC236}">
                <a16:creationId xmlns:a16="http://schemas.microsoft.com/office/drawing/2014/main" id="{142F414B-4532-A94E-963B-957C805C5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71" y="1349851"/>
            <a:ext cx="1635867" cy="61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Nederlandse Akkerbouw Vakbond | PotatoPro">
            <a:extLst>
              <a:ext uri="{FF2B5EF4-FFF2-40B4-BE49-F238E27FC236}">
                <a16:creationId xmlns:a16="http://schemas.microsoft.com/office/drawing/2014/main" id="{BDB4669D-BD2B-114C-8427-C2E60B21F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72" y="260317"/>
            <a:ext cx="1888228" cy="92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E51D2FAF-3CAA-104F-AC94-DEDEF04E339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49024" y="3097673"/>
            <a:ext cx="1238114" cy="662653"/>
          </a:xfrm>
          <a:prstGeom prst="rect">
            <a:avLst/>
          </a:prstGeom>
        </p:spPr>
      </p:pic>
      <p:pic>
        <p:nvPicPr>
          <p:cNvPr id="1040" name="Picture 16" descr="landbouw - Twitter Search / Twitter">
            <a:extLst>
              <a:ext uri="{FF2B5EF4-FFF2-40B4-BE49-F238E27FC236}">
                <a16:creationId xmlns:a16="http://schemas.microsoft.com/office/drawing/2014/main" id="{138B41E9-D029-794B-A774-A160BCFA7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39" y="1360715"/>
            <a:ext cx="662653" cy="66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B1C69E5A-2EC2-61AC-EA26-E9FF59F21D58}"/>
              </a:ext>
            </a:extLst>
          </p:cNvPr>
          <p:cNvCxnSpPr>
            <a:cxnSpLocks/>
          </p:cNvCxnSpPr>
          <p:nvPr/>
        </p:nvCxnSpPr>
        <p:spPr>
          <a:xfrm flipH="1">
            <a:off x="5232477" y="1642705"/>
            <a:ext cx="585981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Boer Royalty-Vrije Foto's, Plaatjes, Beelden En Stock Fotografie | Red  tractor, Free clip art, Cartoon clip art">
            <a:extLst>
              <a:ext uri="{FF2B5EF4-FFF2-40B4-BE49-F238E27FC236}">
                <a16:creationId xmlns:a16="http://schemas.microsoft.com/office/drawing/2014/main" id="{E968F77C-6C77-81C9-D59D-29E95AA85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90" y="5299889"/>
            <a:ext cx="1385412" cy="140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2521A255-8B84-11CA-B44C-B0F347F02A03}"/>
              </a:ext>
            </a:extLst>
          </p:cNvPr>
          <p:cNvCxnSpPr>
            <a:cxnSpLocks/>
          </p:cNvCxnSpPr>
          <p:nvPr/>
        </p:nvCxnSpPr>
        <p:spPr>
          <a:xfrm>
            <a:off x="5164454" y="4954315"/>
            <a:ext cx="0" cy="45859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98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51C8D-D0E7-EB41-BE3B-CE2AB843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74638"/>
            <a:ext cx="7554171" cy="872576"/>
          </a:xfrm>
        </p:spPr>
        <p:txBody>
          <a:bodyPr>
            <a:normAutofit fontScale="90000"/>
          </a:bodyPr>
          <a:lstStyle/>
          <a:p>
            <a:r>
              <a:rPr lang="nl-NL" dirty="0"/>
              <a:t>Business model: </a:t>
            </a:r>
            <a:r>
              <a:rPr lang="nl-NL" dirty="0" err="1"/>
              <a:t>Contribution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6E01FD-4180-1147-A78A-DE861BF4B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312" y="1291282"/>
            <a:ext cx="8386278" cy="45259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nl-NL" sz="2000" dirty="0" err="1"/>
              <a:t>Collective</a:t>
            </a:r>
            <a:r>
              <a:rPr lang="nl-NL" sz="2000" dirty="0"/>
              <a:t> of farmers  Hoeksche Waard -&gt; Non-profit</a:t>
            </a:r>
          </a:p>
          <a:p>
            <a:r>
              <a:rPr lang="nl-NL" sz="2000" dirty="0" err="1"/>
              <a:t>farmland</a:t>
            </a:r>
            <a:endParaRPr lang="nl-NL" sz="2000" dirty="0"/>
          </a:p>
          <a:p>
            <a:r>
              <a:rPr lang="nl-NL" sz="2000" dirty="0"/>
              <a:t>Contract 6 </a:t>
            </a:r>
            <a:r>
              <a:rPr lang="nl-NL" sz="2000" dirty="0" err="1"/>
              <a:t>year</a:t>
            </a:r>
            <a:endParaRPr lang="nl-NL" sz="2000" dirty="0"/>
          </a:p>
          <a:p>
            <a:r>
              <a:rPr lang="nl-NL" sz="2000" dirty="0"/>
              <a:t>CCHW executive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knowledge</a:t>
            </a:r>
            <a:r>
              <a:rPr lang="nl-NL" sz="2000" dirty="0"/>
              <a:t> partner </a:t>
            </a:r>
          </a:p>
          <a:p>
            <a:r>
              <a:rPr lang="nl-NL" sz="2000" dirty="0"/>
              <a:t>budget € 493.963 per </a:t>
            </a:r>
            <a:r>
              <a:rPr lang="nl-NL" sz="2000" dirty="0" err="1"/>
              <a:t>year</a:t>
            </a:r>
            <a:r>
              <a:rPr lang="nl-NL" sz="2000" dirty="0"/>
              <a:t>  (€ 20.000 private </a:t>
            </a:r>
            <a:r>
              <a:rPr lang="nl-NL" sz="2000" dirty="0" err="1"/>
              <a:t>finance</a:t>
            </a:r>
            <a:r>
              <a:rPr lang="nl-NL" sz="2000" dirty="0"/>
              <a:t> HW)</a:t>
            </a:r>
          </a:p>
          <a:p>
            <a:r>
              <a:rPr lang="nl-NL" sz="2000" dirty="0" err="1"/>
              <a:t>collective</a:t>
            </a:r>
            <a:r>
              <a:rPr lang="nl-NL" sz="2000" dirty="0"/>
              <a:t> </a:t>
            </a:r>
            <a:r>
              <a:rPr lang="nl-NL" sz="2000" dirty="0" err="1"/>
              <a:t>purchasing</a:t>
            </a:r>
            <a:r>
              <a:rPr lang="nl-NL" sz="2000" dirty="0"/>
              <a:t> </a:t>
            </a:r>
            <a:r>
              <a:rPr lang="nl-NL" sz="2000" dirty="0" err="1"/>
              <a:t>seed</a:t>
            </a:r>
            <a:r>
              <a:rPr lang="nl-NL" sz="2000" dirty="0"/>
              <a:t>(mix) via CCHW</a:t>
            </a:r>
          </a:p>
          <a:p>
            <a:r>
              <a:rPr lang="nl-NL" sz="2000" dirty="0" err="1"/>
              <a:t>collective</a:t>
            </a:r>
            <a:r>
              <a:rPr lang="nl-NL" sz="2000" dirty="0"/>
              <a:t> </a:t>
            </a:r>
            <a:r>
              <a:rPr lang="nl-NL" sz="2000" dirty="0" err="1"/>
              <a:t>sowing</a:t>
            </a:r>
            <a:r>
              <a:rPr lang="nl-NL" sz="2000" dirty="0"/>
              <a:t> / </a:t>
            </a:r>
            <a:r>
              <a:rPr lang="nl-NL" sz="2000" dirty="0" err="1"/>
              <a:t>hoeing</a:t>
            </a:r>
            <a:r>
              <a:rPr lang="nl-NL" sz="2000" dirty="0"/>
              <a:t> via CCHW</a:t>
            </a:r>
          </a:p>
          <a:p>
            <a:r>
              <a:rPr lang="nl-NL" sz="2000" dirty="0"/>
              <a:t>control / monitoring / </a:t>
            </a:r>
            <a:r>
              <a:rPr lang="nl-NL" sz="2000" dirty="0" err="1"/>
              <a:t>evaluation</a:t>
            </a:r>
            <a:r>
              <a:rPr lang="nl-NL" sz="2000" dirty="0"/>
              <a:t> </a:t>
            </a:r>
            <a:r>
              <a:rPr lang="nl-NL" sz="2000" dirty="0" err="1"/>
              <a:t>by</a:t>
            </a:r>
            <a:r>
              <a:rPr lang="nl-NL" sz="2000" dirty="0"/>
              <a:t> CCHW </a:t>
            </a:r>
          </a:p>
          <a:p>
            <a:endParaRPr lang="nl-NL" sz="2000" dirty="0"/>
          </a:p>
          <a:p>
            <a:r>
              <a:rPr lang="nl-NL" sz="2000" dirty="0" err="1"/>
              <a:t>fees</a:t>
            </a:r>
            <a:r>
              <a:rPr lang="nl-NL" sz="2000" dirty="0"/>
              <a:t> </a:t>
            </a:r>
            <a:r>
              <a:rPr lang="nl-NL" sz="2000" dirty="0" err="1"/>
              <a:t>based</a:t>
            </a:r>
            <a:r>
              <a:rPr lang="nl-NL" sz="2000" dirty="0"/>
              <a:t> on ‘</a:t>
            </a:r>
            <a:r>
              <a:rPr lang="nl-NL" sz="2000" dirty="0" err="1"/>
              <a:t>breakeven</a:t>
            </a:r>
            <a:r>
              <a:rPr lang="nl-NL" sz="2000" dirty="0"/>
              <a:t>” </a:t>
            </a:r>
            <a:r>
              <a:rPr lang="nl-NL" sz="2000" dirty="0" err="1"/>
              <a:t>fixed</a:t>
            </a:r>
            <a:r>
              <a:rPr lang="nl-NL" sz="2000" dirty="0"/>
              <a:t> </a:t>
            </a:r>
            <a:r>
              <a:rPr lang="nl-NL" sz="2000" dirty="0" err="1"/>
              <a:t>costs</a:t>
            </a:r>
            <a:r>
              <a:rPr lang="nl-NL" sz="2000" dirty="0"/>
              <a:t> of </a:t>
            </a:r>
            <a:r>
              <a:rPr lang="nl-NL" sz="2000" dirty="0" err="1"/>
              <a:t>farmland</a:t>
            </a:r>
            <a:r>
              <a:rPr lang="nl-NL" sz="2000" dirty="0"/>
              <a:t>: </a:t>
            </a:r>
          </a:p>
          <a:p>
            <a:pPr marL="0" indent="0">
              <a:buNone/>
            </a:pPr>
            <a:r>
              <a:rPr lang="nl-NL" sz="2000" dirty="0"/>
              <a:t>		gras € 0,09 /m2</a:t>
            </a:r>
          </a:p>
          <a:p>
            <a:pPr marL="0" indent="0">
              <a:buNone/>
            </a:pPr>
            <a:r>
              <a:rPr lang="nl-NL" sz="2000" dirty="0"/>
              <a:t>             	gras </a:t>
            </a:r>
            <a:r>
              <a:rPr lang="nl-NL" sz="2000" dirty="0" err="1"/>
              <a:t>herb</a:t>
            </a:r>
            <a:r>
              <a:rPr lang="nl-NL" sz="2000" dirty="0"/>
              <a:t> </a:t>
            </a:r>
            <a:r>
              <a:rPr lang="nl-NL" sz="2000" dirty="0" err="1"/>
              <a:t>old</a:t>
            </a:r>
            <a:r>
              <a:rPr lang="nl-NL" sz="2000" dirty="0"/>
              <a:t> € 0,17 /m2</a:t>
            </a:r>
          </a:p>
          <a:p>
            <a:pPr marL="0" indent="0">
              <a:buNone/>
            </a:pPr>
            <a:r>
              <a:rPr lang="nl-NL" sz="2000" dirty="0"/>
              <a:t>             	gras </a:t>
            </a:r>
            <a:r>
              <a:rPr lang="nl-NL" sz="2000" dirty="0" err="1"/>
              <a:t>herb</a:t>
            </a:r>
            <a:r>
              <a:rPr lang="nl-NL" sz="2000" dirty="0"/>
              <a:t> new € 0,21 /m2 </a:t>
            </a:r>
          </a:p>
          <a:p>
            <a:pPr marL="0" indent="0">
              <a:buNone/>
            </a:pPr>
            <a:r>
              <a:rPr lang="nl-NL" sz="2000" dirty="0"/>
              <a:t>	     	</a:t>
            </a:r>
            <a:r>
              <a:rPr lang="nl-NL" sz="2000" dirty="0" err="1"/>
              <a:t>flowers</a:t>
            </a:r>
            <a:r>
              <a:rPr lang="nl-NL" sz="2000" dirty="0"/>
              <a:t> / </a:t>
            </a:r>
            <a:r>
              <a:rPr lang="nl-NL" sz="2000" dirty="0" err="1"/>
              <a:t>partrige</a:t>
            </a:r>
            <a:r>
              <a:rPr lang="nl-NL" sz="2000" dirty="0"/>
              <a:t> / WV/ </a:t>
            </a:r>
            <a:r>
              <a:rPr lang="nl-NL" sz="2000" dirty="0" err="1"/>
              <a:t>sand</a:t>
            </a:r>
            <a:r>
              <a:rPr lang="nl-NL" sz="2000" dirty="0"/>
              <a:t> </a:t>
            </a:r>
            <a:r>
              <a:rPr lang="nl-NL" sz="2000" dirty="0" err="1"/>
              <a:t>bumbelbee</a:t>
            </a:r>
            <a:r>
              <a:rPr lang="nl-NL" sz="2000" dirty="0"/>
              <a:t>  € 0,30/m2 </a:t>
            </a:r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7E0A16D-E238-5F4D-85D6-217527ABB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2541" y="132261"/>
            <a:ext cx="1516972" cy="1014953"/>
          </a:xfrm>
          <a:prstGeom prst="rect">
            <a:avLst/>
          </a:prstGeom>
        </p:spPr>
      </p:pic>
      <p:pic>
        <p:nvPicPr>
          <p:cNvPr id="6" name="Afbeelding 5" descr="Afbeelding met bloem, plant&#10;&#10;Automatisch gegenereerde beschrijving">
            <a:extLst>
              <a:ext uri="{FF2B5EF4-FFF2-40B4-BE49-F238E27FC236}">
                <a16:creationId xmlns:a16="http://schemas.microsoft.com/office/drawing/2014/main" id="{F73824D3-039F-0B45-A88F-16B248AD9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068368" y="1884411"/>
            <a:ext cx="4525963" cy="33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25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CBF96A392AE46A3C638EA4F3B7AE7" ma:contentTypeVersion="10" ma:contentTypeDescription="Een nieuw document maken." ma:contentTypeScope="" ma:versionID="a8f2f1363b45b59f1a2607f804028082">
  <xsd:schema xmlns:xsd="http://www.w3.org/2001/XMLSchema" xmlns:xs="http://www.w3.org/2001/XMLSchema" xmlns:p="http://schemas.microsoft.com/office/2006/metadata/properties" xmlns:ns2="4977bf94-413c-4246-85b9-37b4da5271f0" xmlns:ns3="f4c2f2d3-7b45-47e0-a8d3-1dc3a37cf9a9" targetNamespace="http://schemas.microsoft.com/office/2006/metadata/properties" ma:root="true" ma:fieldsID="49d52370e6c5eb64f98e0f52a8b5447e" ns2:_="" ns3:_="">
    <xsd:import namespace="4977bf94-413c-4246-85b9-37b4da5271f0"/>
    <xsd:import namespace="f4c2f2d3-7b45-47e0-a8d3-1dc3a37cf9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7bf94-413c-4246-85b9-37b4da5271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c2f2d3-7b45-47e0-a8d3-1dc3a37cf9a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0963BC-5875-476F-9FFC-0A97C823D5E7}">
  <ds:schemaRefs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4977bf94-413c-4246-85b9-37b4da5271f0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f4c2f2d3-7b45-47e0-a8d3-1dc3a37cf9a9"/>
  </ds:schemaRefs>
</ds:datastoreItem>
</file>

<file path=customXml/itemProps2.xml><?xml version="1.0" encoding="utf-8"?>
<ds:datastoreItem xmlns:ds="http://schemas.openxmlformats.org/officeDocument/2006/customXml" ds:itemID="{EDA2EB36-2601-490D-9337-25C82A283B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EC9B4B-F7F0-44E1-AFD8-7E96CDC40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77bf94-413c-4246-85b9-37b4da5271f0"/>
    <ds:schemaRef ds:uri="f4c2f2d3-7b45-47e0-a8d3-1dc3a37cf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2148</TotalTime>
  <Words>476</Words>
  <Application>Microsoft Office PowerPoint</Application>
  <PresentationFormat>Personnalisé</PresentationFormat>
  <Paragraphs>102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Circular Pro Book</vt:lpstr>
      <vt:lpstr>Wingdings</vt:lpstr>
      <vt:lpstr>Office-thema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Business model: Contribution </vt:lpstr>
      <vt:lpstr>Business model : Gains</vt:lpstr>
      <vt:lpstr>Development potentitial : Levers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Mariette van Oort</dc:creator>
  <cp:lastModifiedBy>Myriam TISSERAND</cp:lastModifiedBy>
  <cp:revision>82</cp:revision>
  <cp:lastPrinted>2019-07-01T09:36:30Z</cp:lastPrinted>
  <dcterms:created xsi:type="dcterms:W3CDTF">2019-04-10T09:59:04Z</dcterms:created>
  <dcterms:modified xsi:type="dcterms:W3CDTF">2023-05-30T06:41:22Z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0x010100FB8CBF96A392AE46A3C638EA4F3B7AE7</vt:lpwstr>
  </property>
</Properties>
</file>