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BD40F-5741-4C54-8C57-0D8BCC8506F9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59989-8B70-4B55-AA54-8B4498CA5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759989-8B70-4B55-AA54-8B4498CA537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9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0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1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37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66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062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3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9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20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50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4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3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28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4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C1FD-16A2-4580-A122-93E9FD6DF5ED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F6CA0C-9E0F-4600-93BC-8E7D52D9BF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6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C002AE-7D11-410E-80F6-036FE156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1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D35F-3419-440D-8D8A-BF9C8B2E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94" y="415318"/>
            <a:ext cx="6983306" cy="802640"/>
          </a:xfrm>
        </p:spPr>
        <p:txBody>
          <a:bodyPr>
            <a:normAutofit fontScale="90000"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Prélèvements ceps symptomatiques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021207-CFDC-4891-B208-FF1883DE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42155" cy="2450322"/>
          </a:xfrm>
        </p:spPr>
        <p:txBody>
          <a:bodyPr>
            <a:normAutofit/>
          </a:bodyPr>
          <a:lstStyle/>
          <a:p>
            <a:r>
              <a:rPr lang="fr-FR" sz="2400" dirty="0"/>
              <a:t>Les techniciens FREDON prélèvent par échantillonnage des ceps symptomatiques de jaunisses sur l’ensemble des communes</a:t>
            </a:r>
          </a:p>
          <a:p>
            <a:pPr marL="0" indent="0">
              <a:buNone/>
            </a:pPr>
            <a:r>
              <a:rPr lang="fr-FR" sz="2400" dirty="0"/>
              <a:t>	(Ceps bombés, points GPS, + report sur cartes)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Les échantillons sont envoyés au laboratoire Agrivalys de Macon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493569-E174-4F01-9C47-03599626D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5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591E7-D75D-4822-8986-41CEBC45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99" y="181306"/>
            <a:ext cx="6974660" cy="596629"/>
          </a:xfrm>
        </p:spPr>
        <p:txBody>
          <a:bodyPr>
            <a:normAutofit fontScale="90000"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Historique en France et en bourgogne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4D432A-7BD2-4E17-97AE-96AB2B158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931" y="853441"/>
            <a:ext cx="9864538" cy="547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CA0C54-3C90-4531-9060-6F5E8784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D016D-81AA-4C8A-B22B-0FC73F4F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974" y="440055"/>
            <a:ext cx="5245946" cy="751840"/>
          </a:xfrm>
        </p:spPr>
        <p:txBody>
          <a:bodyPr>
            <a:normAutofit fontScale="90000"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Vignoble région Bourgogne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81FB017-E41F-4581-BD9B-1F435C78D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822" y="1291907"/>
            <a:ext cx="7083315" cy="51068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269951-BCF6-4124-95A8-CC8C1027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841" y="3699022"/>
            <a:ext cx="146317" cy="1463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EE2371-EA6F-4DD6-AC66-EFBD7A715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4" y="3598429"/>
            <a:ext cx="1761897" cy="4938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60E3DF-D1B6-472B-8439-144F23AF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192" y="5903945"/>
            <a:ext cx="2377646" cy="7193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ECF01F-2C3E-484E-BB37-057EB4DFF55B}"/>
              </a:ext>
            </a:extLst>
          </p:cNvPr>
          <p:cNvSpPr txBox="1"/>
          <p:nvPr/>
        </p:nvSpPr>
        <p:spPr>
          <a:xfrm>
            <a:off x="414764" y="5150740"/>
            <a:ext cx="35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Environ 30 000Ha </a:t>
            </a:r>
          </a:p>
        </p:txBody>
      </p:sp>
    </p:spTree>
    <p:extLst>
      <p:ext uri="{BB962C8B-B14F-4D97-AF65-F5344CB8AC3E}">
        <p14:creationId xmlns:p14="http://schemas.microsoft.com/office/powerpoint/2010/main" val="136107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4B67DE-AB7E-42DE-A962-1BE4FA3D6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3" y="0"/>
            <a:ext cx="2372457" cy="6668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091D60-F30C-42E9-8F1D-2330A2D173C3}"/>
              </a:ext>
            </a:extLst>
          </p:cNvPr>
          <p:cNvSpPr txBox="1"/>
          <p:nvPr/>
        </p:nvSpPr>
        <p:spPr>
          <a:xfrm>
            <a:off x="2910936" y="2090172"/>
            <a:ext cx="77687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Extension importante de la FD entre 2011 et 2012 en Saône et Loire 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ð"/>
            </a:pPr>
            <a:r>
              <a:rPr lang="fr-FR" sz="2800" b="1" dirty="0">
                <a:solidFill>
                  <a:srgbClr val="FF0000"/>
                </a:solidFill>
              </a:rPr>
              <a:t>situation de crise</a:t>
            </a:r>
          </a:p>
          <a:p>
            <a:endParaRPr lang="fr-FR" sz="2800" dirty="0"/>
          </a:p>
          <a:p>
            <a:r>
              <a:rPr lang="fr-FR" sz="2800" b="1" dirty="0">
                <a:solidFill>
                  <a:srgbClr val="0000CC"/>
                </a:solidFill>
                <a:latin typeface="Wingdings" panose="05000000000000000000" pitchFamily="2" charset="2"/>
              </a:rPr>
              <a:t>ð</a:t>
            </a:r>
            <a:r>
              <a:rPr lang="fr-FR" sz="2800" b="1" dirty="0">
                <a:solidFill>
                  <a:srgbClr val="0000CC"/>
                </a:solidFill>
              </a:rPr>
              <a:t> Création du dispositif de lutte et de prévention contre la FD en 2013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826D0DB-F699-4A7A-89BB-79D30591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839" y="272988"/>
            <a:ext cx="7650481" cy="682052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Situation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 FD en Bourgogne en 2012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551858-58DF-405F-B74A-986BD0739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8106AACA-2D42-4C4B-8C5A-122312E36489}"/>
              </a:ext>
            </a:extLst>
          </p:cNvPr>
          <p:cNvSpPr/>
          <p:nvPr/>
        </p:nvSpPr>
        <p:spPr>
          <a:xfrm>
            <a:off x="2001838" y="3852152"/>
            <a:ext cx="313345" cy="282103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7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C1D19-6A06-4F33-9BD6-13098302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4" y="152400"/>
            <a:ext cx="9899226" cy="721360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Piliers du dispositif de lutte et de prévention</a:t>
            </a:r>
            <a:endParaRPr lang="fr-FR" sz="32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C15113-44C9-4B83-8D81-912888E78A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3063" y="1056640"/>
            <a:ext cx="11077257" cy="539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/>
              <a:t>Prospection collective du vignoble </a:t>
            </a:r>
            <a:r>
              <a:rPr lang="fr-FR" sz="2000" dirty="0"/>
              <a:t>(demande des professionnels)</a:t>
            </a:r>
            <a:endParaRPr lang="fr-FR" sz="2000" dirty="0">
              <a:solidFill>
                <a:srgbClr val="4D4D4D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4D4D4D"/>
                </a:solidFill>
              </a:rPr>
              <a:t>100 % dans les périmètres des zones délimitées, </a:t>
            </a:r>
            <a:r>
              <a:rPr lang="fr-FR" sz="2000" i="1" dirty="0">
                <a:solidFill>
                  <a:srgbClr val="4D4D4D"/>
                </a:solidFill>
              </a:rPr>
              <a:t>a minima </a:t>
            </a:r>
            <a:r>
              <a:rPr lang="fr-FR" sz="2000" dirty="0">
                <a:solidFill>
                  <a:srgbClr val="4D4D4D"/>
                </a:solidFill>
              </a:rPr>
              <a:t>1/3 des surfaces en dehors</a:t>
            </a:r>
            <a:endParaRPr lang="fr-F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CC"/>
                </a:solidFill>
              </a:rPr>
              <a:t>Lutte insecticide dans zones définies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/>
              <a:t>Arrachage des ceps atteints de jaunisses </a:t>
            </a:r>
            <a:r>
              <a:rPr lang="fr-FR" sz="2000" dirty="0"/>
              <a:t>(avant le 31 mars de l’année suivante)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CC"/>
                </a:solidFill>
              </a:rPr>
              <a:t>Obligation de planter du matériel végétal traité à l’eau chaude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800" b="1" dirty="0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rgbClr val="FF6600"/>
                </a:solidFill>
              </a:rPr>
              <a:t>Ces mesures ne vont pas l’une sans l’autre et doivent être appliquées collectivement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45ACB3-2285-49EA-8654-C8A79F222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9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F3AB3-1FBF-4393-B785-7FFCED1D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815" y="274320"/>
            <a:ext cx="5103706" cy="833120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Prospections collectives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65D081-D978-4601-ABA7-C83B7A0F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L’Etat : SRAl </a:t>
            </a:r>
            <a:r>
              <a:rPr lang="fr-FR" sz="1800" dirty="0"/>
              <a:t>(Service Régional de l’Alimentation)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Les professionnels : BIVB </a:t>
            </a:r>
            <a:r>
              <a:rPr lang="fr-FR" sz="1800" dirty="0"/>
              <a:t>(Bureau Interprofessionnel des Vins de Bourgognes)</a:t>
            </a:r>
            <a:br>
              <a:rPr lang="fr-FR" sz="1800" dirty="0"/>
            </a:br>
            <a:r>
              <a:rPr lang="fr-FR" sz="1800" dirty="0"/>
              <a:t>et </a:t>
            </a:r>
            <a:r>
              <a:rPr lang="fr-FR" sz="2000" dirty="0"/>
              <a:t>CAVB </a:t>
            </a:r>
            <a:r>
              <a:rPr lang="fr-FR" sz="1800" dirty="0"/>
              <a:t>(Confédération des Appellations et des Vignerons de Bourgogne)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 Les Chambres d’Agriculture, l’IFV </a:t>
            </a:r>
            <a:r>
              <a:rPr lang="fr-FR" sz="1800" dirty="0"/>
              <a:t>(Institut Français de la Vigne et du Vin),</a:t>
            </a:r>
            <a:br>
              <a:rPr lang="fr-FR" sz="2000" dirty="0"/>
            </a:br>
            <a:r>
              <a:rPr lang="fr-FR" sz="2000" dirty="0"/>
              <a:t>Biobourgogne, FDAC </a:t>
            </a:r>
            <a:r>
              <a:rPr lang="fr-FR" sz="1800" dirty="0"/>
              <a:t>(Fédération de Défense de l’Appellation Chablis), SICAVAC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La FREDON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Les viticulteurs dont les Responsables communaux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7B5B52-2721-4A6E-B84A-B157F78A6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B471D9-CE31-47CE-8537-1FCFDEABE567}"/>
              </a:ext>
            </a:extLst>
          </p:cNvPr>
          <p:cNvSpPr txBox="1"/>
          <p:nvPr/>
        </p:nvSpPr>
        <p:spPr>
          <a:xfrm>
            <a:off x="1445671" y="1516772"/>
            <a:ext cx="217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CC"/>
                </a:solidFill>
              </a:rPr>
              <a:t>Qui intervient ?</a:t>
            </a:r>
          </a:p>
        </p:txBody>
      </p:sp>
    </p:spTree>
    <p:extLst>
      <p:ext uri="{BB962C8B-B14F-4D97-AF65-F5344CB8AC3E}">
        <p14:creationId xmlns:p14="http://schemas.microsoft.com/office/powerpoint/2010/main" val="428611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101AF-DF92-459C-A806-CE7B903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853" y="220956"/>
            <a:ext cx="5012267" cy="589280"/>
          </a:xfrm>
        </p:spPr>
        <p:txBody>
          <a:bodyPr>
            <a:normAutofit fontScale="90000"/>
          </a:bodyPr>
          <a:lstStyle/>
          <a:p>
            <a:r>
              <a:rPr lang="fr-FR" sz="36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Prospections collectives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BDA4D1-8ECB-4E9F-B2C3-2B0C908D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E0B7DE7-71FF-4ECF-B9B9-B7FB04DDDA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3862" y="1926348"/>
            <a:ext cx="11077257" cy="171947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fr-FR" sz="2400" dirty="0"/>
              <a:t>Planning établit entre responsables communaux et la fredon courant de l’été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Tx/>
              <a:buChar char="•"/>
            </a:pPr>
            <a:r>
              <a:rPr lang="fr-FR" sz="2400" dirty="0"/>
              <a:t>Convocations envoyées aux viticulteurs par la CAVB (prospections obligatoires sur l’ensemble des communes où ils exploitent – voir arrêté préfectoral)</a:t>
            </a:r>
          </a:p>
          <a:p>
            <a:pPr>
              <a:buFontTx/>
              <a:buChar char="•"/>
            </a:pPr>
            <a:endParaRPr lang="fr-FR" sz="2400" dirty="0"/>
          </a:p>
          <a:p>
            <a:pPr>
              <a:buFontTx/>
              <a:buChar char="•"/>
            </a:pPr>
            <a:r>
              <a:rPr lang="fr-FR" sz="2400" dirty="0"/>
              <a:t>Emargement papier ou par QR code à chaque prospection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707331-0E6C-4032-BF00-5483903B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47" y="3818148"/>
            <a:ext cx="8516850" cy="13351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8E46E1-F80E-48E6-B771-4442AA866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94" y="4937607"/>
            <a:ext cx="7882811" cy="104860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67616F8-9CF5-4163-B29A-199794FB8B59}"/>
              </a:ext>
            </a:extLst>
          </p:cNvPr>
          <p:cNvSpPr txBox="1"/>
          <p:nvPr/>
        </p:nvSpPr>
        <p:spPr>
          <a:xfrm>
            <a:off x="1201831" y="1278207"/>
            <a:ext cx="27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CC"/>
                </a:solidFill>
              </a:rPr>
              <a:t>Comment ? </a:t>
            </a:r>
          </a:p>
        </p:txBody>
      </p:sp>
    </p:spTree>
    <p:extLst>
      <p:ext uri="{BB962C8B-B14F-4D97-AF65-F5344CB8AC3E}">
        <p14:creationId xmlns:p14="http://schemas.microsoft.com/office/powerpoint/2010/main" val="42922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2BFFC-4E3D-400F-928F-96316624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329" y="385864"/>
            <a:ext cx="4877160" cy="660400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Prospections collectives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171C81-E941-4077-BBD2-4F1A3B36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1584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200" b="1" u="sng" dirty="0">
                <a:solidFill>
                  <a:srgbClr val="0070C0"/>
                </a:solidFill>
              </a:rPr>
              <a:t>Exemple 2021:</a:t>
            </a:r>
          </a:p>
          <a:p>
            <a:pPr marL="0" indent="0">
              <a:buNone/>
            </a:pPr>
            <a:endParaRPr lang="fr-FR" sz="2000" b="1" u="sng" dirty="0">
              <a:solidFill>
                <a:srgbClr val="0070C0"/>
              </a:solidFill>
            </a:endParaRPr>
          </a:p>
          <a:p>
            <a:r>
              <a:rPr lang="fr-FR" sz="2400" dirty="0"/>
              <a:t>Environ 140 ½ journées encadrées par les techniciens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r>
              <a:rPr lang="fr-FR" sz="2400" dirty="0"/>
              <a:t>Dont plusieurs ½ journées supplémentaires par les viticulteurs sans encadrements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18A5FF-6169-4314-8393-233746AF5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9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841DA-1FCD-4258-9523-9BCE0231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174" y="294639"/>
            <a:ext cx="5337386" cy="657225"/>
          </a:xfrm>
        </p:spPr>
        <p:txBody>
          <a:bodyPr>
            <a:normAutofit/>
          </a:bodyPr>
          <a:lstStyle/>
          <a:p>
            <a:r>
              <a:rPr lang="fr-FR" sz="32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Prospections collectives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8ED665-2BCC-4B70-9E75-5D2463718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97" y="5986210"/>
            <a:ext cx="2377646" cy="719390"/>
          </a:xfrm>
          <a:prstGeom prst="rect">
            <a:avLst/>
          </a:prstGeom>
        </p:spPr>
      </p:pic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D49048C-1E31-4372-89CA-238E5EBF386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655903"/>
              </p:ext>
            </p:extLst>
          </p:nvPr>
        </p:nvGraphicFramePr>
        <p:xfrm>
          <a:off x="772160" y="907607"/>
          <a:ext cx="8524240" cy="602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6415686" imgH="4533492" progId="Acrobat.Document.DC">
                  <p:embed/>
                </p:oleObj>
              </mc:Choice>
              <mc:Fallback>
                <p:oleObj name="Acrobat Document" r:id="rId4" imgW="6415686" imgH="4533492" progId="Acrobat.Document.DC">
                  <p:embed/>
                  <p:pic>
                    <p:nvPicPr>
                      <p:cNvPr id="5" name="Espace réservé du contenu 4">
                        <a:extLst>
                          <a:ext uri="{FF2B5EF4-FFF2-40B4-BE49-F238E27FC236}">
                            <a16:creationId xmlns:a16="http://schemas.microsoft.com/office/drawing/2014/main" id="{8D49048C-1E31-4372-89CA-238E5EBF38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160" y="907607"/>
                        <a:ext cx="8524240" cy="602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3960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313</Words>
  <Application>Microsoft Office PowerPoint</Application>
  <PresentationFormat>Grand écran</PresentationFormat>
  <Paragraphs>44</Paragraphs>
  <Slides>10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Facette</vt:lpstr>
      <vt:lpstr>Acrobat Document</vt:lpstr>
      <vt:lpstr>Présentation PowerPoint</vt:lpstr>
      <vt:lpstr>Historique en France et en bourgogne </vt:lpstr>
      <vt:lpstr>Vignoble région Bourgogne</vt:lpstr>
      <vt:lpstr>Situation FD en Bourgogne en 2012</vt:lpstr>
      <vt:lpstr>Piliers du dispositif de lutte et de prévention</vt:lpstr>
      <vt:lpstr>Prospections collectives</vt:lpstr>
      <vt:lpstr>Prospections collectives</vt:lpstr>
      <vt:lpstr>Prospections collectives</vt:lpstr>
      <vt:lpstr>Prospections collectives</vt:lpstr>
      <vt:lpstr>Prélèvements ceps symptomatiques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Solène DUBUISSON</dc:creator>
  <cp:lastModifiedBy>Solène DUBUISSON</cp:lastModifiedBy>
  <cp:revision>10</cp:revision>
  <dcterms:created xsi:type="dcterms:W3CDTF">2022-03-08T07:47:05Z</dcterms:created>
  <dcterms:modified xsi:type="dcterms:W3CDTF">2022-03-08T10:35:08Z</dcterms:modified>
</cp:coreProperties>
</file>