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360" r:id="rId6"/>
    <p:sldId id="2361" r:id="rId7"/>
    <p:sldId id="2338" r:id="rId8"/>
    <p:sldId id="2339" r:id="rId9"/>
    <p:sldId id="2368" r:id="rId10"/>
    <p:sldId id="2369" r:id="rId11"/>
    <p:sldId id="2340" r:id="rId12"/>
    <p:sldId id="2370" r:id="rId13"/>
    <p:sldId id="2371" r:id="rId14"/>
    <p:sldId id="2365" r:id="rId15"/>
    <p:sldId id="2364" r:id="rId16"/>
    <p:sldId id="2367" r:id="rId17"/>
    <p:sldId id="2349" r:id="rId18"/>
    <p:sldId id="2351" r:id="rId19"/>
    <p:sldId id="2344" r:id="rId20"/>
    <p:sldId id="2345" r:id="rId21"/>
    <p:sldId id="2347" r:id="rId22"/>
    <p:sldId id="2348" r:id="rId23"/>
    <p:sldId id="236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BA0624"/>
    <a:srgbClr val="7F9031"/>
    <a:srgbClr val="68C6E0"/>
    <a:srgbClr val="FCA2B1"/>
    <a:srgbClr val="96602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0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2B5D4-8B8B-418D-946B-22F57DFA8E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D4425269-2911-4BF9-845A-039D08EC4C8A}">
      <dgm:prSet phldrT="[Texte]" custT="1"/>
      <dgm:spPr/>
      <dgm:t>
        <a:bodyPr/>
        <a:lstStyle/>
        <a:p>
          <a:r>
            <a:rPr lang="fr-FR" sz="1500" noProof="0" smtClean="0"/>
            <a:t>Diversité de participants</a:t>
          </a:r>
          <a:endParaRPr lang="fr-FR" sz="1500" noProof="0"/>
        </a:p>
      </dgm:t>
    </dgm:pt>
    <dgm:pt modelId="{125F4CCD-0859-4405-98FC-EABFD2F9EC76}" type="parTrans" cxnId="{F5A08D9A-B7A5-4F53-9E8A-F49C06999CEC}">
      <dgm:prSet/>
      <dgm:spPr/>
      <dgm:t>
        <a:bodyPr/>
        <a:lstStyle/>
        <a:p>
          <a:endParaRPr lang="en-GB"/>
        </a:p>
      </dgm:t>
    </dgm:pt>
    <dgm:pt modelId="{15116528-D21F-4960-B88A-2BCD8EB83AE7}" type="sibTrans" cxnId="{F5A08D9A-B7A5-4F53-9E8A-F49C06999CEC}">
      <dgm:prSet custT="1"/>
      <dgm:spPr/>
      <dgm:t>
        <a:bodyPr/>
        <a:lstStyle/>
        <a:p>
          <a:r>
            <a:rPr lang="fr-FR" sz="1500" noProof="0" smtClean="0"/>
            <a:t>Ancrage territorial</a:t>
          </a:r>
          <a:endParaRPr lang="fr-FR" sz="1500" noProof="0"/>
        </a:p>
      </dgm:t>
    </dgm:pt>
    <dgm:pt modelId="{763F5684-7C60-4F2F-8F23-AF504EE0028F}">
      <dgm:prSet phldrT="[Texte]" custT="1"/>
      <dgm:spPr/>
      <dgm:t>
        <a:bodyPr/>
        <a:lstStyle/>
        <a:p>
          <a:r>
            <a:rPr lang="fr-FR" sz="1500" noProof="0" smtClean="0"/>
            <a:t>Approche par l’expérience</a:t>
          </a:r>
          <a:endParaRPr lang="fr-FR" sz="1500" noProof="0"/>
        </a:p>
      </dgm:t>
    </dgm:pt>
    <dgm:pt modelId="{4456C3E1-FC42-4738-A279-DFF22E7BA420}" type="parTrans" cxnId="{42CF6AD7-AD2E-499A-B5E0-3D3D99ECBA1C}">
      <dgm:prSet/>
      <dgm:spPr/>
      <dgm:t>
        <a:bodyPr/>
        <a:lstStyle/>
        <a:p>
          <a:endParaRPr lang="en-GB"/>
        </a:p>
      </dgm:t>
    </dgm:pt>
    <dgm:pt modelId="{2DD2D680-2293-4A9C-805B-D239C7EA1FBA}" type="sibTrans" cxnId="{42CF6AD7-AD2E-499A-B5E0-3D3D99ECBA1C}">
      <dgm:prSet custT="1"/>
      <dgm:spPr/>
      <dgm:t>
        <a:bodyPr/>
        <a:lstStyle/>
        <a:p>
          <a:r>
            <a:rPr lang="fr-FR" sz="1500" noProof="0" smtClean="0"/>
            <a:t>Démarches émergentes</a:t>
          </a:r>
          <a:endParaRPr lang="fr-FR" sz="1500" noProof="0"/>
        </a:p>
      </dgm:t>
    </dgm:pt>
    <dgm:pt modelId="{58FF8AAE-6FC8-4682-A317-7E8E5E1A43D5}">
      <dgm:prSet phldrT="[Texte]" custT="1"/>
      <dgm:spPr/>
      <dgm:t>
        <a:bodyPr/>
        <a:lstStyle/>
        <a:p>
          <a:r>
            <a:rPr lang="fr-FR" sz="1500" noProof="0" smtClean="0"/>
            <a:t>Processus apprenant</a:t>
          </a:r>
          <a:endParaRPr lang="fr-FR" sz="1500" noProof="0"/>
        </a:p>
      </dgm:t>
    </dgm:pt>
    <dgm:pt modelId="{65F53F92-61BC-42D0-8BF5-46CDF50066FF}" type="parTrans" cxnId="{07C40091-CFCA-4EFE-A2F4-38167D1A7E6F}">
      <dgm:prSet/>
      <dgm:spPr/>
      <dgm:t>
        <a:bodyPr/>
        <a:lstStyle/>
        <a:p>
          <a:endParaRPr lang="en-GB"/>
        </a:p>
      </dgm:t>
    </dgm:pt>
    <dgm:pt modelId="{C81A9B33-DB6A-47D3-95D2-0873A7E49EF2}" type="sibTrans" cxnId="{07C40091-CFCA-4EFE-A2F4-38167D1A7E6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noProof="0" smtClean="0"/>
            <a:t>Ressources dédiées</a:t>
          </a:r>
          <a:endParaRPr lang="fr-FR" sz="1500" noProof="0"/>
        </a:p>
      </dgm:t>
    </dgm:pt>
    <dgm:pt modelId="{F6DFCED3-1A5A-409B-B9C3-1EB9E41F94FC}" type="pres">
      <dgm:prSet presAssocID="{50B2B5D4-8B8B-418D-946B-22F57DFA8E1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FD9DA03-EC5B-4F1C-8A33-FDADDB0EEC00}" type="pres">
      <dgm:prSet presAssocID="{D4425269-2911-4BF9-845A-039D08EC4C8A}" presName="composite" presStyleCnt="0"/>
      <dgm:spPr/>
    </dgm:pt>
    <dgm:pt modelId="{2AB1795E-780B-4DE9-AF9D-F93D34D2B48D}" type="pres">
      <dgm:prSet presAssocID="{D4425269-2911-4BF9-845A-039D08EC4C8A}" presName="Parent1" presStyleLbl="node1" presStyleIdx="0" presStyleCnt="6" custScaleX="128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4BFC6-B1F4-4B8B-94EC-00B415BDA10C}" type="pres">
      <dgm:prSet presAssocID="{D4425269-2911-4BF9-845A-039D08EC4C8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15B459-EFAC-4CCB-8416-A3514F0226F9}" type="pres">
      <dgm:prSet presAssocID="{D4425269-2911-4BF9-845A-039D08EC4C8A}" presName="BalanceSpacing" presStyleCnt="0"/>
      <dgm:spPr/>
    </dgm:pt>
    <dgm:pt modelId="{363B12FF-BE5C-4768-8CC2-35B5FD81F8D0}" type="pres">
      <dgm:prSet presAssocID="{D4425269-2911-4BF9-845A-039D08EC4C8A}" presName="BalanceSpacing1" presStyleCnt="0"/>
      <dgm:spPr/>
    </dgm:pt>
    <dgm:pt modelId="{B694CAD0-27CD-45EA-848A-53A62C8DBE91}" type="pres">
      <dgm:prSet presAssocID="{15116528-D21F-4960-B88A-2BCD8EB83AE7}" presName="Accent1Text" presStyleLbl="node1" presStyleIdx="1" presStyleCnt="6" custScaleX="128052"/>
      <dgm:spPr/>
      <dgm:t>
        <a:bodyPr/>
        <a:lstStyle/>
        <a:p>
          <a:endParaRPr lang="en-GB"/>
        </a:p>
      </dgm:t>
    </dgm:pt>
    <dgm:pt modelId="{F20AE848-92B5-406A-B8FD-D3700EC1D9DF}" type="pres">
      <dgm:prSet presAssocID="{15116528-D21F-4960-B88A-2BCD8EB83AE7}" presName="spaceBetweenRectangles" presStyleCnt="0"/>
      <dgm:spPr/>
    </dgm:pt>
    <dgm:pt modelId="{2D8A379A-7FD0-4525-9BBC-A668D038B609}" type="pres">
      <dgm:prSet presAssocID="{763F5684-7C60-4F2F-8F23-AF504EE0028F}" presName="composite" presStyleCnt="0"/>
      <dgm:spPr/>
    </dgm:pt>
    <dgm:pt modelId="{2C54D12A-C8C6-4898-B8A2-9E7FED23D1C4}" type="pres">
      <dgm:prSet presAssocID="{763F5684-7C60-4F2F-8F23-AF504EE0028F}" presName="Parent1" presStyleLbl="node1" presStyleIdx="2" presStyleCnt="6" custScaleX="128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4C6219-9AAF-409F-B63D-077924F9809D}" type="pres">
      <dgm:prSet presAssocID="{763F5684-7C60-4F2F-8F23-AF504EE0028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49A9A-2B23-4DA3-81CB-AD0A55F27170}" type="pres">
      <dgm:prSet presAssocID="{763F5684-7C60-4F2F-8F23-AF504EE0028F}" presName="BalanceSpacing" presStyleCnt="0"/>
      <dgm:spPr/>
    </dgm:pt>
    <dgm:pt modelId="{FB0ECFFD-F1D8-4B3E-AF96-CE36BDC52A1E}" type="pres">
      <dgm:prSet presAssocID="{763F5684-7C60-4F2F-8F23-AF504EE0028F}" presName="BalanceSpacing1" presStyleCnt="0"/>
      <dgm:spPr/>
    </dgm:pt>
    <dgm:pt modelId="{D5B28BF0-C71F-4E45-BD35-67089C3BA740}" type="pres">
      <dgm:prSet presAssocID="{2DD2D680-2293-4A9C-805B-D239C7EA1FBA}" presName="Accent1Text" presStyleLbl="node1" presStyleIdx="3" presStyleCnt="6" custScaleX="128052"/>
      <dgm:spPr/>
      <dgm:t>
        <a:bodyPr/>
        <a:lstStyle/>
        <a:p>
          <a:endParaRPr lang="en-GB"/>
        </a:p>
      </dgm:t>
    </dgm:pt>
    <dgm:pt modelId="{FFB9BD1C-8D5B-4F26-83BA-58B898AF56E0}" type="pres">
      <dgm:prSet presAssocID="{2DD2D680-2293-4A9C-805B-D239C7EA1FBA}" presName="spaceBetweenRectangles" presStyleCnt="0"/>
      <dgm:spPr/>
    </dgm:pt>
    <dgm:pt modelId="{D685739C-D245-4635-B596-6BBD424684BD}" type="pres">
      <dgm:prSet presAssocID="{58FF8AAE-6FC8-4682-A317-7E8E5E1A43D5}" presName="composite" presStyleCnt="0"/>
      <dgm:spPr/>
    </dgm:pt>
    <dgm:pt modelId="{906400F2-2F9C-47C2-A7F9-7003BBA1D3E9}" type="pres">
      <dgm:prSet presAssocID="{58FF8AAE-6FC8-4682-A317-7E8E5E1A43D5}" presName="Parent1" presStyleLbl="node1" presStyleIdx="4" presStyleCnt="6" custScaleX="128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AA488A-4F77-4CA5-83F6-35E7F0597953}" type="pres">
      <dgm:prSet presAssocID="{58FF8AAE-6FC8-4682-A317-7E8E5E1A43D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865CD0-C3DA-449C-BD43-152050990FF0}" type="pres">
      <dgm:prSet presAssocID="{58FF8AAE-6FC8-4682-A317-7E8E5E1A43D5}" presName="BalanceSpacing" presStyleCnt="0"/>
      <dgm:spPr/>
    </dgm:pt>
    <dgm:pt modelId="{7E57E1E0-E63E-4606-9890-2F0A1A7EDC42}" type="pres">
      <dgm:prSet presAssocID="{58FF8AAE-6FC8-4682-A317-7E8E5E1A43D5}" presName="BalanceSpacing1" presStyleCnt="0"/>
      <dgm:spPr/>
    </dgm:pt>
    <dgm:pt modelId="{8A814A49-A063-4820-8954-D5037598790C}" type="pres">
      <dgm:prSet presAssocID="{C81A9B33-DB6A-47D3-95D2-0873A7E49EF2}" presName="Accent1Text" presStyleLbl="node1" presStyleIdx="5" presStyleCnt="6" custScaleX="128052"/>
      <dgm:spPr/>
      <dgm:t>
        <a:bodyPr/>
        <a:lstStyle/>
        <a:p>
          <a:endParaRPr lang="en-GB"/>
        </a:p>
      </dgm:t>
    </dgm:pt>
  </dgm:ptLst>
  <dgm:cxnLst>
    <dgm:cxn modelId="{42CF6AD7-AD2E-499A-B5E0-3D3D99ECBA1C}" srcId="{50B2B5D4-8B8B-418D-946B-22F57DFA8E1F}" destId="{763F5684-7C60-4F2F-8F23-AF504EE0028F}" srcOrd="1" destOrd="0" parTransId="{4456C3E1-FC42-4738-A279-DFF22E7BA420}" sibTransId="{2DD2D680-2293-4A9C-805B-D239C7EA1FBA}"/>
    <dgm:cxn modelId="{96C1AEDB-25DF-4D39-8764-B8295B1A1C7B}" type="presOf" srcId="{15116528-D21F-4960-B88A-2BCD8EB83AE7}" destId="{B694CAD0-27CD-45EA-848A-53A62C8DBE91}" srcOrd="0" destOrd="0" presId="urn:microsoft.com/office/officeart/2008/layout/AlternatingHexagons"/>
    <dgm:cxn modelId="{065C0F6E-57A7-44B2-943F-BA15A773236C}" type="presOf" srcId="{50B2B5D4-8B8B-418D-946B-22F57DFA8E1F}" destId="{F6DFCED3-1A5A-409B-B9C3-1EB9E41F94FC}" srcOrd="0" destOrd="0" presId="urn:microsoft.com/office/officeart/2008/layout/AlternatingHexagons"/>
    <dgm:cxn modelId="{07C40091-CFCA-4EFE-A2F4-38167D1A7E6F}" srcId="{50B2B5D4-8B8B-418D-946B-22F57DFA8E1F}" destId="{58FF8AAE-6FC8-4682-A317-7E8E5E1A43D5}" srcOrd="2" destOrd="0" parTransId="{65F53F92-61BC-42D0-8BF5-46CDF50066FF}" sibTransId="{C81A9B33-DB6A-47D3-95D2-0873A7E49EF2}"/>
    <dgm:cxn modelId="{F5A08D9A-B7A5-4F53-9E8A-F49C06999CEC}" srcId="{50B2B5D4-8B8B-418D-946B-22F57DFA8E1F}" destId="{D4425269-2911-4BF9-845A-039D08EC4C8A}" srcOrd="0" destOrd="0" parTransId="{125F4CCD-0859-4405-98FC-EABFD2F9EC76}" sibTransId="{15116528-D21F-4960-B88A-2BCD8EB83AE7}"/>
    <dgm:cxn modelId="{EE53626A-3383-4050-A175-4B6795F939D1}" type="presOf" srcId="{D4425269-2911-4BF9-845A-039D08EC4C8A}" destId="{2AB1795E-780B-4DE9-AF9D-F93D34D2B48D}" srcOrd="0" destOrd="0" presId="urn:microsoft.com/office/officeart/2008/layout/AlternatingHexagons"/>
    <dgm:cxn modelId="{7818CB2A-3ACF-41E6-BA57-4B739D414329}" type="presOf" srcId="{2DD2D680-2293-4A9C-805B-D239C7EA1FBA}" destId="{D5B28BF0-C71F-4E45-BD35-67089C3BA740}" srcOrd="0" destOrd="0" presId="urn:microsoft.com/office/officeart/2008/layout/AlternatingHexagons"/>
    <dgm:cxn modelId="{6B1C1FB5-E17A-4AD6-A4B6-C8EEFA8FC63C}" type="presOf" srcId="{C81A9B33-DB6A-47D3-95D2-0873A7E49EF2}" destId="{8A814A49-A063-4820-8954-D5037598790C}" srcOrd="0" destOrd="0" presId="urn:microsoft.com/office/officeart/2008/layout/AlternatingHexagons"/>
    <dgm:cxn modelId="{B4021D91-4B7F-4C43-A747-FED302C513DF}" type="presOf" srcId="{763F5684-7C60-4F2F-8F23-AF504EE0028F}" destId="{2C54D12A-C8C6-4898-B8A2-9E7FED23D1C4}" srcOrd="0" destOrd="0" presId="urn:microsoft.com/office/officeart/2008/layout/AlternatingHexagons"/>
    <dgm:cxn modelId="{C47B531D-BBF0-4C6E-9303-72DB1CFAA76D}" type="presOf" srcId="{58FF8AAE-6FC8-4682-A317-7E8E5E1A43D5}" destId="{906400F2-2F9C-47C2-A7F9-7003BBA1D3E9}" srcOrd="0" destOrd="0" presId="urn:microsoft.com/office/officeart/2008/layout/AlternatingHexagons"/>
    <dgm:cxn modelId="{EC9338B5-E207-4AD7-8226-5D35A666B623}" type="presParOf" srcId="{F6DFCED3-1A5A-409B-B9C3-1EB9E41F94FC}" destId="{8FD9DA03-EC5B-4F1C-8A33-FDADDB0EEC00}" srcOrd="0" destOrd="0" presId="urn:microsoft.com/office/officeart/2008/layout/AlternatingHexagons"/>
    <dgm:cxn modelId="{603A9848-9EBD-4BA4-B900-A59BDECA7D0D}" type="presParOf" srcId="{8FD9DA03-EC5B-4F1C-8A33-FDADDB0EEC00}" destId="{2AB1795E-780B-4DE9-AF9D-F93D34D2B48D}" srcOrd="0" destOrd="0" presId="urn:microsoft.com/office/officeart/2008/layout/AlternatingHexagons"/>
    <dgm:cxn modelId="{448593B7-B4F1-4536-86FE-E37EA39DF4E8}" type="presParOf" srcId="{8FD9DA03-EC5B-4F1C-8A33-FDADDB0EEC00}" destId="{87A4BFC6-B1F4-4B8B-94EC-00B415BDA10C}" srcOrd="1" destOrd="0" presId="urn:microsoft.com/office/officeart/2008/layout/AlternatingHexagons"/>
    <dgm:cxn modelId="{33B07B4A-0D68-4D61-A413-BD3EBA532EE2}" type="presParOf" srcId="{8FD9DA03-EC5B-4F1C-8A33-FDADDB0EEC00}" destId="{DD15B459-EFAC-4CCB-8416-A3514F0226F9}" srcOrd="2" destOrd="0" presId="urn:microsoft.com/office/officeart/2008/layout/AlternatingHexagons"/>
    <dgm:cxn modelId="{4216BBEB-164F-4555-9D97-5541516DF7C7}" type="presParOf" srcId="{8FD9DA03-EC5B-4F1C-8A33-FDADDB0EEC00}" destId="{363B12FF-BE5C-4768-8CC2-35B5FD81F8D0}" srcOrd="3" destOrd="0" presId="urn:microsoft.com/office/officeart/2008/layout/AlternatingHexagons"/>
    <dgm:cxn modelId="{7C1997C0-3F2D-4157-BEDA-34E0C85D2AB9}" type="presParOf" srcId="{8FD9DA03-EC5B-4F1C-8A33-FDADDB0EEC00}" destId="{B694CAD0-27CD-45EA-848A-53A62C8DBE91}" srcOrd="4" destOrd="0" presId="urn:microsoft.com/office/officeart/2008/layout/AlternatingHexagons"/>
    <dgm:cxn modelId="{7CFB25C5-CE65-4C86-9CA2-1B8607DFBC27}" type="presParOf" srcId="{F6DFCED3-1A5A-409B-B9C3-1EB9E41F94FC}" destId="{F20AE848-92B5-406A-B8FD-D3700EC1D9DF}" srcOrd="1" destOrd="0" presId="urn:microsoft.com/office/officeart/2008/layout/AlternatingHexagons"/>
    <dgm:cxn modelId="{93F5DA08-6206-49ED-A563-197421466F0D}" type="presParOf" srcId="{F6DFCED3-1A5A-409B-B9C3-1EB9E41F94FC}" destId="{2D8A379A-7FD0-4525-9BBC-A668D038B609}" srcOrd="2" destOrd="0" presId="urn:microsoft.com/office/officeart/2008/layout/AlternatingHexagons"/>
    <dgm:cxn modelId="{98EE1902-28D9-4D17-99C3-8C1AE7339FF8}" type="presParOf" srcId="{2D8A379A-7FD0-4525-9BBC-A668D038B609}" destId="{2C54D12A-C8C6-4898-B8A2-9E7FED23D1C4}" srcOrd="0" destOrd="0" presId="urn:microsoft.com/office/officeart/2008/layout/AlternatingHexagons"/>
    <dgm:cxn modelId="{311FC19F-6B7E-4B3E-BC38-4E7267864CD8}" type="presParOf" srcId="{2D8A379A-7FD0-4525-9BBC-A668D038B609}" destId="{314C6219-9AAF-409F-B63D-077924F9809D}" srcOrd="1" destOrd="0" presId="urn:microsoft.com/office/officeart/2008/layout/AlternatingHexagons"/>
    <dgm:cxn modelId="{43219EDD-33D8-47F3-AD2F-BDC2C774C7B9}" type="presParOf" srcId="{2D8A379A-7FD0-4525-9BBC-A668D038B609}" destId="{2FF49A9A-2B23-4DA3-81CB-AD0A55F27170}" srcOrd="2" destOrd="0" presId="urn:microsoft.com/office/officeart/2008/layout/AlternatingHexagons"/>
    <dgm:cxn modelId="{A61E0A16-30F1-4C41-A3CE-1D7E36894979}" type="presParOf" srcId="{2D8A379A-7FD0-4525-9BBC-A668D038B609}" destId="{FB0ECFFD-F1D8-4B3E-AF96-CE36BDC52A1E}" srcOrd="3" destOrd="0" presId="urn:microsoft.com/office/officeart/2008/layout/AlternatingHexagons"/>
    <dgm:cxn modelId="{F0BC6E13-4DDA-4229-B78F-29561ECFE4F8}" type="presParOf" srcId="{2D8A379A-7FD0-4525-9BBC-A668D038B609}" destId="{D5B28BF0-C71F-4E45-BD35-67089C3BA740}" srcOrd="4" destOrd="0" presId="urn:microsoft.com/office/officeart/2008/layout/AlternatingHexagons"/>
    <dgm:cxn modelId="{A52ADB98-EBED-49EF-93CC-F1E2D757EBB1}" type="presParOf" srcId="{F6DFCED3-1A5A-409B-B9C3-1EB9E41F94FC}" destId="{FFB9BD1C-8D5B-4F26-83BA-58B898AF56E0}" srcOrd="3" destOrd="0" presId="urn:microsoft.com/office/officeart/2008/layout/AlternatingHexagons"/>
    <dgm:cxn modelId="{F0C180EF-BCB2-4D24-A9FF-04B08AC0D85C}" type="presParOf" srcId="{F6DFCED3-1A5A-409B-B9C3-1EB9E41F94FC}" destId="{D685739C-D245-4635-B596-6BBD424684BD}" srcOrd="4" destOrd="0" presId="urn:microsoft.com/office/officeart/2008/layout/AlternatingHexagons"/>
    <dgm:cxn modelId="{687FD9FD-84A7-44E4-9ADF-2A947571050B}" type="presParOf" srcId="{D685739C-D245-4635-B596-6BBD424684BD}" destId="{906400F2-2F9C-47C2-A7F9-7003BBA1D3E9}" srcOrd="0" destOrd="0" presId="urn:microsoft.com/office/officeart/2008/layout/AlternatingHexagons"/>
    <dgm:cxn modelId="{C5D556ED-6C12-4001-A9BD-EB386C9954E0}" type="presParOf" srcId="{D685739C-D245-4635-B596-6BBD424684BD}" destId="{91AA488A-4F77-4CA5-83F6-35E7F0597953}" srcOrd="1" destOrd="0" presId="urn:microsoft.com/office/officeart/2008/layout/AlternatingHexagons"/>
    <dgm:cxn modelId="{8C36E53D-4217-4FCB-A8CF-0ED4276A106E}" type="presParOf" srcId="{D685739C-D245-4635-B596-6BBD424684BD}" destId="{C5865CD0-C3DA-449C-BD43-152050990FF0}" srcOrd="2" destOrd="0" presId="urn:microsoft.com/office/officeart/2008/layout/AlternatingHexagons"/>
    <dgm:cxn modelId="{AC17FFB0-F8F4-4F28-885E-3AE2BA682CEC}" type="presParOf" srcId="{D685739C-D245-4635-B596-6BBD424684BD}" destId="{7E57E1E0-E63E-4606-9890-2F0A1A7EDC42}" srcOrd="3" destOrd="0" presId="urn:microsoft.com/office/officeart/2008/layout/AlternatingHexagons"/>
    <dgm:cxn modelId="{7D310165-4019-4729-919D-891D41820EC6}" type="presParOf" srcId="{D685739C-D245-4635-B596-6BBD424684BD}" destId="{8A814A49-A063-4820-8954-D503759879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5F77-7B76-44B7-8180-7AAACD193DFF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B3D7620-CB85-4267-955B-965CD346378E}">
      <dgm:prSet phldrT="[Texte]" custT="1"/>
      <dgm:spPr/>
      <dgm:t>
        <a:bodyPr/>
        <a:lstStyle/>
        <a:p>
          <a:r>
            <a:rPr lang="fr-FR" sz="1400" smtClean="0"/>
            <a:t>L’expérimentation avant le raisonnement</a:t>
          </a:r>
          <a:endParaRPr lang="fr-FR" sz="1400"/>
        </a:p>
      </dgm:t>
    </dgm:pt>
    <dgm:pt modelId="{C1E1248A-A457-4A81-A27A-046EB4F5F35B}" type="parTrans" cxnId="{DFBE1615-F446-4403-BB19-01DEEE9CDD64}">
      <dgm:prSet/>
      <dgm:spPr/>
      <dgm:t>
        <a:bodyPr/>
        <a:lstStyle/>
        <a:p>
          <a:endParaRPr lang="fr-FR"/>
        </a:p>
      </dgm:t>
    </dgm:pt>
    <dgm:pt modelId="{9E08A10C-EBDE-4A2C-BA8C-B311CD9290CD}" type="sibTrans" cxnId="{DFBE1615-F446-4403-BB19-01DEEE9CDD64}">
      <dgm:prSet/>
      <dgm:spPr/>
      <dgm:t>
        <a:bodyPr/>
        <a:lstStyle/>
        <a:p>
          <a:endParaRPr lang="fr-FR"/>
        </a:p>
      </dgm:t>
    </dgm:pt>
    <dgm:pt modelId="{863C59F5-44EB-4DB0-8098-C2E579D4081F}">
      <dgm:prSet phldrT="[Texte]" custT="1"/>
      <dgm:spPr/>
      <dgm:t>
        <a:bodyPr/>
        <a:lstStyle/>
        <a:p>
          <a:r>
            <a:rPr lang="fr-FR" sz="1600" smtClean="0"/>
            <a:t>- Impose le droit à l’erreur</a:t>
          </a:r>
        </a:p>
        <a:p>
          <a:r>
            <a:rPr lang="fr-FR" sz="1600" smtClean="0"/>
            <a:t>- Et une approche par la bienveillance</a:t>
          </a:r>
          <a:endParaRPr lang="fr-FR" sz="1600"/>
        </a:p>
      </dgm:t>
    </dgm:pt>
    <dgm:pt modelId="{E2D07622-279F-4C8B-A65F-78BBD77E5AFE}" type="parTrans" cxnId="{058273E7-5BD8-4653-9BB2-3CA87924EBCF}">
      <dgm:prSet/>
      <dgm:spPr/>
      <dgm:t>
        <a:bodyPr/>
        <a:lstStyle/>
        <a:p>
          <a:endParaRPr lang="fr-FR"/>
        </a:p>
      </dgm:t>
    </dgm:pt>
    <dgm:pt modelId="{6304B89B-EA08-4DE7-B999-1B5C6F9AF1F0}" type="sibTrans" cxnId="{058273E7-5BD8-4653-9BB2-3CA87924EBCF}">
      <dgm:prSet/>
      <dgm:spPr/>
      <dgm:t>
        <a:bodyPr/>
        <a:lstStyle/>
        <a:p>
          <a:endParaRPr lang="fr-FR"/>
        </a:p>
      </dgm:t>
    </dgm:pt>
    <dgm:pt modelId="{6DC5BE0A-C6BF-49BC-B077-5FE9B2837400}">
      <dgm:prSet phldrT="[Texte]" custT="1"/>
      <dgm:spPr/>
      <dgm:t>
        <a:bodyPr/>
        <a:lstStyle/>
        <a:p>
          <a:r>
            <a:rPr lang="fr-FR" sz="1400" smtClean="0"/>
            <a:t>Légitimation du savoir d’usage sur le savoir technique</a:t>
          </a:r>
          <a:endParaRPr lang="fr-FR" sz="1400"/>
        </a:p>
      </dgm:t>
    </dgm:pt>
    <dgm:pt modelId="{65DA22BF-C7EA-41CE-A627-56DEF6C0CDFF}" type="parTrans" cxnId="{555F9B61-23EA-421C-A0E2-C230CBFCC96A}">
      <dgm:prSet/>
      <dgm:spPr/>
      <dgm:t>
        <a:bodyPr/>
        <a:lstStyle/>
        <a:p>
          <a:endParaRPr lang="fr-FR"/>
        </a:p>
      </dgm:t>
    </dgm:pt>
    <dgm:pt modelId="{8A202AFB-EE76-4B2B-8F6E-F7C29D0B95B6}" type="sibTrans" cxnId="{555F9B61-23EA-421C-A0E2-C230CBFCC96A}">
      <dgm:prSet/>
      <dgm:spPr/>
      <dgm:t>
        <a:bodyPr/>
        <a:lstStyle/>
        <a:p>
          <a:endParaRPr lang="fr-FR"/>
        </a:p>
      </dgm:t>
    </dgm:pt>
    <dgm:pt modelId="{FB5B26FE-9664-4D4C-8305-91C4196D02F6}">
      <dgm:prSet phldrT="[Texte]" custT="1"/>
      <dgm:spPr/>
      <dgm:t>
        <a:bodyPr/>
        <a:lstStyle/>
        <a:p>
          <a:r>
            <a:rPr lang="fr-FR" sz="1600" smtClean="0"/>
            <a:t>- Reconnaissance des subjectivités</a:t>
          </a:r>
        </a:p>
        <a:p>
          <a:r>
            <a:rPr lang="fr-FR" sz="1600" smtClean="0"/>
            <a:t>- « tous spécialistes »</a:t>
          </a:r>
          <a:endParaRPr lang="fr-FR" sz="1600"/>
        </a:p>
      </dgm:t>
    </dgm:pt>
    <dgm:pt modelId="{AAA74DE0-2A83-4CB7-9434-32D44173F2BB}" type="parTrans" cxnId="{83EC7811-2E3E-4490-AB23-0A65F1C7CAD8}">
      <dgm:prSet/>
      <dgm:spPr/>
      <dgm:t>
        <a:bodyPr/>
        <a:lstStyle/>
        <a:p>
          <a:endParaRPr lang="fr-FR"/>
        </a:p>
      </dgm:t>
    </dgm:pt>
    <dgm:pt modelId="{EFFD3816-2663-4E95-B02A-6EB5BDD37E6B}" type="sibTrans" cxnId="{83EC7811-2E3E-4490-AB23-0A65F1C7CAD8}">
      <dgm:prSet/>
      <dgm:spPr/>
      <dgm:t>
        <a:bodyPr/>
        <a:lstStyle/>
        <a:p>
          <a:endParaRPr lang="fr-FR"/>
        </a:p>
      </dgm:t>
    </dgm:pt>
    <dgm:pt modelId="{C965C9EA-B57F-45F7-BAA4-8766A4765711}">
      <dgm:prSet phldrT="[Texte]" custT="1"/>
      <dgm:spPr/>
      <dgm:t>
        <a:bodyPr/>
        <a:lstStyle/>
        <a:p>
          <a:r>
            <a:rPr lang="fr-FR" sz="1400" smtClean="0"/>
            <a:t>Cession du pouvoir de tutelle</a:t>
          </a:r>
          <a:endParaRPr lang="fr-FR" sz="1400"/>
        </a:p>
      </dgm:t>
    </dgm:pt>
    <dgm:pt modelId="{A32FEF34-5240-42E6-83F3-A0F5EB305D80}" type="parTrans" cxnId="{7D54EEE4-4C24-4799-B3D8-E04F391CE668}">
      <dgm:prSet/>
      <dgm:spPr/>
      <dgm:t>
        <a:bodyPr/>
        <a:lstStyle/>
        <a:p>
          <a:endParaRPr lang="fr-FR"/>
        </a:p>
      </dgm:t>
    </dgm:pt>
    <dgm:pt modelId="{15217C83-648B-44BE-8C31-0ACC5E4D4186}" type="sibTrans" cxnId="{7D54EEE4-4C24-4799-B3D8-E04F391CE668}">
      <dgm:prSet/>
      <dgm:spPr/>
      <dgm:t>
        <a:bodyPr/>
        <a:lstStyle/>
        <a:p>
          <a:endParaRPr lang="fr-FR"/>
        </a:p>
      </dgm:t>
    </dgm:pt>
    <dgm:pt modelId="{E2902180-EE13-4034-A4DA-9C1CD75570FC}">
      <dgm:prSet phldrT="[Texte]" custT="1"/>
      <dgm:spPr/>
      <dgm:t>
        <a:bodyPr/>
        <a:lstStyle/>
        <a:p>
          <a:r>
            <a:rPr lang="fr-FR" sz="1600" smtClean="0"/>
            <a:t>- Exigence sur le processus plus que sur les réalisations</a:t>
          </a:r>
        </a:p>
        <a:p>
          <a:r>
            <a:rPr lang="fr-FR" sz="1600" smtClean="0"/>
            <a:t>- Confiance (croyance ?) dans la méthode </a:t>
          </a:r>
          <a:endParaRPr lang="fr-FR" sz="1600"/>
        </a:p>
      </dgm:t>
    </dgm:pt>
    <dgm:pt modelId="{74813D17-142B-4C23-9854-F064FD42A5BC}" type="parTrans" cxnId="{B7FEC152-2487-4F0E-B1FB-B230B6B63822}">
      <dgm:prSet/>
      <dgm:spPr/>
      <dgm:t>
        <a:bodyPr/>
        <a:lstStyle/>
        <a:p>
          <a:endParaRPr lang="fr-FR"/>
        </a:p>
      </dgm:t>
    </dgm:pt>
    <dgm:pt modelId="{5757476C-74AD-424B-9EC4-1C039EA28207}" type="sibTrans" cxnId="{B7FEC152-2487-4F0E-B1FB-B230B6B63822}">
      <dgm:prSet/>
      <dgm:spPr/>
      <dgm:t>
        <a:bodyPr/>
        <a:lstStyle/>
        <a:p>
          <a:endParaRPr lang="fr-FR"/>
        </a:p>
      </dgm:t>
    </dgm:pt>
    <dgm:pt modelId="{4A1360AF-139F-4055-A376-B10BEF0D12ED}" type="pres">
      <dgm:prSet presAssocID="{0A695F77-7B76-44B7-8180-7AAACD193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72BD01A-87EE-4135-90A6-0FCB1272D897}" type="pres">
      <dgm:prSet presAssocID="{DB3D7620-CB85-4267-955B-965CD346378E}" presName="composite" presStyleCnt="0"/>
      <dgm:spPr/>
      <dgm:t>
        <a:bodyPr/>
        <a:lstStyle/>
        <a:p>
          <a:endParaRPr lang="fr-FR"/>
        </a:p>
      </dgm:t>
    </dgm:pt>
    <dgm:pt modelId="{3484E931-FBBC-4367-A83C-EA84F87BE39E}" type="pres">
      <dgm:prSet presAssocID="{DB3D7620-CB85-4267-955B-965CD346378E}" presName="ParentText" presStyleLbl="node1" presStyleIdx="0" presStyleCnt="3" custScaleX="110222" custScaleY="175663" custLinFactNeighborX="-46632" custLinFactNeighborY="81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CCD09B-F61A-4FD5-BED2-DDBBD5932981}" type="pres">
      <dgm:prSet presAssocID="{DB3D7620-CB85-4267-955B-965CD346378E}" presName="Image" presStyleLbl="bgImgPlace1" presStyleIdx="0" presStyleCnt="3" custScaleX="110724" custScaleY="108127" custLinFactNeighborX="-46625" custLinFactNeighborY="244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fr-FR"/>
        </a:p>
      </dgm:t>
    </dgm:pt>
    <dgm:pt modelId="{A18A85D4-00C9-48FA-919D-DB60715E3499}" type="pres">
      <dgm:prSet presAssocID="{DB3D7620-CB85-4267-955B-965CD346378E}" presName="ChildText" presStyleLbl="fgAcc1" presStyleIdx="0" presStyleCnt="3" custScaleX="169641" custScaleY="126952" custLinFactNeighborX="-12107" custLinFactNeighborY="37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758473-CAEE-4CDD-8FE8-5A3856302FE1}" type="pres">
      <dgm:prSet presAssocID="{9E08A10C-EBDE-4A2C-BA8C-B311CD9290CD}" presName="sibTrans" presStyleCnt="0"/>
      <dgm:spPr/>
      <dgm:t>
        <a:bodyPr/>
        <a:lstStyle/>
        <a:p>
          <a:endParaRPr lang="fr-FR"/>
        </a:p>
      </dgm:t>
    </dgm:pt>
    <dgm:pt modelId="{B040DCEE-5E7B-44A6-A773-1B1C1CC322B6}" type="pres">
      <dgm:prSet presAssocID="{6DC5BE0A-C6BF-49BC-B077-5FE9B2837400}" presName="composite" presStyleCnt="0"/>
      <dgm:spPr/>
      <dgm:t>
        <a:bodyPr/>
        <a:lstStyle/>
        <a:p>
          <a:endParaRPr lang="fr-FR"/>
        </a:p>
      </dgm:t>
    </dgm:pt>
    <dgm:pt modelId="{FF290BA8-B2E4-491B-9863-7E4B88AE5EBA}" type="pres">
      <dgm:prSet presAssocID="{6DC5BE0A-C6BF-49BC-B077-5FE9B2837400}" presName="ParentText" presStyleLbl="node1" presStyleIdx="1" presStyleCnt="3" custScaleX="114124" custScaleY="124576" custLinFactNeighborX="10788" custLinFactNeighborY="-79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662FBB-C621-44CB-B047-8E6B5B24ED7F}" type="pres">
      <dgm:prSet presAssocID="{6DC5BE0A-C6BF-49BC-B077-5FE9B2837400}" presName="Image" presStyleLbl="bgImgPlace1" presStyleIdx="1" presStyleCnt="3" custScaleX="114527" custScaleY="115575" custLinFactNeighborX="10788" custLinFactNeighborY="100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1976BC28-87B3-4899-8043-C4896581FD14}" type="pres">
      <dgm:prSet presAssocID="{6DC5BE0A-C6BF-49BC-B077-5FE9B2837400}" presName="ChildText" presStyleLbl="fgAcc1" presStyleIdx="1" presStyleCnt="3" custScaleX="167433" custLinFactX="11674" custLinFactNeighborX="100000" custLinFactNeighborY="13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E16DC2-6CF4-4DEA-B8AF-079D7E05C6E4}" type="pres">
      <dgm:prSet presAssocID="{8A202AFB-EE76-4B2B-8F6E-F7C29D0B95B6}" presName="sibTrans" presStyleCnt="0"/>
      <dgm:spPr/>
      <dgm:t>
        <a:bodyPr/>
        <a:lstStyle/>
        <a:p>
          <a:endParaRPr lang="fr-FR"/>
        </a:p>
      </dgm:t>
    </dgm:pt>
    <dgm:pt modelId="{D792EEF9-941C-4F55-A9E2-BCFA39CF0C59}" type="pres">
      <dgm:prSet presAssocID="{C965C9EA-B57F-45F7-BAA4-8766A4765711}" presName="composite" presStyleCnt="0"/>
      <dgm:spPr/>
      <dgm:t>
        <a:bodyPr/>
        <a:lstStyle/>
        <a:p>
          <a:endParaRPr lang="fr-FR"/>
        </a:p>
      </dgm:t>
    </dgm:pt>
    <dgm:pt modelId="{514EC8F0-65C0-467A-8B7A-749815079D36}" type="pres">
      <dgm:prSet presAssocID="{C965C9EA-B57F-45F7-BAA4-8766A4765711}" presName="ParentText" presStyleLbl="node1" presStyleIdx="2" presStyleCnt="3" custScaleX="101157" custLinFactNeighborX="-1927" custLinFactNeighborY="79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4EFC07-4C4C-4599-AA7A-898978B6C5D9}" type="pres">
      <dgm:prSet presAssocID="{C965C9EA-B57F-45F7-BAA4-8766A4765711}" presName="Image" presStyleLbl="bgImgPlace1" presStyleIdx="2" presStyleCnt="3" custLinFactNeighborX="-771" custLinFactNeighborY="18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fr-FR"/>
        </a:p>
      </dgm:t>
    </dgm:pt>
    <dgm:pt modelId="{2BE4E72C-E8AB-48F4-8D8D-2871E662F0A3}" type="pres">
      <dgm:prSet presAssocID="{C965C9EA-B57F-45F7-BAA4-8766A4765711}" presName="ChildText" presStyleLbl="fgAcc1" presStyleIdx="2" presStyleCnt="3" custScaleX="191882" custScaleY="141506" custLinFactNeighborX="80741" custLinFactNeighborY="-16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5F9B61-23EA-421C-A0E2-C230CBFCC96A}" srcId="{0A695F77-7B76-44B7-8180-7AAACD193DFF}" destId="{6DC5BE0A-C6BF-49BC-B077-5FE9B2837400}" srcOrd="1" destOrd="0" parTransId="{65DA22BF-C7EA-41CE-A627-56DEF6C0CDFF}" sibTransId="{8A202AFB-EE76-4B2B-8F6E-F7C29D0B95B6}"/>
    <dgm:cxn modelId="{058273E7-5BD8-4653-9BB2-3CA87924EBCF}" srcId="{DB3D7620-CB85-4267-955B-965CD346378E}" destId="{863C59F5-44EB-4DB0-8098-C2E579D4081F}" srcOrd="0" destOrd="0" parTransId="{E2D07622-279F-4C8B-A65F-78BBD77E5AFE}" sibTransId="{6304B89B-EA08-4DE7-B999-1B5C6F9AF1F0}"/>
    <dgm:cxn modelId="{BEAC7E9A-5775-499F-ADBF-BCB252377243}" type="presOf" srcId="{C965C9EA-B57F-45F7-BAA4-8766A4765711}" destId="{514EC8F0-65C0-467A-8B7A-749815079D36}" srcOrd="0" destOrd="0" presId="urn:microsoft.com/office/officeart/2008/layout/TitledPictureBlocks"/>
    <dgm:cxn modelId="{83EC7811-2E3E-4490-AB23-0A65F1C7CAD8}" srcId="{6DC5BE0A-C6BF-49BC-B077-5FE9B2837400}" destId="{FB5B26FE-9664-4D4C-8305-91C4196D02F6}" srcOrd="0" destOrd="0" parTransId="{AAA74DE0-2A83-4CB7-9434-32D44173F2BB}" sibTransId="{EFFD3816-2663-4E95-B02A-6EB5BDD37E6B}"/>
    <dgm:cxn modelId="{B7FEC152-2487-4F0E-B1FB-B230B6B63822}" srcId="{C965C9EA-B57F-45F7-BAA4-8766A4765711}" destId="{E2902180-EE13-4034-A4DA-9C1CD75570FC}" srcOrd="0" destOrd="0" parTransId="{74813D17-142B-4C23-9854-F064FD42A5BC}" sibTransId="{5757476C-74AD-424B-9EC4-1C039EA28207}"/>
    <dgm:cxn modelId="{A88E8880-0B71-4243-8A42-FD84923136C2}" type="presOf" srcId="{FB5B26FE-9664-4D4C-8305-91C4196D02F6}" destId="{1976BC28-87B3-4899-8043-C4896581FD14}" srcOrd="0" destOrd="0" presId="urn:microsoft.com/office/officeart/2008/layout/TitledPictureBlocks"/>
    <dgm:cxn modelId="{94EECF71-2E8C-4267-AD25-DCFA0DC2F42C}" type="presOf" srcId="{863C59F5-44EB-4DB0-8098-C2E579D4081F}" destId="{A18A85D4-00C9-48FA-919D-DB60715E3499}" srcOrd="0" destOrd="0" presId="urn:microsoft.com/office/officeart/2008/layout/TitledPictureBlocks"/>
    <dgm:cxn modelId="{DFBE1615-F446-4403-BB19-01DEEE9CDD64}" srcId="{0A695F77-7B76-44B7-8180-7AAACD193DFF}" destId="{DB3D7620-CB85-4267-955B-965CD346378E}" srcOrd="0" destOrd="0" parTransId="{C1E1248A-A457-4A81-A27A-046EB4F5F35B}" sibTransId="{9E08A10C-EBDE-4A2C-BA8C-B311CD9290CD}"/>
    <dgm:cxn modelId="{B3F53AA8-9E32-4A4C-A314-D15CE3A95D42}" type="presOf" srcId="{DB3D7620-CB85-4267-955B-965CD346378E}" destId="{3484E931-FBBC-4367-A83C-EA84F87BE39E}" srcOrd="0" destOrd="0" presId="urn:microsoft.com/office/officeart/2008/layout/TitledPictureBlocks"/>
    <dgm:cxn modelId="{E47B3C40-B0D0-44E1-9416-69747CCA3C05}" type="presOf" srcId="{0A695F77-7B76-44B7-8180-7AAACD193DFF}" destId="{4A1360AF-139F-4055-A376-B10BEF0D12ED}" srcOrd="0" destOrd="0" presId="urn:microsoft.com/office/officeart/2008/layout/TitledPictureBlocks"/>
    <dgm:cxn modelId="{7D54EEE4-4C24-4799-B3D8-E04F391CE668}" srcId="{0A695F77-7B76-44B7-8180-7AAACD193DFF}" destId="{C965C9EA-B57F-45F7-BAA4-8766A4765711}" srcOrd="2" destOrd="0" parTransId="{A32FEF34-5240-42E6-83F3-A0F5EB305D80}" sibTransId="{15217C83-648B-44BE-8C31-0ACC5E4D4186}"/>
    <dgm:cxn modelId="{FE82DA89-4830-48F2-AF0D-3784F16E7145}" type="presOf" srcId="{6DC5BE0A-C6BF-49BC-B077-5FE9B2837400}" destId="{FF290BA8-B2E4-491B-9863-7E4B88AE5EBA}" srcOrd="0" destOrd="0" presId="urn:microsoft.com/office/officeart/2008/layout/TitledPictureBlocks"/>
    <dgm:cxn modelId="{1D0AB1F4-D7C4-4317-877A-D3D45DE26EF1}" type="presOf" srcId="{E2902180-EE13-4034-A4DA-9C1CD75570FC}" destId="{2BE4E72C-E8AB-48F4-8D8D-2871E662F0A3}" srcOrd="0" destOrd="0" presId="urn:microsoft.com/office/officeart/2008/layout/TitledPictureBlocks"/>
    <dgm:cxn modelId="{E6EE91F3-BAF3-47EC-BECC-2B10676020F2}" type="presParOf" srcId="{4A1360AF-139F-4055-A376-B10BEF0D12ED}" destId="{A72BD01A-87EE-4135-90A6-0FCB1272D897}" srcOrd="0" destOrd="0" presId="urn:microsoft.com/office/officeart/2008/layout/TitledPictureBlocks"/>
    <dgm:cxn modelId="{CE46A2CC-3DA3-46B8-8DCE-3EFBFB8BAA2B}" type="presParOf" srcId="{A72BD01A-87EE-4135-90A6-0FCB1272D897}" destId="{3484E931-FBBC-4367-A83C-EA84F87BE39E}" srcOrd="0" destOrd="0" presId="urn:microsoft.com/office/officeart/2008/layout/TitledPictureBlocks"/>
    <dgm:cxn modelId="{6E5F3D30-A0BF-48AF-89F0-D4DC2F76F0D0}" type="presParOf" srcId="{A72BD01A-87EE-4135-90A6-0FCB1272D897}" destId="{67CCD09B-F61A-4FD5-BED2-DDBBD5932981}" srcOrd="1" destOrd="0" presId="urn:microsoft.com/office/officeart/2008/layout/TitledPictureBlocks"/>
    <dgm:cxn modelId="{EE8E8765-6136-4E1C-8C32-7A53E32FCEA3}" type="presParOf" srcId="{A72BD01A-87EE-4135-90A6-0FCB1272D897}" destId="{A18A85D4-00C9-48FA-919D-DB60715E3499}" srcOrd="2" destOrd="0" presId="urn:microsoft.com/office/officeart/2008/layout/TitledPictureBlocks"/>
    <dgm:cxn modelId="{43130D63-5A59-41B9-B7CE-C77A54F3548F}" type="presParOf" srcId="{4A1360AF-139F-4055-A376-B10BEF0D12ED}" destId="{EE758473-CAEE-4CDD-8FE8-5A3856302FE1}" srcOrd="1" destOrd="0" presId="urn:microsoft.com/office/officeart/2008/layout/TitledPictureBlocks"/>
    <dgm:cxn modelId="{8E9D9F96-FA1C-4653-8B4D-55DD8C584921}" type="presParOf" srcId="{4A1360AF-139F-4055-A376-B10BEF0D12ED}" destId="{B040DCEE-5E7B-44A6-A773-1B1C1CC322B6}" srcOrd="2" destOrd="0" presId="urn:microsoft.com/office/officeart/2008/layout/TitledPictureBlocks"/>
    <dgm:cxn modelId="{6F46C872-018D-40C1-8578-3998DAC3676F}" type="presParOf" srcId="{B040DCEE-5E7B-44A6-A773-1B1C1CC322B6}" destId="{FF290BA8-B2E4-491B-9863-7E4B88AE5EBA}" srcOrd="0" destOrd="0" presId="urn:microsoft.com/office/officeart/2008/layout/TitledPictureBlocks"/>
    <dgm:cxn modelId="{51BED316-79A2-42D9-A878-B37CFE532880}" type="presParOf" srcId="{B040DCEE-5E7B-44A6-A773-1B1C1CC322B6}" destId="{0A662FBB-C621-44CB-B047-8E6B5B24ED7F}" srcOrd="1" destOrd="0" presId="urn:microsoft.com/office/officeart/2008/layout/TitledPictureBlocks"/>
    <dgm:cxn modelId="{B1262079-0EE0-48C4-AF1F-E09E7BEDDA5F}" type="presParOf" srcId="{B040DCEE-5E7B-44A6-A773-1B1C1CC322B6}" destId="{1976BC28-87B3-4899-8043-C4896581FD14}" srcOrd="2" destOrd="0" presId="urn:microsoft.com/office/officeart/2008/layout/TitledPictureBlocks"/>
    <dgm:cxn modelId="{5966FED8-F2D3-47A8-9D50-8B6E915E788D}" type="presParOf" srcId="{4A1360AF-139F-4055-A376-B10BEF0D12ED}" destId="{FFE16DC2-6CF4-4DEA-B8AF-079D7E05C6E4}" srcOrd="3" destOrd="0" presId="urn:microsoft.com/office/officeart/2008/layout/TitledPictureBlocks"/>
    <dgm:cxn modelId="{6697C218-AA00-4E81-839E-3394821B22EF}" type="presParOf" srcId="{4A1360AF-139F-4055-A376-B10BEF0D12ED}" destId="{D792EEF9-941C-4F55-A9E2-BCFA39CF0C59}" srcOrd="4" destOrd="0" presId="urn:microsoft.com/office/officeart/2008/layout/TitledPictureBlocks"/>
    <dgm:cxn modelId="{D88FB559-5D80-44A9-847C-18411A960534}" type="presParOf" srcId="{D792EEF9-941C-4F55-A9E2-BCFA39CF0C59}" destId="{514EC8F0-65C0-467A-8B7A-749815079D36}" srcOrd="0" destOrd="0" presId="urn:microsoft.com/office/officeart/2008/layout/TitledPictureBlocks"/>
    <dgm:cxn modelId="{FAE467EC-A6AA-4EC8-853F-5E48291E138B}" type="presParOf" srcId="{D792EEF9-941C-4F55-A9E2-BCFA39CF0C59}" destId="{364EFC07-4C4C-4599-AA7A-898978B6C5D9}" srcOrd="1" destOrd="0" presId="urn:microsoft.com/office/officeart/2008/layout/TitledPictureBlocks"/>
    <dgm:cxn modelId="{9E59C0B5-54EA-43E9-AC33-92FEAA62589B}" type="presParOf" srcId="{D792EEF9-941C-4F55-A9E2-BCFA39CF0C59}" destId="{2BE4E72C-E8AB-48F4-8D8D-2871E662F0A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331B4-A6F8-4751-B69B-6998928CC55B}" type="doc">
      <dgm:prSet loTypeId="urn:microsoft.com/office/officeart/2008/layout/VerticalAccentLis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DD154AD-7068-473A-8270-26106CC25CAF}">
      <dgm:prSet phldrT="[Texte]"/>
      <dgm:spPr/>
      <dgm:t>
        <a:bodyPr/>
        <a:lstStyle/>
        <a:p>
          <a:r>
            <a:rPr lang="fr-FR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Décloisonner</a:t>
          </a:r>
          <a:endParaRPr lang="fr-FR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0363A-36AD-4739-BB96-F392DC9585FC}" type="parTrans" cxnId="{5A5AA8E1-89F7-4785-804B-8EFEBFEF5459}">
      <dgm:prSet/>
      <dgm:spPr/>
      <dgm:t>
        <a:bodyPr/>
        <a:lstStyle/>
        <a:p>
          <a:endParaRPr lang="fr-FR"/>
        </a:p>
      </dgm:t>
    </dgm:pt>
    <dgm:pt modelId="{67974D27-FEDD-4B52-AB80-17580D751BD4}" type="sibTrans" cxnId="{5A5AA8E1-89F7-4785-804B-8EFEBFEF5459}">
      <dgm:prSet/>
      <dgm:spPr/>
      <dgm:t>
        <a:bodyPr/>
        <a:lstStyle/>
        <a:p>
          <a:endParaRPr lang="fr-FR"/>
        </a:p>
      </dgm:t>
    </dgm:pt>
    <dgm:pt modelId="{3097BBA3-51DF-431A-B9D1-B7FE981C3D88}">
      <dgm:prSet phldrT="[Texte]"/>
      <dgm:spPr/>
      <dgm:t>
        <a:bodyPr/>
        <a:lstStyle/>
        <a:p>
          <a:r>
            <a:rPr lang="fr-FR" smtClean="0"/>
            <a:t>Les approches scientifiques</a:t>
          </a:r>
          <a:endParaRPr lang="fr-FR"/>
        </a:p>
      </dgm:t>
    </dgm:pt>
    <dgm:pt modelId="{248D88CA-690A-43B6-A414-CC5D88D06018}" type="parTrans" cxnId="{DA924851-4B71-40DA-AB7A-EF7B4D793E63}">
      <dgm:prSet/>
      <dgm:spPr/>
      <dgm:t>
        <a:bodyPr/>
        <a:lstStyle/>
        <a:p>
          <a:endParaRPr lang="fr-FR"/>
        </a:p>
      </dgm:t>
    </dgm:pt>
    <dgm:pt modelId="{1452F53D-0D64-4376-BD9B-97038A993BC2}" type="sibTrans" cxnId="{DA924851-4B71-40DA-AB7A-EF7B4D793E63}">
      <dgm:prSet/>
      <dgm:spPr/>
      <dgm:t>
        <a:bodyPr/>
        <a:lstStyle/>
        <a:p>
          <a:endParaRPr lang="fr-FR"/>
        </a:p>
      </dgm:t>
    </dgm:pt>
    <dgm:pt modelId="{4E3BDE0C-DE08-4F3D-A7A1-8C9151D3F91A}">
      <dgm:prSet phldrT="[Texte]"/>
      <dgm:spPr/>
      <dgm:t>
        <a:bodyPr/>
        <a:lstStyle/>
        <a:p>
          <a:r>
            <a:rPr lang="fr-FR" smtClean="0"/>
            <a:t>Les publics</a:t>
          </a:r>
          <a:endParaRPr lang="fr-FR"/>
        </a:p>
      </dgm:t>
    </dgm:pt>
    <dgm:pt modelId="{AD3CAE8D-490E-4F1B-A47C-EEACDB0AAB9B}" type="parTrans" cxnId="{4B5844C8-7B5C-41F8-8333-7C60DF16DC1C}">
      <dgm:prSet/>
      <dgm:spPr/>
      <dgm:t>
        <a:bodyPr/>
        <a:lstStyle/>
        <a:p>
          <a:endParaRPr lang="fr-FR"/>
        </a:p>
      </dgm:t>
    </dgm:pt>
    <dgm:pt modelId="{B7F51D7F-51C6-45FA-8F3A-D0C97F0263EF}" type="sibTrans" cxnId="{4B5844C8-7B5C-41F8-8333-7C60DF16DC1C}">
      <dgm:prSet/>
      <dgm:spPr/>
      <dgm:t>
        <a:bodyPr/>
        <a:lstStyle/>
        <a:p>
          <a:endParaRPr lang="fr-FR"/>
        </a:p>
      </dgm:t>
    </dgm:pt>
    <dgm:pt modelId="{12CDAC95-798D-4C83-9DF3-8507360BA312}">
      <dgm:prSet phldrT="[Texte]"/>
      <dgm:spPr/>
      <dgm:t>
        <a:bodyPr/>
        <a:lstStyle/>
        <a:p>
          <a:r>
            <a:rPr lang="fr-FR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Contextualiser / Rendre concret</a:t>
          </a:r>
          <a:endParaRPr lang="fr-FR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31948-DB59-4161-A53A-CAB583EC2662}" type="parTrans" cxnId="{0464A366-61B5-443A-B4F0-6F331E73A26E}">
      <dgm:prSet/>
      <dgm:spPr/>
      <dgm:t>
        <a:bodyPr/>
        <a:lstStyle/>
        <a:p>
          <a:endParaRPr lang="fr-FR"/>
        </a:p>
      </dgm:t>
    </dgm:pt>
    <dgm:pt modelId="{DAA35C92-7855-41FE-8174-8A7D30750B1A}" type="sibTrans" cxnId="{0464A366-61B5-443A-B4F0-6F331E73A26E}">
      <dgm:prSet/>
      <dgm:spPr/>
      <dgm:t>
        <a:bodyPr/>
        <a:lstStyle/>
        <a:p>
          <a:endParaRPr lang="fr-FR"/>
        </a:p>
      </dgm:t>
    </dgm:pt>
    <dgm:pt modelId="{76112DF6-5C7F-475B-A89D-F785DD45AAB3}">
      <dgm:prSet phldrT="[Texte]"/>
      <dgm:spPr/>
      <dgm:t>
        <a:bodyPr/>
        <a:lstStyle/>
        <a:p>
          <a:r>
            <a:rPr lang="fr-FR" smtClean="0"/>
            <a:t>Le diagnostic</a:t>
          </a:r>
          <a:endParaRPr lang="fr-FR"/>
        </a:p>
      </dgm:t>
    </dgm:pt>
    <dgm:pt modelId="{D752814B-065F-42F4-A13E-0CEE94D634F4}" type="parTrans" cxnId="{0B6E90B4-3AC4-430E-8EEA-6D1E7A0B0F37}">
      <dgm:prSet/>
      <dgm:spPr/>
      <dgm:t>
        <a:bodyPr/>
        <a:lstStyle/>
        <a:p>
          <a:endParaRPr lang="fr-FR"/>
        </a:p>
      </dgm:t>
    </dgm:pt>
    <dgm:pt modelId="{FD2B71F5-8959-4F82-BAE1-D18978822DE1}" type="sibTrans" cxnId="{0B6E90B4-3AC4-430E-8EEA-6D1E7A0B0F37}">
      <dgm:prSet/>
      <dgm:spPr/>
      <dgm:t>
        <a:bodyPr/>
        <a:lstStyle/>
        <a:p>
          <a:endParaRPr lang="fr-FR"/>
        </a:p>
      </dgm:t>
    </dgm:pt>
    <dgm:pt modelId="{F156A74A-A743-4F04-BC28-4C3D03FDA78E}">
      <dgm:prSet phldrT="[Texte]"/>
      <dgm:spPr/>
      <dgm:t>
        <a:bodyPr/>
        <a:lstStyle/>
        <a:p>
          <a:r>
            <a:rPr lang="fr-FR" smtClean="0"/>
            <a:t>Le processus d’identification des solutions</a:t>
          </a:r>
          <a:endParaRPr lang="fr-FR"/>
        </a:p>
      </dgm:t>
    </dgm:pt>
    <dgm:pt modelId="{87A46CDA-1B6A-49AE-A8A4-0A892096007E}" type="parTrans" cxnId="{CE3DCBA9-6BF9-4EAB-9629-492DC3F89192}">
      <dgm:prSet/>
      <dgm:spPr/>
      <dgm:t>
        <a:bodyPr/>
        <a:lstStyle/>
        <a:p>
          <a:endParaRPr lang="fr-FR"/>
        </a:p>
      </dgm:t>
    </dgm:pt>
    <dgm:pt modelId="{50DEF7CA-9F86-460C-9177-9CD546EBCF47}" type="sibTrans" cxnId="{CE3DCBA9-6BF9-4EAB-9629-492DC3F89192}">
      <dgm:prSet/>
      <dgm:spPr/>
      <dgm:t>
        <a:bodyPr/>
        <a:lstStyle/>
        <a:p>
          <a:endParaRPr lang="fr-FR"/>
        </a:p>
      </dgm:t>
    </dgm:pt>
    <dgm:pt modelId="{EFF5C470-8DFA-4B4E-8D02-5168AD80F0B7}">
      <dgm:prSet phldrT="[Texte]"/>
      <dgm:spPr/>
      <dgm:t>
        <a:bodyPr/>
        <a:lstStyle/>
        <a:p>
          <a:r>
            <a:rPr lang="fr-FR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Habiliter / qualifier</a:t>
          </a:r>
          <a:endParaRPr lang="fr-FR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DC40F-E0F2-44B1-A2A1-40605A9E7DED}" type="parTrans" cxnId="{2CD7D618-A500-4ABA-A3B5-03728BE42223}">
      <dgm:prSet/>
      <dgm:spPr/>
      <dgm:t>
        <a:bodyPr/>
        <a:lstStyle/>
        <a:p>
          <a:endParaRPr lang="fr-FR"/>
        </a:p>
      </dgm:t>
    </dgm:pt>
    <dgm:pt modelId="{CA2A9DE3-01E4-4087-97AF-74E95A7AE529}" type="sibTrans" cxnId="{2CD7D618-A500-4ABA-A3B5-03728BE42223}">
      <dgm:prSet/>
      <dgm:spPr/>
      <dgm:t>
        <a:bodyPr/>
        <a:lstStyle/>
        <a:p>
          <a:endParaRPr lang="fr-FR"/>
        </a:p>
      </dgm:t>
    </dgm:pt>
    <dgm:pt modelId="{88E414BC-09FA-4172-BF2D-BC487F3E710A}">
      <dgm:prSet phldrT="[Texte]"/>
      <dgm:spPr/>
      <dgm:t>
        <a:bodyPr/>
        <a:lstStyle/>
        <a:p>
          <a:r>
            <a:rPr lang="fr-FR" smtClean="0"/>
            <a:t>Créer des compétences</a:t>
          </a:r>
          <a:endParaRPr lang="fr-FR"/>
        </a:p>
      </dgm:t>
    </dgm:pt>
    <dgm:pt modelId="{72074B72-DB36-459D-AB5B-3C8D18684936}" type="parTrans" cxnId="{30F84E76-0FD8-4EB7-B26D-4CF624EF9181}">
      <dgm:prSet/>
      <dgm:spPr/>
      <dgm:t>
        <a:bodyPr/>
        <a:lstStyle/>
        <a:p>
          <a:endParaRPr lang="fr-FR"/>
        </a:p>
      </dgm:t>
    </dgm:pt>
    <dgm:pt modelId="{EB7679E2-5100-4EF1-B582-597DE2CE009B}" type="sibTrans" cxnId="{30F84E76-0FD8-4EB7-B26D-4CF624EF9181}">
      <dgm:prSet/>
      <dgm:spPr/>
      <dgm:t>
        <a:bodyPr/>
        <a:lstStyle/>
        <a:p>
          <a:endParaRPr lang="fr-FR"/>
        </a:p>
      </dgm:t>
    </dgm:pt>
    <dgm:pt modelId="{745E143D-ADA0-4D64-85E8-C92E026A81DC}">
      <dgm:prSet phldrT="[Texte]"/>
      <dgm:spPr/>
      <dgm:t>
        <a:bodyPr/>
        <a:lstStyle/>
        <a:p>
          <a:r>
            <a:rPr lang="fr-FR" smtClean="0"/>
            <a:t>Tisser un réseau territorial</a:t>
          </a:r>
          <a:endParaRPr lang="fr-FR"/>
        </a:p>
      </dgm:t>
    </dgm:pt>
    <dgm:pt modelId="{1D000DE1-8859-45E9-AFAF-1E7B75034D12}" type="parTrans" cxnId="{4796ED21-69B7-465A-ADE2-F2A1823D620B}">
      <dgm:prSet/>
      <dgm:spPr/>
      <dgm:t>
        <a:bodyPr/>
        <a:lstStyle/>
        <a:p>
          <a:endParaRPr lang="fr-FR"/>
        </a:p>
      </dgm:t>
    </dgm:pt>
    <dgm:pt modelId="{86D452FC-1780-4552-84A7-65D913C6CF4F}" type="sibTrans" cxnId="{4796ED21-69B7-465A-ADE2-F2A1823D620B}">
      <dgm:prSet/>
      <dgm:spPr/>
      <dgm:t>
        <a:bodyPr/>
        <a:lstStyle/>
        <a:p>
          <a:endParaRPr lang="fr-FR"/>
        </a:p>
      </dgm:t>
    </dgm:pt>
    <dgm:pt modelId="{B19A7126-8304-4D28-9991-EAA2C59CC51A}" type="pres">
      <dgm:prSet presAssocID="{C95331B4-A6F8-4751-B69B-6998928CC55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8836D1B3-D452-45F2-9503-751BAF39BCAB}" type="pres">
      <dgm:prSet presAssocID="{9DD154AD-7068-473A-8270-26106CC25CAF}" presName="parenttextcomposite" presStyleCnt="0"/>
      <dgm:spPr/>
    </dgm:pt>
    <dgm:pt modelId="{1AB6635E-9AC0-4279-850C-5FD2354D94C7}" type="pres">
      <dgm:prSet presAssocID="{9DD154AD-7068-473A-8270-26106CC25CA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C4F2B8-139E-4591-A534-F0FAA8AEE3F5}" type="pres">
      <dgm:prSet presAssocID="{9DD154AD-7068-473A-8270-26106CC25CAF}" presName="composite" presStyleCnt="0"/>
      <dgm:spPr/>
    </dgm:pt>
    <dgm:pt modelId="{7446C87B-8D5F-4585-8092-A6B6B8713CBE}" type="pres">
      <dgm:prSet presAssocID="{9DD154AD-7068-473A-8270-26106CC25CAF}" presName="chevron1" presStyleLbl="alignNode1" presStyleIdx="0" presStyleCnt="21"/>
      <dgm:spPr/>
    </dgm:pt>
    <dgm:pt modelId="{31E60FDB-F4CF-44F2-8976-1F98B0423A80}" type="pres">
      <dgm:prSet presAssocID="{9DD154AD-7068-473A-8270-26106CC25CAF}" presName="chevron2" presStyleLbl="alignNode1" presStyleIdx="1" presStyleCnt="21"/>
      <dgm:spPr/>
    </dgm:pt>
    <dgm:pt modelId="{9B42B99B-CEB5-471D-9E6B-671E8E9BD8E8}" type="pres">
      <dgm:prSet presAssocID="{9DD154AD-7068-473A-8270-26106CC25CAF}" presName="chevron3" presStyleLbl="alignNode1" presStyleIdx="2" presStyleCnt="21"/>
      <dgm:spPr/>
    </dgm:pt>
    <dgm:pt modelId="{69EC342A-C5AD-4848-B458-D5BAC1ED6203}" type="pres">
      <dgm:prSet presAssocID="{9DD154AD-7068-473A-8270-26106CC25CAF}" presName="chevron4" presStyleLbl="alignNode1" presStyleIdx="3" presStyleCnt="21"/>
      <dgm:spPr/>
    </dgm:pt>
    <dgm:pt modelId="{65CA57CC-8C1D-418C-8857-3623A46CFCFA}" type="pres">
      <dgm:prSet presAssocID="{9DD154AD-7068-473A-8270-26106CC25CAF}" presName="chevron5" presStyleLbl="alignNode1" presStyleIdx="4" presStyleCnt="21"/>
      <dgm:spPr/>
    </dgm:pt>
    <dgm:pt modelId="{FC7F4CEC-E942-4728-9FDB-F04A18C5F5CC}" type="pres">
      <dgm:prSet presAssocID="{9DD154AD-7068-473A-8270-26106CC25CAF}" presName="chevron6" presStyleLbl="alignNode1" presStyleIdx="5" presStyleCnt="21"/>
      <dgm:spPr/>
    </dgm:pt>
    <dgm:pt modelId="{E4095AF0-8F72-4102-B327-29CC9BE40F8F}" type="pres">
      <dgm:prSet presAssocID="{9DD154AD-7068-473A-8270-26106CC25CAF}" presName="chevron7" presStyleLbl="alignNode1" presStyleIdx="6" presStyleCnt="21"/>
      <dgm:spPr/>
    </dgm:pt>
    <dgm:pt modelId="{F3A2255D-D0BC-4D9C-B33A-0BA7CC8DA280}" type="pres">
      <dgm:prSet presAssocID="{9DD154AD-7068-473A-8270-26106CC25CA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11A1E8-DE90-4D4E-A315-14E4161E9391}" type="pres">
      <dgm:prSet presAssocID="{67974D27-FEDD-4B52-AB80-17580D751BD4}" presName="sibTrans" presStyleCnt="0"/>
      <dgm:spPr/>
    </dgm:pt>
    <dgm:pt modelId="{E3F71DCB-5FEA-4586-BC9D-281897C417E1}" type="pres">
      <dgm:prSet presAssocID="{12CDAC95-798D-4C83-9DF3-8507360BA312}" presName="parenttextcomposite" presStyleCnt="0"/>
      <dgm:spPr/>
    </dgm:pt>
    <dgm:pt modelId="{80765A03-8E08-442E-BC87-421D18FD8BF1}" type="pres">
      <dgm:prSet presAssocID="{12CDAC95-798D-4C83-9DF3-8507360BA31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CD31E1-C262-4709-8583-5A259BC91B9E}" type="pres">
      <dgm:prSet presAssocID="{12CDAC95-798D-4C83-9DF3-8507360BA312}" presName="composite" presStyleCnt="0"/>
      <dgm:spPr/>
    </dgm:pt>
    <dgm:pt modelId="{9865538E-9117-4B4E-BC2B-4B91F48EA282}" type="pres">
      <dgm:prSet presAssocID="{12CDAC95-798D-4C83-9DF3-8507360BA312}" presName="chevron1" presStyleLbl="alignNode1" presStyleIdx="7" presStyleCnt="21"/>
      <dgm:spPr/>
    </dgm:pt>
    <dgm:pt modelId="{CD394E8D-C20A-4E04-9DDD-4C83D264E558}" type="pres">
      <dgm:prSet presAssocID="{12CDAC95-798D-4C83-9DF3-8507360BA312}" presName="chevron2" presStyleLbl="alignNode1" presStyleIdx="8" presStyleCnt="21"/>
      <dgm:spPr/>
    </dgm:pt>
    <dgm:pt modelId="{D2598652-065C-4F46-B0E9-3652F0E8EA67}" type="pres">
      <dgm:prSet presAssocID="{12CDAC95-798D-4C83-9DF3-8507360BA312}" presName="chevron3" presStyleLbl="alignNode1" presStyleIdx="9" presStyleCnt="21"/>
      <dgm:spPr/>
    </dgm:pt>
    <dgm:pt modelId="{BAB7688F-7A63-48F8-AC48-D2C037ADBCD9}" type="pres">
      <dgm:prSet presAssocID="{12CDAC95-798D-4C83-9DF3-8507360BA312}" presName="chevron4" presStyleLbl="alignNode1" presStyleIdx="10" presStyleCnt="21"/>
      <dgm:spPr/>
    </dgm:pt>
    <dgm:pt modelId="{79DCDDB7-5EBB-43EB-A78E-CC1F0A2641AF}" type="pres">
      <dgm:prSet presAssocID="{12CDAC95-798D-4C83-9DF3-8507360BA312}" presName="chevron5" presStyleLbl="alignNode1" presStyleIdx="11" presStyleCnt="21"/>
      <dgm:spPr/>
    </dgm:pt>
    <dgm:pt modelId="{E15F118C-692C-4136-93D2-6C3A5CE9CEE9}" type="pres">
      <dgm:prSet presAssocID="{12CDAC95-798D-4C83-9DF3-8507360BA312}" presName="chevron6" presStyleLbl="alignNode1" presStyleIdx="12" presStyleCnt="21"/>
      <dgm:spPr/>
    </dgm:pt>
    <dgm:pt modelId="{8DEA1DAA-2F48-4103-9335-13E37D0AD4FA}" type="pres">
      <dgm:prSet presAssocID="{12CDAC95-798D-4C83-9DF3-8507360BA312}" presName="chevron7" presStyleLbl="alignNode1" presStyleIdx="13" presStyleCnt="21"/>
      <dgm:spPr/>
    </dgm:pt>
    <dgm:pt modelId="{A62A473B-E518-4129-AB59-F91E20B1D7DB}" type="pres">
      <dgm:prSet presAssocID="{12CDAC95-798D-4C83-9DF3-8507360BA31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20973-AE50-4DA5-A3E7-3DE89273663E}" type="pres">
      <dgm:prSet presAssocID="{DAA35C92-7855-41FE-8174-8A7D30750B1A}" presName="sibTrans" presStyleCnt="0"/>
      <dgm:spPr/>
    </dgm:pt>
    <dgm:pt modelId="{9436A0FC-1705-4ACE-89C9-AD46D107BF20}" type="pres">
      <dgm:prSet presAssocID="{EFF5C470-8DFA-4B4E-8D02-5168AD80F0B7}" presName="parenttextcomposite" presStyleCnt="0"/>
      <dgm:spPr/>
    </dgm:pt>
    <dgm:pt modelId="{57D3CC4A-FF01-4B56-B7A9-13FBA20B4DF1}" type="pres">
      <dgm:prSet presAssocID="{EFF5C470-8DFA-4B4E-8D02-5168AD80F0B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071E8B-5338-40D4-8062-002D1E7E5DD1}" type="pres">
      <dgm:prSet presAssocID="{EFF5C470-8DFA-4B4E-8D02-5168AD80F0B7}" presName="composite" presStyleCnt="0"/>
      <dgm:spPr/>
    </dgm:pt>
    <dgm:pt modelId="{0AA3AB59-AF32-41C0-9109-B24851A0F240}" type="pres">
      <dgm:prSet presAssocID="{EFF5C470-8DFA-4B4E-8D02-5168AD80F0B7}" presName="chevron1" presStyleLbl="alignNode1" presStyleIdx="14" presStyleCnt="21"/>
      <dgm:spPr/>
    </dgm:pt>
    <dgm:pt modelId="{4B5B7B67-7C60-4253-AF62-E8EA218A0D57}" type="pres">
      <dgm:prSet presAssocID="{EFF5C470-8DFA-4B4E-8D02-5168AD80F0B7}" presName="chevron2" presStyleLbl="alignNode1" presStyleIdx="15" presStyleCnt="21"/>
      <dgm:spPr/>
    </dgm:pt>
    <dgm:pt modelId="{87930C89-C4F2-4DFF-85E3-CEB23306954C}" type="pres">
      <dgm:prSet presAssocID="{EFF5C470-8DFA-4B4E-8D02-5168AD80F0B7}" presName="chevron3" presStyleLbl="alignNode1" presStyleIdx="16" presStyleCnt="21"/>
      <dgm:spPr/>
    </dgm:pt>
    <dgm:pt modelId="{261CFDF8-A4C3-41A2-B7B1-566CE9CDA6E1}" type="pres">
      <dgm:prSet presAssocID="{EFF5C470-8DFA-4B4E-8D02-5168AD80F0B7}" presName="chevron4" presStyleLbl="alignNode1" presStyleIdx="17" presStyleCnt="21"/>
      <dgm:spPr/>
    </dgm:pt>
    <dgm:pt modelId="{4998B8F9-0B34-420D-AB95-397253854BCC}" type="pres">
      <dgm:prSet presAssocID="{EFF5C470-8DFA-4B4E-8D02-5168AD80F0B7}" presName="chevron5" presStyleLbl="alignNode1" presStyleIdx="18" presStyleCnt="21"/>
      <dgm:spPr/>
    </dgm:pt>
    <dgm:pt modelId="{9AB6644D-CF37-48A5-9DF0-4F18D41F87B6}" type="pres">
      <dgm:prSet presAssocID="{EFF5C470-8DFA-4B4E-8D02-5168AD80F0B7}" presName="chevron6" presStyleLbl="alignNode1" presStyleIdx="19" presStyleCnt="21"/>
      <dgm:spPr/>
    </dgm:pt>
    <dgm:pt modelId="{A4B7454F-3E95-4655-B29C-AB306914CC3C}" type="pres">
      <dgm:prSet presAssocID="{EFF5C470-8DFA-4B4E-8D02-5168AD80F0B7}" presName="chevron7" presStyleLbl="alignNode1" presStyleIdx="20" presStyleCnt="21"/>
      <dgm:spPr/>
    </dgm:pt>
    <dgm:pt modelId="{7BE074EB-1A96-4164-9D1A-BBB0D75AA458}" type="pres">
      <dgm:prSet presAssocID="{EFF5C470-8DFA-4B4E-8D02-5168AD80F0B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924851-4B71-40DA-AB7A-EF7B4D793E63}" srcId="{9DD154AD-7068-473A-8270-26106CC25CAF}" destId="{3097BBA3-51DF-431A-B9D1-B7FE981C3D88}" srcOrd="0" destOrd="0" parTransId="{248D88CA-690A-43B6-A414-CC5D88D06018}" sibTransId="{1452F53D-0D64-4376-BD9B-97038A993BC2}"/>
    <dgm:cxn modelId="{A0621F1E-B6CB-4F06-B882-130B398CB8EF}" type="presOf" srcId="{745E143D-ADA0-4D64-85E8-C92E026A81DC}" destId="{7BE074EB-1A96-4164-9D1A-BBB0D75AA458}" srcOrd="0" destOrd="1" presId="urn:microsoft.com/office/officeart/2008/layout/VerticalAccentList"/>
    <dgm:cxn modelId="{40161B6F-2C3A-4F33-A26C-E0A22F94E689}" type="presOf" srcId="{12CDAC95-798D-4C83-9DF3-8507360BA312}" destId="{80765A03-8E08-442E-BC87-421D18FD8BF1}" srcOrd="0" destOrd="0" presId="urn:microsoft.com/office/officeart/2008/layout/VerticalAccentList"/>
    <dgm:cxn modelId="{4F069625-8265-4726-8B84-CB3A2B5230AF}" type="presOf" srcId="{C95331B4-A6F8-4751-B69B-6998928CC55B}" destId="{B19A7126-8304-4D28-9991-EAA2C59CC51A}" srcOrd="0" destOrd="0" presId="urn:microsoft.com/office/officeart/2008/layout/VerticalAccentList"/>
    <dgm:cxn modelId="{CE3DCBA9-6BF9-4EAB-9629-492DC3F89192}" srcId="{12CDAC95-798D-4C83-9DF3-8507360BA312}" destId="{F156A74A-A743-4F04-BC28-4C3D03FDA78E}" srcOrd="1" destOrd="0" parTransId="{87A46CDA-1B6A-49AE-A8A4-0A892096007E}" sibTransId="{50DEF7CA-9F86-460C-9177-9CD546EBCF47}"/>
    <dgm:cxn modelId="{3D0DE4C2-4AB2-4612-9ED0-0A689B672D1B}" type="presOf" srcId="{EFF5C470-8DFA-4B4E-8D02-5168AD80F0B7}" destId="{57D3CC4A-FF01-4B56-B7A9-13FBA20B4DF1}" srcOrd="0" destOrd="0" presId="urn:microsoft.com/office/officeart/2008/layout/VerticalAccentList"/>
    <dgm:cxn modelId="{5A5AA8E1-89F7-4785-804B-8EFEBFEF5459}" srcId="{C95331B4-A6F8-4751-B69B-6998928CC55B}" destId="{9DD154AD-7068-473A-8270-26106CC25CAF}" srcOrd="0" destOrd="0" parTransId="{1F50363A-36AD-4739-BB96-F392DC9585FC}" sibTransId="{67974D27-FEDD-4B52-AB80-17580D751BD4}"/>
    <dgm:cxn modelId="{BBA1FF17-CECA-4F17-80B4-A3956B077DFA}" type="presOf" srcId="{9DD154AD-7068-473A-8270-26106CC25CAF}" destId="{1AB6635E-9AC0-4279-850C-5FD2354D94C7}" srcOrd="0" destOrd="0" presId="urn:microsoft.com/office/officeart/2008/layout/VerticalAccentList"/>
    <dgm:cxn modelId="{4796ED21-69B7-465A-ADE2-F2A1823D620B}" srcId="{EFF5C470-8DFA-4B4E-8D02-5168AD80F0B7}" destId="{745E143D-ADA0-4D64-85E8-C92E026A81DC}" srcOrd="1" destOrd="0" parTransId="{1D000DE1-8859-45E9-AFAF-1E7B75034D12}" sibTransId="{86D452FC-1780-4552-84A7-65D913C6CF4F}"/>
    <dgm:cxn modelId="{0B6E90B4-3AC4-430E-8EEA-6D1E7A0B0F37}" srcId="{12CDAC95-798D-4C83-9DF3-8507360BA312}" destId="{76112DF6-5C7F-475B-A89D-F785DD45AAB3}" srcOrd="0" destOrd="0" parTransId="{D752814B-065F-42F4-A13E-0CEE94D634F4}" sibTransId="{FD2B71F5-8959-4F82-BAE1-D18978822DE1}"/>
    <dgm:cxn modelId="{7C29EC1F-BF6A-485A-9974-2D09C76806AC}" type="presOf" srcId="{F156A74A-A743-4F04-BC28-4C3D03FDA78E}" destId="{A62A473B-E518-4129-AB59-F91E20B1D7DB}" srcOrd="0" destOrd="1" presId="urn:microsoft.com/office/officeart/2008/layout/VerticalAccentList"/>
    <dgm:cxn modelId="{7642F34E-00A0-49A3-A13E-9F39B7185E17}" type="presOf" srcId="{76112DF6-5C7F-475B-A89D-F785DD45AAB3}" destId="{A62A473B-E518-4129-AB59-F91E20B1D7DB}" srcOrd="0" destOrd="0" presId="urn:microsoft.com/office/officeart/2008/layout/VerticalAccentList"/>
    <dgm:cxn modelId="{ADE08596-DEAA-438F-B158-35EDCB59886A}" type="presOf" srcId="{3097BBA3-51DF-431A-B9D1-B7FE981C3D88}" destId="{F3A2255D-D0BC-4D9C-B33A-0BA7CC8DA280}" srcOrd="0" destOrd="0" presId="urn:microsoft.com/office/officeart/2008/layout/VerticalAccentList"/>
    <dgm:cxn modelId="{30F84E76-0FD8-4EB7-B26D-4CF624EF9181}" srcId="{EFF5C470-8DFA-4B4E-8D02-5168AD80F0B7}" destId="{88E414BC-09FA-4172-BF2D-BC487F3E710A}" srcOrd="0" destOrd="0" parTransId="{72074B72-DB36-459D-AB5B-3C8D18684936}" sibTransId="{EB7679E2-5100-4EF1-B582-597DE2CE009B}"/>
    <dgm:cxn modelId="{0464A366-61B5-443A-B4F0-6F331E73A26E}" srcId="{C95331B4-A6F8-4751-B69B-6998928CC55B}" destId="{12CDAC95-798D-4C83-9DF3-8507360BA312}" srcOrd="1" destOrd="0" parTransId="{E3831948-DB59-4161-A53A-CAB583EC2662}" sibTransId="{DAA35C92-7855-41FE-8174-8A7D30750B1A}"/>
    <dgm:cxn modelId="{E261E993-C270-4BD3-B776-E9ECBDAEE8BE}" type="presOf" srcId="{88E414BC-09FA-4172-BF2D-BC487F3E710A}" destId="{7BE074EB-1A96-4164-9D1A-BBB0D75AA458}" srcOrd="0" destOrd="0" presId="urn:microsoft.com/office/officeart/2008/layout/VerticalAccentList"/>
    <dgm:cxn modelId="{C092EA9D-8344-402E-A680-DBE3A6E5FCC3}" type="presOf" srcId="{4E3BDE0C-DE08-4F3D-A7A1-8C9151D3F91A}" destId="{F3A2255D-D0BC-4D9C-B33A-0BA7CC8DA280}" srcOrd="0" destOrd="1" presId="urn:microsoft.com/office/officeart/2008/layout/VerticalAccentList"/>
    <dgm:cxn modelId="{2CD7D618-A500-4ABA-A3B5-03728BE42223}" srcId="{C95331B4-A6F8-4751-B69B-6998928CC55B}" destId="{EFF5C470-8DFA-4B4E-8D02-5168AD80F0B7}" srcOrd="2" destOrd="0" parTransId="{7D2DC40F-E0F2-44B1-A2A1-40605A9E7DED}" sibTransId="{CA2A9DE3-01E4-4087-97AF-74E95A7AE529}"/>
    <dgm:cxn modelId="{4B5844C8-7B5C-41F8-8333-7C60DF16DC1C}" srcId="{9DD154AD-7068-473A-8270-26106CC25CAF}" destId="{4E3BDE0C-DE08-4F3D-A7A1-8C9151D3F91A}" srcOrd="1" destOrd="0" parTransId="{AD3CAE8D-490E-4F1B-A47C-EEACDB0AAB9B}" sibTransId="{B7F51D7F-51C6-45FA-8F3A-D0C97F0263EF}"/>
    <dgm:cxn modelId="{37EBC5A3-9BB0-44F7-B384-8191F8499E63}" type="presParOf" srcId="{B19A7126-8304-4D28-9991-EAA2C59CC51A}" destId="{8836D1B3-D452-45F2-9503-751BAF39BCAB}" srcOrd="0" destOrd="0" presId="urn:microsoft.com/office/officeart/2008/layout/VerticalAccentList"/>
    <dgm:cxn modelId="{9D9D9ABB-8EA4-4F29-ABF1-BEC1130A1B0F}" type="presParOf" srcId="{8836D1B3-D452-45F2-9503-751BAF39BCAB}" destId="{1AB6635E-9AC0-4279-850C-5FD2354D94C7}" srcOrd="0" destOrd="0" presId="urn:microsoft.com/office/officeart/2008/layout/VerticalAccentList"/>
    <dgm:cxn modelId="{E25C5D8F-8FAC-4C98-A867-C4B66C831F33}" type="presParOf" srcId="{B19A7126-8304-4D28-9991-EAA2C59CC51A}" destId="{D4C4F2B8-139E-4591-A534-F0FAA8AEE3F5}" srcOrd="1" destOrd="0" presId="urn:microsoft.com/office/officeart/2008/layout/VerticalAccentList"/>
    <dgm:cxn modelId="{9987B367-5FE0-4266-8511-114EE305BBF7}" type="presParOf" srcId="{D4C4F2B8-139E-4591-A534-F0FAA8AEE3F5}" destId="{7446C87B-8D5F-4585-8092-A6B6B8713CBE}" srcOrd="0" destOrd="0" presId="urn:microsoft.com/office/officeart/2008/layout/VerticalAccentList"/>
    <dgm:cxn modelId="{2C68942F-1812-482A-94C8-6E85E69F9E49}" type="presParOf" srcId="{D4C4F2B8-139E-4591-A534-F0FAA8AEE3F5}" destId="{31E60FDB-F4CF-44F2-8976-1F98B0423A80}" srcOrd="1" destOrd="0" presId="urn:microsoft.com/office/officeart/2008/layout/VerticalAccentList"/>
    <dgm:cxn modelId="{DF048EA4-B307-4CBA-9721-9267666F12D7}" type="presParOf" srcId="{D4C4F2B8-139E-4591-A534-F0FAA8AEE3F5}" destId="{9B42B99B-CEB5-471D-9E6B-671E8E9BD8E8}" srcOrd="2" destOrd="0" presId="urn:microsoft.com/office/officeart/2008/layout/VerticalAccentList"/>
    <dgm:cxn modelId="{EE834066-18A7-4210-B9E5-C3D64747D191}" type="presParOf" srcId="{D4C4F2B8-139E-4591-A534-F0FAA8AEE3F5}" destId="{69EC342A-C5AD-4848-B458-D5BAC1ED6203}" srcOrd="3" destOrd="0" presId="urn:microsoft.com/office/officeart/2008/layout/VerticalAccentList"/>
    <dgm:cxn modelId="{4235A24E-735C-48A7-9DF4-7533DF846E58}" type="presParOf" srcId="{D4C4F2B8-139E-4591-A534-F0FAA8AEE3F5}" destId="{65CA57CC-8C1D-418C-8857-3623A46CFCFA}" srcOrd="4" destOrd="0" presId="urn:microsoft.com/office/officeart/2008/layout/VerticalAccentList"/>
    <dgm:cxn modelId="{3B4E9FE0-90E5-4501-A08E-48FA10FCD6F2}" type="presParOf" srcId="{D4C4F2B8-139E-4591-A534-F0FAA8AEE3F5}" destId="{FC7F4CEC-E942-4728-9FDB-F04A18C5F5CC}" srcOrd="5" destOrd="0" presId="urn:microsoft.com/office/officeart/2008/layout/VerticalAccentList"/>
    <dgm:cxn modelId="{F2801492-2600-4F42-B604-FE2EE5A5AC28}" type="presParOf" srcId="{D4C4F2B8-139E-4591-A534-F0FAA8AEE3F5}" destId="{E4095AF0-8F72-4102-B327-29CC9BE40F8F}" srcOrd="6" destOrd="0" presId="urn:microsoft.com/office/officeart/2008/layout/VerticalAccentList"/>
    <dgm:cxn modelId="{9FF17A75-964A-49DF-87E2-D21183D3D142}" type="presParOf" srcId="{D4C4F2B8-139E-4591-A534-F0FAA8AEE3F5}" destId="{F3A2255D-D0BC-4D9C-B33A-0BA7CC8DA280}" srcOrd="7" destOrd="0" presId="urn:microsoft.com/office/officeart/2008/layout/VerticalAccentList"/>
    <dgm:cxn modelId="{CCC56CF7-12AD-4071-807B-A0D3CF301BD2}" type="presParOf" srcId="{B19A7126-8304-4D28-9991-EAA2C59CC51A}" destId="{2511A1E8-DE90-4D4E-A315-14E4161E9391}" srcOrd="2" destOrd="0" presId="urn:microsoft.com/office/officeart/2008/layout/VerticalAccentList"/>
    <dgm:cxn modelId="{325C9E6D-26A4-42D1-B3DD-6DDAFF9FB7CA}" type="presParOf" srcId="{B19A7126-8304-4D28-9991-EAA2C59CC51A}" destId="{E3F71DCB-5FEA-4586-BC9D-281897C417E1}" srcOrd="3" destOrd="0" presId="urn:microsoft.com/office/officeart/2008/layout/VerticalAccentList"/>
    <dgm:cxn modelId="{92B3EA1C-95DF-4AC7-9641-79BEABFC1781}" type="presParOf" srcId="{E3F71DCB-5FEA-4586-BC9D-281897C417E1}" destId="{80765A03-8E08-442E-BC87-421D18FD8BF1}" srcOrd="0" destOrd="0" presId="urn:microsoft.com/office/officeart/2008/layout/VerticalAccentList"/>
    <dgm:cxn modelId="{0A1C1A73-AEA7-4757-BE93-B6855BEF9802}" type="presParOf" srcId="{B19A7126-8304-4D28-9991-EAA2C59CC51A}" destId="{9ECD31E1-C262-4709-8583-5A259BC91B9E}" srcOrd="4" destOrd="0" presId="urn:microsoft.com/office/officeart/2008/layout/VerticalAccentList"/>
    <dgm:cxn modelId="{6C5A818C-6F80-4B8C-BCB3-A142487A290B}" type="presParOf" srcId="{9ECD31E1-C262-4709-8583-5A259BC91B9E}" destId="{9865538E-9117-4B4E-BC2B-4B91F48EA282}" srcOrd="0" destOrd="0" presId="urn:microsoft.com/office/officeart/2008/layout/VerticalAccentList"/>
    <dgm:cxn modelId="{737EEEBB-81A4-49B6-BDC9-A1036CA8D7E2}" type="presParOf" srcId="{9ECD31E1-C262-4709-8583-5A259BC91B9E}" destId="{CD394E8D-C20A-4E04-9DDD-4C83D264E558}" srcOrd="1" destOrd="0" presId="urn:microsoft.com/office/officeart/2008/layout/VerticalAccentList"/>
    <dgm:cxn modelId="{72A31E90-99BE-4574-86A5-C7453D8EF84A}" type="presParOf" srcId="{9ECD31E1-C262-4709-8583-5A259BC91B9E}" destId="{D2598652-065C-4F46-B0E9-3652F0E8EA67}" srcOrd="2" destOrd="0" presId="urn:microsoft.com/office/officeart/2008/layout/VerticalAccentList"/>
    <dgm:cxn modelId="{4EE710FA-FBA0-441F-92B7-2750A2F61B94}" type="presParOf" srcId="{9ECD31E1-C262-4709-8583-5A259BC91B9E}" destId="{BAB7688F-7A63-48F8-AC48-D2C037ADBCD9}" srcOrd="3" destOrd="0" presId="urn:microsoft.com/office/officeart/2008/layout/VerticalAccentList"/>
    <dgm:cxn modelId="{E64C929A-A064-467B-BDFC-BFC340D95F93}" type="presParOf" srcId="{9ECD31E1-C262-4709-8583-5A259BC91B9E}" destId="{79DCDDB7-5EBB-43EB-A78E-CC1F0A2641AF}" srcOrd="4" destOrd="0" presId="urn:microsoft.com/office/officeart/2008/layout/VerticalAccentList"/>
    <dgm:cxn modelId="{2200515A-C53F-417A-ACFE-B5FA96A9A179}" type="presParOf" srcId="{9ECD31E1-C262-4709-8583-5A259BC91B9E}" destId="{E15F118C-692C-4136-93D2-6C3A5CE9CEE9}" srcOrd="5" destOrd="0" presId="urn:microsoft.com/office/officeart/2008/layout/VerticalAccentList"/>
    <dgm:cxn modelId="{816264A6-B887-4A8F-B1EA-C0FF9DB9E30F}" type="presParOf" srcId="{9ECD31E1-C262-4709-8583-5A259BC91B9E}" destId="{8DEA1DAA-2F48-4103-9335-13E37D0AD4FA}" srcOrd="6" destOrd="0" presId="urn:microsoft.com/office/officeart/2008/layout/VerticalAccentList"/>
    <dgm:cxn modelId="{9B07EC6F-6DE0-4068-AB02-32D35ADDDADE}" type="presParOf" srcId="{9ECD31E1-C262-4709-8583-5A259BC91B9E}" destId="{A62A473B-E518-4129-AB59-F91E20B1D7DB}" srcOrd="7" destOrd="0" presId="urn:microsoft.com/office/officeart/2008/layout/VerticalAccentList"/>
    <dgm:cxn modelId="{773667D1-44B0-419B-A1A6-3E082C25E5A6}" type="presParOf" srcId="{B19A7126-8304-4D28-9991-EAA2C59CC51A}" destId="{95B20973-AE50-4DA5-A3E7-3DE89273663E}" srcOrd="5" destOrd="0" presId="urn:microsoft.com/office/officeart/2008/layout/VerticalAccentList"/>
    <dgm:cxn modelId="{84B9FF02-7E20-42E9-AC06-0274708D27C0}" type="presParOf" srcId="{B19A7126-8304-4D28-9991-EAA2C59CC51A}" destId="{9436A0FC-1705-4ACE-89C9-AD46D107BF20}" srcOrd="6" destOrd="0" presId="urn:microsoft.com/office/officeart/2008/layout/VerticalAccentList"/>
    <dgm:cxn modelId="{721538ED-1835-49D0-984A-F78C217697C4}" type="presParOf" srcId="{9436A0FC-1705-4ACE-89C9-AD46D107BF20}" destId="{57D3CC4A-FF01-4B56-B7A9-13FBA20B4DF1}" srcOrd="0" destOrd="0" presId="urn:microsoft.com/office/officeart/2008/layout/VerticalAccentList"/>
    <dgm:cxn modelId="{9909B788-A92F-4AAC-8B93-CF97661C9216}" type="presParOf" srcId="{B19A7126-8304-4D28-9991-EAA2C59CC51A}" destId="{A5071E8B-5338-40D4-8062-002D1E7E5DD1}" srcOrd="7" destOrd="0" presId="urn:microsoft.com/office/officeart/2008/layout/VerticalAccentList"/>
    <dgm:cxn modelId="{EA58A6CA-686B-4520-AB90-8333D16EFA7E}" type="presParOf" srcId="{A5071E8B-5338-40D4-8062-002D1E7E5DD1}" destId="{0AA3AB59-AF32-41C0-9109-B24851A0F240}" srcOrd="0" destOrd="0" presId="urn:microsoft.com/office/officeart/2008/layout/VerticalAccentList"/>
    <dgm:cxn modelId="{A85F8B8C-A079-46E9-B847-5393299C1A94}" type="presParOf" srcId="{A5071E8B-5338-40D4-8062-002D1E7E5DD1}" destId="{4B5B7B67-7C60-4253-AF62-E8EA218A0D57}" srcOrd="1" destOrd="0" presId="urn:microsoft.com/office/officeart/2008/layout/VerticalAccentList"/>
    <dgm:cxn modelId="{BCE1E67D-C265-411A-98F4-7FF591F74616}" type="presParOf" srcId="{A5071E8B-5338-40D4-8062-002D1E7E5DD1}" destId="{87930C89-C4F2-4DFF-85E3-CEB23306954C}" srcOrd="2" destOrd="0" presId="urn:microsoft.com/office/officeart/2008/layout/VerticalAccentList"/>
    <dgm:cxn modelId="{69CB690D-5ED7-4874-BC97-16190984FE98}" type="presParOf" srcId="{A5071E8B-5338-40D4-8062-002D1E7E5DD1}" destId="{261CFDF8-A4C3-41A2-B7B1-566CE9CDA6E1}" srcOrd="3" destOrd="0" presId="urn:microsoft.com/office/officeart/2008/layout/VerticalAccentList"/>
    <dgm:cxn modelId="{D1818629-5646-4037-A99F-54A94DC2B6CE}" type="presParOf" srcId="{A5071E8B-5338-40D4-8062-002D1E7E5DD1}" destId="{4998B8F9-0B34-420D-AB95-397253854BCC}" srcOrd="4" destOrd="0" presId="urn:microsoft.com/office/officeart/2008/layout/VerticalAccentList"/>
    <dgm:cxn modelId="{5351283F-916A-411C-89A7-11E50B7B0109}" type="presParOf" srcId="{A5071E8B-5338-40D4-8062-002D1E7E5DD1}" destId="{9AB6644D-CF37-48A5-9DF0-4F18D41F87B6}" srcOrd="5" destOrd="0" presId="urn:microsoft.com/office/officeart/2008/layout/VerticalAccentList"/>
    <dgm:cxn modelId="{46F2D93B-F50B-4191-8773-658EDAD52657}" type="presParOf" srcId="{A5071E8B-5338-40D4-8062-002D1E7E5DD1}" destId="{A4B7454F-3E95-4655-B29C-AB306914CC3C}" srcOrd="6" destOrd="0" presId="urn:microsoft.com/office/officeart/2008/layout/VerticalAccentList"/>
    <dgm:cxn modelId="{11AF1A25-F995-425D-B09D-93CEAF1486A4}" type="presParOf" srcId="{A5071E8B-5338-40D4-8062-002D1E7E5DD1}" destId="{7BE074EB-1A96-4164-9D1A-BBB0D75AA45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EAE7D-DF4F-4DC4-B432-D090E5C31D00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2ECD8E4F-7B8F-4347-A28B-B85CDBE29759}">
      <dgm:prSet phldrT="[Texte]" custT="1"/>
      <dgm:spPr/>
      <dgm:t>
        <a:bodyPr/>
        <a:lstStyle/>
        <a:p>
          <a:r>
            <a:rPr lang="fr-FR" sz="1600" smtClean="0"/>
            <a:t>Délicate remise en question des modalités d’intervention</a:t>
          </a:r>
          <a:endParaRPr lang="fr-FR" sz="1600"/>
        </a:p>
      </dgm:t>
    </dgm:pt>
    <dgm:pt modelId="{D5D13189-6C72-478D-8386-0DBB3B25F60A}" type="parTrans" cxnId="{BEA3B3AF-D3DA-45BF-8876-18EB55DBD848}">
      <dgm:prSet/>
      <dgm:spPr/>
      <dgm:t>
        <a:bodyPr/>
        <a:lstStyle/>
        <a:p>
          <a:endParaRPr lang="fr-FR"/>
        </a:p>
      </dgm:t>
    </dgm:pt>
    <dgm:pt modelId="{2EAC1A8A-1051-41CF-BC05-0B6AB82C3AB1}" type="sibTrans" cxnId="{BEA3B3AF-D3DA-45BF-8876-18EB55DBD848}">
      <dgm:prSet/>
      <dgm:spPr/>
      <dgm:t>
        <a:bodyPr/>
        <a:lstStyle/>
        <a:p>
          <a:endParaRPr lang="fr-FR"/>
        </a:p>
      </dgm:t>
    </dgm:pt>
    <dgm:pt modelId="{0A408075-B621-46E2-B8E1-8ED2EF905518}">
      <dgm:prSet phldrT="[Texte]" custT="1"/>
      <dgm:spPr/>
      <dgm:t>
        <a:bodyPr/>
        <a:lstStyle/>
        <a:p>
          <a:r>
            <a:rPr lang="fr-FR" sz="1600" smtClean="0"/>
            <a:t>Difficultés de tempo : la longue attente de résultats, et le risque d’un mouvement avorté</a:t>
          </a:r>
          <a:endParaRPr lang="fr-FR" sz="1600"/>
        </a:p>
      </dgm:t>
    </dgm:pt>
    <dgm:pt modelId="{08E12A45-C8A6-406D-9411-0A4975E394C9}" type="parTrans" cxnId="{D531D0C6-E009-441D-9E91-48F965A44FF2}">
      <dgm:prSet/>
      <dgm:spPr/>
      <dgm:t>
        <a:bodyPr/>
        <a:lstStyle/>
        <a:p>
          <a:endParaRPr lang="fr-FR"/>
        </a:p>
      </dgm:t>
    </dgm:pt>
    <dgm:pt modelId="{7A65AEEF-3850-4B95-8FE4-FC69AA6581D6}" type="sibTrans" cxnId="{D531D0C6-E009-441D-9E91-48F965A44FF2}">
      <dgm:prSet/>
      <dgm:spPr/>
      <dgm:t>
        <a:bodyPr/>
        <a:lstStyle/>
        <a:p>
          <a:endParaRPr lang="fr-FR"/>
        </a:p>
      </dgm:t>
    </dgm:pt>
    <dgm:pt modelId="{2091F23B-F7E7-4C98-9757-EE339251DD24}">
      <dgm:prSet phldrT="[Texte]" custT="1"/>
      <dgm:spPr/>
      <dgm:t>
        <a:bodyPr/>
        <a:lstStyle/>
        <a:p>
          <a:r>
            <a:rPr lang="fr-FR" sz="1600" smtClean="0"/>
            <a:t>Difficultés de tempo : la contingence des échéances et des élections, déconnectée de celle des Living </a:t>
          </a:r>
          <a:r>
            <a:rPr lang="fr-FR" sz="1600" err="1" smtClean="0"/>
            <a:t>Labs</a:t>
          </a:r>
          <a:endParaRPr lang="fr-FR" sz="1600"/>
        </a:p>
      </dgm:t>
    </dgm:pt>
    <dgm:pt modelId="{B1FC041E-6E23-454B-AF70-F0D0B4A722A7}" type="parTrans" cxnId="{55DD9B63-B47B-4D0A-BE89-040B4A8D2E3D}">
      <dgm:prSet/>
      <dgm:spPr/>
      <dgm:t>
        <a:bodyPr/>
        <a:lstStyle/>
        <a:p>
          <a:endParaRPr lang="fr-FR"/>
        </a:p>
      </dgm:t>
    </dgm:pt>
    <dgm:pt modelId="{8170AF35-6489-433A-9D8C-6F184E3BF4EB}" type="sibTrans" cxnId="{55DD9B63-B47B-4D0A-BE89-040B4A8D2E3D}">
      <dgm:prSet/>
      <dgm:spPr/>
      <dgm:t>
        <a:bodyPr/>
        <a:lstStyle/>
        <a:p>
          <a:endParaRPr lang="fr-FR"/>
        </a:p>
      </dgm:t>
    </dgm:pt>
    <dgm:pt modelId="{A77D510E-AD80-4C39-A036-B1542581088C}">
      <dgm:prSet phldrT="[Texte]" custT="1"/>
      <dgm:spPr/>
      <dgm:t>
        <a:bodyPr/>
        <a:lstStyle/>
        <a:p>
          <a:r>
            <a:rPr lang="fr-FR" sz="1600" smtClean="0">
              <a:solidFill>
                <a:schemeClr val="tx1"/>
              </a:solidFill>
            </a:rPr>
            <a:t>On ne vote plus un livrable mais un processus sans cesse remis en question</a:t>
          </a:r>
          <a:endParaRPr lang="fr-FR" sz="1600">
            <a:solidFill>
              <a:schemeClr val="tx1"/>
            </a:solidFill>
          </a:endParaRPr>
        </a:p>
      </dgm:t>
    </dgm:pt>
    <dgm:pt modelId="{BFF853E9-77DE-45B7-AA17-3F8339FC089C}" type="parTrans" cxnId="{CE12D741-46A7-4E92-AE54-1045027F6CC7}">
      <dgm:prSet/>
      <dgm:spPr/>
      <dgm:t>
        <a:bodyPr/>
        <a:lstStyle/>
        <a:p>
          <a:endParaRPr lang="fr-FR"/>
        </a:p>
      </dgm:t>
    </dgm:pt>
    <dgm:pt modelId="{882B58BE-BCE8-4B78-B7B9-A3C1B1CCD12D}" type="sibTrans" cxnId="{CE12D741-46A7-4E92-AE54-1045027F6CC7}">
      <dgm:prSet/>
      <dgm:spPr/>
      <dgm:t>
        <a:bodyPr/>
        <a:lstStyle/>
        <a:p>
          <a:endParaRPr lang="fr-FR"/>
        </a:p>
      </dgm:t>
    </dgm:pt>
    <dgm:pt modelId="{B97E0295-3727-41A7-8468-6F5DA9D9E59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smtClean="0">
              <a:solidFill>
                <a:schemeClr val="tx1"/>
              </a:solidFill>
            </a:rPr>
            <a:t>De la logique d’« aide » vers un « bénéficiaire » à celle d‘accompagnement d’un collectif mouvant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/>
        </a:p>
      </dgm:t>
    </dgm:pt>
    <dgm:pt modelId="{D8CA9AB5-CA26-4529-9E7F-FAB18995ECD4}" type="parTrans" cxnId="{0F992176-63E2-4E59-9A30-6E6836880243}">
      <dgm:prSet/>
      <dgm:spPr/>
      <dgm:t>
        <a:bodyPr/>
        <a:lstStyle/>
        <a:p>
          <a:endParaRPr lang="fr-FR"/>
        </a:p>
      </dgm:t>
    </dgm:pt>
    <dgm:pt modelId="{228FCD16-07B1-4541-A935-B86AF9AB0B70}" type="sibTrans" cxnId="{0F992176-63E2-4E59-9A30-6E6836880243}">
      <dgm:prSet/>
      <dgm:spPr/>
      <dgm:t>
        <a:bodyPr/>
        <a:lstStyle/>
        <a:p>
          <a:endParaRPr lang="fr-FR"/>
        </a:p>
      </dgm:t>
    </dgm:pt>
    <dgm:pt modelId="{AB319B98-3DB0-4372-B262-FA62EE2DB073}" type="pres">
      <dgm:prSet presAssocID="{CF0EAE7D-DF4F-4DC4-B432-D090E5C31D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7854BB-3C61-43B5-AA3B-87CC0E5D4A93}" type="pres">
      <dgm:prSet presAssocID="{CF0EAE7D-DF4F-4DC4-B432-D090E5C31D00}" presName="matrix" presStyleCnt="0"/>
      <dgm:spPr/>
    </dgm:pt>
    <dgm:pt modelId="{FCC584DE-A07F-407D-AD29-B74C20138BF2}" type="pres">
      <dgm:prSet presAssocID="{CF0EAE7D-DF4F-4DC4-B432-D090E5C31D00}" presName="tile1" presStyleLbl="node1" presStyleIdx="0" presStyleCnt="4"/>
      <dgm:spPr/>
      <dgm:t>
        <a:bodyPr/>
        <a:lstStyle/>
        <a:p>
          <a:endParaRPr lang="fr-FR"/>
        </a:p>
      </dgm:t>
    </dgm:pt>
    <dgm:pt modelId="{91862AED-4D28-42CD-843E-26D172679266}" type="pres">
      <dgm:prSet presAssocID="{CF0EAE7D-DF4F-4DC4-B432-D090E5C31D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4D9E7-FF55-4264-A033-3973720E3443}" type="pres">
      <dgm:prSet presAssocID="{CF0EAE7D-DF4F-4DC4-B432-D090E5C31D00}" presName="tile2" presStyleLbl="node1" presStyleIdx="1" presStyleCnt="4" custLinFactNeighborX="26386"/>
      <dgm:spPr/>
      <dgm:t>
        <a:bodyPr/>
        <a:lstStyle/>
        <a:p>
          <a:endParaRPr lang="fr-FR"/>
        </a:p>
      </dgm:t>
    </dgm:pt>
    <dgm:pt modelId="{D4782613-B206-41D5-99C6-838EBD4178DB}" type="pres">
      <dgm:prSet presAssocID="{CF0EAE7D-DF4F-4DC4-B432-D090E5C31D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29093-2559-4F6D-B36D-AED35D9FB932}" type="pres">
      <dgm:prSet presAssocID="{CF0EAE7D-DF4F-4DC4-B432-D090E5C31D00}" presName="tile3" presStyleLbl="node1" presStyleIdx="2" presStyleCnt="4"/>
      <dgm:spPr/>
      <dgm:t>
        <a:bodyPr/>
        <a:lstStyle/>
        <a:p>
          <a:endParaRPr lang="fr-FR"/>
        </a:p>
      </dgm:t>
    </dgm:pt>
    <dgm:pt modelId="{93A3E8F5-2808-4A24-9B92-3248480C1F2A}" type="pres">
      <dgm:prSet presAssocID="{CF0EAE7D-DF4F-4DC4-B432-D090E5C31D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B7C95E-4C56-4138-97DD-C54F2F2C1C5D}" type="pres">
      <dgm:prSet presAssocID="{CF0EAE7D-DF4F-4DC4-B432-D090E5C31D00}" presName="tile4" presStyleLbl="node1" presStyleIdx="3" presStyleCnt="4"/>
      <dgm:spPr/>
      <dgm:t>
        <a:bodyPr/>
        <a:lstStyle/>
        <a:p>
          <a:endParaRPr lang="fr-FR"/>
        </a:p>
      </dgm:t>
    </dgm:pt>
    <dgm:pt modelId="{9573A3ED-9B0E-4F58-B9E0-B997C825027F}" type="pres">
      <dgm:prSet presAssocID="{CF0EAE7D-DF4F-4DC4-B432-D090E5C31D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7168D-B135-4D53-A596-45363A0F9A34}" type="pres">
      <dgm:prSet presAssocID="{CF0EAE7D-DF4F-4DC4-B432-D090E5C31D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8056F610-0663-477B-8808-E5C2893E4E2E}" type="presOf" srcId="{2091F23B-F7E7-4C98-9757-EE339251DD24}" destId="{D514D9E7-FF55-4264-A033-3973720E3443}" srcOrd="0" destOrd="0" presId="urn:microsoft.com/office/officeart/2005/8/layout/matrix1"/>
    <dgm:cxn modelId="{7CF18886-F464-4545-9DFA-44BDAFB2269B}" type="presOf" srcId="{B97E0295-3727-41A7-8468-6F5DA9D9E59A}" destId="{C7B7C95E-4C56-4138-97DD-C54F2F2C1C5D}" srcOrd="0" destOrd="0" presId="urn:microsoft.com/office/officeart/2005/8/layout/matrix1"/>
    <dgm:cxn modelId="{552192FB-2F95-43A5-A916-0AA1C2F82A44}" type="presOf" srcId="{A77D510E-AD80-4C39-A036-B1542581088C}" destId="{93A3E8F5-2808-4A24-9B92-3248480C1F2A}" srcOrd="1" destOrd="0" presId="urn:microsoft.com/office/officeart/2005/8/layout/matrix1"/>
    <dgm:cxn modelId="{A32DAAE6-2C03-49EE-8C00-35347BCEE28C}" type="presOf" srcId="{CF0EAE7D-DF4F-4DC4-B432-D090E5C31D00}" destId="{AB319B98-3DB0-4372-B262-FA62EE2DB073}" srcOrd="0" destOrd="0" presId="urn:microsoft.com/office/officeart/2005/8/layout/matrix1"/>
    <dgm:cxn modelId="{C3FCCEF6-0ACC-4FEA-97B2-2EA23CD4E1F6}" type="presOf" srcId="{B97E0295-3727-41A7-8468-6F5DA9D9E59A}" destId="{9573A3ED-9B0E-4F58-B9E0-B997C825027F}" srcOrd="1" destOrd="0" presId="urn:microsoft.com/office/officeart/2005/8/layout/matrix1"/>
    <dgm:cxn modelId="{37444DCF-CFD6-404D-AFE9-DE396574623B}" type="presOf" srcId="{2091F23B-F7E7-4C98-9757-EE339251DD24}" destId="{D4782613-B206-41D5-99C6-838EBD4178DB}" srcOrd="1" destOrd="0" presId="urn:microsoft.com/office/officeart/2005/8/layout/matrix1"/>
    <dgm:cxn modelId="{B4A7C2BC-55AD-4102-B55D-E72B2DB9EEFC}" type="presOf" srcId="{A77D510E-AD80-4C39-A036-B1542581088C}" destId="{31D29093-2559-4F6D-B36D-AED35D9FB932}" srcOrd="0" destOrd="0" presId="urn:microsoft.com/office/officeart/2005/8/layout/matrix1"/>
    <dgm:cxn modelId="{CEBF264E-6923-4E32-AD3D-E847361A3277}" type="presOf" srcId="{0A408075-B621-46E2-B8E1-8ED2EF905518}" destId="{91862AED-4D28-42CD-843E-26D172679266}" srcOrd="1" destOrd="0" presId="urn:microsoft.com/office/officeart/2005/8/layout/matrix1"/>
    <dgm:cxn modelId="{BEA3B3AF-D3DA-45BF-8876-18EB55DBD848}" srcId="{CF0EAE7D-DF4F-4DC4-B432-D090E5C31D00}" destId="{2ECD8E4F-7B8F-4347-A28B-B85CDBE29759}" srcOrd="0" destOrd="0" parTransId="{D5D13189-6C72-478D-8386-0DBB3B25F60A}" sibTransId="{2EAC1A8A-1051-41CF-BC05-0B6AB82C3AB1}"/>
    <dgm:cxn modelId="{0F992176-63E2-4E59-9A30-6E6836880243}" srcId="{2ECD8E4F-7B8F-4347-A28B-B85CDBE29759}" destId="{B97E0295-3727-41A7-8468-6F5DA9D9E59A}" srcOrd="3" destOrd="0" parTransId="{D8CA9AB5-CA26-4529-9E7F-FAB18995ECD4}" sibTransId="{228FCD16-07B1-4541-A935-B86AF9AB0B70}"/>
    <dgm:cxn modelId="{D5947F95-6B30-4CD1-AC88-A7A4DA3F6021}" type="presOf" srcId="{2ECD8E4F-7B8F-4347-A28B-B85CDBE29759}" destId="{2F27168D-B135-4D53-A596-45363A0F9A34}" srcOrd="0" destOrd="0" presId="urn:microsoft.com/office/officeart/2005/8/layout/matrix1"/>
    <dgm:cxn modelId="{55DD9B63-B47B-4D0A-BE89-040B4A8D2E3D}" srcId="{2ECD8E4F-7B8F-4347-A28B-B85CDBE29759}" destId="{2091F23B-F7E7-4C98-9757-EE339251DD24}" srcOrd="1" destOrd="0" parTransId="{B1FC041E-6E23-454B-AF70-F0D0B4A722A7}" sibTransId="{8170AF35-6489-433A-9D8C-6F184E3BF4EB}"/>
    <dgm:cxn modelId="{D531D0C6-E009-441D-9E91-48F965A44FF2}" srcId="{2ECD8E4F-7B8F-4347-A28B-B85CDBE29759}" destId="{0A408075-B621-46E2-B8E1-8ED2EF905518}" srcOrd="0" destOrd="0" parTransId="{08E12A45-C8A6-406D-9411-0A4975E394C9}" sibTransId="{7A65AEEF-3850-4B95-8FE4-FC69AA6581D6}"/>
    <dgm:cxn modelId="{CE12D741-46A7-4E92-AE54-1045027F6CC7}" srcId="{2ECD8E4F-7B8F-4347-A28B-B85CDBE29759}" destId="{A77D510E-AD80-4C39-A036-B1542581088C}" srcOrd="2" destOrd="0" parTransId="{BFF853E9-77DE-45B7-AA17-3F8339FC089C}" sibTransId="{882B58BE-BCE8-4B78-B7B9-A3C1B1CCD12D}"/>
    <dgm:cxn modelId="{52C0B1C1-9105-404D-9001-57FBAD037372}" type="presOf" srcId="{0A408075-B621-46E2-B8E1-8ED2EF905518}" destId="{FCC584DE-A07F-407D-AD29-B74C20138BF2}" srcOrd="0" destOrd="0" presId="urn:microsoft.com/office/officeart/2005/8/layout/matrix1"/>
    <dgm:cxn modelId="{BEB8CA19-B740-4B81-87FB-274DA0BB7E0D}" type="presParOf" srcId="{AB319B98-3DB0-4372-B262-FA62EE2DB073}" destId="{7D7854BB-3C61-43B5-AA3B-87CC0E5D4A93}" srcOrd="0" destOrd="0" presId="urn:microsoft.com/office/officeart/2005/8/layout/matrix1"/>
    <dgm:cxn modelId="{685DE6ED-BD78-440A-9AC8-BAEEDE1E19E2}" type="presParOf" srcId="{7D7854BB-3C61-43B5-AA3B-87CC0E5D4A93}" destId="{FCC584DE-A07F-407D-AD29-B74C20138BF2}" srcOrd="0" destOrd="0" presId="urn:microsoft.com/office/officeart/2005/8/layout/matrix1"/>
    <dgm:cxn modelId="{6381C105-56DB-4A19-B8B9-D1956DD5D0EC}" type="presParOf" srcId="{7D7854BB-3C61-43B5-AA3B-87CC0E5D4A93}" destId="{91862AED-4D28-42CD-843E-26D172679266}" srcOrd="1" destOrd="0" presId="urn:microsoft.com/office/officeart/2005/8/layout/matrix1"/>
    <dgm:cxn modelId="{084DF550-DF9C-4E4A-8463-8ED185C40C89}" type="presParOf" srcId="{7D7854BB-3C61-43B5-AA3B-87CC0E5D4A93}" destId="{D514D9E7-FF55-4264-A033-3973720E3443}" srcOrd="2" destOrd="0" presId="urn:microsoft.com/office/officeart/2005/8/layout/matrix1"/>
    <dgm:cxn modelId="{ED33D7C1-17BD-47E9-8E81-9D71FA8DABC6}" type="presParOf" srcId="{7D7854BB-3C61-43B5-AA3B-87CC0E5D4A93}" destId="{D4782613-B206-41D5-99C6-838EBD4178DB}" srcOrd="3" destOrd="0" presId="urn:microsoft.com/office/officeart/2005/8/layout/matrix1"/>
    <dgm:cxn modelId="{ED7100FE-34F3-45D2-915B-CF752A4FEC76}" type="presParOf" srcId="{7D7854BB-3C61-43B5-AA3B-87CC0E5D4A93}" destId="{31D29093-2559-4F6D-B36D-AED35D9FB932}" srcOrd="4" destOrd="0" presId="urn:microsoft.com/office/officeart/2005/8/layout/matrix1"/>
    <dgm:cxn modelId="{7C5AEB54-9504-40EC-AF8B-809C021B1743}" type="presParOf" srcId="{7D7854BB-3C61-43B5-AA3B-87CC0E5D4A93}" destId="{93A3E8F5-2808-4A24-9B92-3248480C1F2A}" srcOrd="5" destOrd="0" presId="urn:microsoft.com/office/officeart/2005/8/layout/matrix1"/>
    <dgm:cxn modelId="{77851D4A-25B0-4B4B-B081-A91C83C9B7BD}" type="presParOf" srcId="{7D7854BB-3C61-43B5-AA3B-87CC0E5D4A93}" destId="{C7B7C95E-4C56-4138-97DD-C54F2F2C1C5D}" srcOrd="6" destOrd="0" presId="urn:microsoft.com/office/officeart/2005/8/layout/matrix1"/>
    <dgm:cxn modelId="{DCDF25C6-F114-421E-9282-73F641E5114F}" type="presParOf" srcId="{7D7854BB-3C61-43B5-AA3B-87CC0E5D4A93}" destId="{9573A3ED-9B0E-4F58-B9E0-B997C825027F}" srcOrd="7" destOrd="0" presId="urn:microsoft.com/office/officeart/2005/8/layout/matrix1"/>
    <dgm:cxn modelId="{CF528668-A9B7-4848-B42A-26B5B073364F}" type="presParOf" srcId="{AB319B98-3DB0-4372-B262-FA62EE2DB073}" destId="{2F27168D-B135-4D53-A596-45363A0F9A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EAE7D-DF4F-4DC4-B432-D090E5C31D00}" type="doc">
      <dgm:prSet loTypeId="urn:microsoft.com/office/officeart/2005/8/layout/matrix1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2ECD8E4F-7B8F-4347-A28B-B85CDBE29759}">
      <dgm:prSet phldrT="[Texte]" custT="1"/>
      <dgm:spPr/>
      <dgm:t>
        <a:bodyPr/>
        <a:lstStyle/>
        <a:p>
          <a:r>
            <a:rPr lang="fr-FR" sz="1600" smtClean="0"/>
            <a:t>Chercheurs en situation inconfortable</a:t>
          </a:r>
          <a:endParaRPr lang="fr-FR" sz="1600"/>
        </a:p>
      </dgm:t>
    </dgm:pt>
    <dgm:pt modelId="{D5D13189-6C72-478D-8386-0DBB3B25F60A}" type="parTrans" cxnId="{BEA3B3AF-D3DA-45BF-8876-18EB55DBD848}">
      <dgm:prSet/>
      <dgm:spPr/>
      <dgm:t>
        <a:bodyPr/>
        <a:lstStyle/>
        <a:p>
          <a:endParaRPr lang="fr-FR"/>
        </a:p>
      </dgm:t>
    </dgm:pt>
    <dgm:pt modelId="{2EAC1A8A-1051-41CF-BC05-0B6AB82C3AB1}" type="sibTrans" cxnId="{BEA3B3AF-D3DA-45BF-8876-18EB55DBD848}">
      <dgm:prSet/>
      <dgm:spPr/>
      <dgm:t>
        <a:bodyPr/>
        <a:lstStyle/>
        <a:p>
          <a:endParaRPr lang="fr-FR"/>
        </a:p>
      </dgm:t>
    </dgm:pt>
    <dgm:pt modelId="{0A408075-B621-46E2-B8E1-8ED2EF905518}">
      <dgm:prSet phldrT="[Texte]" custT="1"/>
      <dgm:spPr/>
      <dgm:t>
        <a:bodyPr/>
        <a:lstStyle/>
        <a:p>
          <a:r>
            <a:rPr lang="fr-FR" sz="1600" smtClean="0"/>
            <a:t>Associer les chercheurs, oui, mais quelle place prendre et qui initie le mouvement ? </a:t>
          </a:r>
          <a:endParaRPr lang="fr-FR" sz="1600"/>
        </a:p>
      </dgm:t>
    </dgm:pt>
    <dgm:pt modelId="{08E12A45-C8A6-406D-9411-0A4975E394C9}" type="parTrans" cxnId="{D531D0C6-E009-441D-9E91-48F965A44FF2}">
      <dgm:prSet/>
      <dgm:spPr/>
      <dgm:t>
        <a:bodyPr/>
        <a:lstStyle/>
        <a:p>
          <a:endParaRPr lang="fr-FR"/>
        </a:p>
      </dgm:t>
    </dgm:pt>
    <dgm:pt modelId="{7A65AEEF-3850-4B95-8FE4-FC69AA6581D6}" type="sibTrans" cxnId="{D531D0C6-E009-441D-9E91-48F965A44FF2}">
      <dgm:prSet/>
      <dgm:spPr/>
      <dgm:t>
        <a:bodyPr/>
        <a:lstStyle/>
        <a:p>
          <a:endParaRPr lang="fr-FR"/>
        </a:p>
      </dgm:t>
    </dgm:pt>
    <dgm:pt modelId="{2091F23B-F7E7-4C98-9757-EE339251DD24}">
      <dgm:prSet phldrT="[Texte]" custT="1"/>
      <dgm:spPr/>
      <dgm:t>
        <a:bodyPr/>
        <a:lstStyle/>
        <a:p>
          <a:r>
            <a:rPr lang="fr-FR" sz="1600" smtClean="0"/>
            <a:t>Chercheurs parties prenantes et/ou chercheurs en appui du processus</a:t>
          </a:r>
          <a:endParaRPr lang="fr-FR" sz="1600"/>
        </a:p>
      </dgm:t>
    </dgm:pt>
    <dgm:pt modelId="{B1FC041E-6E23-454B-AF70-F0D0B4A722A7}" type="parTrans" cxnId="{55DD9B63-B47B-4D0A-BE89-040B4A8D2E3D}">
      <dgm:prSet/>
      <dgm:spPr/>
      <dgm:t>
        <a:bodyPr/>
        <a:lstStyle/>
        <a:p>
          <a:endParaRPr lang="fr-FR"/>
        </a:p>
      </dgm:t>
    </dgm:pt>
    <dgm:pt modelId="{8170AF35-6489-433A-9D8C-6F184E3BF4EB}" type="sibTrans" cxnId="{55DD9B63-B47B-4D0A-BE89-040B4A8D2E3D}">
      <dgm:prSet/>
      <dgm:spPr/>
      <dgm:t>
        <a:bodyPr/>
        <a:lstStyle/>
        <a:p>
          <a:endParaRPr lang="fr-FR"/>
        </a:p>
      </dgm:t>
    </dgm:pt>
    <dgm:pt modelId="{A77D510E-AD80-4C39-A036-B1542581088C}">
      <dgm:prSet phldrT="[Texte]" custT="1"/>
      <dgm:spPr/>
      <dgm:t>
        <a:bodyPr/>
        <a:lstStyle/>
        <a:p>
          <a:r>
            <a:rPr lang="fr-FR" sz="1600" smtClean="0">
              <a:solidFill>
                <a:schemeClr val="tx1"/>
              </a:solidFill>
            </a:rPr>
            <a:t>Mesurer l’évolution du pouvoir d’agir, évaluer les modèles possibles et les méthodes gagnantes… encore peu de recul</a:t>
          </a:r>
          <a:endParaRPr lang="fr-FR" sz="1600">
            <a:solidFill>
              <a:schemeClr val="tx1"/>
            </a:solidFill>
          </a:endParaRPr>
        </a:p>
      </dgm:t>
    </dgm:pt>
    <dgm:pt modelId="{BFF853E9-77DE-45B7-AA17-3F8339FC089C}" type="parTrans" cxnId="{CE12D741-46A7-4E92-AE54-1045027F6CC7}">
      <dgm:prSet/>
      <dgm:spPr/>
      <dgm:t>
        <a:bodyPr/>
        <a:lstStyle/>
        <a:p>
          <a:endParaRPr lang="fr-FR"/>
        </a:p>
      </dgm:t>
    </dgm:pt>
    <dgm:pt modelId="{882B58BE-BCE8-4B78-B7B9-A3C1B1CCD12D}" type="sibTrans" cxnId="{CE12D741-46A7-4E92-AE54-1045027F6CC7}">
      <dgm:prSet/>
      <dgm:spPr/>
      <dgm:t>
        <a:bodyPr/>
        <a:lstStyle/>
        <a:p>
          <a:endParaRPr lang="fr-FR"/>
        </a:p>
      </dgm:t>
    </dgm:pt>
    <dgm:pt modelId="{B97E0295-3727-41A7-8468-6F5DA9D9E59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smtClean="0">
              <a:solidFill>
                <a:schemeClr val="tx1"/>
              </a:solidFill>
            </a:rPr>
            <a:t>Place des chercheurs ou place de la science, de la méthode scientifique ?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/>
        </a:p>
      </dgm:t>
    </dgm:pt>
    <dgm:pt modelId="{D8CA9AB5-CA26-4529-9E7F-FAB18995ECD4}" type="parTrans" cxnId="{0F992176-63E2-4E59-9A30-6E6836880243}">
      <dgm:prSet/>
      <dgm:spPr/>
      <dgm:t>
        <a:bodyPr/>
        <a:lstStyle/>
        <a:p>
          <a:endParaRPr lang="fr-FR"/>
        </a:p>
      </dgm:t>
    </dgm:pt>
    <dgm:pt modelId="{228FCD16-07B1-4541-A935-B86AF9AB0B70}" type="sibTrans" cxnId="{0F992176-63E2-4E59-9A30-6E6836880243}">
      <dgm:prSet/>
      <dgm:spPr/>
      <dgm:t>
        <a:bodyPr/>
        <a:lstStyle/>
        <a:p>
          <a:endParaRPr lang="fr-FR"/>
        </a:p>
      </dgm:t>
    </dgm:pt>
    <dgm:pt modelId="{AB319B98-3DB0-4372-B262-FA62EE2DB073}" type="pres">
      <dgm:prSet presAssocID="{CF0EAE7D-DF4F-4DC4-B432-D090E5C31D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7854BB-3C61-43B5-AA3B-87CC0E5D4A93}" type="pres">
      <dgm:prSet presAssocID="{CF0EAE7D-DF4F-4DC4-B432-D090E5C31D00}" presName="matrix" presStyleCnt="0"/>
      <dgm:spPr/>
    </dgm:pt>
    <dgm:pt modelId="{FCC584DE-A07F-407D-AD29-B74C20138BF2}" type="pres">
      <dgm:prSet presAssocID="{CF0EAE7D-DF4F-4DC4-B432-D090E5C31D00}" presName="tile1" presStyleLbl="node1" presStyleIdx="0" presStyleCnt="4"/>
      <dgm:spPr/>
      <dgm:t>
        <a:bodyPr/>
        <a:lstStyle/>
        <a:p>
          <a:endParaRPr lang="fr-FR"/>
        </a:p>
      </dgm:t>
    </dgm:pt>
    <dgm:pt modelId="{91862AED-4D28-42CD-843E-26D172679266}" type="pres">
      <dgm:prSet presAssocID="{CF0EAE7D-DF4F-4DC4-B432-D090E5C31D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14D9E7-FF55-4264-A033-3973720E3443}" type="pres">
      <dgm:prSet presAssocID="{CF0EAE7D-DF4F-4DC4-B432-D090E5C31D00}" presName="tile2" presStyleLbl="node1" presStyleIdx="1" presStyleCnt="4" custLinFactNeighborX="26386"/>
      <dgm:spPr/>
      <dgm:t>
        <a:bodyPr/>
        <a:lstStyle/>
        <a:p>
          <a:endParaRPr lang="fr-FR"/>
        </a:p>
      </dgm:t>
    </dgm:pt>
    <dgm:pt modelId="{D4782613-B206-41D5-99C6-838EBD4178DB}" type="pres">
      <dgm:prSet presAssocID="{CF0EAE7D-DF4F-4DC4-B432-D090E5C31D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29093-2559-4F6D-B36D-AED35D9FB932}" type="pres">
      <dgm:prSet presAssocID="{CF0EAE7D-DF4F-4DC4-B432-D090E5C31D00}" presName="tile3" presStyleLbl="node1" presStyleIdx="2" presStyleCnt="4"/>
      <dgm:spPr/>
      <dgm:t>
        <a:bodyPr/>
        <a:lstStyle/>
        <a:p>
          <a:endParaRPr lang="fr-FR"/>
        </a:p>
      </dgm:t>
    </dgm:pt>
    <dgm:pt modelId="{93A3E8F5-2808-4A24-9B92-3248480C1F2A}" type="pres">
      <dgm:prSet presAssocID="{CF0EAE7D-DF4F-4DC4-B432-D090E5C31D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B7C95E-4C56-4138-97DD-C54F2F2C1C5D}" type="pres">
      <dgm:prSet presAssocID="{CF0EAE7D-DF4F-4DC4-B432-D090E5C31D00}" presName="tile4" presStyleLbl="node1" presStyleIdx="3" presStyleCnt="4"/>
      <dgm:spPr/>
      <dgm:t>
        <a:bodyPr/>
        <a:lstStyle/>
        <a:p>
          <a:endParaRPr lang="fr-FR"/>
        </a:p>
      </dgm:t>
    </dgm:pt>
    <dgm:pt modelId="{9573A3ED-9B0E-4F58-B9E0-B997C825027F}" type="pres">
      <dgm:prSet presAssocID="{CF0EAE7D-DF4F-4DC4-B432-D090E5C31D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7168D-B135-4D53-A596-45363A0F9A34}" type="pres">
      <dgm:prSet presAssocID="{CF0EAE7D-DF4F-4DC4-B432-D090E5C31D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8D73BCF-CB0B-4053-A48D-B1CD5BC2C599}" type="presOf" srcId="{2091F23B-F7E7-4C98-9757-EE339251DD24}" destId="{D4782613-B206-41D5-99C6-838EBD4178DB}" srcOrd="1" destOrd="0" presId="urn:microsoft.com/office/officeart/2005/8/layout/matrix1"/>
    <dgm:cxn modelId="{CE05E7F7-7E40-4B65-8714-0C36E3A46236}" type="presOf" srcId="{CF0EAE7D-DF4F-4DC4-B432-D090E5C31D00}" destId="{AB319B98-3DB0-4372-B262-FA62EE2DB073}" srcOrd="0" destOrd="0" presId="urn:microsoft.com/office/officeart/2005/8/layout/matrix1"/>
    <dgm:cxn modelId="{D531D0C6-E009-441D-9E91-48F965A44FF2}" srcId="{2ECD8E4F-7B8F-4347-A28B-B85CDBE29759}" destId="{0A408075-B621-46E2-B8E1-8ED2EF905518}" srcOrd="0" destOrd="0" parTransId="{08E12A45-C8A6-406D-9411-0A4975E394C9}" sibTransId="{7A65AEEF-3850-4B95-8FE4-FC69AA6581D6}"/>
    <dgm:cxn modelId="{F140F866-4C2F-4EBF-A1AE-F67EF9651F7A}" type="presOf" srcId="{A77D510E-AD80-4C39-A036-B1542581088C}" destId="{93A3E8F5-2808-4A24-9B92-3248480C1F2A}" srcOrd="1" destOrd="0" presId="urn:microsoft.com/office/officeart/2005/8/layout/matrix1"/>
    <dgm:cxn modelId="{2B5F56F6-FA45-44CD-BC66-3E14A1BC38CC}" type="presOf" srcId="{0A408075-B621-46E2-B8E1-8ED2EF905518}" destId="{91862AED-4D28-42CD-843E-26D172679266}" srcOrd="1" destOrd="0" presId="urn:microsoft.com/office/officeart/2005/8/layout/matrix1"/>
    <dgm:cxn modelId="{377B0643-3EC0-4AD8-B30C-91E1CF64BF92}" type="presOf" srcId="{0A408075-B621-46E2-B8E1-8ED2EF905518}" destId="{FCC584DE-A07F-407D-AD29-B74C20138BF2}" srcOrd="0" destOrd="0" presId="urn:microsoft.com/office/officeart/2005/8/layout/matrix1"/>
    <dgm:cxn modelId="{FA89A7F8-9B80-4BA5-92B6-33BD1AC2C0E0}" type="presOf" srcId="{B97E0295-3727-41A7-8468-6F5DA9D9E59A}" destId="{9573A3ED-9B0E-4F58-B9E0-B997C825027F}" srcOrd="1" destOrd="0" presId="urn:microsoft.com/office/officeart/2005/8/layout/matrix1"/>
    <dgm:cxn modelId="{9FA26D18-0133-403A-9BF3-F2EA2A8C3958}" type="presOf" srcId="{A77D510E-AD80-4C39-A036-B1542581088C}" destId="{31D29093-2559-4F6D-B36D-AED35D9FB932}" srcOrd="0" destOrd="0" presId="urn:microsoft.com/office/officeart/2005/8/layout/matrix1"/>
    <dgm:cxn modelId="{571ACBB0-B71E-4244-B8DD-621E3A82A8A0}" type="presOf" srcId="{B97E0295-3727-41A7-8468-6F5DA9D9E59A}" destId="{C7B7C95E-4C56-4138-97DD-C54F2F2C1C5D}" srcOrd="0" destOrd="0" presId="urn:microsoft.com/office/officeart/2005/8/layout/matrix1"/>
    <dgm:cxn modelId="{0F992176-63E2-4E59-9A30-6E6836880243}" srcId="{2ECD8E4F-7B8F-4347-A28B-B85CDBE29759}" destId="{B97E0295-3727-41A7-8468-6F5DA9D9E59A}" srcOrd="3" destOrd="0" parTransId="{D8CA9AB5-CA26-4529-9E7F-FAB18995ECD4}" sibTransId="{228FCD16-07B1-4541-A935-B86AF9AB0B70}"/>
    <dgm:cxn modelId="{BEA3B3AF-D3DA-45BF-8876-18EB55DBD848}" srcId="{CF0EAE7D-DF4F-4DC4-B432-D090E5C31D00}" destId="{2ECD8E4F-7B8F-4347-A28B-B85CDBE29759}" srcOrd="0" destOrd="0" parTransId="{D5D13189-6C72-478D-8386-0DBB3B25F60A}" sibTransId="{2EAC1A8A-1051-41CF-BC05-0B6AB82C3AB1}"/>
    <dgm:cxn modelId="{CE12D741-46A7-4E92-AE54-1045027F6CC7}" srcId="{2ECD8E4F-7B8F-4347-A28B-B85CDBE29759}" destId="{A77D510E-AD80-4C39-A036-B1542581088C}" srcOrd="2" destOrd="0" parTransId="{BFF853E9-77DE-45B7-AA17-3F8339FC089C}" sibTransId="{882B58BE-BCE8-4B78-B7B9-A3C1B1CCD12D}"/>
    <dgm:cxn modelId="{55DD9B63-B47B-4D0A-BE89-040B4A8D2E3D}" srcId="{2ECD8E4F-7B8F-4347-A28B-B85CDBE29759}" destId="{2091F23B-F7E7-4C98-9757-EE339251DD24}" srcOrd="1" destOrd="0" parTransId="{B1FC041E-6E23-454B-AF70-F0D0B4A722A7}" sibTransId="{8170AF35-6489-433A-9D8C-6F184E3BF4EB}"/>
    <dgm:cxn modelId="{ED42F85F-A0AE-4DC0-9BC7-D26360D9782A}" type="presOf" srcId="{2ECD8E4F-7B8F-4347-A28B-B85CDBE29759}" destId="{2F27168D-B135-4D53-A596-45363A0F9A34}" srcOrd="0" destOrd="0" presId="urn:microsoft.com/office/officeart/2005/8/layout/matrix1"/>
    <dgm:cxn modelId="{183A50D0-6444-4C43-95CA-7708CA9DC6B7}" type="presOf" srcId="{2091F23B-F7E7-4C98-9757-EE339251DD24}" destId="{D514D9E7-FF55-4264-A033-3973720E3443}" srcOrd="0" destOrd="0" presId="urn:microsoft.com/office/officeart/2005/8/layout/matrix1"/>
    <dgm:cxn modelId="{A5436133-DB6E-4B69-986E-60C6E7635036}" type="presParOf" srcId="{AB319B98-3DB0-4372-B262-FA62EE2DB073}" destId="{7D7854BB-3C61-43B5-AA3B-87CC0E5D4A93}" srcOrd="0" destOrd="0" presId="urn:microsoft.com/office/officeart/2005/8/layout/matrix1"/>
    <dgm:cxn modelId="{9C2707E4-9B5A-4F81-9474-E2DD38F3CEE1}" type="presParOf" srcId="{7D7854BB-3C61-43B5-AA3B-87CC0E5D4A93}" destId="{FCC584DE-A07F-407D-AD29-B74C20138BF2}" srcOrd="0" destOrd="0" presId="urn:microsoft.com/office/officeart/2005/8/layout/matrix1"/>
    <dgm:cxn modelId="{BD3291A2-AFFE-4E37-B020-5BF5744ADFF2}" type="presParOf" srcId="{7D7854BB-3C61-43B5-AA3B-87CC0E5D4A93}" destId="{91862AED-4D28-42CD-843E-26D172679266}" srcOrd="1" destOrd="0" presId="urn:microsoft.com/office/officeart/2005/8/layout/matrix1"/>
    <dgm:cxn modelId="{AF0591A0-8B3D-41C1-AD68-47C024E45153}" type="presParOf" srcId="{7D7854BB-3C61-43B5-AA3B-87CC0E5D4A93}" destId="{D514D9E7-FF55-4264-A033-3973720E3443}" srcOrd="2" destOrd="0" presId="urn:microsoft.com/office/officeart/2005/8/layout/matrix1"/>
    <dgm:cxn modelId="{B54A8AE4-BA02-493F-BABD-63D067E0E395}" type="presParOf" srcId="{7D7854BB-3C61-43B5-AA3B-87CC0E5D4A93}" destId="{D4782613-B206-41D5-99C6-838EBD4178DB}" srcOrd="3" destOrd="0" presId="urn:microsoft.com/office/officeart/2005/8/layout/matrix1"/>
    <dgm:cxn modelId="{4F6CA75A-9999-4F1E-B9F0-0259FD63D017}" type="presParOf" srcId="{7D7854BB-3C61-43B5-AA3B-87CC0E5D4A93}" destId="{31D29093-2559-4F6D-B36D-AED35D9FB932}" srcOrd="4" destOrd="0" presId="urn:microsoft.com/office/officeart/2005/8/layout/matrix1"/>
    <dgm:cxn modelId="{C97FE68D-B440-439A-B5CE-04C492CD27C6}" type="presParOf" srcId="{7D7854BB-3C61-43B5-AA3B-87CC0E5D4A93}" destId="{93A3E8F5-2808-4A24-9B92-3248480C1F2A}" srcOrd="5" destOrd="0" presId="urn:microsoft.com/office/officeart/2005/8/layout/matrix1"/>
    <dgm:cxn modelId="{E5462AEB-6A9A-4F86-8423-FE0463999A40}" type="presParOf" srcId="{7D7854BB-3C61-43B5-AA3B-87CC0E5D4A93}" destId="{C7B7C95E-4C56-4138-97DD-C54F2F2C1C5D}" srcOrd="6" destOrd="0" presId="urn:microsoft.com/office/officeart/2005/8/layout/matrix1"/>
    <dgm:cxn modelId="{9852CBA1-9340-4D23-91CE-C5F0329C8C8B}" type="presParOf" srcId="{7D7854BB-3C61-43B5-AA3B-87CC0E5D4A93}" destId="{9573A3ED-9B0E-4F58-B9E0-B997C825027F}" srcOrd="7" destOrd="0" presId="urn:microsoft.com/office/officeart/2005/8/layout/matrix1"/>
    <dgm:cxn modelId="{0C780041-5940-4347-8398-FDC0DE618CE8}" type="presParOf" srcId="{AB319B98-3DB0-4372-B262-FA62EE2DB073}" destId="{2F27168D-B135-4D53-A596-45363A0F9A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1795E-780B-4DE9-AF9D-F93D34D2B48D}">
      <dsp:nvSpPr>
        <dsp:cNvPr id="0" name=""/>
        <dsp:cNvSpPr/>
      </dsp:nvSpPr>
      <dsp:spPr>
        <a:xfrm rot="5400000">
          <a:off x="3401684" y="-85485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smtClean="0"/>
            <a:t>Diversité de participants</a:t>
          </a:r>
          <a:endParaRPr lang="fr-FR" sz="1500" kern="1200" noProof="0"/>
        </a:p>
      </dsp:txBody>
      <dsp:txXfrm rot="-5400000">
        <a:off x="3598798" y="257252"/>
        <a:ext cx="1137952" cy="1021453"/>
      </dsp:txXfrm>
    </dsp:sp>
    <dsp:sp modelId="{87A4BFC6-B1F4-4B8B-94EC-00B415BDA10C}">
      <dsp:nvSpPr>
        <dsp:cNvPr id="0" name=""/>
        <dsp:cNvSpPr/>
      </dsp:nvSpPr>
      <dsp:spPr>
        <a:xfrm>
          <a:off x="4874722" y="308324"/>
          <a:ext cx="1709912" cy="91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4CAD0-27CD-45EA-848A-53A62C8DBE91}">
      <dsp:nvSpPr>
        <dsp:cNvPr id="0" name=""/>
        <dsp:cNvSpPr/>
      </dsp:nvSpPr>
      <dsp:spPr>
        <a:xfrm rot="5400000">
          <a:off x="1962049" y="-85485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smtClean="0"/>
            <a:t>Ancrage territorial</a:t>
          </a:r>
          <a:endParaRPr lang="fr-FR" sz="1500" kern="1200" noProof="0"/>
        </a:p>
      </dsp:txBody>
      <dsp:txXfrm rot="-5400000">
        <a:off x="2159163" y="257252"/>
        <a:ext cx="1137952" cy="1021453"/>
      </dsp:txXfrm>
    </dsp:sp>
    <dsp:sp modelId="{2C54D12A-C8C6-4898-B8A2-9E7FED23D1C4}">
      <dsp:nvSpPr>
        <dsp:cNvPr id="0" name=""/>
        <dsp:cNvSpPr/>
      </dsp:nvSpPr>
      <dsp:spPr>
        <a:xfrm rot="5400000">
          <a:off x="2679109" y="1215028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smtClean="0"/>
            <a:t>Approche par l’expérience</a:t>
          </a:r>
          <a:endParaRPr lang="fr-FR" sz="1500" kern="1200" noProof="0"/>
        </a:p>
      </dsp:txBody>
      <dsp:txXfrm rot="-5400000">
        <a:off x="2876223" y="1557765"/>
        <a:ext cx="1137952" cy="1021453"/>
      </dsp:txXfrm>
    </dsp:sp>
    <dsp:sp modelId="{314C6219-9AAF-409F-B63D-077924F9809D}">
      <dsp:nvSpPr>
        <dsp:cNvPr id="0" name=""/>
        <dsp:cNvSpPr/>
      </dsp:nvSpPr>
      <dsp:spPr>
        <a:xfrm>
          <a:off x="1068788" y="1608838"/>
          <a:ext cx="1654753" cy="91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28BF0-C71F-4E45-BD35-67089C3BA740}">
      <dsp:nvSpPr>
        <dsp:cNvPr id="0" name=""/>
        <dsp:cNvSpPr/>
      </dsp:nvSpPr>
      <dsp:spPr>
        <a:xfrm rot="5400000">
          <a:off x="4118744" y="1215028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smtClean="0"/>
            <a:t>Démarches émergentes</a:t>
          </a:r>
          <a:endParaRPr lang="fr-FR" sz="1500" kern="1200" noProof="0"/>
        </a:p>
      </dsp:txBody>
      <dsp:txXfrm rot="-5400000">
        <a:off x="4315858" y="1557765"/>
        <a:ext cx="1137952" cy="1021453"/>
      </dsp:txXfrm>
    </dsp:sp>
    <dsp:sp modelId="{906400F2-2F9C-47C2-A7F9-7003BBA1D3E9}">
      <dsp:nvSpPr>
        <dsp:cNvPr id="0" name=""/>
        <dsp:cNvSpPr/>
      </dsp:nvSpPr>
      <dsp:spPr>
        <a:xfrm rot="5400000">
          <a:off x="3401684" y="2515542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noProof="0" smtClean="0"/>
            <a:t>Processus apprenant</a:t>
          </a:r>
          <a:endParaRPr lang="fr-FR" sz="1500" kern="1200" noProof="0"/>
        </a:p>
      </dsp:txBody>
      <dsp:txXfrm rot="-5400000">
        <a:off x="3598798" y="2858279"/>
        <a:ext cx="1137952" cy="1021453"/>
      </dsp:txXfrm>
    </dsp:sp>
    <dsp:sp modelId="{91AA488A-4F77-4CA5-83F6-35E7F0597953}">
      <dsp:nvSpPr>
        <dsp:cNvPr id="0" name=""/>
        <dsp:cNvSpPr/>
      </dsp:nvSpPr>
      <dsp:spPr>
        <a:xfrm>
          <a:off x="4874722" y="2909352"/>
          <a:ext cx="1709912" cy="91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14A49-A063-4820-8954-D5037598790C}">
      <dsp:nvSpPr>
        <dsp:cNvPr id="0" name=""/>
        <dsp:cNvSpPr/>
      </dsp:nvSpPr>
      <dsp:spPr>
        <a:xfrm rot="5400000">
          <a:off x="1962049" y="2515542"/>
          <a:ext cx="1532179" cy="17069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noProof="0" smtClean="0"/>
            <a:t>Ressources dédiées</a:t>
          </a:r>
          <a:endParaRPr lang="fr-FR" sz="1500" kern="1200" noProof="0"/>
        </a:p>
      </dsp:txBody>
      <dsp:txXfrm rot="-5400000">
        <a:off x="2159163" y="2858279"/>
        <a:ext cx="1137952" cy="1021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CD09B-F61A-4FD5-BED2-DDBBD5932981}">
      <dsp:nvSpPr>
        <dsp:cNvPr id="0" name=""/>
        <dsp:cNvSpPr/>
      </dsp:nvSpPr>
      <dsp:spPr>
        <a:xfrm>
          <a:off x="132289" y="1038149"/>
          <a:ext cx="2737165" cy="22647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A85D4-00C9-48FA-919D-DB60715E3499}">
      <dsp:nvSpPr>
        <dsp:cNvPr id="0" name=""/>
        <dsp:cNvSpPr/>
      </dsp:nvSpPr>
      <dsp:spPr>
        <a:xfrm>
          <a:off x="3010222" y="1191719"/>
          <a:ext cx="1988558" cy="154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Impose le droit à l’erreur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Et une approche par la bienveillance</a:t>
          </a:r>
          <a:endParaRPr lang="fr-FR" sz="1600" kern="1200"/>
        </a:p>
      </dsp:txBody>
      <dsp:txXfrm>
        <a:off x="3055587" y="1237084"/>
        <a:ext cx="1897828" cy="1458141"/>
      </dsp:txXfrm>
    </dsp:sp>
    <dsp:sp modelId="{3484E931-FBBC-4367-A83C-EA84F87BE39E}">
      <dsp:nvSpPr>
        <dsp:cNvPr id="0" name=""/>
        <dsp:cNvSpPr/>
      </dsp:nvSpPr>
      <dsp:spPr>
        <a:xfrm>
          <a:off x="138321" y="367657"/>
          <a:ext cx="2724756" cy="63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L’expérimentation avant le raisonnement</a:t>
          </a:r>
          <a:endParaRPr lang="fr-FR" sz="1400" kern="1200"/>
        </a:p>
      </dsp:txBody>
      <dsp:txXfrm>
        <a:off x="138321" y="367657"/>
        <a:ext cx="2724756" cy="633573"/>
      </dsp:txXfrm>
    </dsp:sp>
    <dsp:sp modelId="{0A662FBB-C621-44CB-B047-8E6B5B24ED7F}">
      <dsp:nvSpPr>
        <dsp:cNvPr id="0" name=""/>
        <dsp:cNvSpPr/>
      </dsp:nvSpPr>
      <dsp:spPr>
        <a:xfrm>
          <a:off x="5883744" y="572019"/>
          <a:ext cx="2831178" cy="24207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6BC28-87B3-4899-8043-C4896581FD14}">
      <dsp:nvSpPr>
        <dsp:cNvPr id="0" name=""/>
        <dsp:cNvSpPr/>
      </dsp:nvSpPr>
      <dsp:spPr>
        <a:xfrm>
          <a:off x="8829149" y="980745"/>
          <a:ext cx="1962675" cy="1220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Reconnaissance des subjectivités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« tous spécialistes »</a:t>
          </a:r>
          <a:endParaRPr lang="fr-FR" sz="1600" kern="1200"/>
        </a:p>
      </dsp:txBody>
      <dsp:txXfrm>
        <a:off x="8864883" y="1016479"/>
        <a:ext cx="1891207" cy="1148577"/>
      </dsp:txXfrm>
    </dsp:sp>
    <dsp:sp modelId="{FF290BA8-B2E4-491B-9863-7E4B88AE5EBA}">
      <dsp:nvSpPr>
        <dsp:cNvPr id="0" name=""/>
        <dsp:cNvSpPr/>
      </dsp:nvSpPr>
      <dsp:spPr>
        <a:xfrm>
          <a:off x="5888726" y="53330"/>
          <a:ext cx="2821216" cy="44931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Légitimation du savoir d’usage sur le savoir technique</a:t>
          </a:r>
          <a:endParaRPr lang="fr-FR" sz="1400" kern="1200"/>
        </a:p>
      </dsp:txBody>
      <dsp:txXfrm>
        <a:off x="5888726" y="53330"/>
        <a:ext cx="2821216" cy="449315"/>
      </dsp:txXfrm>
    </dsp:sp>
    <dsp:sp modelId="{364EFC07-4C4C-4599-AA7A-898978B6C5D9}">
      <dsp:nvSpPr>
        <dsp:cNvPr id="0" name=""/>
        <dsp:cNvSpPr/>
      </dsp:nvSpPr>
      <dsp:spPr>
        <a:xfrm>
          <a:off x="3457194" y="3559352"/>
          <a:ext cx="2472062" cy="2094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4E72C-E8AB-48F4-8D8D-2871E662F0A3}">
      <dsp:nvSpPr>
        <dsp:cNvPr id="0" name=""/>
        <dsp:cNvSpPr/>
      </dsp:nvSpPr>
      <dsp:spPr>
        <a:xfrm>
          <a:off x="6027059" y="3356320"/>
          <a:ext cx="2249270" cy="1726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Exigence sur le processus plus que sur les réalisations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- Confiance (croyance ?) dans la méthode </a:t>
          </a:r>
          <a:endParaRPr lang="fr-FR" sz="1600" kern="1200"/>
        </a:p>
      </dsp:txBody>
      <dsp:txXfrm>
        <a:off x="6077625" y="3406886"/>
        <a:ext cx="2148138" cy="1625305"/>
      </dsp:txXfrm>
    </dsp:sp>
    <dsp:sp modelId="{514EC8F0-65C0-467A-8B7A-749815079D36}">
      <dsp:nvSpPr>
        <dsp:cNvPr id="0" name=""/>
        <dsp:cNvSpPr/>
      </dsp:nvSpPr>
      <dsp:spPr>
        <a:xfrm>
          <a:off x="3414317" y="3150441"/>
          <a:ext cx="2500663" cy="360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Cession du pouvoir de tutelle</a:t>
          </a:r>
          <a:endParaRPr lang="fr-FR" sz="1400" kern="1200"/>
        </a:p>
      </dsp:txBody>
      <dsp:txXfrm>
        <a:off x="3414317" y="3150441"/>
        <a:ext cx="2500663" cy="360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6635E-9AC0-4279-850C-5FD2354D94C7}">
      <dsp:nvSpPr>
        <dsp:cNvPr id="0" name=""/>
        <dsp:cNvSpPr/>
      </dsp:nvSpPr>
      <dsp:spPr>
        <a:xfrm>
          <a:off x="348801" y="1894"/>
          <a:ext cx="5813645" cy="52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Décloisonner</a:t>
          </a:r>
          <a:endParaRPr lang="fr-FR" sz="2400" kern="120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801" y="1894"/>
        <a:ext cx="5813645" cy="528513"/>
      </dsp:txXfrm>
    </dsp:sp>
    <dsp:sp modelId="{7446C87B-8D5F-4585-8092-A6B6B8713CBE}">
      <dsp:nvSpPr>
        <dsp:cNvPr id="0" name=""/>
        <dsp:cNvSpPr/>
      </dsp:nvSpPr>
      <dsp:spPr>
        <a:xfrm>
          <a:off x="348801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E60FDB-F4CF-44F2-8976-1F98B0423A80}">
      <dsp:nvSpPr>
        <dsp:cNvPr id="0" name=""/>
        <dsp:cNvSpPr/>
      </dsp:nvSpPr>
      <dsp:spPr>
        <a:xfrm>
          <a:off x="1165941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42B99B-CEB5-471D-9E6B-671E8E9BD8E8}">
      <dsp:nvSpPr>
        <dsp:cNvPr id="0" name=""/>
        <dsp:cNvSpPr/>
      </dsp:nvSpPr>
      <dsp:spPr>
        <a:xfrm>
          <a:off x="1983727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EC342A-C5AD-4848-B458-D5BAC1ED6203}">
      <dsp:nvSpPr>
        <dsp:cNvPr id="0" name=""/>
        <dsp:cNvSpPr/>
      </dsp:nvSpPr>
      <dsp:spPr>
        <a:xfrm>
          <a:off x="2800868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CA57CC-8C1D-418C-8857-3623A46CFCFA}">
      <dsp:nvSpPr>
        <dsp:cNvPr id="0" name=""/>
        <dsp:cNvSpPr/>
      </dsp:nvSpPr>
      <dsp:spPr>
        <a:xfrm>
          <a:off x="3618654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7F4CEC-E942-4728-9FDB-F04A18C5F5CC}">
      <dsp:nvSpPr>
        <dsp:cNvPr id="0" name=""/>
        <dsp:cNvSpPr/>
      </dsp:nvSpPr>
      <dsp:spPr>
        <a:xfrm>
          <a:off x="4435794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095AF0-8F72-4102-B327-29CC9BE40F8F}">
      <dsp:nvSpPr>
        <dsp:cNvPr id="0" name=""/>
        <dsp:cNvSpPr/>
      </dsp:nvSpPr>
      <dsp:spPr>
        <a:xfrm>
          <a:off x="5253580" y="530407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A2255D-D0BC-4D9C-B33A-0BA7CC8DA280}">
      <dsp:nvSpPr>
        <dsp:cNvPr id="0" name=""/>
        <dsp:cNvSpPr/>
      </dsp:nvSpPr>
      <dsp:spPr>
        <a:xfrm>
          <a:off x="348801" y="638067"/>
          <a:ext cx="5889222" cy="861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Les approches scientifiques</a:t>
          </a:r>
          <a:endParaRPr lang="fr-FR" sz="2200" kern="120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Les publics</a:t>
          </a:r>
          <a:endParaRPr lang="fr-FR" sz="2200" kern="1200"/>
        </a:p>
      </dsp:txBody>
      <dsp:txXfrm>
        <a:off x="348801" y="638067"/>
        <a:ext cx="5889222" cy="861280"/>
      </dsp:txXfrm>
    </dsp:sp>
    <dsp:sp modelId="{80765A03-8E08-442E-BC87-421D18FD8BF1}">
      <dsp:nvSpPr>
        <dsp:cNvPr id="0" name=""/>
        <dsp:cNvSpPr/>
      </dsp:nvSpPr>
      <dsp:spPr>
        <a:xfrm>
          <a:off x="348801" y="1699871"/>
          <a:ext cx="5813645" cy="52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Contextualiser / Rendre concret</a:t>
          </a:r>
          <a:endParaRPr lang="fr-FR" sz="2400" kern="120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801" y="1699871"/>
        <a:ext cx="5813645" cy="528513"/>
      </dsp:txXfrm>
    </dsp:sp>
    <dsp:sp modelId="{9865538E-9117-4B4E-BC2B-4B91F48EA282}">
      <dsp:nvSpPr>
        <dsp:cNvPr id="0" name=""/>
        <dsp:cNvSpPr/>
      </dsp:nvSpPr>
      <dsp:spPr>
        <a:xfrm>
          <a:off x="348801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394E8D-C20A-4E04-9DDD-4C83D264E558}">
      <dsp:nvSpPr>
        <dsp:cNvPr id="0" name=""/>
        <dsp:cNvSpPr/>
      </dsp:nvSpPr>
      <dsp:spPr>
        <a:xfrm>
          <a:off x="1165941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98652-065C-4F46-B0E9-3652F0E8EA67}">
      <dsp:nvSpPr>
        <dsp:cNvPr id="0" name=""/>
        <dsp:cNvSpPr/>
      </dsp:nvSpPr>
      <dsp:spPr>
        <a:xfrm>
          <a:off x="1983727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B7688F-7A63-48F8-AC48-D2C037ADBCD9}">
      <dsp:nvSpPr>
        <dsp:cNvPr id="0" name=""/>
        <dsp:cNvSpPr/>
      </dsp:nvSpPr>
      <dsp:spPr>
        <a:xfrm>
          <a:off x="2800868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DCDDB7-5EBB-43EB-A78E-CC1F0A2641AF}">
      <dsp:nvSpPr>
        <dsp:cNvPr id="0" name=""/>
        <dsp:cNvSpPr/>
      </dsp:nvSpPr>
      <dsp:spPr>
        <a:xfrm>
          <a:off x="3618654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5F118C-692C-4136-93D2-6C3A5CE9CEE9}">
      <dsp:nvSpPr>
        <dsp:cNvPr id="0" name=""/>
        <dsp:cNvSpPr/>
      </dsp:nvSpPr>
      <dsp:spPr>
        <a:xfrm>
          <a:off x="4435794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A1DAA-2F48-4103-9335-13E37D0AD4FA}">
      <dsp:nvSpPr>
        <dsp:cNvPr id="0" name=""/>
        <dsp:cNvSpPr/>
      </dsp:nvSpPr>
      <dsp:spPr>
        <a:xfrm>
          <a:off x="5253580" y="2228385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A473B-E518-4129-AB59-F91E20B1D7DB}">
      <dsp:nvSpPr>
        <dsp:cNvPr id="0" name=""/>
        <dsp:cNvSpPr/>
      </dsp:nvSpPr>
      <dsp:spPr>
        <a:xfrm>
          <a:off x="348801" y="2336045"/>
          <a:ext cx="5889222" cy="861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Le diagnostic</a:t>
          </a:r>
          <a:endParaRPr lang="fr-FR" sz="2200" kern="120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Le processus d’identification des solutions</a:t>
          </a:r>
          <a:endParaRPr lang="fr-FR" sz="2200" kern="1200"/>
        </a:p>
      </dsp:txBody>
      <dsp:txXfrm>
        <a:off x="348801" y="2336045"/>
        <a:ext cx="5889222" cy="861280"/>
      </dsp:txXfrm>
    </dsp:sp>
    <dsp:sp modelId="{57D3CC4A-FF01-4B56-B7A9-13FBA20B4DF1}">
      <dsp:nvSpPr>
        <dsp:cNvPr id="0" name=""/>
        <dsp:cNvSpPr/>
      </dsp:nvSpPr>
      <dsp:spPr>
        <a:xfrm>
          <a:off x="348801" y="3397849"/>
          <a:ext cx="5813645" cy="52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Habiliter / qualifier</a:t>
          </a:r>
          <a:endParaRPr lang="fr-FR" sz="2400" kern="120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801" y="3397849"/>
        <a:ext cx="5813645" cy="528513"/>
      </dsp:txXfrm>
    </dsp:sp>
    <dsp:sp modelId="{0AA3AB59-AF32-41C0-9109-B24851A0F240}">
      <dsp:nvSpPr>
        <dsp:cNvPr id="0" name=""/>
        <dsp:cNvSpPr/>
      </dsp:nvSpPr>
      <dsp:spPr>
        <a:xfrm>
          <a:off x="348801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B7B67-7C60-4253-AF62-E8EA218A0D57}">
      <dsp:nvSpPr>
        <dsp:cNvPr id="0" name=""/>
        <dsp:cNvSpPr/>
      </dsp:nvSpPr>
      <dsp:spPr>
        <a:xfrm>
          <a:off x="1165941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930C89-C4F2-4DFF-85E3-CEB23306954C}">
      <dsp:nvSpPr>
        <dsp:cNvPr id="0" name=""/>
        <dsp:cNvSpPr/>
      </dsp:nvSpPr>
      <dsp:spPr>
        <a:xfrm>
          <a:off x="1983727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1CFDF8-A4C3-41A2-B7B1-566CE9CDA6E1}">
      <dsp:nvSpPr>
        <dsp:cNvPr id="0" name=""/>
        <dsp:cNvSpPr/>
      </dsp:nvSpPr>
      <dsp:spPr>
        <a:xfrm>
          <a:off x="2800868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98B8F9-0B34-420D-AB95-397253854BCC}">
      <dsp:nvSpPr>
        <dsp:cNvPr id="0" name=""/>
        <dsp:cNvSpPr/>
      </dsp:nvSpPr>
      <dsp:spPr>
        <a:xfrm>
          <a:off x="3618654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B6644D-CF37-48A5-9DF0-4F18D41F87B6}">
      <dsp:nvSpPr>
        <dsp:cNvPr id="0" name=""/>
        <dsp:cNvSpPr/>
      </dsp:nvSpPr>
      <dsp:spPr>
        <a:xfrm>
          <a:off x="4435794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B7454F-3E95-4655-B29C-AB306914CC3C}">
      <dsp:nvSpPr>
        <dsp:cNvPr id="0" name=""/>
        <dsp:cNvSpPr/>
      </dsp:nvSpPr>
      <dsp:spPr>
        <a:xfrm>
          <a:off x="5253580" y="3926362"/>
          <a:ext cx="1360392" cy="1076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E074EB-1A96-4164-9D1A-BBB0D75AA458}">
      <dsp:nvSpPr>
        <dsp:cNvPr id="0" name=""/>
        <dsp:cNvSpPr/>
      </dsp:nvSpPr>
      <dsp:spPr>
        <a:xfrm>
          <a:off x="348801" y="4034022"/>
          <a:ext cx="5889222" cy="861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Créer des compétences</a:t>
          </a:r>
          <a:endParaRPr lang="fr-FR" sz="2200" kern="120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smtClean="0"/>
            <a:t>Tisser un réseau territorial</a:t>
          </a:r>
          <a:endParaRPr lang="fr-FR" sz="2200" kern="1200"/>
        </a:p>
      </dsp:txBody>
      <dsp:txXfrm>
        <a:off x="348801" y="4034022"/>
        <a:ext cx="5889222" cy="86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584DE-A07F-407D-AD29-B74C20138BF2}">
      <dsp:nvSpPr>
        <dsp:cNvPr id="0" name=""/>
        <dsp:cNvSpPr/>
      </dsp:nvSpPr>
      <dsp:spPr>
        <a:xfrm rot="16200000">
          <a:off x="774435" y="-774435"/>
          <a:ext cx="2002366" cy="3551237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Difficultés de tempo : la longue attente de résultats, et le risque d’un mouvement avorté</a:t>
          </a:r>
          <a:endParaRPr lang="fr-FR" sz="1600" kern="1200"/>
        </a:p>
      </dsp:txBody>
      <dsp:txXfrm rot="5400000">
        <a:off x="0" y="0"/>
        <a:ext cx="3551237" cy="1501774"/>
      </dsp:txXfrm>
    </dsp:sp>
    <dsp:sp modelId="{D514D9E7-FF55-4264-A033-3973720E3443}">
      <dsp:nvSpPr>
        <dsp:cNvPr id="0" name=""/>
        <dsp:cNvSpPr/>
      </dsp:nvSpPr>
      <dsp:spPr>
        <a:xfrm>
          <a:off x="3551237" y="0"/>
          <a:ext cx="3551237" cy="2002366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Difficultés de tempo : la contingence des échéances et des élections, déconnectée de celle des Living </a:t>
          </a:r>
          <a:r>
            <a:rPr lang="fr-FR" sz="1600" kern="1200" err="1" smtClean="0"/>
            <a:t>Labs</a:t>
          </a:r>
          <a:endParaRPr lang="fr-FR" sz="1600" kern="1200"/>
        </a:p>
      </dsp:txBody>
      <dsp:txXfrm>
        <a:off x="3551237" y="0"/>
        <a:ext cx="3551237" cy="1501774"/>
      </dsp:txXfrm>
    </dsp:sp>
    <dsp:sp modelId="{31D29093-2559-4F6D-B36D-AED35D9FB932}">
      <dsp:nvSpPr>
        <dsp:cNvPr id="0" name=""/>
        <dsp:cNvSpPr/>
      </dsp:nvSpPr>
      <dsp:spPr>
        <a:xfrm rot="10800000">
          <a:off x="0" y="2002366"/>
          <a:ext cx="3551237" cy="2002366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>
              <a:solidFill>
                <a:schemeClr val="tx1"/>
              </a:solidFill>
            </a:rPr>
            <a:t>On ne vote plus un livrable mais un processus sans cesse remis en question</a:t>
          </a:r>
          <a:endParaRPr lang="fr-FR" sz="1600" kern="1200">
            <a:solidFill>
              <a:schemeClr val="tx1"/>
            </a:solidFill>
          </a:endParaRPr>
        </a:p>
      </dsp:txBody>
      <dsp:txXfrm rot="10800000">
        <a:off x="0" y="2502958"/>
        <a:ext cx="3551237" cy="1501774"/>
      </dsp:txXfrm>
    </dsp:sp>
    <dsp:sp modelId="{C7B7C95E-4C56-4138-97DD-C54F2F2C1C5D}">
      <dsp:nvSpPr>
        <dsp:cNvPr id="0" name=""/>
        <dsp:cNvSpPr/>
      </dsp:nvSpPr>
      <dsp:spPr>
        <a:xfrm rot="5400000">
          <a:off x="4325672" y="1227931"/>
          <a:ext cx="2002366" cy="3551237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smtClean="0">
              <a:solidFill>
                <a:schemeClr val="tx1"/>
              </a:solidFill>
            </a:rPr>
            <a:t>De la logique d’« aide » vers un « bénéficiaire » à celle d‘accompagnement d’un collectif mouvant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3551237" y="2502958"/>
        <a:ext cx="3551237" cy="1501774"/>
      </dsp:txXfrm>
    </dsp:sp>
    <dsp:sp modelId="{2F27168D-B135-4D53-A596-45363A0F9A34}">
      <dsp:nvSpPr>
        <dsp:cNvPr id="0" name=""/>
        <dsp:cNvSpPr/>
      </dsp:nvSpPr>
      <dsp:spPr>
        <a:xfrm>
          <a:off x="2485865" y="1501774"/>
          <a:ext cx="2130742" cy="1001183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Délicate remise en question des modalités d’intervention</a:t>
          </a:r>
          <a:endParaRPr lang="fr-FR" sz="1600" kern="1200"/>
        </a:p>
      </dsp:txBody>
      <dsp:txXfrm>
        <a:off x="2534739" y="1550648"/>
        <a:ext cx="2032994" cy="903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584DE-A07F-407D-AD29-B74C20138BF2}">
      <dsp:nvSpPr>
        <dsp:cNvPr id="0" name=""/>
        <dsp:cNvSpPr/>
      </dsp:nvSpPr>
      <dsp:spPr>
        <a:xfrm rot="16200000">
          <a:off x="774435" y="-774435"/>
          <a:ext cx="2002366" cy="3551237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Associer les chercheurs, oui, mais quelle place prendre et qui initie le mouvement ? </a:t>
          </a:r>
          <a:endParaRPr lang="fr-FR" sz="1600" kern="1200"/>
        </a:p>
      </dsp:txBody>
      <dsp:txXfrm rot="5400000">
        <a:off x="0" y="0"/>
        <a:ext cx="3551237" cy="1501774"/>
      </dsp:txXfrm>
    </dsp:sp>
    <dsp:sp modelId="{D514D9E7-FF55-4264-A033-3973720E3443}">
      <dsp:nvSpPr>
        <dsp:cNvPr id="0" name=""/>
        <dsp:cNvSpPr/>
      </dsp:nvSpPr>
      <dsp:spPr>
        <a:xfrm>
          <a:off x="3551237" y="0"/>
          <a:ext cx="3551237" cy="2002366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Chercheurs parties prenantes et/ou chercheurs en appui du processus</a:t>
          </a:r>
          <a:endParaRPr lang="fr-FR" sz="1600" kern="1200"/>
        </a:p>
      </dsp:txBody>
      <dsp:txXfrm>
        <a:off x="3551237" y="0"/>
        <a:ext cx="3551237" cy="1501774"/>
      </dsp:txXfrm>
    </dsp:sp>
    <dsp:sp modelId="{31D29093-2559-4F6D-B36D-AED35D9FB932}">
      <dsp:nvSpPr>
        <dsp:cNvPr id="0" name=""/>
        <dsp:cNvSpPr/>
      </dsp:nvSpPr>
      <dsp:spPr>
        <a:xfrm rot="10800000">
          <a:off x="0" y="2002366"/>
          <a:ext cx="3551237" cy="2002366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>
              <a:solidFill>
                <a:schemeClr val="tx1"/>
              </a:solidFill>
            </a:rPr>
            <a:t>Mesurer l’évolution du pouvoir d’agir, évaluer les modèles possibles et les méthodes gagnantes… encore peu de recul</a:t>
          </a:r>
          <a:endParaRPr lang="fr-FR" sz="1600" kern="1200">
            <a:solidFill>
              <a:schemeClr val="tx1"/>
            </a:solidFill>
          </a:endParaRPr>
        </a:p>
      </dsp:txBody>
      <dsp:txXfrm rot="10800000">
        <a:off x="0" y="2502958"/>
        <a:ext cx="3551237" cy="1501774"/>
      </dsp:txXfrm>
    </dsp:sp>
    <dsp:sp modelId="{C7B7C95E-4C56-4138-97DD-C54F2F2C1C5D}">
      <dsp:nvSpPr>
        <dsp:cNvPr id="0" name=""/>
        <dsp:cNvSpPr/>
      </dsp:nvSpPr>
      <dsp:spPr>
        <a:xfrm rot="5400000">
          <a:off x="4325672" y="1227931"/>
          <a:ext cx="2002366" cy="3551237"/>
        </a:xfrm>
        <a:prstGeom prst="round1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smtClean="0">
              <a:solidFill>
                <a:schemeClr val="tx1"/>
              </a:solidFill>
            </a:rPr>
            <a:t>Place des chercheurs ou place de la science, de la méthode scientifique ?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5400000">
        <a:off x="3551237" y="2502958"/>
        <a:ext cx="3551237" cy="1501774"/>
      </dsp:txXfrm>
    </dsp:sp>
    <dsp:sp modelId="{2F27168D-B135-4D53-A596-45363A0F9A34}">
      <dsp:nvSpPr>
        <dsp:cNvPr id="0" name=""/>
        <dsp:cNvSpPr/>
      </dsp:nvSpPr>
      <dsp:spPr>
        <a:xfrm>
          <a:off x="2485865" y="1501774"/>
          <a:ext cx="2130742" cy="100118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Chercheurs en situation inconfortable</a:t>
          </a:r>
          <a:endParaRPr lang="fr-FR" sz="1600" kern="1200"/>
        </a:p>
      </dsp:txBody>
      <dsp:txXfrm>
        <a:off x="2534739" y="1550648"/>
        <a:ext cx="2032994" cy="90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FC6656-927E-4CAE-A9F5-2A204FA91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173802-BFCE-441A-8827-962DDB1CA6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A6245-B319-420A-A910-68DC8AA4FD79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4FFFBA-AE98-4C1E-ACC0-B2403B7890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Raineau_séanceAAF_17mars21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79533B-E542-4F2D-A905-AD99E09336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086E-9F8F-4FC6-A91B-0391626456F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92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3194-3D1E-4D5A-9842-D1741798061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C058-59C5-4012-92E5-3C4D0E0A57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0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ecile_lelabousse/5p2e1n4g4h7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acebook.com/groups/2188534684544930/?ref=bookmarks" TargetMode="External"/><Relationship Id="rId4" Type="http://schemas.openxmlformats.org/officeDocument/2006/relationships/hyperlink" Target="https://padlet.com/cecile_lelabousse/f6fvbwaw516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86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0d7f62d7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0d7f62d71_0_1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927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0d7f62d7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0d7f62d71_0_1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b="1"/>
              <a:t>28 juin 2019, engagement des parties suivante à la création d’un consortium, (photos, tout le monde n’était pas là) </a:t>
            </a:r>
            <a:endParaRPr lang="fr-FR"/>
          </a:p>
          <a:p>
            <a:r>
              <a:rPr lang="fr-FR" b="1"/>
              <a:t>pour suivre l’animation : </a:t>
            </a:r>
            <a:r>
              <a:rPr lang="fr-FR" u="sng">
                <a:hlinkClick r:id="rId3"/>
              </a:rPr>
              <a:t>https://padlet.com/cecile_lelabousse/5p2e1n4g4h7d</a:t>
            </a:r>
            <a:endParaRPr lang="fr-FR"/>
          </a:p>
          <a:p>
            <a:pPr lvl="0"/>
            <a:r>
              <a:rPr lang="fr-FR"/>
              <a:t>Interprofession des Vins de Bergerac Duras (IVBD)</a:t>
            </a:r>
          </a:p>
          <a:p>
            <a:pPr lvl="0"/>
            <a:r>
              <a:rPr lang="fr-FR"/>
              <a:t>Fédération des Vins de Bergerac Duras (FVBD)</a:t>
            </a:r>
          </a:p>
          <a:p>
            <a:pPr lvl="0"/>
            <a:r>
              <a:rPr lang="fr-FR"/>
              <a:t>Fédération des Négociants (FNVBSO)</a:t>
            </a:r>
          </a:p>
          <a:p>
            <a:pPr lvl="0"/>
            <a:r>
              <a:rPr lang="fr-FR"/>
              <a:t>Région NA</a:t>
            </a:r>
          </a:p>
          <a:p>
            <a:pPr lvl="0"/>
            <a:r>
              <a:rPr lang="fr-FR"/>
              <a:t>DRAAF</a:t>
            </a:r>
          </a:p>
          <a:p>
            <a:pPr lvl="0"/>
            <a:r>
              <a:rPr lang="fr-FR"/>
              <a:t>Département 24</a:t>
            </a:r>
          </a:p>
          <a:p>
            <a:pPr lvl="0"/>
            <a:r>
              <a:rPr lang="fr-FR"/>
              <a:t>Grand Bergeracois ( 4 EPCI) </a:t>
            </a:r>
          </a:p>
          <a:p>
            <a:pPr lvl="0"/>
            <a:r>
              <a:rPr lang="fr-FR"/>
              <a:t>Syndicat Cohérence Territorial (</a:t>
            </a:r>
            <a:r>
              <a:rPr lang="fr-FR" err="1"/>
              <a:t>Sycoteb</a:t>
            </a:r>
            <a:r>
              <a:rPr lang="fr-FR"/>
              <a:t>) porteur du SCOT et Plan Climat </a:t>
            </a:r>
          </a:p>
          <a:p>
            <a:pPr lvl="0"/>
            <a:r>
              <a:rPr lang="fr-FR"/>
              <a:t>Chambre d’Agriculture 24</a:t>
            </a:r>
          </a:p>
          <a:p>
            <a:pPr lvl="0"/>
            <a:r>
              <a:rPr lang="fr-FR" err="1"/>
              <a:t>Agrobio</a:t>
            </a:r>
            <a:r>
              <a:rPr lang="fr-FR"/>
              <a:t> </a:t>
            </a:r>
            <a:r>
              <a:rPr lang="fr-FR" err="1"/>
              <a:t>Perigord</a:t>
            </a:r>
            <a:endParaRPr lang="fr-FR"/>
          </a:p>
          <a:p>
            <a:pPr lvl="0"/>
            <a:r>
              <a:rPr lang="fr-FR"/>
              <a:t>EPIDOR animateur du SAGE et de la Réserve de Biosphère</a:t>
            </a:r>
          </a:p>
          <a:p>
            <a:pPr lvl="0"/>
            <a:r>
              <a:rPr lang="fr-FR"/>
              <a:t>Crédit Agricole</a:t>
            </a:r>
          </a:p>
          <a:p>
            <a:r>
              <a:rPr lang="fr-FR"/>
              <a:t> </a:t>
            </a:r>
          </a:p>
          <a:p>
            <a:r>
              <a:rPr lang="fr-FR"/>
              <a:t>Partie Prenante à inclure prochainement : le CTIFL (Centre technique des Fruits et Légumes), l’association citoyenne CELA (Tiers lieux) </a:t>
            </a:r>
          </a:p>
          <a:p>
            <a:r>
              <a:rPr lang="fr-FR"/>
              <a:t> </a:t>
            </a:r>
          </a:p>
          <a:p>
            <a:r>
              <a:rPr lang="fr-FR" b="1"/>
              <a:t>17 Janvier 2019, Forum de la transition environnementale, focus vignerons (photos en pièce jointe) </a:t>
            </a:r>
            <a:endParaRPr lang="fr-FR"/>
          </a:p>
          <a:p>
            <a:pPr lvl="0"/>
            <a:r>
              <a:rPr lang="fr-FR"/>
              <a:t>50 personnes dont 1 classe de BTS. </a:t>
            </a:r>
          </a:p>
          <a:p>
            <a:r>
              <a:rPr lang="fr-FR"/>
              <a:t> </a:t>
            </a:r>
          </a:p>
          <a:p>
            <a:r>
              <a:rPr lang="fr-FR" b="1"/>
              <a:t>22  mars 2019, Rencontre autour des cépages résistants (pas de photos)</a:t>
            </a:r>
            <a:r>
              <a:rPr lang="fr-FR"/>
              <a:t> </a:t>
            </a:r>
          </a:p>
          <a:p>
            <a:pPr lvl="0"/>
            <a:r>
              <a:rPr lang="fr-FR"/>
              <a:t>Vignerons</a:t>
            </a:r>
          </a:p>
          <a:p>
            <a:pPr lvl="0"/>
            <a:r>
              <a:rPr lang="fr-FR"/>
              <a:t>Techniciens</a:t>
            </a:r>
          </a:p>
          <a:p>
            <a:r>
              <a:rPr lang="fr-FR"/>
              <a:t>Création d’un espace d’information : </a:t>
            </a:r>
            <a:r>
              <a:rPr lang="fr-FR" u="sng">
                <a:hlinkClick r:id="rId4"/>
              </a:rPr>
              <a:t>https://padlet.com/cecile_lelabousse/f6fvbwaw5161</a:t>
            </a:r>
            <a:endParaRPr lang="fr-FR"/>
          </a:p>
          <a:p>
            <a:r>
              <a:rPr lang="fr-FR"/>
              <a:t> </a:t>
            </a:r>
          </a:p>
          <a:p>
            <a:r>
              <a:rPr lang="fr-FR" b="1"/>
              <a:t>Groupe fermé sur Facebook (animation de la communauté) 21 personnes , </a:t>
            </a:r>
            <a:endParaRPr lang="fr-FR"/>
          </a:p>
          <a:p>
            <a:r>
              <a:rPr lang="fr-FR" b="1"/>
              <a:t>rejoignez le groupe: </a:t>
            </a:r>
            <a:r>
              <a:rPr lang="fr-FR" u="sng">
                <a:hlinkClick r:id="rId5"/>
              </a:rPr>
              <a:t>https://www.facebook.com/groups/2188534684544930/?ref=bookmarks</a:t>
            </a:r>
            <a:endParaRPr lang="fr-FR"/>
          </a:p>
          <a:p>
            <a:pPr lvl="0"/>
            <a:r>
              <a:rPr lang="fr-FR"/>
              <a:t>Vignerons en majorité</a:t>
            </a:r>
          </a:p>
          <a:p>
            <a:pPr lvl="0"/>
            <a:r>
              <a:rPr lang="fr-FR"/>
              <a:t>Techniciens </a:t>
            </a:r>
          </a:p>
          <a:p>
            <a:pPr lvl="0"/>
            <a:r>
              <a:rPr lang="fr-FR"/>
              <a:t>Entreprises</a:t>
            </a:r>
          </a:p>
          <a:p>
            <a:pPr lvl="0"/>
            <a:r>
              <a:rPr lang="fr-FR"/>
              <a:t>Citoyens (professionnels du vin). </a:t>
            </a:r>
          </a:p>
          <a:p>
            <a:r>
              <a:rPr lang="fr-FR"/>
              <a:t> </a:t>
            </a:r>
          </a:p>
          <a:p>
            <a:r>
              <a:rPr lang="fr-FR" b="1"/>
              <a:t>Actions, projets en cours et à venir :</a:t>
            </a:r>
            <a:endParaRPr lang="fr-FR"/>
          </a:p>
          <a:p>
            <a:pPr lvl="0"/>
            <a:r>
              <a:rPr lang="fr-FR"/>
              <a:t>Expérimentation de la robotique : retroplanning crée en mai avec , la cave de Monbazillac ( vignerons-techniciens) , la société </a:t>
            </a:r>
            <a:r>
              <a:rPr lang="fr-FR" err="1"/>
              <a:t>Somaref</a:t>
            </a:r>
            <a:r>
              <a:rPr lang="fr-FR"/>
              <a:t>, la société </a:t>
            </a:r>
            <a:r>
              <a:rPr lang="fr-FR" err="1"/>
              <a:t>Naio</a:t>
            </a:r>
            <a:r>
              <a:rPr lang="fr-FR"/>
              <a:t>, la Chambre d’Agriculture, les professeurs du lycée des Métiers Hélène Duc. Démarrage des tests depuis mi-mai. (photos en pièce jointe)</a:t>
            </a:r>
          </a:p>
          <a:p>
            <a:pPr lvl="0"/>
            <a:r>
              <a:rPr lang="fr-FR"/>
              <a:t>Le projet </a:t>
            </a:r>
            <a:r>
              <a:rPr lang="fr-FR" err="1"/>
              <a:t>Pécharmant</a:t>
            </a:r>
            <a:r>
              <a:rPr lang="fr-FR"/>
              <a:t> , actions à venir : diagnostics agroécologiques des exploitations du territoire en juillet. Les actions avec les habitants arriverons dans un second temps en 2020. </a:t>
            </a:r>
          </a:p>
          <a:p>
            <a:pPr lvl="0"/>
            <a:r>
              <a:rPr lang="fr-FR"/>
              <a:t>Mise en place et suivi des stations météo à venir, en attente de la réponse Vitirev. </a:t>
            </a:r>
          </a:p>
          <a:p>
            <a:pPr lvl="0"/>
            <a:r>
              <a:rPr lang="fr-FR"/>
              <a:t>Invitation du collectif Vigne en transition du Midi ( date à définir) pour échanger autour du sujet  de la polyculture dans les vignes . </a:t>
            </a:r>
          </a:p>
          <a:p>
            <a:pPr lvl="0"/>
            <a:r>
              <a:rPr lang="fr-FR"/>
              <a:t>Création d’un concept de vidéos pour partager des expériences : 1</a:t>
            </a:r>
            <a:r>
              <a:rPr lang="fr-FR" baseline="30000"/>
              <a:t>er</a:t>
            </a:r>
            <a:r>
              <a:rPr lang="fr-FR"/>
              <a:t> vidéo sur la certification HVE </a:t>
            </a:r>
          </a:p>
          <a:p>
            <a:pPr lvl="0"/>
            <a:r>
              <a:rPr lang="fr-FR"/>
              <a:t>Février-mars 2020 création d’un événement autour des certifications, techniques alternatives </a:t>
            </a:r>
          </a:p>
          <a:p>
            <a:r>
              <a:rPr lang="fr-FR"/>
              <a:t> 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1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Recours à des prestations en appui: soutien, renfort/remplacement ponctuel, sujet</a:t>
            </a:r>
            <a:r>
              <a:rPr lang="fr-FR" baseline="0" dirty="0"/>
              <a:t> complexe/impact, montée en compétences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841D7-63CA-4093-ABF6-5B97078DDBC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9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88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6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FB3C74D-809E-42DB-AB0A-1679CE5ED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33020"/>
            <a:ext cx="2738466" cy="76708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1BB0F45-3FB6-4E9F-830C-6949A158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665" y="72969"/>
            <a:ext cx="8894729" cy="762400"/>
          </a:xfrm>
          <a:prstGeom prst="rect">
            <a:avLst/>
          </a:prstGeom>
        </p:spPr>
        <p:txBody>
          <a:bodyPr anchor="ctr"/>
          <a:lstStyle>
            <a:lvl1pPr algn="l">
              <a:defRPr lang="fr-FR" sz="2000" b="1" kern="1200" dirty="0">
                <a:solidFill>
                  <a:srgbClr val="7F9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734A2F-245A-424F-A022-0C48A3CAE2F1}"/>
              </a:ext>
            </a:extLst>
          </p:cNvPr>
          <p:cNvCxnSpPr>
            <a:cxnSpLocks/>
          </p:cNvCxnSpPr>
          <p:nvPr/>
        </p:nvCxnSpPr>
        <p:spPr>
          <a:xfrm flipH="1">
            <a:off x="2607949" y="-28631"/>
            <a:ext cx="0" cy="864000"/>
          </a:xfrm>
          <a:prstGeom prst="line">
            <a:avLst/>
          </a:prstGeom>
          <a:ln w="38100">
            <a:solidFill>
              <a:srgbClr val="817B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76FE1EA5-7A90-41F3-8768-09478B88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RAINEAU</a:t>
            </a:r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FE14ABA-5C3B-4DF7-A5A0-43ED2ECA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VitiREV – Territoire d’Innovation Nouvelle-Aquitaine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E2702EA-4789-4BED-B056-4A005A91E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68761"/>
            <a:ext cx="10972800" cy="48574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77308FC-A2D8-4E2C-A065-3B450970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54D016-FF88-C941-963B-394867838E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3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6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63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80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8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93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15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43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4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A406DD-BA93-4F37-AA82-686B81E41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9B751E-9781-4D6F-8512-242915735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0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131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46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32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2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181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29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836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834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15A200-1560-4E14-A1EB-1090C74C4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0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6FA08A-DCCA-4906-B187-122704297359}"/>
              </a:ext>
            </a:extLst>
          </p:cNvPr>
          <p:cNvSpPr/>
          <p:nvPr/>
        </p:nvSpPr>
        <p:spPr>
          <a:xfrm>
            <a:off x="479376" y="1916835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B1003B"/>
              </a:buClr>
            </a:pPr>
            <a:r>
              <a:rPr lang="fr-FR" sz="2400" b="1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VitiREV</a:t>
            </a:r>
            <a:endParaRPr lang="fr-FR" sz="2400" b="1">
              <a:solidFill>
                <a:prstClr val="black"/>
              </a:solidFill>
              <a:latin typeface="Gotham-book"/>
              <a:cs typeface="Arial"/>
              <a:sym typeface="Arial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B1003B"/>
              </a:buClr>
            </a:pP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Innovons pour des territoires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VITIcoles</a:t>
            </a: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REspectueux</a:t>
            </a: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 de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l'EnVironnement</a:t>
            </a:r>
            <a:endParaRPr lang="fr-FR" sz="2400">
              <a:solidFill>
                <a:prstClr val="black"/>
              </a:solidFill>
              <a:latin typeface="Gotham-book"/>
              <a:cs typeface="Arial"/>
              <a:sym typeface="Arial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33704D2-AF0A-4365-9AC5-ECFE4B96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444402"/>
            <a:ext cx="6048672" cy="1325563"/>
          </a:xfrm>
          <a:prstGeom prst="rect">
            <a:avLst/>
          </a:prstGeom>
        </p:spPr>
        <p:txBody>
          <a:bodyPr/>
          <a:lstStyle>
            <a:lvl1pPr algn="l">
              <a:defRPr lang="fr-FR" sz="2000" kern="1200" cap="all" dirty="0">
                <a:solidFill>
                  <a:srgbClr val="BE0041"/>
                </a:solidFill>
                <a:latin typeface="Gotham-book"/>
                <a:ea typeface="+mj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 descr="NA_PPT_logo3.png">
            <a:extLst>
              <a:ext uri="{FF2B5EF4-FFF2-40B4-BE49-F238E27FC236}">
                <a16:creationId xmlns:a16="http://schemas.microsoft.com/office/drawing/2014/main" id="{AC660FEC-CE3D-4273-9BB5-35F36963B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80" y="188640"/>
            <a:ext cx="2327130" cy="731438"/>
          </a:xfrm>
          <a:prstGeom prst="rect">
            <a:avLst/>
          </a:prstGeom>
        </p:spPr>
      </p:pic>
      <p:pic>
        <p:nvPicPr>
          <p:cNvPr id="8" name="Picture 2" descr="H:\01_AAFM\Thématiques\Filières\Viticulture\AMI territoire grande ambition\2-Audition 24 novembre\Carte_vignobles_A4.jpg">
            <a:extLst>
              <a:ext uri="{FF2B5EF4-FFF2-40B4-BE49-F238E27FC236}">
                <a16:creationId xmlns:a16="http://schemas.microsoft.com/office/drawing/2014/main" id="{4D150AF5-3E3B-4733-927A-A3FB71942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1888" y="0"/>
            <a:ext cx="5580112" cy="68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8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D2291E7-F1D1-49FA-835A-A213BFDCF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6DA2BE-1240-417D-B26A-C3D5B5F05D59}"/>
              </a:ext>
            </a:extLst>
          </p:cNvPr>
          <p:cNvSpPr/>
          <p:nvPr userDrawn="1"/>
        </p:nvSpPr>
        <p:spPr>
          <a:xfrm>
            <a:off x="4078514" y="3622015"/>
            <a:ext cx="8113486" cy="222068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prstClr val="black">
                    <a:lumMod val="65000"/>
                    <a:lumOff val="35000"/>
                  </a:prstClr>
                </a:solidFill>
                <a:latin typeface="Gotham-book"/>
                <a:sym typeface="Arial"/>
              </a:rPr>
              <a:t>TERRITOIRES D’INNOVATION</a:t>
            </a:r>
            <a:br>
              <a:rPr lang="fr-FR" sz="2800" b="1">
                <a:solidFill>
                  <a:prstClr val="black">
                    <a:lumMod val="65000"/>
                    <a:lumOff val="35000"/>
                  </a:prstClr>
                </a:solidFill>
                <a:latin typeface="Gotham-book"/>
                <a:sym typeface="Arial"/>
              </a:rPr>
            </a:br>
            <a:r>
              <a:rPr lang="fr-FR" sz="2800" b="1">
                <a:solidFill>
                  <a:prstClr val="black">
                    <a:lumMod val="65000"/>
                    <a:lumOff val="35000"/>
                  </a:prstClr>
                </a:solidFill>
                <a:latin typeface="Gotham-book"/>
                <a:sym typeface="Arial"/>
              </a:rPr>
              <a:t>Candidature de la Région Nouvelle-Aquitaine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956D7-C1B8-4C66-A89E-19C24349A783}"/>
              </a:ext>
            </a:extLst>
          </p:cNvPr>
          <p:cNvSpPr/>
          <p:nvPr userDrawn="1"/>
        </p:nvSpPr>
        <p:spPr>
          <a:xfrm>
            <a:off x="0" y="3622015"/>
            <a:ext cx="4078514" cy="222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sym typeface="Arial"/>
            </a:endParaRPr>
          </a:p>
        </p:txBody>
      </p:sp>
      <p:pic>
        <p:nvPicPr>
          <p:cNvPr id="12" name="Image 11" descr="NA_PPT_logo3.png">
            <a:extLst>
              <a:ext uri="{FF2B5EF4-FFF2-40B4-BE49-F238E27FC236}">
                <a16:creationId xmlns:a16="http://schemas.microsoft.com/office/drawing/2014/main" id="{B8D49AE9-8D11-43D3-9685-E9F43C891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60" y="5256951"/>
            <a:ext cx="1596395" cy="5017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47E5A7-D0AF-4EC0-9038-E91147C6E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53"/>
          <a:stretch/>
        </p:blipFill>
        <p:spPr>
          <a:xfrm>
            <a:off x="96157" y="4057408"/>
            <a:ext cx="3886200" cy="145042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3486850-968F-45E5-A74D-279F701F4EEE}"/>
              </a:ext>
            </a:extLst>
          </p:cNvPr>
          <p:cNvGrpSpPr/>
          <p:nvPr userDrawn="1"/>
        </p:nvGrpSpPr>
        <p:grpSpPr>
          <a:xfrm>
            <a:off x="6636777" y="3705647"/>
            <a:ext cx="2996961" cy="540000"/>
            <a:chOff x="6445230" y="3686597"/>
            <a:chExt cx="2996961" cy="540000"/>
          </a:xfrm>
        </p:grpSpPr>
        <p:pic>
          <p:nvPicPr>
            <p:cNvPr id="2050" name="Picture 2" descr="RÃ©sultat de recherche d'images pour &quot;banque des territoires&quot;">
              <a:extLst>
                <a:ext uri="{FF2B5EF4-FFF2-40B4-BE49-F238E27FC236}">
                  <a16:creationId xmlns:a16="http://schemas.microsoft.com/office/drawing/2014/main" id="{6F756372-0BF4-4E42-8147-D28BF820A2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417" y="3686597"/>
              <a:ext cx="23657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Ã©sultat de recherche d'images pour &quot;investir l'avenir logo&quot;">
              <a:extLst>
                <a:ext uri="{FF2B5EF4-FFF2-40B4-BE49-F238E27FC236}">
                  <a16:creationId xmlns:a16="http://schemas.microsoft.com/office/drawing/2014/main" id="{C4F01127-BC1E-444C-897D-671F4108F4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30" y="3704597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8244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D2291E7-F1D1-49FA-835A-A213BFDCF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6DA2BE-1240-417D-B26A-C3D5B5F05D59}"/>
              </a:ext>
            </a:extLst>
          </p:cNvPr>
          <p:cNvSpPr/>
          <p:nvPr userDrawn="1"/>
        </p:nvSpPr>
        <p:spPr>
          <a:xfrm>
            <a:off x="4078514" y="3622015"/>
            <a:ext cx="8113486" cy="222068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prstClr val="black">
                    <a:lumMod val="65000"/>
                    <a:lumOff val="35000"/>
                  </a:prstClr>
                </a:solidFill>
                <a:latin typeface="Gotham-book"/>
                <a:sym typeface="Arial"/>
              </a:rPr>
              <a:t>QUESTIONS / RÉPONSES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956D7-C1B8-4C66-A89E-19C24349A783}"/>
              </a:ext>
            </a:extLst>
          </p:cNvPr>
          <p:cNvSpPr/>
          <p:nvPr userDrawn="1"/>
        </p:nvSpPr>
        <p:spPr>
          <a:xfrm>
            <a:off x="0" y="3622015"/>
            <a:ext cx="4078514" cy="222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sym typeface="Arial"/>
            </a:endParaRPr>
          </a:p>
        </p:txBody>
      </p:sp>
      <p:pic>
        <p:nvPicPr>
          <p:cNvPr id="12" name="Image 11" descr="NA_PPT_logo3.png">
            <a:extLst>
              <a:ext uri="{FF2B5EF4-FFF2-40B4-BE49-F238E27FC236}">
                <a16:creationId xmlns:a16="http://schemas.microsoft.com/office/drawing/2014/main" id="{B8D49AE9-8D11-43D3-9685-E9F43C891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60" y="5256951"/>
            <a:ext cx="1596395" cy="5017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47E5A7-D0AF-4EC0-9038-E91147C6E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53"/>
          <a:stretch/>
        </p:blipFill>
        <p:spPr>
          <a:xfrm>
            <a:off x="96157" y="4057408"/>
            <a:ext cx="3886200" cy="145042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3486850-968F-45E5-A74D-279F701F4EEE}"/>
              </a:ext>
            </a:extLst>
          </p:cNvPr>
          <p:cNvGrpSpPr/>
          <p:nvPr userDrawn="1"/>
        </p:nvGrpSpPr>
        <p:grpSpPr>
          <a:xfrm>
            <a:off x="6636777" y="3705647"/>
            <a:ext cx="2996961" cy="540000"/>
            <a:chOff x="6445230" y="3686597"/>
            <a:chExt cx="2996961" cy="540000"/>
          </a:xfrm>
        </p:grpSpPr>
        <p:pic>
          <p:nvPicPr>
            <p:cNvPr id="2050" name="Picture 2" descr="RÃ©sultat de recherche d'images pour &quot;banque des territoires&quot;">
              <a:extLst>
                <a:ext uri="{FF2B5EF4-FFF2-40B4-BE49-F238E27FC236}">
                  <a16:creationId xmlns:a16="http://schemas.microsoft.com/office/drawing/2014/main" id="{6F756372-0BF4-4E42-8147-D28BF820A2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417" y="3686597"/>
              <a:ext cx="23657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Ã©sultat de recherche d'images pour &quot;investir l'avenir logo&quot;">
              <a:extLst>
                <a:ext uri="{FF2B5EF4-FFF2-40B4-BE49-F238E27FC236}">
                  <a16:creationId xmlns:a16="http://schemas.microsoft.com/office/drawing/2014/main" id="{C4F01127-BC1E-444C-897D-671F4108F4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30" y="3704597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676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E29F95B-A3BD-4C8B-A407-523B9F41A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6DA2BE-1240-417D-B26A-C3D5B5F05D59}"/>
              </a:ext>
            </a:extLst>
          </p:cNvPr>
          <p:cNvSpPr/>
          <p:nvPr userDrawn="1"/>
        </p:nvSpPr>
        <p:spPr>
          <a:xfrm>
            <a:off x="4078514" y="3622015"/>
            <a:ext cx="8113486" cy="222068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TERRITOIRES D’INNOVATION</a:t>
            </a:r>
            <a:br>
              <a:rPr lang="fr-FR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fr-FR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Candidature de la Région Nouvelle-Aquitaine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956D7-C1B8-4C66-A89E-19C24349A783}"/>
              </a:ext>
            </a:extLst>
          </p:cNvPr>
          <p:cNvSpPr/>
          <p:nvPr userDrawn="1"/>
        </p:nvSpPr>
        <p:spPr>
          <a:xfrm>
            <a:off x="0" y="3622015"/>
            <a:ext cx="4078514" cy="222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sym typeface="Arial"/>
            </a:endParaRPr>
          </a:p>
        </p:txBody>
      </p:sp>
      <p:pic>
        <p:nvPicPr>
          <p:cNvPr id="12" name="Image 11" descr="NA_PPT_logo3.png">
            <a:extLst>
              <a:ext uri="{FF2B5EF4-FFF2-40B4-BE49-F238E27FC236}">
                <a16:creationId xmlns:a16="http://schemas.microsoft.com/office/drawing/2014/main" id="{B8D49AE9-8D11-43D3-9685-E9F43C891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60" y="5256951"/>
            <a:ext cx="1596395" cy="5017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47E5A7-D0AF-4EC0-9038-E91147C6E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53"/>
          <a:stretch/>
        </p:blipFill>
        <p:spPr>
          <a:xfrm>
            <a:off x="96157" y="4057408"/>
            <a:ext cx="3886200" cy="145042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3486850-968F-45E5-A74D-279F701F4EEE}"/>
              </a:ext>
            </a:extLst>
          </p:cNvPr>
          <p:cNvGrpSpPr/>
          <p:nvPr userDrawn="1"/>
        </p:nvGrpSpPr>
        <p:grpSpPr>
          <a:xfrm>
            <a:off x="6636777" y="3705647"/>
            <a:ext cx="2996961" cy="540000"/>
            <a:chOff x="6445230" y="3686597"/>
            <a:chExt cx="2996961" cy="540000"/>
          </a:xfrm>
        </p:grpSpPr>
        <p:pic>
          <p:nvPicPr>
            <p:cNvPr id="2050" name="Picture 2" descr="RÃ©sultat de recherche d'images pour &quot;banque des territoires&quot;">
              <a:extLst>
                <a:ext uri="{FF2B5EF4-FFF2-40B4-BE49-F238E27FC236}">
                  <a16:creationId xmlns:a16="http://schemas.microsoft.com/office/drawing/2014/main" id="{6F756372-0BF4-4E42-8147-D28BF820A2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417" y="3686597"/>
              <a:ext cx="23657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Ã©sultat de recherche d'images pour &quot;investir l'avenir logo&quot;">
              <a:extLst>
                <a:ext uri="{FF2B5EF4-FFF2-40B4-BE49-F238E27FC236}">
                  <a16:creationId xmlns:a16="http://schemas.microsoft.com/office/drawing/2014/main" id="{C4F01127-BC1E-444C-897D-671F4108F4B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30" y="3704597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40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1324C3D-C4AA-492A-876E-145584069720}"/>
              </a:ext>
            </a:extLst>
          </p:cNvPr>
          <p:cNvCxnSpPr>
            <a:cxnSpLocks/>
          </p:cNvCxnSpPr>
          <p:nvPr/>
        </p:nvCxnSpPr>
        <p:spPr>
          <a:xfrm rot="16200000">
            <a:off x="6096000" y="-1370999"/>
            <a:ext cx="0" cy="9600000"/>
          </a:xfrm>
          <a:prstGeom prst="line">
            <a:avLst/>
          </a:prstGeom>
          <a:ln w="12700">
            <a:solidFill>
              <a:srgbClr val="B100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8415F9-4740-4677-B256-A3744A964A4B}"/>
              </a:ext>
            </a:extLst>
          </p:cNvPr>
          <p:cNvSpPr/>
          <p:nvPr/>
        </p:nvSpPr>
        <p:spPr>
          <a:xfrm>
            <a:off x="1296000" y="2339394"/>
            <a:ext cx="96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B1003B"/>
              </a:buClr>
            </a:pPr>
            <a:r>
              <a:rPr lang="fr-FR" sz="2400" b="1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VitiREV</a:t>
            </a:r>
            <a:endParaRPr lang="fr-FR" sz="2400" b="1">
              <a:solidFill>
                <a:prstClr val="black"/>
              </a:solidFill>
              <a:latin typeface="Gotham-book"/>
              <a:cs typeface="Arial"/>
              <a:sym typeface="Arial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B1003B"/>
              </a:buClr>
            </a:pP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Innovons pour des territoires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VITIcoles</a:t>
            </a: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REspectueux</a:t>
            </a:r>
            <a:r>
              <a:rPr lang="fr-FR" sz="2400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 de </a:t>
            </a:r>
            <a:r>
              <a:rPr lang="fr-FR" sz="2400" err="1">
                <a:solidFill>
                  <a:prstClr val="black"/>
                </a:solidFill>
                <a:latin typeface="Gotham-book"/>
                <a:cs typeface="Arial"/>
                <a:sym typeface="Arial"/>
              </a:rPr>
              <a:t>l'EnVironnement</a:t>
            </a:r>
            <a:endParaRPr lang="fr-FR" sz="2400">
              <a:solidFill>
                <a:prstClr val="black"/>
              </a:solidFill>
              <a:latin typeface="Gotham-book"/>
              <a:cs typeface="Arial"/>
              <a:sym typeface="Arial"/>
            </a:endParaRPr>
          </a:p>
        </p:txBody>
      </p:sp>
      <p:sp>
        <p:nvSpPr>
          <p:cNvPr id="6" name="Titre 8">
            <a:extLst>
              <a:ext uri="{FF2B5EF4-FFF2-40B4-BE49-F238E27FC236}">
                <a16:creationId xmlns:a16="http://schemas.microsoft.com/office/drawing/2014/main" id="{8124B2F7-6D32-4650-93CC-A4AE4997A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000" y="3687616"/>
            <a:ext cx="9600000" cy="1325563"/>
          </a:xfrm>
          <a:prstGeom prst="rect">
            <a:avLst/>
          </a:prstGeom>
        </p:spPr>
        <p:txBody>
          <a:bodyPr/>
          <a:lstStyle>
            <a:lvl1pPr algn="l">
              <a:defRPr lang="fr-FR" sz="2000" kern="1200" cap="all" dirty="0">
                <a:solidFill>
                  <a:srgbClr val="BE0041"/>
                </a:solidFill>
                <a:latin typeface="Gotham-book"/>
                <a:ea typeface="+mj-ea"/>
                <a:cs typeface="+mn-cs"/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  <p:pic>
        <p:nvPicPr>
          <p:cNvPr id="7" name="Image 6" descr="NA_PPT_logo3.png">
            <a:extLst>
              <a:ext uri="{FF2B5EF4-FFF2-40B4-BE49-F238E27FC236}">
                <a16:creationId xmlns:a16="http://schemas.microsoft.com/office/drawing/2014/main" id="{CAE5720F-ED2D-41EA-A069-0C794350A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434" y="393306"/>
            <a:ext cx="2327130" cy="7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91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1BB0F45-3FB6-4E9F-830C-6949A158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1671" y="365128"/>
            <a:ext cx="8282130" cy="471587"/>
          </a:xfrm>
          <a:prstGeom prst="rect">
            <a:avLst/>
          </a:prstGeom>
        </p:spPr>
        <p:txBody>
          <a:bodyPr anchor="ctr"/>
          <a:lstStyle>
            <a:lvl1pPr algn="l">
              <a:defRPr lang="fr-FR" sz="1800" b="1" kern="1200" dirty="0">
                <a:solidFill>
                  <a:srgbClr val="BE004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734A2F-245A-424F-A022-0C48A3CAE2F1}"/>
              </a:ext>
            </a:extLst>
          </p:cNvPr>
          <p:cNvCxnSpPr/>
          <p:nvPr/>
        </p:nvCxnSpPr>
        <p:spPr>
          <a:xfrm>
            <a:off x="2855640" y="374505"/>
            <a:ext cx="0" cy="447935"/>
          </a:xfrm>
          <a:prstGeom prst="line">
            <a:avLst/>
          </a:prstGeom>
          <a:ln w="12700">
            <a:solidFill>
              <a:srgbClr val="B100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NA_PPT_logo3.png">
            <a:extLst>
              <a:ext uri="{FF2B5EF4-FFF2-40B4-BE49-F238E27FC236}">
                <a16:creationId xmlns:a16="http://schemas.microsoft.com/office/drawing/2014/main" id="{D817CEDE-E380-4745-A307-C47DC637C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2" y="320522"/>
            <a:ext cx="1768647" cy="555901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1237F397-3D51-40A8-A40E-4DD4C2A05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CONFIDENTIEL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D343CA57-0AEA-4C28-8234-5C1B878B2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VitiREV – Territoire d’Innovation Nouvelle-Aquitaine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3F2DB04-5215-4B3F-B774-BFFE1AB60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prstClr val="black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026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FB3C74D-809E-42DB-AB0A-1679CE5ED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33020"/>
            <a:ext cx="2738466" cy="76708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1BB0F45-3FB6-4E9F-830C-6949A158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665" y="72969"/>
            <a:ext cx="8894729" cy="762400"/>
          </a:xfrm>
          <a:prstGeom prst="rect">
            <a:avLst/>
          </a:prstGeom>
        </p:spPr>
        <p:txBody>
          <a:bodyPr anchor="ctr"/>
          <a:lstStyle>
            <a:lvl1pPr algn="l">
              <a:defRPr lang="fr-FR" sz="2000" b="1" kern="1200" dirty="0">
                <a:solidFill>
                  <a:srgbClr val="7F9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734A2F-245A-424F-A022-0C48A3CAE2F1}"/>
              </a:ext>
            </a:extLst>
          </p:cNvPr>
          <p:cNvCxnSpPr>
            <a:cxnSpLocks/>
          </p:cNvCxnSpPr>
          <p:nvPr/>
        </p:nvCxnSpPr>
        <p:spPr>
          <a:xfrm flipH="1">
            <a:off x="2607949" y="-28631"/>
            <a:ext cx="0" cy="864000"/>
          </a:xfrm>
          <a:prstGeom prst="line">
            <a:avLst/>
          </a:prstGeom>
          <a:ln w="38100">
            <a:solidFill>
              <a:srgbClr val="817B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76FE1EA5-7A90-41F3-8768-09478B88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CONFIDENTIEL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FE14ABA-5C3B-4DF7-A5A0-43ED2ECA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VitiREV – Territoire d’Innovation Nouvelle-Aquitaine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E2702EA-4789-4BED-B056-4A005A91E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68761"/>
            <a:ext cx="10972800" cy="48574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77308FC-A2D8-4E2C-A065-3B450970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prstClr val="black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508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268761"/>
            <a:ext cx="10972800" cy="48574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BE0041"/>
                </a:solidFill>
                <a:latin typeface="Gotham-book"/>
                <a:cs typeface="Gotham-book"/>
              </a:defRPr>
            </a:lvl1pPr>
            <a:lvl2pPr>
              <a:defRPr sz="1400">
                <a:latin typeface="Gotham-book"/>
                <a:cs typeface="Gotham-book"/>
              </a:defRPr>
            </a:lvl2pPr>
            <a:lvl3pPr>
              <a:defRPr sz="1400">
                <a:latin typeface="Gotham-book"/>
                <a:cs typeface="Gotham-book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65B3AFC6-D3D3-42BC-B7A9-35C927DF2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1670" y="365128"/>
            <a:ext cx="8510723" cy="471587"/>
          </a:xfrm>
          <a:prstGeom prst="rect">
            <a:avLst/>
          </a:prstGeom>
        </p:spPr>
        <p:txBody>
          <a:bodyPr anchor="ctr"/>
          <a:lstStyle>
            <a:lvl1pPr algn="l">
              <a:defRPr lang="fr-FR" sz="1800" b="1" kern="1200" dirty="0">
                <a:solidFill>
                  <a:srgbClr val="BE004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A4A9DDA-C1CF-40D9-8766-154884DD21CE}"/>
              </a:ext>
            </a:extLst>
          </p:cNvPr>
          <p:cNvCxnSpPr/>
          <p:nvPr/>
        </p:nvCxnSpPr>
        <p:spPr>
          <a:xfrm>
            <a:off x="2855640" y="374505"/>
            <a:ext cx="0" cy="447935"/>
          </a:xfrm>
          <a:prstGeom prst="line">
            <a:avLst/>
          </a:prstGeom>
          <a:ln w="12700">
            <a:solidFill>
              <a:srgbClr val="B100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NA_PPT_logo3.png">
            <a:extLst>
              <a:ext uri="{FF2B5EF4-FFF2-40B4-BE49-F238E27FC236}">
                <a16:creationId xmlns:a16="http://schemas.microsoft.com/office/drawing/2014/main" id="{2E1C0503-75DB-4C58-9502-35B8FE6F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2" y="320522"/>
            <a:ext cx="1768647" cy="555901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C645252-4D95-4073-8AC4-9A738CD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CONFIDENTIEL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7C4CBD3-9955-49BA-A7F1-59B7AE7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VitiREV – Territoire d’Innovation Nouvelle-Aquitaine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A755640-CF80-4EC9-9AA8-9FA7004B3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prstClr val="black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5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FB3C74D-809E-42DB-AB0A-1679CE5ED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33020"/>
            <a:ext cx="2738466" cy="767080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E2702EA-4789-4BED-B056-4A005A91E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68761"/>
            <a:ext cx="10972800" cy="48574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F8AAC95-A33A-4820-A669-5D09F238BEA9}"/>
              </a:ext>
            </a:extLst>
          </p:cNvPr>
          <p:cNvSpPr/>
          <p:nvPr userDrawn="1"/>
        </p:nvSpPr>
        <p:spPr>
          <a:xfrm>
            <a:off x="2260384" y="27781"/>
            <a:ext cx="9322016" cy="770400"/>
          </a:xfrm>
          <a:prstGeom prst="rightArrow">
            <a:avLst>
              <a:gd name="adj1" fmla="val 67597"/>
              <a:gd name="adj2" fmla="val 86768"/>
            </a:avLst>
          </a:prstGeom>
          <a:solidFill>
            <a:srgbClr val="817B7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QUELQUES RÉCENTES AVANCÉES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7143EC70-D48D-4504-8311-64A51E862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CONFIDENTIEL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631A890-B6A8-4D98-96C3-519B6735E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black"/>
                </a:solidFill>
                <a:sym typeface="Arial"/>
              </a:rPr>
              <a:t>VitiREV – Territoire d’Innovation Nouvelle-Aquitaine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423F1EE-CCFC-4380-AA81-FA1C0597F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prstClr val="black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62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05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D3984A-D48F-45F8-B0FC-99E32D5200BC}" type="datetimeFigureOut">
              <a:rPr lang="fr-FR" smtClean="0">
                <a:solidFill>
                  <a:prstClr val="black"/>
                </a:solidFill>
                <a:latin typeface="Arial" charset="0"/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07/03/2022</a:t>
            </a:fld>
            <a:endParaRPr lang="fr-FR">
              <a:solidFill>
                <a:prstClr val="black"/>
              </a:solidFill>
              <a:latin typeface="Arial" charset="0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22E19BC-3DB7-4894-880A-8C5995039174}" type="slidenum">
              <a:rPr lang="fr-FR" smtClean="0">
                <a:solidFill>
                  <a:prstClr val="black"/>
                </a:solidFill>
                <a:latin typeface="Arial" charset="0"/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latin typeface="Arial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039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FB3C74D-809E-42DB-AB0A-1679CE5ED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88" y="164704"/>
            <a:ext cx="2024646" cy="56712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1BB0F45-3FB6-4E9F-830C-6949A158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665" y="72969"/>
            <a:ext cx="8894729" cy="762400"/>
          </a:xfrm>
          <a:prstGeom prst="rect">
            <a:avLst/>
          </a:prstGeom>
        </p:spPr>
        <p:txBody>
          <a:bodyPr anchor="ctr"/>
          <a:lstStyle>
            <a:lvl1pPr algn="l">
              <a:defRPr lang="fr-FR" sz="3200" b="1" i="0" kern="1200" cap="small" baseline="0" dirty="0">
                <a:solidFill>
                  <a:srgbClr val="7F903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734A2F-245A-424F-A022-0C48A3CAE2F1}"/>
              </a:ext>
            </a:extLst>
          </p:cNvPr>
          <p:cNvCxnSpPr>
            <a:cxnSpLocks/>
          </p:cNvCxnSpPr>
          <p:nvPr/>
        </p:nvCxnSpPr>
        <p:spPr>
          <a:xfrm>
            <a:off x="2607949" y="0"/>
            <a:ext cx="0" cy="8834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76FE1EA5-7A90-41F3-8768-09478B88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9BBB59"/>
                </a:solidFill>
                <a:sym typeface="Arial"/>
              </a:rPr>
              <a:t>Confidentiel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FE14ABA-5C3B-4DF7-A5A0-43ED2ECA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err="1">
                <a:solidFill>
                  <a:srgbClr val="9BBB59"/>
                </a:solidFill>
                <a:sym typeface="Arial"/>
              </a:rPr>
              <a:t>VitiREV</a:t>
            </a:r>
            <a:r>
              <a:rPr lang="fr-FR">
                <a:solidFill>
                  <a:srgbClr val="9BBB59"/>
                </a:solidFill>
                <a:sym typeface="Arial"/>
              </a:rPr>
              <a:t> – Territoire d’Innovation Nouvelle-Aquitaine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77308FC-A2D8-4E2C-A065-3B450970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srgbClr val="9BBB59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9BBB59"/>
              </a:solidFill>
              <a:sym typeface="Arial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86E2B2-9507-4B2D-8066-1C33E96D94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194582"/>
            <a:ext cx="10972800" cy="4902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985838" indent="-349250">
              <a:buFont typeface="Courier New" panose="02070309020205020404" pitchFamily="49" charset="0"/>
              <a:buChar char="o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  <a:lvl3pPr marL="1528763" indent="-277813">
              <a:buFont typeface="Wingdings" panose="05000000000000000000" pitchFamily="2" charset="2"/>
              <a:buChar char="ü"/>
              <a:defRPr sz="1800">
                <a:solidFill>
                  <a:schemeClr val="accent3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2599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FB3C74D-809E-42DB-AB0A-1679CE5ED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88" y="164704"/>
            <a:ext cx="2024646" cy="56712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1BB0F45-3FB6-4E9F-830C-6949A158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665" y="72969"/>
            <a:ext cx="8894729" cy="762400"/>
          </a:xfrm>
          <a:prstGeom prst="rect">
            <a:avLst/>
          </a:prstGeom>
        </p:spPr>
        <p:txBody>
          <a:bodyPr anchor="ctr"/>
          <a:lstStyle>
            <a:lvl1pPr algn="l">
              <a:defRPr lang="fr-FR" sz="3200" b="1" i="0" kern="1200" cap="small" baseline="0" dirty="0">
                <a:solidFill>
                  <a:srgbClr val="7F903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734A2F-245A-424F-A022-0C48A3CAE2F1}"/>
              </a:ext>
            </a:extLst>
          </p:cNvPr>
          <p:cNvCxnSpPr>
            <a:cxnSpLocks/>
          </p:cNvCxnSpPr>
          <p:nvPr/>
        </p:nvCxnSpPr>
        <p:spPr>
          <a:xfrm>
            <a:off x="2607949" y="0"/>
            <a:ext cx="0" cy="8834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76FE1EA5-7A90-41F3-8768-09478B88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9BBB59"/>
                </a:solidFill>
                <a:sym typeface="Arial"/>
              </a:rPr>
              <a:t>Confidentiel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FE14ABA-5C3B-4DF7-A5A0-43ED2ECA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9531"/>
            <a:ext cx="3860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err="1">
                <a:solidFill>
                  <a:srgbClr val="9BBB59"/>
                </a:solidFill>
                <a:sym typeface="Arial"/>
              </a:rPr>
              <a:t>VitiREV</a:t>
            </a:r>
            <a:r>
              <a:rPr lang="fr-FR">
                <a:solidFill>
                  <a:srgbClr val="9BBB59"/>
                </a:solidFill>
                <a:sym typeface="Arial"/>
              </a:rPr>
              <a:t> – Territoire d’Innovation Nouvelle-Aquitaine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77308FC-A2D8-4E2C-A065-3B450970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532" y="6559531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54D016-FF88-C941-963B-394867838E59}" type="slidenum">
              <a:rPr lang="fr-FR" smtClean="0">
                <a:solidFill>
                  <a:srgbClr val="9BBB59"/>
                </a:solidFill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9BBB59"/>
              </a:solidFill>
              <a:sym typeface="Arial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86E2B2-9507-4B2D-8066-1C33E96D94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194582"/>
            <a:ext cx="10972800" cy="4902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985838" indent="-349250">
              <a:buFont typeface="Courier New" panose="02070309020205020404" pitchFamily="49" charset="0"/>
              <a:buChar char="o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  <a:lvl3pPr marL="1528763" indent="-277813">
              <a:buFont typeface="Wingdings" panose="05000000000000000000" pitchFamily="2" charset="2"/>
              <a:buChar char="ü"/>
              <a:defRPr sz="1800">
                <a:solidFill>
                  <a:schemeClr val="accent3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3093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5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0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7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88A7-5B26-4F6F-8091-7F228570F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7378-0D66-44AD-9997-83F2067B07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fr-FR" kern="0"/>
              <a:t>1</a:t>
            </a:r>
            <a:endParaRPr kern="0"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kern="0"/>
              <a:pPr>
                <a:buClr>
                  <a:srgbClr val="000000"/>
                </a:buClr>
                <a:buFont typeface="Arial"/>
                <a:buNone/>
              </a:pPr>
              <a:t>‹N°›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408613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ntiqueOlive AntiqueOlive-Ligh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ntiqueOlive AntiqueOlive-Ligh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ntiqueOlive AntiqueOlive-Ligh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ntiqueOlive AntiqueOlive-Ligh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ntiqueOlive AntiqueOlive-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7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hyperlink" Target="http://www.naqui.fr/vitirev" TargetMode="External"/><Relationship Id="rId7" Type="http://schemas.openxmlformats.org/officeDocument/2006/relationships/image" Target="../media/image85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42717" y="3260758"/>
            <a:ext cx="6076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rgbClr val="7F9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VitiREV : les laboratoires d'innovation territoriale pour engager la </a:t>
            </a:r>
            <a:r>
              <a:rPr lang="fr-FR" sz="2800" b="1" smtClean="0">
                <a:solidFill>
                  <a:srgbClr val="7F9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  <a:p>
            <a:pPr algn="r"/>
            <a:endParaRPr lang="fr-FR" sz="2800" b="1" smtClean="0">
              <a:solidFill>
                <a:srgbClr val="7F90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smtClean="0">
                <a:solidFill>
                  <a:srgbClr val="7F9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Natacha Élia, Chambre d’agriculture de la Gironde</a:t>
            </a:r>
          </a:p>
          <a:p>
            <a:pPr algn="r"/>
            <a:r>
              <a:rPr lang="fr-FR" b="1" smtClean="0">
                <a:solidFill>
                  <a:srgbClr val="7F9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 Raineau, Région Nouvelle-Aquitaine</a:t>
            </a:r>
          </a:p>
          <a:p>
            <a:pPr algn="r"/>
            <a:endParaRPr lang="fr-FR" sz="2800" b="1" smtClean="0">
              <a:solidFill>
                <a:srgbClr val="7F90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3724" y="1476225"/>
            <a:ext cx="6125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2400" b="1" smtClean="0"/>
              <a:t>Rencontre </a:t>
            </a:r>
            <a:r>
              <a:rPr lang="fr-FR" sz="2400" b="1"/>
              <a:t>Chercheurs - Professionnels </a:t>
            </a:r>
            <a:r>
              <a:rPr lang="fr-FR" sz="2400" b="1" smtClean="0"/>
              <a:t>:</a:t>
            </a:r>
          </a:p>
          <a:p>
            <a:pPr algn="r"/>
            <a:r>
              <a:rPr lang="fr-FR" sz="2400" b="1" smtClean="0"/>
              <a:t>Sortir </a:t>
            </a:r>
            <a:r>
              <a:rPr lang="fr-FR" sz="2400" b="1"/>
              <a:t>des pesticides en </a:t>
            </a:r>
            <a:r>
              <a:rPr lang="fr-FR" sz="2400" b="1" smtClean="0"/>
              <a:t>viticulture</a:t>
            </a:r>
          </a:p>
          <a:p>
            <a:pPr algn="r"/>
            <a:r>
              <a:rPr lang="fr-FR" sz="2400" b="1" smtClean="0"/>
              <a:t>08 mars 2022</a:t>
            </a:r>
            <a:endParaRPr lang="fr-FR" sz="2400" b="1"/>
          </a:p>
          <a:p>
            <a:pPr algn="r"/>
            <a:endParaRPr lang="fr-FR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562" y="1151270"/>
            <a:ext cx="1453072" cy="649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204" y="5373127"/>
            <a:ext cx="1129227" cy="11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47" y="1001895"/>
            <a:ext cx="2576815" cy="52075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553E87D-C2D3-47B1-AF32-4B52E4EA76C8}"/>
              </a:ext>
            </a:extLst>
          </p:cNvPr>
          <p:cNvSpPr txBox="1"/>
          <p:nvPr/>
        </p:nvSpPr>
        <p:spPr>
          <a:xfrm>
            <a:off x="3468404" y="196623"/>
            <a:ext cx="83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VITALITÉ ET VISIBILITÉ DES LITS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350" y="79115"/>
            <a:ext cx="2270459" cy="931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401" y="1946703"/>
            <a:ext cx="1560620" cy="1560621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9424C7-8717-476E-A6D9-D7F564C8551A}"/>
              </a:ext>
            </a:extLst>
          </p:cNvPr>
          <p:cNvSpPr txBox="1"/>
          <p:nvPr/>
        </p:nvSpPr>
        <p:spPr>
          <a:xfrm>
            <a:off x="7311853" y="3887243"/>
            <a:ext cx="4820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prototypes pour partager l’essentiel,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déclinaisons maximisées</a:t>
            </a:r>
          </a:p>
        </p:txBody>
      </p:sp>
    </p:spTree>
    <p:extLst>
      <p:ext uri="{BB962C8B-B14F-4D97-AF65-F5344CB8AC3E}">
        <p14:creationId xmlns:p14="http://schemas.microsoft.com/office/powerpoint/2010/main" val="9066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CONSTRUIRE LE RÉCIT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VitiREV – Territoire d’Innovation Nouvelle-Aquitaine</a:t>
            </a:r>
            <a:endParaRPr lang="fr-FR"/>
          </a:p>
        </p:txBody>
      </p:sp>
      <p:grpSp>
        <p:nvGrpSpPr>
          <p:cNvPr id="65" name="Groupe 64"/>
          <p:cNvGrpSpPr/>
          <p:nvPr/>
        </p:nvGrpSpPr>
        <p:grpSpPr>
          <a:xfrm>
            <a:off x="278027" y="388571"/>
            <a:ext cx="11407346" cy="6410599"/>
            <a:chOff x="278027" y="388571"/>
            <a:chExt cx="11407346" cy="6410599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027" y="388571"/>
              <a:ext cx="11407346" cy="6410599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4868562" y="6559531"/>
              <a:ext cx="2409568" cy="196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530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CONSTRUIRE LE RÉCIT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VitiREV – Territoire d’Innovation Nouvelle-Aquitaine</a:t>
            </a:r>
            <a:endParaRPr lang="fr-FR"/>
          </a:p>
        </p:txBody>
      </p:sp>
      <p:grpSp>
        <p:nvGrpSpPr>
          <p:cNvPr id="90" name="Groupe 89"/>
          <p:cNvGrpSpPr/>
          <p:nvPr/>
        </p:nvGrpSpPr>
        <p:grpSpPr>
          <a:xfrm>
            <a:off x="0" y="102263"/>
            <a:ext cx="12192000" cy="6653399"/>
            <a:chOff x="0" y="102300"/>
            <a:chExt cx="12192000" cy="6653399"/>
          </a:xfrm>
        </p:grpSpPr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2300"/>
              <a:ext cx="12192000" cy="6653399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4868562" y="6559531"/>
              <a:ext cx="2496065" cy="196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74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Ancrer les apprentissages </a:t>
            </a:r>
            <a:r>
              <a:rPr lang="fr-FR" dirty="0"/>
              <a:t>- Journal de </a:t>
            </a:r>
            <a:r>
              <a:rPr lang="fr-FR" dirty="0" smtClean="0"/>
              <a:t>Bord</a:t>
            </a:r>
            <a:endParaRPr lang="fr-FR" dirty="0"/>
          </a:p>
        </p:txBody>
      </p:sp>
      <p:sp>
        <p:nvSpPr>
          <p:cNvPr id="11" name="Google Shape;89;p14"/>
          <p:cNvSpPr/>
          <p:nvPr/>
        </p:nvSpPr>
        <p:spPr>
          <a:xfrm rot="5400000">
            <a:off x="140350" y="785517"/>
            <a:ext cx="1800000" cy="1800000"/>
          </a:xfrm>
          <a:prstGeom prst="rtTriangle">
            <a:avLst/>
          </a:prstGeom>
          <a:solidFill>
            <a:srgbClr val="5B9BD5"/>
          </a:solidFill>
          <a:ln w="12700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2;p14"/>
          <p:cNvSpPr/>
          <p:nvPr/>
        </p:nvSpPr>
        <p:spPr>
          <a:xfrm>
            <a:off x="1551325" y="1363500"/>
            <a:ext cx="4622700" cy="29082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3;p14"/>
          <p:cNvSpPr txBox="1"/>
          <p:nvPr/>
        </p:nvSpPr>
        <p:spPr>
          <a:xfrm>
            <a:off x="1551375" y="1548525"/>
            <a:ext cx="46227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Char char="●"/>
            </a:pP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Pour améliorer notre récit commun sur l'archipel voici une nouvelle trame de partage 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Char char="●"/>
            </a:pP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à remplir à l'occasion des entretiens individuels ou entre 2 rencontres.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4;p14"/>
          <p:cNvSpPr/>
          <p:nvPr/>
        </p:nvSpPr>
        <p:spPr>
          <a:xfrm>
            <a:off x="1551325" y="4585208"/>
            <a:ext cx="4622700" cy="2112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6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;p14"/>
          <p:cNvSpPr/>
          <p:nvPr/>
        </p:nvSpPr>
        <p:spPr>
          <a:xfrm>
            <a:off x="6517025" y="4585208"/>
            <a:ext cx="4622700" cy="2112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6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6;p14"/>
          <p:cNvSpPr txBox="1"/>
          <p:nvPr/>
        </p:nvSpPr>
        <p:spPr>
          <a:xfrm>
            <a:off x="1848300" y="1131250"/>
            <a:ext cx="34743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60" b="1">
                <a:latin typeface="Calibri"/>
                <a:ea typeface="Calibri"/>
                <a:cs typeface="Calibri"/>
                <a:sym typeface="Calibri"/>
              </a:rPr>
              <a:t>PRINCIPE</a:t>
            </a:r>
            <a:endParaRPr sz="19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7;p14"/>
          <p:cNvSpPr txBox="1"/>
          <p:nvPr/>
        </p:nvSpPr>
        <p:spPr>
          <a:xfrm>
            <a:off x="267550" y="753031"/>
            <a:ext cx="1545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NOURRISSONS LE RECIT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8;p14"/>
          <p:cNvSpPr/>
          <p:nvPr/>
        </p:nvSpPr>
        <p:spPr>
          <a:xfrm>
            <a:off x="6517025" y="1390776"/>
            <a:ext cx="4622700" cy="28809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6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9;p14"/>
          <p:cNvSpPr txBox="1"/>
          <p:nvPr/>
        </p:nvSpPr>
        <p:spPr>
          <a:xfrm>
            <a:off x="1848299" y="4371331"/>
            <a:ext cx="22899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60" b="1">
                <a:latin typeface="Calibri"/>
                <a:ea typeface="Calibri"/>
                <a:cs typeface="Calibri"/>
                <a:sym typeface="Calibri"/>
              </a:rPr>
              <a:t>VERSION INITIALE</a:t>
            </a:r>
            <a:endParaRPr sz="19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0;p14"/>
          <p:cNvSpPr txBox="1"/>
          <p:nvPr/>
        </p:nvSpPr>
        <p:spPr>
          <a:xfrm>
            <a:off x="1551325" y="4765225"/>
            <a:ext cx="45069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alibri"/>
              <a:buChar char="●"/>
            </a:pPr>
            <a:r>
              <a:rPr lang="f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Suite aux RDV </a:t>
            </a:r>
            <a:r>
              <a:rPr lang="fr" sz="20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individuels, </a:t>
            </a:r>
            <a:r>
              <a:rPr lang="fr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nous avons déjà rempli la trame pour avoir une première base de partage et d’inter-connaissance.</a:t>
            </a:r>
            <a:endParaRPr sz="22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01;p14"/>
          <p:cNvSpPr txBox="1"/>
          <p:nvPr/>
        </p:nvSpPr>
        <p:spPr>
          <a:xfrm>
            <a:off x="6867476" y="1121125"/>
            <a:ext cx="33069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6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FORMATS ATTRACTIFS</a:t>
            </a:r>
            <a:endParaRPr sz="196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2;p14"/>
          <p:cNvSpPr txBox="1"/>
          <p:nvPr/>
        </p:nvSpPr>
        <p:spPr>
          <a:xfrm>
            <a:off x="6533150" y="1486775"/>
            <a:ext cx="46227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Afin de rendre vivant ce partage pour chaque lecteur, n’hésitez-pas à insérer </a:t>
            </a:r>
            <a:r>
              <a:rPr lang="fr" sz="2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 liens photos ou vidéos </a:t>
            </a: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 vos réalisations et succès stories 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3;p14"/>
          <p:cNvSpPr txBox="1"/>
          <p:nvPr/>
        </p:nvSpPr>
        <p:spPr>
          <a:xfrm>
            <a:off x="6867470" y="4371331"/>
            <a:ext cx="22899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60" b="1">
                <a:latin typeface="Calibri"/>
                <a:ea typeface="Calibri"/>
                <a:cs typeface="Calibri"/>
                <a:sym typeface="Calibri"/>
              </a:rPr>
              <a:t>A COMPLETER</a:t>
            </a:r>
            <a:endParaRPr sz="19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4;p14"/>
          <p:cNvSpPr txBox="1"/>
          <p:nvPr/>
        </p:nvSpPr>
        <p:spPr>
          <a:xfrm>
            <a:off x="6533150" y="4696500"/>
            <a:ext cx="46227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RV sur la diapo de votre LIT...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Char char="●"/>
            </a:pPr>
            <a:r>
              <a:rPr lang="fr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C’est  vous!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05;p14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76" y="1358892"/>
            <a:ext cx="653251" cy="65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7;p14">
            <a:hlinkClick r:id="" action="ppaction://hlinkshowjump?jump=firstslide"/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323" y="5824580"/>
            <a:ext cx="886231" cy="89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7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LIT : PRINCIPES COMMUNS ET SPÉCIFICITÉS… </a:t>
            </a:r>
            <a:r>
              <a:rPr lang="fr-FR" dirty="0"/>
              <a:t>À </a:t>
            </a:r>
            <a:r>
              <a:rPr lang="fr-FR" dirty="0" smtClean="0"/>
              <a:t>ÉVALUER DANS LE TEMPS !</a:t>
            </a:r>
            <a:endParaRPr lang="en-GB" cap="all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011389"/>
              </p:ext>
            </p:extLst>
          </p:nvPr>
        </p:nvGraphicFramePr>
        <p:xfrm>
          <a:off x="-1215657" y="1507825"/>
          <a:ext cx="7653423" cy="413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E55095D-957C-4BB4-A745-0DF96AB27463}"/>
              </a:ext>
            </a:extLst>
          </p:cNvPr>
          <p:cNvSpPr/>
          <p:nvPr/>
        </p:nvSpPr>
        <p:spPr>
          <a:xfrm>
            <a:off x="402139" y="929000"/>
            <a:ext cx="425176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kern="1600" smtClean="0">
                <a:solidFill>
                  <a:srgbClr val="7F9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Co-élaboration d’une charte</a:t>
            </a:r>
            <a:endParaRPr lang="fr-FR" b="1" kern="1600">
              <a:solidFill>
                <a:srgbClr val="7F903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5095D-957C-4BB4-A745-0DF96AB27463}"/>
              </a:ext>
            </a:extLst>
          </p:cNvPr>
          <p:cNvSpPr/>
          <p:nvPr/>
        </p:nvSpPr>
        <p:spPr>
          <a:xfrm>
            <a:off x="7181058" y="929000"/>
            <a:ext cx="425176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kern="1600" smtClean="0">
                <a:solidFill>
                  <a:srgbClr val="7F9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Différents modèles au démarrage</a:t>
            </a:r>
            <a:endParaRPr lang="fr-FR" b="1" kern="1600">
              <a:solidFill>
                <a:srgbClr val="7F903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5282966" y="1430822"/>
            <a:ext cx="6520686" cy="5152107"/>
            <a:chOff x="5063587" y="1715028"/>
            <a:chExt cx="6520686" cy="515210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9000" y="6100345"/>
              <a:ext cx="312057" cy="406400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6720934" y="1715028"/>
              <a:ext cx="4496637" cy="1706608"/>
              <a:chOff x="6371929" y="1715028"/>
              <a:chExt cx="4496637" cy="1706608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60340" y="2029564"/>
                <a:ext cx="4408226" cy="1392072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6371929" y="1715028"/>
                <a:ext cx="1103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7961431" y="1715028"/>
                <a:ext cx="1111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414999" y="1715028"/>
                <a:ext cx="1103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</p:grp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7582" y="6082144"/>
              <a:ext cx="312057" cy="406400"/>
            </a:xfrm>
            <a:prstGeom prst="rect">
              <a:avLst/>
            </a:prstGeom>
          </p:spPr>
        </p:pic>
        <p:grpSp>
          <p:nvGrpSpPr>
            <p:cNvPr id="26" name="Groupe 25"/>
            <p:cNvGrpSpPr/>
            <p:nvPr/>
          </p:nvGrpSpPr>
          <p:grpSpPr>
            <a:xfrm>
              <a:off x="6788901" y="4051060"/>
              <a:ext cx="4233011" cy="1713862"/>
              <a:chOff x="6862123" y="4051060"/>
              <a:chExt cx="4233011" cy="1713862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6862123" y="4051060"/>
                <a:ext cx="11075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8451627" y="4051060"/>
                <a:ext cx="1118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9905194" y="4051060"/>
                <a:ext cx="1189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rgbClr val="808CB9"/>
                    </a:solidFill>
                  </a:rPr>
                  <a:t>Territoire</a:t>
                </a:r>
                <a:endParaRPr lang="fr-FR">
                  <a:solidFill>
                    <a:srgbClr val="808CB9"/>
                  </a:solidFill>
                </a:endParaRPr>
              </a:p>
            </p:txBody>
          </p:sp>
          <p:grpSp>
            <p:nvGrpSpPr>
              <p:cNvPr id="22" name="Groupe 21"/>
              <p:cNvGrpSpPr/>
              <p:nvPr/>
            </p:nvGrpSpPr>
            <p:grpSpPr>
              <a:xfrm>
                <a:off x="6950535" y="4372850"/>
                <a:ext cx="1449284" cy="1392072"/>
                <a:chOff x="6809345" y="4930367"/>
                <a:chExt cx="1449284" cy="1392072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09345" y="4930367"/>
                  <a:ext cx="1449284" cy="1392072"/>
                </a:xfrm>
                <a:prstGeom prst="rect">
                  <a:avLst/>
                </a:prstGeom>
              </p:spPr>
            </p:pic>
            <p:sp>
              <p:nvSpPr>
                <p:cNvPr id="21" name="Ellipse 20"/>
                <p:cNvSpPr/>
                <p:nvPr/>
              </p:nvSpPr>
              <p:spPr>
                <a:xfrm>
                  <a:off x="6908799" y="5457371"/>
                  <a:ext cx="703943" cy="6458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08691" y="4733313"/>
                <a:ext cx="732971" cy="631372"/>
              </a:xfrm>
              <a:prstGeom prst="rect">
                <a:avLst/>
              </a:prstGeom>
            </p:spPr>
          </p:pic>
        </p:grp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7219" y="6451600"/>
              <a:ext cx="312057" cy="4064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60830" y="6165655"/>
              <a:ext cx="312057" cy="4064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>
              <a:endCxn id="24" idx="0"/>
            </p:cNvCxnSpPr>
            <p:nvPr/>
          </p:nvCxnSpPr>
          <p:spPr>
            <a:xfrm flipH="1">
              <a:off x="7135029" y="5631543"/>
              <a:ext cx="171500" cy="4688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7750623" y="5661776"/>
              <a:ext cx="181522" cy="493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063587" y="6124586"/>
              <a:ext cx="1618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>
                  <a:solidFill>
                    <a:srgbClr val="808CB9"/>
                  </a:solidFill>
                </a:rPr>
                <a:t>Sites expérimentaux</a:t>
              </a:r>
              <a:endParaRPr lang="fr-FR">
                <a:solidFill>
                  <a:srgbClr val="808CB9"/>
                </a:solidFill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4720" y="4372850"/>
              <a:ext cx="1449284" cy="1392072"/>
            </a:xfrm>
            <a:prstGeom prst="rect">
              <a:avLst/>
            </a:prstGeom>
          </p:spPr>
        </p:pic>
        <p:sp>
          <p:nvSpPr>
            <p:cNvPr id="35" name="Ellipse 34"/>
            <p:cNvSpPr/>
            <p:nvPr/>
          </p:nvSpPr>
          <p:spPr>
            <a:xfrm>
              <a:off x="8414174" y="4899854"/>
              <a:ext cx="703943" cy="645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5812" y="4372850"/>
              <a:ext cx="1449284" cy="1392072"/>
            </a:xfrm>
            <a:prstGeom prst="rect">
              <a:avLst/>
            </a:prstGeom>
          </p:spPr>
        </p:pic>
        <p:sp>
          <p:nvSpPr>
            <p:cNvPr id="37" name="Ellipse 36"/>
            <p:cNvSpPr/>
            <p:nvPr/>
          </p:nvSpPr>
          <p:spPr>
            <a:xfrm>
              <a:off x="9915266" y="4899854"/>
              <a:ext cx="703943" cy="645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3869" y="4783929"/>
              <a:ext cx="319177" cy="438868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5096" y="4783929"/>
              <a:ext cx="319177" cy="438868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2366" y="6100345"/>
              <a:ext cx="312057" cy="4064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0948" y="6082144"/>
              <a:ext cx="312057" cy="40640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0585" y="6451600"/>
              <a:ext cx="312057" cy="4064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4196" y="6187070"/>
              <a:ext cx="312057" cy="406400"/>
            </a:xfrm>
            <a:prstGeom prst="rect">
              <a:avLst/>
            </a:prstGeom>
          </p:spPr>
        </p:pic>
        <p:cxnSp>
          <p:nvCxnSpPr>
            <p:cNvPr id="44" name="Connecteur droit avec flèche 43"/>
            <p:cNvCxnSpPr>
              <a:endCxn id="40" idx="0"/>
            </p:cNvCxnSpPr>
            <p:nvPr/>
          </p:nvCxnSpPr>
          <p:spPr>
            <a:xfrm flipH="1">
              <a:off x="8608395" y="5631543"/>
              <a:ext cx="171500" cy="4688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9240598" y="5661776"/>
              <a:ext cx="181522" cy="493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4041" y="6109480"/>
              <a:ext cx="312057" cy="4064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2623" y="6091279"/>
              <a:ext cx="312057" cy="4064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02260" y="6460735"/>
              <a:ext cx="312057" cy="4064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1001" y="6183797"/>
              <a:ext cx="312057" cy="406400"/>
            </a:xfrm>
            <a:prstGeom prst="rect">
              <a:avLst/>
            </a:prstGeom>
          </p:spPr>
        </p:pic>
        <p:cxnSp>
          <p:nvCxnSpPr>
            <p:cNvPr id="50" name="Connecteur droit avec flèche 49"/>
            <p:cNvCxnSpPr>
              <a:endCxn id="46" idx="0"/>
            </p:cNvCxnSpPr>
            <p:nvPr/>
          </p:nvCxnSpPr>
          <p:spPr>
            <a:xfrm flipH="1">
              <a:off x="10100070" y="5640678"/>
              <a:ext cx="171500" cy="4688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10708495" y="5658569"/>
              <a:ext cx="181522" cy="493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6957865" y="3734605"/>
              <a:ext cx="4022775" cy="10751"/>
            </a:xfrm>
            <a:prstGeom prst="line">
              <a:avLst/>
            </a:prstGeom>
            <a:ln>
              <a:solidFill>
                <a:srgbClr val="B0BA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7544924" y="5705913"/>
              <a:ext cx="1082" cy="106500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9025382" y="5695145"/>
              <a:ext cx="1082" cy="106500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10511941" y="5699486"/>
              <a:ext cx="1082" cy="106500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1703635" y="5844082"/>
            <a:ext cx="4494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Syndicats et coopératives</a:t>
            </a:r>
          </a:p>
          <a:p>
            <a:r>
              <a:rPr lang="fr-FR" dirty="0" smtClean="0"/>
              <a:t>ont initié la majorité des LIT</a:t>
            </a:r>
          </a:p>
          <a:p>
            <a:r>
              <a:rPr lang="fr-FR" dirty="0" smtClean="0"/>
              <a:t>(autres : collectivités, recherche)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5282966" y="4548361"/>
            <a:ext cx="15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808CB9"/>
                </a:solidFill>
              </a:rPr>
              <a:t>Initiateurs</a:t>
            </a:r>
            <a:endParaRPr lang="fr-FR">
              <a:solidFill>
                <a:srgbClr val="808CB9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651946" y="5871013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7669154" y="5953359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9115680" y="5861878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9132888" y="5944224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10595420" y="5858872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10612628" y="5941218"/>
            <a:ext cx="226543" cy="2231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>
          <a:xfrm rot="5400000">
            <a:off x="4448500" y="4969415"/>
            <a:ext cx="1062547" cy="10008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cap="all" dirty="0"/>
              <a:t>Vers un passage de relais de la structure initialement porteuse </a:t>
            </a:r>
            <a:r>
              <a:rPr lang="fr-FR" cap="all" dirty="0" smtClean="0"/>
              <a:t>vers </a:t>
            </a:r>
            <a:r>
              <a:rPr lang="fr-FR" cap="all" dirty="0"/>
              <a:t>d’Autres structures ?</a:t>
            </a:r>
          </a:p>
        </p:txBody>
      </p:sp>
      <p:cxnSp>
        <p:nvCxnSpPr>
          <p:cNvPr id="53" name="Connecteur en arc 52">
            <a:extLst>
              <a:ext uri="{FF2B5EF4-FFF2-40B4-BE49-F238E27FC236}">
                <a16:creationId xmlns:a16="http://schemas.microsoft.com/office/drawing/2014/main" id="{BEE59945-6B8A-354A-8055-941E2F8B4E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2078" y="2105655"/>
            <a:ext cx="2500889" cy="2409082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A1B02B2-AA41-C14D-B7C1-69A1AB4F5D48}"/>
              </a:ext>
            </a:extLst>
          </p:cNvPr>
          <p:cNvCxnSpPr>
            <a:cxnSpLocks/>
          </p:cNvCxnSpPr>
          <p:nvPr/>
        </p:nvCxnSpPr>
        <p:spPr>
          <a:xfrm>
            <a:off x="3186829" y="2045418"/>
            <a:ext cx="2742714" cy="1113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958FF2B-BEE6-B04E-873E-AE81032E4D4B}"/>
              </a:ext>
            </a:extLst>
          </p:cNvPr>
          <p:cNvCxnSpPr>
            <a:cxnSpLocks/>
          </p:cNvCxnSpPr>
          <p:nvPr/>
        </p:nvCxnSpPr>
        <p:spPr>
          <a:xfrm>
            <a:off x="6009486" y="2056548"/>
            <a:ext cx="457791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F585AB9-6BF0-D14B-ABE9-4C01830727C5}"/>
              </a:ext>
            </a:extLst>
          </p:cNvPr>
          <p:cNvGrpSpPr/>
          <p:nvPr/>
        </p:nvGrpSpPr>
        <p:grpSpPr>
          <a:xfrm>
            <a:off x="1749241" y="1655003"/>
            <a:ext cx="2101048" cy="1050524"/>
            <a:chOff x="1699287" y="298205"/>
            <a:chExt cx="2101048" cy="1050524"/>
          </a:xfrm>
        </p:grpSpPr>
        <p:sp>
          <p:nvSpPr>
            <p:cNvPr id="64" name="Rectangle à coins arrondis 63">
              <a:extLst>
                <a:ext uri="{FF2B5EF4-FFF2-40B4-BE49-F238E27FC236}">
                  <a16:creationId xmlns:a16="http://schemas.microsoft.com/office/drawing/2014/main" id="{F7F1158C-A0F7-0D40-8F3A-9C89D441B2A3}"/>
                </a:ext>
              </a:extLst>
            </p:cNvPr>
            <p:cNvSpPr/>
            <p:nvPr/>
          </p:nvSpPr>
          <p:spPr>
            <a:xfrm>
              <a:off x="1699287" y="298205"/>
              <a:ext cx="2101048" cy="1050524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88645003-A8EF-DF45-86A5-A2176BA92042}"/>
                </a:ext>
              </a:extLst>
            </p:cNvPr>
            <p:cNvSpPr txBox="1"/>
            <p:nvPr/>
          </p:nvSpPr>
          <p:spPr>
            <a:xfrm>
              <a:off x="1730056" y="328974"/>
              <a:ext cx="2039510" cy="988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Territoire ou organisation porteur d’une démarche LIT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EFBB2040-B3E5-A941-A84C-44E7D85EB641}"/>
              </a:ext>
            </a:extLst>
          </p:cNvPr>
          <p:cNvGrpSpPr/>
          <p:nvPr/>
        </p:nvGrpSpPr>
        <p:grpSpPr>
          <a:xfrm>
            <a:off x="1775435" y="4049713"/>
            <a:ext cx="2101048" cy="1050524"/>
            <a:chOff x="1736359" y="285841"/>
            <a:chExt cx="2101048" cy="1050524"/>
          </a:xfrm>
        </p:grpSpPr>
        <p:sp>
          <p:nvSpPr>
            <p:cNvPr id="67" name="Rectangle à coins arrondis 66">
              <a:extLst>
                <a:ext uri="{FF2B5EF4-FFF2-40B4-BE49-F238E27FC236}">
                  <a16:creationId xmlns:a16="http://schemas.microsoft.com/office/drawing/2014/main" id="{78E06BD9-C9D7-AB45-96FC-2FF01B237BE4}"/>
                </a:ext>
              </a:extLst>
            </p:cNvPr>
            <p:cNvSpPr/>
            <p:nvPr/>
          </p:nvSpPr>
          <p:spPr>
            <a:xfrm>
              <a:off x="1736359" y="285841"/>
              <a:ext cx="2101048" cy="10505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A78F9D4-A523-CD4C-A891-7C5DDDE692A6}"/>
                </a:ext>
              </a:extLst>
            </p:cNvPr>
            <p:cNvSpPr txBox="1"/>
            <p:nvPr/>
          </p:nvSpPr>
          <p:spPr>
            <a:xfrm>
              <a:off x="1767128" y="316610"/>
              <a:ext cx="2039510" cy="988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 Laboratoire d’Innovation </a:t>
              </a:r>
              <a:r>
                <a:rPr lang="fr-FR" sz="16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Territoriale</a:t>
              </a:r>
              <a:endParaRPr lang="fr-F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9484B039-C72F-4E42-B2D3-8F4E16B22F7E}"/>
              </a:ext>
            </a:extLst>
          </p:cNvPr>
          <p:cNvCxnSpPr>
            <a:cxnSpLocks/>
          </p:cNvCxnSpPr>
          <p:nvPr/>
        </p:nvCxnSpPr>
        <p:spPr>
          <a:xfrm flipV="1">
            <a:off x="8462969" y="4583163"/>
            <a:ext cx="2170020" cy="21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Étoile à 5 branches 69">
            <a:extLst>
              <a:ext uri="{FF2B5EF4-FFF2-40B4-BE49-F238E27FC236}">
                <a16:creationId xmlns:a16="http://schemas.microsoft.com/office/drawing/2014/main" id="{948E82FE-388B-C442-AC00-68C8BF015866}"/>
              </a:ext>
            </a:extLst>
          </p:cNvPr>
          <p:cNvSpPr/>
          <p:nvPr/>
        </p:nvSpPr>
        <p:spPr>
          <a:xfrm>
            <a:off x="4085905" y="1850849"/>
            <a:ext cx="457200" cy="389138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143CD5B7-FE8C-E44A-BA42-730ACCCBACD4}"/>
              </a:ext>
            </a:extLst>
          </p:cNvPr>
          <p:cNvCxnSpPr>
            <a:cxnSpLocks/>
          </p:cNvCxnSpPr>
          <p:nvPr/>
        </p:nvCxnSpPr>
        <p:spPr>
          <a:xfrm>
            <a:off x="3998864" y="4574975"/>
            <a:ext cx="4439391" cy="186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A014E373-60C9-AC4B-8796-238BD26991AE}"/>
              </a:ext>
            </a:extLst>
          </p:cNvPr>
          <p:cNvSpPr txBox="1"/>
          <p:nvPr/>
        </p:nvSpPr>
        <p:spPr>
          <a:xfrm>
            <a:off x="4635300" y="4644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/>
              <a:t>Émergence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D876A25-92B8-724B-93D3-32F5F6CDE49C}"/>
              </a:ext>
            </a:extLst>
          </p:cNvPr>
          <p:cNvSpPr txBox="1"/>
          <p:nvPr/>
        </p:nvSpPr>
        <p:spPr>
          <a:xfrm>
            <a:off x="4389972" y="2261079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/>
              <a:t>Structuration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49D0DD6-0CDE-674A-98BE-1EF4D8F59BC3}"/>
              </a:ext>
            </a:extLst>
          </p:cNvPr>
          <p:cNvSpPr txBox="1"/>
          <p:nvPr/>
        </p:nvSpPr>
        <p:spPr>
          <a:xfrm>
            <a:off x="8115749" y="21479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/>
              <a:t>Valorisation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2D2EC7D-72BC-144C-87FA-8F7933C8830B}"/>
              </a:ext>
            </a:extLst>
          </p:cNvPr>
          <p:cNvSpPr txBox="1"/>
          <p:nvPr/>
        </p:nvSpPr>
        <p:spPr>
          <a:xfrm>
            <a:off x="8773389" y="463576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/>
              <a:t>Animation</a:t>
            </a:r>
          </a:p>
        </p:txBody>
      </p:sp>
      <p:sp>
        <p:nvSpPr>
          <p:cNvPr id="76" name="Étoile à 5 branches 75">
            <a:extLst>
              <a:ext uri="{FF2B5EF4-FFF2-40B4-BE49-F238E27FC236}">
                <a16:creationId xmlns:a16="http://schemas.microsoft.com/office/drawing/2014/main" id="{6CB960FC-130D-8247-9250-3432A555F726}"/>
              </a:ext>
            </a:extLst>
          </p:cNvPr>
          <p:cNvSpPr/>
          <p:nvPr/>
        </p:nvSpPr>
        <p:spPr>
          <a:xfrm>
            <a:off x="5304372" y="1832375"/>
            <a:ext cx="457200" cy="389138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8F42E7D-1CBF-F94D-BF7D-E24F6AD4BAEE}"/>
              </a:ext>
            </a:extLst>
          </p:cNvPr>
          <p:cNvCxnSpPr/>
          <p:nvPr/>
        </p:nvCxnSpPr>
        <p:spPr>
          <a:xfrm>
            <a:off x="5532972" y="2782872"/>
            <a:ext cx="0" cy="1481777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E8E5619D-4C27-ED44-B1F7-C0D7E4B90114}"/>
              </a:ext>
            </a:extLst>
          </p:cNvPr>
          <p:cNvCxnSpPr/>
          <p:nvPr/>
        </p:nvCxnSpPr>
        <p:spPr>
          <a:xfrm>
            <a:off x="4314505" y="2782872"/>
            <a:ext cx="0" cy="1481777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B2841DF0-9347-4543-96A1-C0D0898AEB38}"/>
              </a:ext>
            </a:extLst>
          </p:cNvPr>
          <p:cNvSpPr txBox="1"/>
          <p:nvPr/>
        </p:nvSpPr>
        <p:spPr>
          <a:xfrm>
            <a:off x="3961661" y="5181128"/>
            <a:ext cx="525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Quels jalons et quelles actions pour faciliter l’émergence d’un </a:t>
            </a:r>
            <a:r>
              <a:rPr lang="fr-FR" dirty="0" smtClean="0"/>
              <a:t>LIT ?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Quelle temporalité ? Quel calendrier ?  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7BDB1C1A-0C42-084E-BB9E-1F2F1655636B}"/>
              </a:ext>
            </a:extLst>
          </p:cNvPr>
          <p:cNvCxnSpPr>
            <a:cxnSpLocks/>
          </p:cNvCxnSpPr>
          <p:nvPr/>
        </p:nvCxnSpPr>
        <p:spPr>
          <a:xfrm flipV="1">
            <a:off x="8778863" y="2730275"/>
            <a:ext cx="0" cy="158696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937A6E1-FE39-C64C-9BB4-2CF32028A149}"/>
              </a:ext>
            </a:extLst>
          </p:cNvPr>
          <p:cNvCxnSpPr>
            <a:cxnSpLocks/>
          </p:cNvCxnSpPr>
          <p:nvPr/>
        </p:nvCxnSpPr>
        <p:spPr>
          <a:xfrm flipV="1">
            <a:off x="5162452" y="2782872"/>
            <a:ext cx="0" cy="1481776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FAAC9ECD-530E-3D48-9857-569DB86E85F3}"/>
              </a:ext>
            </a:extLst>
          </p:cNvPr>
          <p:cNvCxnSpPr>
            <a:cxnSpLocks/>
          </p:cNvCxnSpPr>
          <p:nvPr/>
        </p:nvCxnSpPr>
        <p:spPr>
          <a:xfrm flipV="1">
            <a:off x="9820950" y="2730274"/>
            <a:ext cx="0" cy="158696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B425AF55-692F-1043-98B2-4E43EB4D8280}"/>
              </a:ext>
            </a:extLst>
          </p:cNvPr>
          <p:cNvCxnSpPr/>
          <p:nvPr/>
        </p:nvCxnSpPr>
        <p:spPr>
          <a:xfrm>
            <a:off x="9478844" y="2782869"/>
            <a:ext cx="0" cy="148177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Étoile à 5 branches 83">
            <a:extLst>
              <a:ext uri="{FF2B5EF4-FFF2-40B4-BE49-F238E27FC236}">
                <a16:creationId xmlns:a16="http://schemas.microsoft.com/office/drawing/2014/main" id="{2984812D-BB61-F446-AECD-1F99F32DFAA9}"/>
              </a:ext>
            </a:extLst>
          </p:cNvPr>
          <p:cNvSpPr/>
          <p:nvPr/>
        </p:nvSpPr>
        <p:spPr>
          <a:xfrm>
            <a:off x="9860394" y="4366072"/>
            <a:ext cx="457200" cy="389138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extBox 10">
            <a:extLst>
              <a:ext uri="{FF2B5EF4-FFF2-40B4-BE49-F238E27FC236}">
                <a16:creationId xmlns:a16="http://schemas.microsoft.com/office/drawing/2014/main" id="{FB5BFF75-D3EF-B248-B5B4-054C9B8DB3BC}"/>
              </a:ext>
            </a:extLst>
          </p:cNvPr>
          <p:cNvSpPr txBox="1"/>
          <p:nvPr/>
        </p:nvSpPr>
        <p:spPr>
          <a:xfrm>
            <a:off x="9916389" y="5100237"/>
            <a:ext cx="19247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76869"/>
                </a:solidFill>
                <a:latin typeface="Tahoma"/>
                <a:cs typeface="Tahoma"/>
              </a:rPr>
              <a:t>www.</a:t>
            </a:r>
            <a:r>
              <a:rPr lang="en-US" sz="1200" dirty="0">
                <a:solidFill>
                  <a:srgbClr val="2E7E93"/>
                </a:solidFill>
                <a:latin typeface="Tahoma"/>
                <a:cs typeface="Tahoma"/>
              </a:rPr>
              <a:t>ellyx</a:t>
            </a:r>
            <a:r>
              <a:rPr lang="en-US" sz="1200" dirty="0">
                <a:solidFill>
                  <a:srgbClr val="676869"/>
                </a:solidFill>
                <a:latin typeface="Tahoma"/>
                <a:cs typeface="Tahoma"/>
              </a:rPr>
              <a:t>.fr</a:t>
            </a:r>
            <a:r>
              <a:rPr lang="en-US" sz="1200" dirty="0">
                <a:latin typeface="Tahoma"/>
                <a:cs typeface="Tahoma"/>
              </a:rPr>
              <a:t>							</a:t>
            </a:r>
            <a:r>
              <a:rPr lang="en-US" sz="1200" dirty="0">
                <a:solidFill>
                  <a:srgbClr val="676869"/>
                </a:solidFill>
                <a:latin typeface="Tahoma"/>
                <a:cs typeface="Tahoma"/>
              </a:rPr>
              <a:t>			</a:t>
            </a:r>
            <a:r>
              <a:rPr lang="en-US" sz="1200" dirty="0">
                <a:latin typeface="Tahoma"/>
                <a:cs typeface="Tahoma"/>
              </a:rPr>
              <a:t>	</a:t>
            </a:r>
          </a:p>
        </p:txBody>
      </p:sp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id="{BEE59945-6B8A-354A-8055-941E2F8B4E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55090" y="2726924"/>
            <a:ext cx="2352492" cy="1259175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0822175" y="30088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>
              <a:solidFill>
                <a:srgbClr val="BF9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41695815"/>
              </p:ext>
            </p:extLst>
          </p:nvPr>
        </p:nvGraphicFramePr>
        <p:xfrm>
          <a:off x="561975" y="719665"/>
          <a:ext cx="10791825" cy="569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 txBox="1">
            <a:spLocks/>
          </p:cNvSpPr>
          <p:nvPr/>
        </p:nvSpPr>
        <p:spPr>
          <a:xfrm>
            <a:off x="3914775" y="196794"/>
            <a:ext cx="6962769" cy="7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ASSUMER </a:t>
            </a:r>
            <a:r>
              <a:rPr lang="fr-FR" sz="2000" b="1" dirty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000" b="1" dirty="0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FONDAMENTAUX DU « LIVING </a:t>
            </a:r>
            <a:r>
              <a:rPr lang="fr-FR" sz="2000" b="1" dirty="0" err="1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2000" b="1" dirty="0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endParaRPr lang="fr-FR" sz="2000" b="1" dirty="0">
              <a:solidFill>
                <a:srgbClr val="7F9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286" y="4073532"/>
            <a:ext cx="1035542" cy="1380722"/>
          </a:xfrm>
          <a:prstGeom prst="rect">
            <a:avLst/>
          </a:prstGeom>
        </p:spPr>
      </p:pic>
      <p:sp>
        <p:nvSpPr>
          <p:cNvPr id="4" name="Larme 3"/>
          <p:cNvSpPr/>
          <p:nvPr/>
        </p:nvSpPr>
        <p:spPr>
          <a:xfrm rot="11011281">
            <a:off x="4756944" y="4415189"/>
            <a:ext cx="116334" cy="114806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arme 7"/>
          <p:cNvSpPr/>
          <p:nvPr/>
        </p:nvSpPr>
        <p:spPr>
          <a:xfrm>
            <a:off x="3950399" y="5216779"/>
            <a:ext cx="114153" cy="111450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 rot="2856092">
            <a:off x="3850641" y="4791789"/>
            <a:ext cx="128267" cy="119524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arme 9"/>
          <p:cNvSpPr/>
          <p:nvPr/>
        </p:nvSpPr>
        <p:spPr>
          <a:xfrm rot="6224664">
            <a:off x="3969163" y="4403011"/>
            <a:ext cx="126795" cy="122017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arme 10"/>
          <p:cNvSpPr/>
          <p:nvPr/>
        </p:nvSpPr>
        <p:spPr>
          <a:xfrm rot="8713302">
            <a:off x="4379586" y="4327992"/>
            <a:ext cx="122843" cy="127660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62780622"/>
              </p:ext>
            </p:extLst>
          </p:nvPr>
        </p:nvGraphicFramePr>
        <p:xfrm>
          <a:off x="542925" y="719667"/>
          <a:ext cx="6962775" cy="50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820025" y="1171575"/>
            <a:ext cx="4095750" cy="1219200"/>
          </a:xfrm>
          <a:prstGeom prst="roundRect">
            <a:avLst/>
          </a:prstGeom>
          <a:solidFill>
            <a:srgbClr val="BA06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Difficile dans les faits / lenteur du processus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Risque que la balle reste au milieu</a:t>
            </a: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820025" y="2895600"/>
            <a:ext cx="4095750" cy="1219200"/>
          </a:xfrm>
          <a:prstGeom prst="roundRect">
            <a:avLst/>
          </a:prstGeom>
          <a:solidFill>
            <a:srgbClr val="BA06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Quid de la reproductibilité, de la généralisation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Implication des têtes de réseau en-dehors du périmètre</a:t>
            </a: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820025" y="4619625"/>
            <a:ext cx="4095750" cy="1219200"/>
          </a:xfrm>
          <a:prstGeom prst="roundRect">
            <a:avLst/>
          </a:prstGeom>
          <a:solidFill>
            <a:srgbClr val="BA06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Aveu de faiblesse des acteurs traditionnels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mtClean="0"/>
              <a:t>Risque de « sur-responsabilisation » des individus</a:t>
            </a:r>
            <a:endParaRPr lang="fr-FR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 txBox="1">
            <a:spLocks/>
          </p:cNvSpPr>
          <p:nvPr/>
        </p:nvSpPr>
        <p:spPr>
          <a:xfrm>
            <a:off x="3914775" y="196794"/>
            <a:ext cx="6962769" cy="7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LAB : POINTS FORTS / POINTS FAIBLES</a:t>
            </a:r>
            <a:endParaRPr lang="fr-FR" sz="2000" b="1">
              <a:solidFill>
                <a:srgbClr val="7F9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66" y="811369"/>
            <a:ext cx="4100013" cy="2768954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 txBox="1">
            <a:spLocks/>
          </p:cNvSpPr>
          <p:nvPr/>
        </p:nvSpPr>
        <p:spPr>
          <a:xfrm>
            <a:off x="3914775" y="196794"/>
            <a:ext cx="6962769" cy="7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FACE DES LIT : LES </a:t>
            </a:r>
            <a:r>
              <a:rPr lang="fr-FR" sz="2000" b="1" dirty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COLLECTIVITÉS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44724878"/>
              </p:ext>
            </p:extLst>
          </p:nvPr>
        </p:nvGraphicFramePr>
        <p:xfrm>
          <a:off x="4552951" y="1819275"/>
          <a:ext cx="7102474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4552951" y="1276350"/>
            <a:ext cx="7102474" cy="3429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L’enjeu d’une reconnexion territoriale, et de transformations incarnées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99" y="3561054"/>
            <a:ext cx="3583848" cy="28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 txBox="1">
            <a:spLocks/>
          </p:cNvSpPr>
          <p:nvPr/>
        </p:nvSpPr>
        <p:spPr>
          <a:xfrm>
            <a:off x="3914775" y="196794"/>
            <a:ext cx="6962769" cy="7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FACE DES LIT : LA RECHERCHE</a:t>
            </a:r>
            <a:endParaRPr lang="fr-FR" sz="2000" b="1" dirty="0">
              <a:solidFill>
                <a:srgbClr val="7F9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6031436"/>
              </p:ext>
            </p:extLst>
          </p:nvPr>
        </p:nvGraphicFramePr>
        <p:xfrm>
          <a:off x="4552951" y="1819275"/>
          <a:ext cx="7102474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4552951" y="1276350"/>
            <a:ext cx="7102474" cy="3429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L’enjeu de l’impact de la recherche, et de nouvelles formes d’innovation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26" y="2520876"/>
            <a:ext cx="388714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3530948" y="76781"/>
            <a:ext cx="836140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Territoire d’Innovation VitiREV</a:t>
            </a:r>
            <a:endParaRPr lang="fr-FR" sz="2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fr-FR" kern="0" cap="small">
                <a:solidFill>
                  <a:srgbClr val="000000"/>
                </a:solidFill>
                <a:cs typeface="Arial"/>
                <a:sym typeface="Arial"/>
              </a:rPr>
              <a:t>Un projet </a:t>
            </a:r>
            <a:r>
              <a:rPr lang="fr-FR" kern="0" cap="small" smtClean="0">
                <a:solidFill>
                  <a:srgbClr val="000000"/>
                </a:solidFill>
                <a:cs typeface="Arial"/>
                <a:sym typeface="Arial"/>
              </a:rPr>
              <a:t>soutenu </a:t>
            </a:r>
            <a:r>
              <a:rPr lang="fr-FR" kern="0" cap="small">
                <a:solidFill>
                  <a:srgbClr val="000000"/>
                </a:solidFill>
                <a:cs typeface="Arial"/>
                <a:sym typeface="Arial"/>
              </a:rPr>
              <a:t>par le programme d’investissement </a:t>
            </a:r>
            <a:r>
              <a:rPr lang="fr-FR" kern="0" cap="small" smtClean="0">
                <a:solidFill>
                  <a:srgbClr val="000000"/>
                </a:solidFill>
                <a:cs typeface="Arial"/>
                <a:sym typeface="Arial"/>
              </a:rPr>
              <a:t>d’avenir (PIA3)</a:t>
            </a:r>
            <a:endParaRPr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fr-F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0645693-3E1A-4425-94F6-7A20B42D48F7}"/>
              </a:ext>
            </a:extLst>
          </p:cNvPr>
          <p:cNvGrpSpPr/>
          <p:nvPr/>
        </p:nvGrpSpPr>
        <p:grpSpPr>
          <a:xfrm>
            <a:off x="713230" y="935448"/>
            <a:ext cx="11179123" cy="2322355"/>
            <a:chOff x="713232" y="1101700"/>
            <a:chExt cx="4581144" cy="22288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62B66-D48D-4A1C-840F-6A99FF2B077C}"/>
                </a:ext>
              </a:extLst>
            </p:cNvPr>
            <p:cNvSpPr/>
            <p:nvPr/>
          </p:nvSpPr>
          <p:spPr>
            <a:xfrm>
              <a:off x="713232" y="1252291"/>
              <a:ext cx="4447882" cy="2078275"/>
            </a:xfrm>
            <a:prstGeom prst="rect">
              <a:avLst/>
            </a:prstGeom>
            <a:noFill/>
            <a:ln>
              <a:solidFill>
                <a:srgbClr val="81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fr-FR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B95EFE-5EEE-4370-BD80-6F35B9CBB42D}"/>
                </a:ext>
              </a:extLst>
            </p:cNvPr>
            <p:cNvSpPr/>
            <p:nvPr/>
          </p:nvSpPr>
          <p:spPr>
            <a:xfrm>
              <a:off x="2423160" y="1101700"/>
              <a:ext cx="2871216" cy="16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fr-FR" sz="1400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F0FDE-0C89-4042-B82D-EC5E30D6B26C}"/>
              </a:ext>
            </a:extLst>
          </p:cNvPr>
          <p:cNvSpPr/>
          <p:nvPr/>
        </p:nvSpPr>
        <p:spPr>
          <a:xfrm>
            <a:off x="713228" y="3394674"/>
            <a:ext cx="6373950" cy="3062687"/>
          </a:xfrm>
          <a:prstGeom prst="rect">
            <a:avLst/>
          </a:prstGeom>
          <a:noFill/>
          <a:ln>
            <a:solidFill>
              <a:srgbClr val="81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C286AD-0C08-4D38-8EBF-E1F16C52027C}"/>
              </a:ext>
            </a:extLst>
          </p:cNvPr>
          <p:cNvSpPr/>
          <p:nvPr/>
        </p:nvSpPr>
        <p:spPr>
          <a:xfrm>
            <a:off x="3568269" y="3360652"/>
            <a:ext cx="3541674" cy="134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48806F-84D8-4787-93A0-472DCF28C655}"/>
              </a:ext>
            </a:extLst>
          </p:cNvPr>
          <p:cNvSpPr/>
          <p:nvPr/>
        </p:nvSpPr>
        <p:spPr>
          <a:xfrm>
            <a:off x="5341399" y="1127065"/>
            <a:ext cx="2077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1600" b="1" kern="0">
                <a:solidFill>
                  <a:srgbClr val="000000"/>
                </a:solidFill>
                <a:cs typeface="Arial"/>
                <a:sym typeface="Arial"/>
              </a:rPr>
              <a:t>Les objectifs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B04D3D4-0570-4CD2-A42D-C1572185F023}"/>
              </a:ext>
            </a:extLst>
          </p:cNvPr>
          <p:cNvGrpSpPr/>
          <p:nvPr/>
        </p:nvGrpSpPr>
        <p:grpSpPr>
          <a:xfrm>
            <a:off x="7349647" y="3360652"/>
            <a:ext cx="4449575" cy="2352507"/>
            <a:chOff x="713232" y="1106424"/>
            <a:chExt cx="4581144" cy="30632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4844F1-BF75-4E1E-B644-F31E2542BC24}"/>
                </a:ext>
              </a:extLst>
            </p:cNvPr>
            <p:cNvSpPr/>
            <p:nvPr/>
          </p:nvSpPr>
          <p:spPr>
            <a:xfrm>
              <a:off x="713232" y="1252291"/>
              <a:ext cx="4398264" cy="2917373"/>
            </a:xfrm>
            <a:prstGeom prst="rect">
              <a:avLst/>
            </a:prstGeom>
            <a:noFill/>
            <a:ln>
              <a:solidFill>
                <a:srgbClr val="81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fr-FR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38BD3E-B44C-40D8-9AF8-C97D34A4A7FA}"/>
                </a:ext>
              </a:extLst>
            </p:cNvPr>
            <p:cNvSpPr/>
            <p:nvPr/>
          </p:nvSpPr>
          <p:spPr>
            <a:xfrm>
              <a:off x="2423160" y="1106424"/>
              <a:ext cx="2871216" cy="16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fr-FR" sz="1400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B19CCFB-8CB4-4DBA-B67F-5D374C1A7D03}"/>
              </a:ext>
            </a:extLst>
          </p:cNvPr>
          <p:cNvSpPr/>
          <p:nvPr/>
        </p:nvSpPr>
        <p:spPr>
          <a:xfrm>
            <a:off x="7499362" y="3424511"/>
            <a:ext cx="1753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1600" b="1" kern="0">
                <a:solidFill>
                  <a:srgbClr val="000000"/>
                </a:solidFill>
                <a:cs typeface="Arial"/>
                <a:sym typeface="Arial"/>
              </a:rPr>
              <a:t>La durée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E5A9E-F996-49F8-A451-72F880A623E2}"/>
              </a:ext>
            </a:extLst>
          </p:cNvPr>
          <p:cNvSpPr/>
          <p:nvPr/>
        </p:nvSpPr>
        <p:spPr>
          <a:xfrm>
            <a:off x="1029001" y="3424511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1600" b="1" kern="0">
                <a:solidFill>
                  <a:srgbClr val="000000"/>
                </a:solidFill>
                <a:cs typeface="Arial"/>
                <a:sym typeface="Arial"/>
              </a:rPr>
              <a:t>Le financement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373AF85-DD24-4DF3-A660-4EF2DB53B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90" y="986536"/>
            <a:ext cx="464196" cy="4641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6325959-04BE-4D27-A649-5BED22F8C3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5" y="3289332"/>
            <a:ext cx="453414" cy="45341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B7ECBA3-8C67-4618-A12D-1A400BB539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709" y="3358926"/>
            <a:ext cx="453414" cy="4534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9A4513-F594-4767-9DBD-92867784D4B2}"/>
              </a:ext>
            </a:extLst>
          </p:cNvPr>
          <p:cNvSpPr txBox="1"/>
          <p:nvPr/>
        </p:nvSpPr>
        <p:spPr>
          <a:xfrm>
            <a:off x="1577840" y="1487051"/>
            <a:ext cx="1029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Sortir de l’utilisation des </a:t>
            </a:r>
            <a:r>
              <a:rPr lang="fr-FR" sz="1400" b="1" kern="0">
                <a:solidFill>
                  <a:srgbClr val="B1003B"/>
                </a:solidFill>
                <a:cs typeface="Arial" panose="020B0604020202020204" pitchFamily="34" charset="0"/>
                <a:sym typeface="Arial"/>
              </a:rPr>
              <a:t>produits phytopharmaceutiques nocifs </a:t>
            </a: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en accompagnant les viticulteurs vers de nouvelles pratiques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428EC4-E8F4-40DD-96F5-2B110E351C40}"/>
              </a:ext>
            </a:extLst>
          </p:cNvPr>
          <p:cNvSpPr txBox="1"/>
          <p:nvPr/>
        </p:nvSpPr>
        <p:spPr>
          <a:xfrm>
            <a:off x="1601864" y="2042420"/>
            <a:ext cx="9692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Renforcer </a:t>
            </a:r>
            <a:r>
              <a:rPr lang="fr-FR" sz="1400" b="1" kern="0">
                <a:solidFill>
                  <a:srgbClr val="7F9030"/>
                </a:solidFill>
                <a:cs typeface="Arial" panose="020B0604020202020204" pitchFamily="34" charset="0"/>
                <a:sym typeface="Arial"/>
              </a:rPr>
              <a:t>la compétitivité, le dynamisme, le rayonnement et l’attractivité </a:t>
            </a: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des territoires viticoles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5A954F0-70AA-4B18-BD4D-0249700A48C0}"/>
              </a:ext>
            </a:extLst>
          </p:cNvPr>
          <p:cNvSpPr txBox="1"/>
          <p:nvPr/>
        </p:nvSpPr>
        <p:spPr>
          <a:xfrm>
            <a:off x="1577840" y="2559059"/>
            <a:ext cx="969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Améliorer </a:t>
            </a:r>
            <a:r>
              <a:rPr lang="fr-FR" sz="1400" b="1" kern="0">
                <a:solidFill>
                  <a:srgbClr val="817B7B"/>
                </a:solidFill>
                <a:cs typeface="Arial" panose="020B0604020202020204" pitchFamily="34" charset="0"/>
                <a:sym typeface="Arial"/>
              </a:rPr>
              <a:t>la qualité de vie des citoyens et des agriculteurs </a:t>
            </a:r>
            <a:r>
              <a:rPr lang="fr-FR" sz="14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en réduisant leur exposition aux intrants chimiques agricoles et en les intégrant au cœur d’une gouvernance de territoire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3014A11-B913-4A77-8E4C-F7F534F7977E}"/>
              </a:ext>
            </a:extLst>
          </p:cNvPr>
          <p:cNvGrpSpPr/>
          <p:nvPr/>
        </p:nvGrpSpPr>
        <p:grpSpPr>
          <a:xfrm>
            <a:off x="999760" y="1334493"/>
            <a:ext cx="333249" cy="381571"/>
            <a:chOff x="580935" y="1354930"/>
            <a:chExt cx="914400" cy="934816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506EF37-31B5-4268-ADCF-484FF4BCC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09" b="21481"/>
            <a:stretch/>
          </p:blipFill>
          <p:spPr>
            <a:xfrm>
              <a:off x="623808" y="1406448"/>
              <a:ext cx="834616" cy="883298"/>
            </a:xfrm>
            <a:prstGeom prst="rect">
              <a:avLst/>
            </a:prstGeom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CAC9CEA-4588-43C2-8509-C904B166FF47}"/>
                </a:ext>
              </a:extLst>
            </p:cNvPr>
            <p:cNvCxnSpPr/>
            <p:nvPr/>
          </p:nvCxnSpPr>
          <p:spPr>
            <a:xfrm>
              <a:off x="580935" y="1354930"/>
              <a:ext cx="914400" cy="914400"/>
            </a:xfrm>
            <a:prstGeom prst="line">
              <a:avLst/>
            </a:prstGeom>
            <a:ln w="28575">
              <a:solidFill>
                <a:srgbClr val="C00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54DE45F3-8E18-42DD-8BA5-06FFC1D0B6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935" y="1354930"/>
              <a:ext cx="914400" cy="914400"/>
            </a:xfrm>
            <a:prstGeom prst="line">
              <a:avLst/>
            </a:prstGeom>
            <a:ln w="28575">
              <a:solidFill>
                <a:srgbClr val="C00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9F10020-616D-4225-B287-F6E8632CA8F4}"/>
              </a:ext>
            </a:extLst>
          </p:cNvPr>
          <p:cNvGrpSpPr/>
          <p:nvPr/>
        </p:nvGrpSpPr>
        <p:grpSpPr>
          <a:xfrm>
            <a:off x="7499362" y="3925781"/>
            <a:ext cx="4041435" cy="1783517"/>
            <a:chOff x="6664022" y="4085154"/>
            <a:chExt cx="4041435" cy="178351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F28D1A2-6CB5-4502-9FD6-887B836137CD}"/>
                </a:ext>
              </a:extLst>
            </p:cNvPr>
            <p:cNvSpPr txBox="1"/>
            <p:nvPr/>
          </p:nvSpPr>
          <p:spPr>
            <a:xfrm>
              <a:off x="7919508" y="4085154"/>
              <a:ext cx="1367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fr-FR" sz="3200" kern="0">
                  <a:solidFill>
                    <a:srgbClr val="7F9030"/>
                  </a:solidFill>
                  <a:cs typeface="Arial"/>
                  <a:sym typeface="Arial"/>
                </a:rPr>
                <a:t>8</a:t>
              </a:r>
              <a:r>
                <a:rPr lang="fr-FR" sz="1400" kern="0">
                  <a:solidFill>
                    <a:srgbClr val="000000"/>
                  </a:solidFill>
                  <a:cs typeface="Arial"/>
                  <a:sym typeface="Arial"/>
                </a:rPr>
                <a:t> années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2943F8-6070-4EA8-B7C7-4C2563011EAC}"/>
                </a:ext>
              </a:extLst>
            </p:cNvPr>
            <p:cNvSpPr txBox="1"/>
            <p:nvPr/>
          </p:nvSpPr>
          <p:spPr>
            <a:xfrm>
              <a:off x="6664022" y="5129785"/>
              <a:ext cx="125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fr-FR" sz="1400" ker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  <a:sym typeface="Arial"/>
                </a:rPr>
                <a:t>2018</a:t>
              </a:r>
              <a:endParaRPr lang="fr-FR" sz="1100" kern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Arial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fr-FR" sz="900" b="1" ker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  <a:sym typeface="Arial"/>
                </a:rPr>
                <a:t>Lancement de l’initiative régionale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2855E7EB-2DE5-4BD9-BE1D-2869D0A3ADDA}"/>
                </a:ext>
              </a:extLst>
            </p:cNvPr>
            <p:cNvSpPr txBox="1"/>
            <p:nvPr/>
          </p:nvSpPr>
          <p:spPr>
            <a:xfrm>
              <a:off x="9450313" y="5114618"/>
              <a:ext cx="125514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fr-FR" sz="1600" kern="0">
                  <a:solidFill>
                    <a:srgbClr val="7F9030"/>
                  </a:solidFill>
                  <a:cs typeface="Arial" panose="020B0604020202020204" pitchFamily="34" charset="0"/>
                  <a:sym typeface="Arial"/>
                </a:rPr>
                <a:t>2030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fr-FR" sz="900" b="1" kern="0">
                  <a:solidFill>
                    <a:srgbClr val="7F9030"/>
                  </a:solidFill>
                  <a:cs typeface="Arial" panose="020B0604020202020204" pitchFamily="34" charset="0"/>
                  <a:sym typeface="Arial"/>
                </a:rPr>
                <a:t>Des territoires durablement transformés</a:t>
              </a:r>
            </a:p>
          </p:txBody>
        </p:sp>
        <p:sp>
          <p:nvSpPr>
            <p:cNvPr id="67" name="Flèche : bas 66">
              <a:extLst>
                <a:ext uri="{FF2B5EF4-FFF2-40B4-BE49-F238E27FC236}">
                  <a16:creationId xmlns:a16="http://schemas.microsoft.com/office/drawing/2014/main" id="{A0BB9329-4AE4-4EE1-AA94-6050EF1EB1C5}"/>
                </a:ext>
              </a:extLst>
            </p:cNvPr>
            <p:cNvSpPr/>
            <p:nvPr/>
          </p:nvSpPr>
          <p:spPr>
            <a:xfrm rot="16200000">
              <a:off x="8635457" y="3132028"/>
              <a:ext cx="180000" cy="3960000"/>
            </a:xfrm>
            <a:prstGeom prst="downArrow">
              <a:avLst/>
            </a:prstGeom>
            <a:solidFill>
              <a:srgbClr val="7F903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fr-FR" sz="1400" kern="0">
                <a:solidFill>
                  <a:srgbClr val="000000"/>
                </a:solidFill>
                <a:sym typeface="Arial"/>
              </a:endParaRPr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042152A4-10A6-4FB5-AEDE-E474F2241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30263" y="4754573"/>
              <a:ext cx="288470" cy="288470"/>
            </a:xfrm>
            <a:prstGeom prst="rect">
              <a:avLst/>
            </a:prstGeom>
          </p:spPr>
        </p:pic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967A4F2F-790E-4EB5-B1C4-6FC8E8787A96}"/>
                </a:ext>
              </a:extLst>
            </p:cNvPr>
            <p:cNvGrpSpPr/>
            <p:nvPr/>
          </p:nvGrpSpPr>
          <p:grpSpPr>
            <a:xfrm>
              <a:off x="10278288" y="4789256"/>
              <a:ext cx="288471" cy="288470"/>
              <a:chOff x="8549001" y="2963398"/>
              <a:chExt cx="1723231" cy="1856216"/>
            </a:xfrm>
          </p:grpSpPr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AB86031E-4D97-4746-8D94-43CF84BA5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549001" y="3096383"/>
                <a:ext cx="1723231" cy="1723231"/>
              </a:xfrm>
              <a:prstGeom prst="rect">
                <a:avLst/>
              </a:prstGeom>
            </p:spPr>
          </p:pic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4659B5C1-4020-43D9-BEEE-9B7822E03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38316">
                <a:off x="9313327" y="2963398"/>
                <a:ext cx="571424" cy="571424"/>
              </a:xfrm>
              <a:prstGeom prst="rect">
                <a:avLst/>
              </a:prstGeom>
            </p:spPr>
          </p:pic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D6453D67-59C7-4D8F-8881-1AAA1B22EADC}"/>
                </a:ext>
              </a:extLst>
            </p:cNvPr>
            <p:cNvGrpSpPr/>
            <p:nvPr/>
          </p:nvGrpSpPr>
          <p:grpSpPr>
            <a:xfrm>
              <a:off x="7278332" y="4578879"/>
              <a:ext cx="2922584" cy="532461"/>
              <a:chOff x="6933710" y="4575776"/>
              <a:chExt cx="2082003" cy="532461"/>
            </a:xfrm>
          </p:grpSpPr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7AF56AAA-B1CB-4888-B835-9F6F176A86D9}"/>
                  </a:ext>
                </a:extLst>
              </p:cNvPr>
              <p:cNvSpPr txBox="1"/>
              <p:nvPr/>
            </p:nvSpPr>
            <p:spPr>
              <a:xfrm>
                <a:off x="6933710" y="4800460"/>
                <a:ext cx="58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fr-FR" sz="1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Arial" panose="020B0604020202020204" pitchFamily="34" charset="0"/>
                    <a:sym typeface="Arial"/>
                  </a:rPr>
                  <a:t>2020</a:t>
                </a:r>
                <a:endParaRPr lang="fr-FR" sz="800" b="1" ker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DB2D2E14-FDD6-4E90-99E5-1EB7596508D5}"/>
                  </a:ext>
                </a:extLst>
              </p:cNvPr>
              <p:cNvSpPr txBox="1"/>
              <p:nvPr/>
            </p:nvSpPr>
            <p:spPr>
              <a:xfrm>
                <a:off x="8435199" y="4793736"/>
                <a:ext cx="58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fr-FR" sz="1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Arial" panose="020B0604020202020204" pitchFamily="34" charset="0"/>
                    <a:sym typeface="Arial"/>
                  </a:rPr>
                  <a:t>2027</a:t>
                </a:r>
                <a:endParaRPr lang="fr-FR" sz="800" b="1" ker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Accolade ouvrante 63">
                <a:extLst>
                  <a:ext uri="{FF2B5EF4-FFF2-40B4-BE49-F238E27FC236}">
                    <a16:creationId xmlns:a16="http://schemas.microsoft.com/office/drawing/2014/main" id="{9D45DE45-4B86-4EA5-9E3F-AC3913637A92}"/>
                  </a:ext>
                </a:extLst>
              </p:cNvPr>
              <p:cNvSpPr/>
              <p:nvPr/>
            </p:nvSpPr>
            <p:spPr>
              <a:xfrm rot="5400000">
                <a:off x="7787105" y="3956283"/>
                <a:ext cx="251629" cy="1490616"/>
              </a:xfrm>
              <a:prstGeom prst="leftBrace">
                <a:avLst/>
              </a:prstGeom>
              <a:ln>
                <a:solidFill>
                  <a:srgbClr val="817B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fr-FR" sz="1400" kern="0">
                  <a:solidFill>
                    <a:srgbClr val="817B7B"/>
                  </a:solidFill>
                  <a:sym typeface="Arial"/>
                </a:endParaRP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3C4F8668-7D5B-4165-8A9B-4E3E86327F6A}"/>
                  </a:ext>
                </a:extLst>
              </p:cNvPr>
              <p:cNvSpPr txBox="1"/>
              <p:nvPr/>
            </p:nvSpPr>
            <p:spPr>
              <a:xfrm>
                <a:off x="7187639" y="4671654"/>
                <a:ext cx="149995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fr-FR" sz="800" kern="0">
                    <a:solidFill>
                      <a:srgbClr val="817B7B"/>
                    </a:solidFill>
                    <a:cs typeface="Arial" panose="020B0604020202020204" pitchFamily="34" charset="0"/>
                    <a:sym typeface="Arial"/>
                  </a:rPr>
                  <a:t>Convention CDC - Région</a:t>
                </a:r>
                <a:endParaRPr lang="fr-FR" sz="200" kern="0">
                  <a:solidFill>
                    <a:srgbClr val="817B7B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D1228B9-D78E-4AB5-B2A7-4F753587EAA1}"/>
              </a:ext>
            </a:extLst>
          </p:cNvPr>
          <p:cNvSpPr/>
          <p:nvPr/>
        </p:nvSpPr>
        <p:spPr>
          <a:xfrm>
            <a:off x="1391888" y="4009943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7F9030"/>
                </a:solidFill>
                <a:cs typeface="Arial" panose="020B0604020202020204" pitchFamily="34" charset="0"/>
                <a:sym typeface="Arial"/>
              </a:rPr>
              <a:t>43,2 M€</a:t>
            </a:r>
            <a:endParaRPr lang="fr-FR" sz="1050" kern="0">
              <a:solidFill>
                <a:srgbClr val="7F903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F47CAE-0713-43C1-9803-16E52DA07D04}"/>
              </a:ext>
            </a:extLst>
          </p:cNvPr>
          <p:cNvSpPr/>
          <p:nvPr/>
        </p:nvSpPr>
        <p:spPr>
          <a:xfrm>
            <a:off x="1114931" y="4501865"/>
            <a:ext cx="25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B1003B"/>
                </a:solidFill>
                <a:cs typeface="Arial" panose="020B0604020202020204" pitchFamily="34" charset="0"/>
                <a:sym typeface="Arial"/>
              </a:rPr>
              <a:t>32%</a:t>
            </a: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(13,6 M€) : Subventions PIA</a:t>
            </a:r>
            <a:endParaRPr lang="fr-FR" sz="1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5C5329D-38FF-4091-9031-B408BD6A8E6C}"/>
              </a:ext>
            </a:extLst>
          </p:cNvPr>
          <p:cNvSpPr/>
          <p:nvPr/>
        </p:nvSpPr>
        <p:spPr>
          <a:xfrm>
            <a:off x="1391888" y="3754594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kern="0">
                <a:solidFill>
                  <a:srgbClr val="7F9030"/>
                </a:solidFill>
                <a:cs typeface="Arial" panose="020B0604020202020204" pitchFamily="34" charset="0"/>
                <a:sym typeface="Arial"/>
              </a:rPr>
              <a:t>Budget des actions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71A1AB-83D3-4CFA-9CE0-C9777B553C2E}"/>
              </a:ext>
            </a:extLst>
          </p:cNvPr>
          <p:cNvSpPr/>
          <p:nvPr/>
        </p:nvSpPr>
        <p:spPr>
          <a:xfrm>
            <a:off x="4524741" y="3733647"/>
            <a:ext cx="2337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kern="0">
                <a:solidFill>
                  <a:srgbClr val="7F9030"/>
                </a:solidFill>
                <a:cs typeface="Arial" panose="020B0604020202020204" pitchFamily="34" charset="0"/>
                <a:sym typeface="Arial"/>
              </a:rPr>
              <a:t>Potentiel d’investissement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C43D9E-E7F7-40AA-BB84-1231117100F8}"/>
              </a:ext>
            </a:extLst>
          </p:cNvPr>
          <p:cNvSpPr/>
          <p:nvPr/>
        </p:nvSpPr>
        <p:spPr>
          <a:xfrm>
            <a:off x="4692638" y="4018987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7F9030"/>
                </a:solidFill>
                <a:cs typeface="Arial" panose="020B0604020202020204" pitchFamily="34" charset="0"/>
                <a:sym typeface="Arial"/>
              </a:rPr>
              <a:t>200 M€</a:t>
            </a:r>
            <a:endParaRPr lang="fr-FR" sz="1050" kern="0">
              <a:solidFill>
                <a:srgbClr val="7F903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6E8F33D-7F70-4823-BEB5-C15AACB3CCE6}"/>
              </a:ext>
            </a:extLst>
          </p:cNvPr>
          <p:cNvSpPr/>
          <p:nvPr/>
        </p:nvSpPr>
        <p:spPr>
          <a:xfrm>
            <a:off x="4455102" y="5366966"/>
            <a:ext cx="26474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70% </a:t>
            </a: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(140M€)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Autres souscripteurs privés et publics </a:t>
            </a:r>
            <a:r>
              <a:rPr lang="fr-FR" sz="105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(dont Région)  </a:t>
            </a:r>
            <a:endParaRPr lang="fr-FR" sz="1200" kern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9CA3A4D-7F5B-41EE-A7A2-1D174F9E4919}"/>
              </a:ext>
            </a:extLst>
          </p:cNvPr>
          <p:cNvSpPr/>
          <p:nvPr/>
        </p:nvSpPr>
        <p:spPr>
          <a:xfrm>
            <a:off x="4428849" y="4940044"/>
            <a:ext cx="2647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dont 20 M€ via les Fonds VitiREV</a:t>
            </a:r>
          </a:p>
        </p:txBody>
      </p:sp>
      <p:sp>
        <p:nvSpPr>
          <p:cNvPr id="99" name="Triangle isocèle 98">
            <a:extLst>
              <a:ext uri="{FF2B5EF4-FFF2-40B4-BE49-F238E27FC236}">
                <a16:creationId xmlns:a16="http://schemas.microsoft.com/office/drawing/2014/main" id="{EA2B527C-FD37-4A58-96A7-53AADB838639}"/>
              </a:ext>
            </a:extLst>
          </p:cNvPr>
          <p:cNvSpPr/>
          <p:nvPr/>
        </p:nvSpPr>
        <p:spPr>
          <a:xfrm rot="10800000">
            <a:off x="1756404" y="4296230"/>
            <a:ext cx="957321" cy="143721"/>
          </a:xfrm>
          <a:prstGeom prst="triangle">
            <a:avLst/>
          </a:prstGeom>
          <a:solidFill>
            <a:srgbClr val="8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E1F827-A552-45C6-9D42-CF1F87750A48}"/>
              </a:ext>
            </a:extLst>
          </p:cNvPr>
          <p:cNvSpPr/>
          <p:nvPr/>
        </p:nvSpPr>
        <p:spPr>
          <a:xfrm>
            <a:off x="1114931" y="4863006"/>
            <a:ext cx="252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15% </a:t>
            </a: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(6,4 M€ 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co-financement Région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9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(DG agri, numérique, recherche,…)</a:t>
            </a:r>
            <a:endParaRPr lang="fr-FR" sz="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8CE392A-7253-4C54-9C88-72EE716C43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4" y="5736106"/>
            <a:ext cx="387844" cy="38784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6D54A3D0-85C8-4B03-829F-AB3F69CE6EC2}"/>
              </a:ext>
            </a:extLst>
          </p:cNvPr>
          <p:cNvSpPr/>
          <p:nvPr/>
        </p:nvSpPr>
        <p:spPr>
          <a:xfrm>
            <a:off x="1114931" y="5565600"/>
            <a:ext cx="25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53% </a:t>
            </a: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(23 M€ 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Autres co-financements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8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(interprofessions, organismes privés et publics, porteurs d’action)</a:t>
            </a:r>
            <a:endParaRPr lang="fr-FR" sz="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367F23C8-7110-46D6-B5B2-009F2EBD9A36}"/>
              </a:ext>
            </a:extLst>
          </p:cNvPr>
          <p:cNvSpPr/>
          <p:nvPr/>
        </p:nvSpPr>
        <p:spPr>
          <a:xfrm rot="10800000">
            <a:off x="5077270" y="4296230"/>
            <a:ext cx="957321" cy="143721"/>
          </a:xfrm>
          <a:prstGeom prst="triangle">
            <a:avLst/>
          </a:prstGeom>
          <a:solidFill>
            <a:srgbClr val="81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264E66-C677-4607-8C72-ABCBC36B43A5}"/>
              </a:ext>
            </a:extLst>
          </p:cNvPr>
          <p:cNvSpPr/>
          <p:nvPr/>
        </p:nvSpPr>
        <p:spPr>
          <a:xfrm>
            <a:off x="4382053" y="4501865"/>
            <a:ext cx="258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400" b="1" kern="0">
                <a:solidFill>
                  <a:srgbClr val="B1003B"/>
                </a:solidFill>
                <a:cs typeface="Arial" panose="020B0604020202020204" pitchFamily="34" charset="0"/>
                <a:sym typeface="Arial"/>
              </a:rPr>
              <a:t>30%</a:t>
            </a:r>
            <a:r>
              <a:rPr lang="fr-FR" sz="12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 (60 M€) : Fonds propres PIA</a:t>
            </a:r>
            <a:endParaRPr lang="fr-FR" sz="1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8FB29D-0849-461B-8EEA-CF8AB3D98DBF}"/>
              </a:ext>
            </a:extLst>
          </p:cNvPr>
          <p:cNvSpPr/>
          <p:nvPr/>
        </p:nvSpPr>
        <p:spPr>
          <a:xfrm>
            <a:off x="4434641" y="4715106"/>
            <a:ext cx="2647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dont 40 M€ d’investissements directs</a:t>
            </a:r>
            <a:endParaRPr lang="fr-FR" sz="11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E811322-E169-401C-A293-B10B522E29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849" y="5471618"/>
            <a:ext cx="360000" cy="360000"/>
          </a:xfrm>
          <a:prstGeom prst="rect">
            <a:avLst/>
          </a:prstGeom>
        </p:spPr>
      </p:pic>
      <p:pic>
        <p:nvPicPr>
          <p:cNvPr id="1026" name="Picture 2" descr="Programme d&amp;#39;investissements d&amp;#39;avenir | Banque des Territoires">
            <a:extLst>
              <a:ext uri="{FF2B5EF4-FFF2-40B4-BE49-F238E27FC236}">
                <a16:creationId xmlns:a16="http://schemas.microsoft.com/office/drawing/2014/main" id="{ED6F9B34-3395-4E11-8EC4-668BA140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02" y="4419953"/>
            <a:ext cx="46190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Programme d&amp;#39;investissements d&amp;#39;avenir | Banque des Territoires">
            <a:extLst>
              <a:ext uri="{FF2B5EF4-FFF2-40B4-BE49-F238E27FC236}">
                <a16:creationId xmlns:a16="http://schemas.microsoft.com/office/drawing/2014/main" id="{7C8D667C-5442-4CA3-9693-87E4A3F6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378" y="4419953"/>
            <a:ext cx="46190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D14C528E-E303-4821-A8C9-3BE795B02AFB}"/>
              </a:ext>
            </a:extLst>
          </p:cNvPr>
          <p:cNvGrpSpPr/>
          <p:nvPr/>
        </p:nvGrpSpPr>
        <p:grpSpPr>
          <a:xfrm>
            <a:off x="944386" y="2616526"/>
            <a:ext cx="474031" cy="456209"/>
            <a:chOff x="7630103" y="2152562"/>
            <a:chExt cx="1713458" cy="1208138"/>
          </a:xfrm>
        </p:grpSpPr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55760ADA-B20E-47CF-942B-683570E09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0103" y="2197784"/>
              <a:ext cx="802451" cy="802452"/>
            </a:xfrm>
            <a:prstGeom prst="rect">
              <a:avLst/>
            </a:prstGeom>
          </p:spPr>
        </p:pic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2054D884-86B9-4F0B-A07D-68F0EF7BB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1110" y="2152562"/>
              <a:ext cx="802451" cy="802452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EC527B66-B995-4E68-8F08-E5EB2DC0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4275" y="2395563"/>
              <a:ext cx="965136" cy="965137"/>
            </a:xfrm>
            <a:prstGeom prst="rect">
              <a:avLst/>
            </a:prstGeom>
          </p:spPr>
        </p:pic>
      </p:grpSp>
      <p:pic>
        <p:nvPicPr>
          <p:cNvPr id="111" name="Picture 2" descr="Résultat de recherche d'images pour &quot;region nouvelle aquitaine&quot;&quot;">
            <a:extLst>
              <a:ext uri="{FF2B5EF4-FFF2-40B4-BE49-F238E27FC236}">
                <a16:creationId xmlns:a16="http://schemas.microsoft.com/office/drawing/2014/main" id="{7AD8B74A-F339-4165-ACC3-00D2FF6B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75" y="4961959"/>
            <a:ext cx="430553" cy="5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EB78470-4795-4933-86D7-7EB057C4425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02" y="1801317"/>
            <a:ext cx="620718" cy="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16211" y="183828"/>
            <a:ext cx="451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F9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Merci à vous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81" y="1075036"/>
            <a:ext cx="6005388" cy="45040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53168" y="2177849"/>
            <a:ext cx="3391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www.naqui.fr/vitirev</a:t>
            </a:r>
            <a:endParaRPr lang="fr-FR" dirty="0" smtClean="0"/>
          </a:p>
          <a:p>
            <a:r>
              <a:rPr lang="fr-FR" dirty="0" smtClean="0"/>
              <a:t>vitirev@nouvelle-aquitaine</a:t>
            </a:r>
            <a:r>
              <a:rPr lang="fr-FR" dirty="0"/>
              <a:t>.</a:t>
            </a:r>
            <a:r>
              <a:rPr lang="fr-FR" dirty="0" smtClean="0"/>
              <a:t>fr</a:t>
            </a:r>
          </a:p>
          <a:p>
            <a:r>
              <a:rPr lang="fr-FR" dirty="0" smtClean="0"/>
              <a:t>n.elia@gironde.chambagri.fr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65" y="951670"/>
            <a:ext cx="3381164" cy="11860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059" y="5876010"/>
            <a:ext cx="1151573" cy="5150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978" y="5653534"/>
            <a:ext cx="869028" cy="86902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8031892" y="3564925"/>
            <a:ext cx="3567498" cy="1613523"/>
            <a:chOff x="1090013" y="1952377"/>
            <a:chExt cx="10137764" cy="459070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F73CAF1-D3F9-4481-A349-AC1504ED2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792" y="1952377"/>
              <a:ext cx="10075985" cy="459070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22B36B-CC4F-4FCB-9904-FFEC44170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22"/>
                      </a14:imgEffect>
                      <a14:imgEffect>
                        <a14:brightnessContrast bright="16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013" y="3157627"/>
              <a:ext cx="9351281" cy="17852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00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BA4AF1-54B3-4408-A026-A46358C01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1" b="4454"/>
          <a:stretch/>
        </p:blipFill>
        <p:spPr>
          <a:xfrm>
            <a:off x="2983639" y="30236"/>
            <a:ext cx="6327785" cy="682776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5730F9A-4F3A-4BEE-ABFA-D3637ED18942}"/>
              </a:ext>
            </a:extLst>
          </p:cNvPr>
          <p:cNvSpPr/>
          <p:nvPr/>
        </p:nvSpPr>
        <p:spPr>
          <a:xfrm>
            <a:off x="3468210" y="4465090"/>
            <a:ext cx="2112885" cy="64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6E30D4-0DBB-4C8A-A2DA-991B623AE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9" y="218941"/>
            <a:ext cx="2665927" cy="16613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9C246C-10A3-42F0-A301-C9230445194A}"/>
              </a:ext>
            </a:extLst>
          </p:cNvPr>
          <p:cNvSpPr/>
          <p:nvPr/>
        </p:nvSpPr>
        <p:spPr>
          <a:xfrm>
            <a:off x="51469" y="3723259"/>
            <a:ext cx="2843117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white"/>
                </a:solidFill>
                <a:latin typeface="Georgia" panose="02040502050405020303" pitchFamily="18" charset="0"/>
                <a:cs typeface="Arial"/>
                <a:sym typeface="Arial"/>
              </a:rPr>
              <a:t>Les ambitions du Gouvernement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white"/>
                </a:solidFill>
                <a:latin typeface="Georgia" panose="02040502050405020303" pitchFamily="18" charset="0"/>
                <a:cs typeface="Arial"/>
                <a:sym typeface="Arial"/>
              </a:rPr>
              <a:t>=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white"/>
                </a:solidFill>
                <a:latin typeface="Georgia" panose="02040502050405020303" pitchFamily="18" charset="0"/>
                <a:cs typeface="Arial"/>
                <a:sym typeface="Arial"/>
              </a:rPr>
              <a:t>faire de la France un modèle en matière de transition écologique, de société de compétences et d'économie d'innovation.</a:t>
            </a:r>
            <a:endParaRPr lang="fr-FR">
              <a:solidFill>
                <a:prstClr val="white"/>
              </a:solidFill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C337E-004D-493A-BF04-A8D798771D55}"/>
              </a:ext>
            </a:extLst>
          </p:cNvPr>
          <p:cNvSpPr/>
          <p:nvPr/>
        </p:nvSpPr>
        <p:spPr>
          <a:xfrm>
            <a:off x="9311424" y="689517"/>
            <a:ext cx="2880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Programme d’Investissements d’Avenir – PIA : 450 M€ pour soutenir 24 projets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Projets </a:t>
            </a:r>
            <a:r>
              <a:rPr lang="fr-FR" sz="1600" b="1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</a:t>
            </a:r>
            <a:r>
              <a:rPr lang="fr-FR" sz="1600" b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-construits avec les acteurs locaux </a:t>
            </a: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 collectivités territoriales et partenaires engagés dans le développement économique des territoires.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fr-FR" sz="160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transition énergétique,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évolution des compétences et métiers,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évolution des pratiques agricoles</a:t>
            </a: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reconquête industrielle,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nouvelles mobilités,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transitions numériques</a:t>
            </a: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innovation dans les systèmes de santé</a:t>
            </a:r>
          </a:p>
        </p:txBody>
      </p:sp>
    </p:spTree>
    <p:extLst>
      <p:ext uri="{BB962C8B-B14F-4D97-AF65-F5344CB8AC3E}">
        <p14:creationId xmlns:p14="http://schemas.microsoft.com/office/powerpoint/2010/main" val="29654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TRANSFORMATION QUI S’OPÈRE SUR PLUSIEURS THÉMATIQUES CLÉS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08D5271-333D-4181-B910-847914230505}"/>
              </a:ext>
            </a:extLst>
          </p:cNvPr>
          <p:cNvGrpSpPr/>
          <p:nvPr/>
        </p:nvGrpSpPr>
        <p:grpSpPr>
          <a:xfrm>
            <a:off x="4521517" y="2175372"/>
            <a:ext cx="3484243" cy="3389899"/>
            <a:chOff x="4228216" y="2238872"/>
            <a:chExt cx="3484243" cy="3389899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68CE6C8C-992C-4DFF-8E6C-3F418FB20AC0}"/>
                </a:ext>
              </a:extLst>
            </p:cNvPr>
            <p:cNvSpPr/>
            <p:nvPr/>
          </p:nvSpPr>
          <p:spPr>
            <a:xfrm>
              <a:off x="4472459" y="2244059"/>
              <a:ext cx="3240000" cy="3240000"/>
            </a:xfrm>
            <a:prstGeom prst="arc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A47D8D5D-EA54-4ED0-983E-9B24341E4C5E}"/>
                </a:ext>
              </a:extLst>
            </p:cNvPr>
            <p:cNvSpPr/>
            <p:nvPr/>
          </p:nvSpPr>
          <p:spPr>
            <a:xfrm flipH="1">
              <a:off x="4228216" y="2238872"/>
              <a:ext cx="3240000" cy="3240000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21F46456-10F7-40C3-B273-A962D102913C}"/>
                </a:ext>
              </a:extLst>
            </p:cNvPr>
            <p:cNvSpPr/>
            <p:nvPr/>
          </p:nvSpPr>
          <p:spPr>
            <a:xfrm flipH="1" flipV="1">
              <a:off x="4228216" y="2383584"/>
              <a:ext cx="3240000" cy="3240000"/>
            </a:xfrm>
            <a:prstGeom prst="arc">
              <a:avLst/>
            </a:prstGeom>
            <a:ln w="19050">
              <a:solidFill>
                <a:srgbClr val="7F903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7B4274E-952F-4123-8A10-54AF226DDF85}"/>
                </a:ext>
              </a:extLst>
            </p:cNvPr>
            <p:cNvSpPr/>
            <p:nvPr/>
          </p:nvSpPr>
          <p:spPr>
            <a:xfrm flipV="1">
              <a:off x="4472459" y="2388771"/>
              <a:ext cx="3240000" cy="3240000"/>
            </a:xfrm>
            <a:prstGeom prst="arc">
              <a:avLst/>
            </a:prstGeom>
            <a:ln w="19050">
              <a:solidFill>
                <a:srgbClr val="A9BB4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B415A8A-FD27-4BF4-A465-912A8C0B27F7}"/>
              </a:ext>
            </a:extLst>
          </p:cNvPr>
          <p:cNvGrpSpPr/>
          <p:nvPr/>
        </p:nvGrpSpPr>
        <p:grpSpPr>
          <a:xfrm>
            <a:off x="4889197" y="2489693"/>
            <a:ext cx="2736000" cy="2736000"/>
            <a:chOff x="4673514" y="2871222"/>
            <a:chExt cx="2520000" cy="2520000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8B3E088-4DB5-4A49-982C-8BDA6D29149B}"/>
                </a:ext>
              </a:extLst>
            </p:cNvPr>
            <p:cNvSpPr/>
            <p:nvPr/>
          </p:nvSpPr>
          <p:spPr>
            <a:xfrm>
              <a:off x="4673514" y="2871222"/>
              <a:ext cx="2520000" cy="2520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  <a:t>LABORATOIRES </a:t>
              </a:r>
              <a:b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  <a:t>D’INNOVATION </a:t>
              </a:r>
              <a:b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  <a:t>TERRITORIALE</a:t>
              </a:r>
              <a:r>
                <a:rPr lang="fr-FR" sz="160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(Expérimentations locales et </a:t>
              </a:r>
              <a:b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>
                  <a:latin typeface="Arial" panose="020B0604020202020204" pitchFamily="34" charset="0"/>
                  <a:cs typeface="Arial" panose="020B0604020202020204" pitchFamily="34" charset="0"/>
                </a:rPr>
                <a:t>concertation citoyenne)</a:t>
              </a:r>
            </a:p>
          </p:txBody>
        </p:sp>
        <p:sp>
          <p:nvSpPr>
            <p:cNvPr id="42" name="Nouvelles technologies,…">
              <a:extLst>
                <a:ext uri="{FF2B5EF4-FFF2-40B4-BE49-F238E27FC236}">
                  <a16:creationId xmlns:a16="http://schemas.microsoft.com/office/drawing/2014/main" id="{FFADA534-3101-409C-A270-BA09E531615F}"/>
                </a:ext>
              </a:extLst>
            </p:cNvPr>
            <p:cNvSpPr txBox="1"/>
            <p:nvPr/>
          </p:nvSpPr>
          <p:spPr>
            <a:xfrm>
              <a:off x="5731224" y="4674262"/>
              <a:ext cx="403071" cy="2365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Axes</a:t>
              </a:r>
            </a:p>
          </p:txBody>
        </p:sp>
        <p:sp>
          <p:nvSpPr>
            <p:cNvPr id="43" name="Nouvelles technologies,…">
              <a:extLst>
                <a:ext uri="{FF2B5EF4-FFF2-40B4-BE49-F238E27FC236}">
                  <a16:creationId xmlns:a16="http://schemas.microsoft.com/office/drawing/2014/main" id="{0A3219BC-CEF4-457F-9282-357F802B3FF4}"/>
                </a:ext>
              </a:extLst>
            </p:cNvPr>
            <p:cNvSpPr txBox="1"/>
            <p:nvPr/>
          </p:nvSpPr>
          <p:spPr>
            <a:xfrm>
              <a:off x="4852760" y="4799869"/>
              <a:ext cx="2160000" cy="5200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F0CE61F6-BF8B-4A6B-9C3A-9FCC50B8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296" y="2947531"/>
              <a:ext cx="612495" cy="612495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BEE6591-B75D-4E08-9543-08B83A167241}"/>
              </a:ext>
            </a:extLst>
          </p:cNvPr>
          <p:cNvGrpSpPr/>
          <p:nvPr/>
        </p:nvGrpSpPr>
        <p:grpSpPr>
          <a:xfrm>
            <a:off x="28472" y="4236111"/>
            <a:ext cx="5005296" cy="2339102"/>
            <a:chOff x="28472" y="4236111"/>
            <a:chExt cx="5005296" cy="2339102"/>
          </a:xfrm>
        </p:grpSpPr>
        <p:sp>
          <p:nvSpPr>
            <p:cNvPr id="34" name="Nouvelles technologies,…">
              <a:extLst>
                <a:ext uri="{FF2B5EF4-FFF2-40B4-BE49-F238E27FC236}">
                  <a16:creationId xmlns:a16="http://schemas.microsoft.com/office/drawing/2014/main" id="{E9136F26-FFEF-4C73-BF64-0DE981897A98}"/>
                </a:ext>
              </a:extLst>
            </p:cNvPr>
            <p:cNvSpPr txBox="1"/>
            <p:nvPr/>
          </p:nvSpPr>
          <p:spPr>
            <a:xfrm>
              <a:off x="3604323" y="5793468"/>
              <a:ext cx="437620" cy="256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sz="1200" b="1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Axes</a:t>
              </a:r>
            </a:p>
          </p:txBody>
        </p:sp>
        <p:sp>
          <p:nvSpPr>
            <p:cNvPr id="35" name="Nouvelles technologies,…">
              <a:extLst>
                <a:ext uri="{FF2B5EF4-FFF2-40B4-BE49-F238E27FC236}">
                  <a16:creationId xmlns:a16="http://schemas.microsoft.com/office/drawing/2014/main" id="{EEFC4FC0-FBAA-4E38-A74B-F928DDAB3F37}"/>
                </a:ext>
              </a:extLst>
            </p:cNvPr>
            <p:cNvSpPr txBox="1"/>
            <p:nvPr/>
          </p:nvSpPr>
          <p:spPr>
            <a:xfrm>
              <a:off x="2820275" y="5887830"/>
              <a:ext cx="2005714" cy="5645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lang="fr-FR" sz="3200" b="1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fr-FR" sz="1100" b="1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fr-FR" sz="3200" b="1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sz="3200" b="1">
                <a:solidFill>
                  <a:srgbClr val="7F90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9B9FADB-F766-4071-A5ED-AEF68FCA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28" y="4405568"/>
              <a:ext cx="581409" cy="581409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0595EF-7237-4C9F-92DE-0829B06FE8FE}"/>
                </a:ext>
              </a:extLst>
            </p:cNvPr>
            <p:cNvSpPr/>
            <p:nvPr/>
          </p:nvSpPr>
          <p:spPr>
            <a:xfrm>
              <a:off x="2612497" y="4947661"/>
              <a:ext cx="24212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 des métiers </a:t>
              </a:r>
              <a:r>
                <a:rPr lang="fr-FR" sz="1600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</a:t>
              </a:r>
              <a:br>
                <a:rPr lang="fr-FR" sz="1600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>
                  <a:solidFill>
                    <a:srgbClr val="7F9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attractivité des territoires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0839DCC-697B-4381-A5AD-3FDE9E28A7D0}"/>
                </a:ext>
              </a:extLst>
            </p:cNvPr>
            <p:cNvSpPr txBox="1"/>
            <p:nvPr/>
          </p:nvSpPr>
          <p:spPr>
            <a:xfrm>
              <a:off x="28472" y="4236111"/>
              <a:ext cx="2622011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Exemples d’actions</a:t>
              </a:r>
            </a:p>
            <a:p>
              <a:pPr algn="ctr"/>
              <a:endParaRPr lang="fr-FR" sz="800"/>
            </a:p>
            <a:p>
              <a:pPr algn="ctr"/>
              <a:r>
                <a:rPr lang="fr-FR" sz="1200"/>
                <a:t>Moderniser l'offre de formation viticole grâce à des outils pédagogiques innovants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Expérimenter de nouvelles formes d’incitation par une approche comportementale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Susciter les vocations pour les métiers de la viticulture</a:t>
              </a: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81934FC2-8418-4292-ADC7-949D4786E428}"/>
                </a:ext>
              </a:extLst>
            </p:cNvPr>
            <p:cNvCxnSpPr>
              <a:cxnSpLocks/>
            </p:cNvCxnSpPr>
            <p:nvPr/>
          </p:nvCxnSpPr>
          <p:spPr>
            <a:xfrm>
              <a:off x="2650484" y="4470869"/>
              <a:ext cx="0" cy="1980000"/>
            </a:xfrm>
            <a:prstGeom prst="line">
              <a:avLst/>
            </a:prstGeom>
            <a:ln w="19050">
              <a:solidFill>
                <a:srgbClr val="7F9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B7E79AC-5637-453D-B41B-963979DAB3F7}"/>
              </a:ext>
            </a:extLst>
          </p:cNvPr>
          <p:cNvGrpSpPr/>
          <p:nvPr/>
        </p:nvGrpSpPr>
        <p:grpSpPr>
          <a:xfrm>
            <a:off x="7506068" y="1264268"/>
            <a:ext cx="4610055" cy="2154436"/>
            <a:chOff x="7506068" y="1264268"/>
            <a:chExt cx="4610055" cy="2154436"/>
          </a:xfrm>
        </p:grpSpPr>
        <p:sp>
          <p:nvSpPr>
            <p:cNvPr id="30" name="Nouvelles technologies,…">
              <a:extLst>
                <a:ext uri="{FF2B5EF4-FFF2-40B4-BE49-F238E27FC236}">
                  <a16:creationId xmlns:a16="http://schemas.microsoft.com/office/drawing/2014/main" id="{C17248DF-2CDE-4D67-97AE-9EC743D1EAB9}"/>
                </a:ext>
              </a:extLst>
            </p:cNvPr>
            <p:cNvSpPr txBox="1"/>
            <p:nvPr/>
          </p:nvSpPr>
          <p:spPr>
            <a:xfrm>
              <a:off x="8289713" y="2557618"/>
              <a:ext cx="352662" cy="256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sz="12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</a:t>
              </a:r>
            </a:p>
          </p:txBody>
        </p:sp>
        <p:sp>
          <p:nvSpPr>
            <p:cNvPr id="31" name="Nouvelles technologies,…">
              <a:extLst>
                <a:ext uri="{FF2B5EF4-FFF2-40B4-BE49-F238E27FC236}">
                  <a16:creationId xmlns:a16="http://schemas.microsoft.com/office/drawing/2014/main" id="{6A182DAF-9A49-4C08-B636-9DAC2346058D}"/>
                </a:ext>
              </a:extLst>
            </p:cNvPr>
            <p:cNvSpPr txBox="1"/>
            <p:nvPr/>
          </p:nvSpPr>
          <p:spPr>
            <a:xfrm>
              <a:off x="8174530" y="2651424"/>
              <a:ext cx="583028" cy="5645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lang="fr-FR" sz="32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DB89FDD-3AD9-4364-A9DA-3AF5E3C40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844" y="1414872"/>
              <a:ext cx="608400" cy="6084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CD5FFA-AD50-498A-9392-3261C46C7B75}"/>
                </a:ext>
              </a:extLst>
            </p:cNvPr>
            <p:cNvSpPr/>
            <p:nvPr/>
          </p:nvSpPr>
          <p:spPr>
            <a:xfrm>
              <a:off x="7506068" y="1951395"/>
              <a:ext cx="19199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 numérique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710A619-94E6-4B21-9882-EF85407C3C1B}"/>
                </a:ext>
              </a:extLst>
            </p:cNvPr>
            <p:cNvSpPr txBox="1"/>
            <p:nvPr/>
          </p:nvSpPr>
          <p:spPr>
            <a:xfrm>
              <a:off x="9524123" y="1264268"/>
              <a:ext cx="259200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Exemples d’actions</a:t>
              </a:r>
            </a:p>
            <a:p>
              <a:pPr algn="ctr"/>
              <a:endParaRPr lang="fr-FR" sz="800"/>
            </a:p>
            <a:p>
              <a:pPr algn="ctr"/>
              <a:r>
                <a:rPr lang="fr-FR" sz="1200"/>
                <a:t>Plateforme numérique collaborative </a:t>
              </a:r>
              <a:r>
                <a:rPr lang="fr-FR" sz="1200" err="1"/>
                <a:t>VitiData</a:t>
              </a:r>
              <a:endParaRPr lang="fr-FR" sz="1200"/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Coconstruire des interfaces centrées sur les utilisateurs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Plateforme d’expérimentation de test et de démonstration des innovations numériques</a:t>
              </a: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43D23B8F-ACD7-4A00-9E6A-52C201A4A7C9}"/>
                </a:ext>
              </a:extLst>
            </p:cNvPr>
            <p:cNvCxnSpPr>
              <a:cxnSpLocks/>
            </p:cNvCxnSpPr>
            <p:nvPr/>
          </p:nvCxnSpPr>
          <p:spPr>
            <a:xfrm>
              <a:off x="9419819" y="1485900"/>
              <a:ext cx="0" cy="165735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F24D1C6-5BBC-4075-AC02-33899A804251}"/>
              </a:ext>
            </a:extLst>
          </p:cNvPr>
          <p:cNvGrpSpPr/>
          <p:nvPr/>
        </p:nvGrpSpPr>
        <p:grpSpPr>
          <a:xfrm>
            <a:off x="7360298" y="4081733"/>
            <a:ext cx="4803229" cy="2462213"/>
            <a:chOff x="7360298" y="4081733"/>
            <a:chExt cx="4803229" cy="2462213"/>
          </a:xfrm>
        </p:grpSpPr>
        <p:sp>
          <p:nvSpPr>
            <p:cNvPr id="48" name="Nouvelles technologies,…">
              <a:extLst>
                <a:ext uri="{FF2B5EF4-FFF2-40B4-BE49-F238E27FC236}">
                  <a16:creationId xmlns:a16="http://schemas.microsoft.com/office/drawing/2014/main" id="{49CE78EA-9961-4378-A8FB-593550F25F7D}"/>
                </a:ext>
              </a:extLst>
            </p:cNvPr>
            <p:cNvSpPr txBox="1"/>
            <p:nvPr/>
          </p:nvSpPr>
          <p:spPr>
            <a:xfrm>
              <a:off x="8270663" y="5752470"/>
              <a:ext cx="352662" cy="256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sz="1200" b="1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</a:t>
              </a:r>
            </a:p>
          </p:txBody>
        </p:sp>
        <p:sp>
          <p:nvSpPr>
            <p:cNvPr id="49" name="Nouvelles technologies,…">
              <a:extLst>
                <a:ext uri="{FF2B5EF4-FFF2-40B4-BE49-F238E27FC236}">
                  <a16:creationId xmlns:a16="http://schemas.microsoft.com/office/drawing/2014/main" id="{8E408EA5-8614-4C93-8FF2-207CE55AC67F}"/>
                </a:ext>
              </a:extLst>
            </p:cNvPr>
            <p:cNvSpPr txBox="1"/>
            <p:nvPr/>
          </p:nvSpPr>
          <p:spPr>
            <a:xfrm>
              <a:off x="8090907" y="5856771"/>
              <a:ext cx="712175" cy="5645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lang="fr-FR" sz="3200" b="1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sz="3200" b="1">
                <a:solidFill>
                  <a:srgbClr val="A9BB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00AE8669-56E2-40DA-9AFE-9D55285C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7178" y="4407679"/>
              <a:ext cx="542483" cy="54970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ECEFEB-EEC9-4080-BDAC-96654E8DB169}"/>
                </a:ext>
              </a:extLst>
            </p:cNvPr>
            <p:cNvSpPr/>
            <p:nvPr/>
          </p:nvSpPr>
          <p:spPr>
            <a:xfrm>
              <a:off x="7360298" y="4953238"/>
              <a:ext cx="21328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Recherche</a:t>
              </a:r>
              <a:r>
                <a:rPr lang="fr-FR" sz="1600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finalisée, participative </a:t>
              </a:r>
              <a:br>
                <a:rPr lang="fr-FR" sz="1600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>
                  <a:solidFill>
                    <a:srgbClr val="A9BB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observatoires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6D2258D-1F2F-4303-B3DB-53A7420055BB}"/>
                </a:ext>
              </a:extLst>
            </p:cNvPr>
            <p:cNvSpPr txBox="1"/>
            <p:nvPr/>
          </p:nvSpPr>
          <p:spPr>
            <a:xfrm>
              <a:off x="9461243" y="4081733"/>
              <a:ext cx="270228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Exemples d’actions</a:t>
              </a:r>
            </a:p>
            <a:p>
              <a:pPr algn="ctr"/>
              <a:endParaRPr lang="fr-FR" sz="800"/>
            </a:p>
            <a:p>
              <a:pPr algn="ctr"/>
              <a:r>
                <a:rPr lang="fr-FR" sz="1200"/>
                <a:t>Résilience et inclusion des territoires avec un accompagnement par la recherche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Observatoire des coûts de production &amp; des stratégies d'entreprise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Observatoire des Pratiques, des Usages et de la Santé en lien avec les pesticides viticoles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A03C1CD-6407-4E8C-AC36-650B9EF68081}"/>
                </a:ext>
              </a:extLst>
            </p:cNvPr>
            <p:cNvCxnSpPr>
              <a:cxnSpLocks/>
            </p:cNvCxnSpPr>
            <p:nvPr/>
          </p:nvCxnSpPr>
          <p:spPr>
            <a:xfrm>
              <a:off x="9461243" y="4461344"/>
              <a:ext cx="0" cy="1980000"/>
            </a:xfrm>
            <a:prstGeom prst="line">
              <a:avLst/>
            </a:prstGeom>
            <a:ln w="19050">
              <a:solidFill>
                <a:srgbClr val="A9B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060778B-F016-4FB5-B4B9-55B098740137}"/>
              </a:ext>
            </a:extLst>
          </p:cNvPr>
          <p:cNvGrpSpPr/>
          <p:nvPr/>
        </p:nvGrpSpPr>
        <p:grpSpPr>
          <a:xfrm>
            <a:off x="28473" y="1264268"/>
            <a:ext cx="5005295" cy="2154436"/>
            <a:chOff x="28473" y="1264268"/>
            <a:chExt cx="5005295" cy="2154436"/>
          </a:xfrm>
        </p:grpSpPr>
        <p:sp>
          <p:nvSpPr>
            <p:cNvPr id="45" name="Nouvelles technologies,…">
              <a:extLst>
                <a:ext uri="{FF2B5EF4-FFF2-40B4-BE49-F238E27FC236}">
                  <a16:creationId xmlns:a16="http://schemas.microsoft.com/office/drawing/2014/main" id="{47D7D422-8359-4E2D-BE32-95030AFAB77E}"/>
                </a:ext>
              </a:extLst>
            </p:cNvPr>
            <p:cNvSpPr txBox="1"/>
            <p:nvPr/>
          </p:nvSpPr>
          <p:spPr>
            <a:xfrm>
              <a:off x="3604323" y="2619477"/>
              <a:ext cx="437620" cy="256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sz="12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Axes</a:t>
              </a:r>
            </a:p>
          </p:txBody>
        </p:sp>
        <p:sp>
          <p:nvSpPr>
            <p:cNvPr id="46" name="Nouvelles technologies,…">
              <a:extLst>
                <a:ext uri="{FF2B5EF4-FFF2-40B4-BE49-F238E27FC236}">
                  <a16:creationId xmlns:a16="http://schemas.microsoft.com/office/drawing/2014/main" id="{59E69027-3052-4570-8D4F-C1F4F3DE3EC3}"/>
                </a:ext>
              </a:extLst>
            </p:cNvPr>
            <p:cNvSpPr txBox="1"/>
            <p:nvPr/>
          </p:nvSpPr>
          <p:spPr>
            <a:xfrm>
              <a:off x="2820275" y="2729425"/>
              <a:ext cx="2005714" cy="5645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600"/>
              </a:pPr>
              <a:r>
                <a:rPr lang="fr-FR" sz="32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1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fr-FR" sz="32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fr-FR" sz="11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fr-FR" sz="32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0E87398-E572-45E8-A627-AFD429A5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27" y="1336845"/>
              <a:ext cx="619027" cy="61902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7D911F-BDEB-4572-BFA6-756160DAC3F0}"/>
                </a:ext>
              </a:extLst>
            </p:cNvPr>
            <p:cNvSpPr/>
            <p:nvPr/>
          </p:nvSpPr>
          <p:spPr>
            <a:xfrm>
              <a:off x="2612497" y="1883137"/>
              <a:ext cx="242127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Agroécologie</a:t>
              </a:r>
            </a:p>
            <a:p>
              <a:pPr algn="ctr"/>
              <a:r>
                <a:rPr lang="fr-FR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Nouvelles technologies,</a:t>
              </a:r>
            </a:p>
            <a:p>
              <a:pPr algn="ctr"/>
              <a:r>
                <a:rPr lang="fr-FR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 innovantes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FCA583B-E3E6-4A26-ADCE-B9A7FC58B642}"/>
                </a:ext>
              </a:extLst>
            </p:cNvPr>
            <p:cNvCxnSpPr>
              <a:cxnSpLocks/>
            </p:cNvCxnSpPr>
            <p:nvPr/>
          </p:nvCxnSpPr>
          <p:spPr>
            <a:xfrm>
              <a:off x="2650484" y="1485900"/>
              <a:ext cx="0" cy="16573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1DF0F8A-D08A-467B-872B-DD84450DDD77}"/>
                </a:ext>
              </a:extLst>
            </p:cNvPr>
            <p:cNvSpPr txBox="1"/>
            <p:nvPr/>
          </p:nvSpPr>
          <p:spPr>
            <a:xfrm>
              <a:off x="28473" y="1264268"/>
              <a:ext cx="255600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Exemples d’actions</a:t>
              </a:r>
            </a:p>
            <a:p>
              <a:pPr algn="ctr"/>
              <a:endParaRPr lang="fr-FR" sz="800"/>
            </a:p>
            <a:p>
              <a:pPr algn="ctr"/>
              <a:r>
                <a:rPr lang="fr-FR" sz="1200"/>
                <a:t>Développer des outils de détection et prévention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Innover sur le matériel végétal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Vignobles expérimentaux</a:t>
              </a:r>
            </a:p>
            <a:p>
              <a:pPr algn="ctr"/>
              <a:endParaRPr lang="fr-FR" sz="1200"/>
            </a:p>
            <a:p>
              <a:pPr algn="ctr"/>
              <a:r>
                <a:rPr lang="fr-FR" sz="1200"/>
                <a:t>Evénement dédié à l’investissement dans l’AgTech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6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444198-FEA5-4C8E-835E-E711821E5A3E}"/>
              </a:ext>
            </a:extLst>
          </p:cNvPr>
          <p:cNvSpPr/>
          <p:nvPr/>
        </p:nvSpPr>
        <p:spPr>
          <a:xfrm>
            <a:off x="1954548" y="1147629"/>
            <a:ext cx="7694655" cy="3227828"/>
          </a:xfrm>
          <a:prstGeom prst="rect">
            <a:avLst/>
          </a:prstGeom>
          <a:solidFill>
            <a:srgbClr val="A9BB41">
              <a:alpha val="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D0F08-BB7D-4FF9-9F6A-88CE2B9F7E6C}"/>
              </a:ext>
            </a:extLst>
          </p:cNvPr>
          <p:cNvSpPr/>
          <p:nvPr/>
        </p:nvSpPr>
        <p:spPr>
          <a:xfrm>
            <a:off x="1954548" y="3934858"/>
            <a:ext cx="7697934" cy="1982041"/>
          </a:xfrm>
          <a:prstGeom prst="rect">
            <a:avLst/>
          </a:prstGeom>
          <a:solidFill>
            <a:srgbClr val="A9BB41">
              <a:alpha val="2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D325870-FC4E-4CE1-BEC2-91EB20C9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665" y="72969"/>
            <a:ext cx="9253667" cy="762400"/>
          </a:xfrm>
        </p:spPr>
        <p:txBody>
          <a:bodyPr/>
          <a:lstStyle/>
          <a:p>
            <a:r>
              <a:rPr lang="fr-FR"/>
              <a:t>LES LIT </a:t>
            </a:r>
            <a:r>
              <a:rPr lang="fr-FR" sz="1600" b="0"/>
              <a:t>(LABORATOIRES D’INNOVATION TERRITORIALE) </a:t>
            </a:r>
            <a:r>
              <a:rPr lang="fr-FR"/>
              <a:t>: ARCHIPEL DE TERRITOIRES D’EXPÉRIMENTATION ET DE CONCERTATION CITOYENNE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7662BB-8ED9-4E60-9BC4-17D7BA10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530" y="1166341"/>
            <a:ext cx="6249831" cy="48574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1800" b="1"/>
              <a:t>Inspirés du concept de « living </a:t>
            </a:r>
            <a:r>
              <a:rPr lang="fr-FR" sz="1800" b="1" err="1"/>
              <a:t>lab</a:t>
            </a:r>
            <a:r>
              <a:rPr lang="fr-FR" sz="1800" b="1"/>
              <a:t> », les 14 LIT </a:t>
            </a:r>
            <a:r>
              <a:rPr lang="fr-FR" sz="1800" b="1" smtClean="0"/>
              <a:t>sont </a:t>
            </a:r>
            <a:r>
              <a:rPr lang="fr-FR" sz="1800" b="1"/>
              <a:t>des espaces d’expérimentation et d’innovation en conditions réelles, à un niveau local (bassins de vie)</a:t>
            </a:r>
          </a:p>
          <a:p>
            <a:pPr marL="0" lvl="1" indent="0">
              <a:buNone/>
            </a:pPr>
            <a:endParaRPr lang="fr-FR" sz="600" b="1"/>
          </a:p>
          <a:p>
            <a:pPr marL="0" lvl="1" indent="0">
              <a:lnSpc>
                <a:spcPct val="110000"/>
              </a:lnSpc>
              <a:buNone/>
            </a:pPr>
            <a:r>
              <a:rPr lang="fr-FR" sz="1600"/>
              <a:t>Des cycles d’</a:t>
            </a:r>
            <a:r>
              <a:rPr lang="fr-FR" sz="1600" b="1"/>
              <a:t>expérimentations en boucle courte sur des thématiques propres </a:t>
            </a:r>
            <a:r>
              <a:rPr lang="fr-FR" sz="1600"/>
              <a:t>(biocontrôle, lisières urbaines, biodiversité, cépages résistants, évolution des métiers du conseil, numérique, œnotourisme, etc.) </a:t>
            </a:r>
          </a:p>
          <a:p>
            <a:pPr marL="0" lvl="1" indent="0">
              <a:lnSpc>
                <a:spcPct val="110000"/>
              </a:lnSpc>
              <a:buNone/>
            </a:pPr>
            <a:endParaRPr lang="fr-FR" sz="800"/>
          </a:p>
          <a:p>
            <a:pPr marL="0" lvl="1" indent="0">
              <a:lnSpc>
                <a:spcPct val="110000"/>
              </a:lnSpc>
              <a:buNone/>
            </a:pPr>
            <a:r>
              <a:rPr lang="fr-FR" sz="1600" smtClean="0"/>
              <a:t>Des </a:t>
            </a:r>
            <a:r>
              <a:rPr lang="fr-FR" sz="1600" b="1"/>
              <a:t>parties prenantes variées et concernées par la problématique traitée </a:t>
            </a:r>
            <a:r>
              <a:rPr lang="fr-FR" sz="1600"/>
              <a:t>(viticulteurs, </a:t>
            </a:r>
            <a:r>
              <a:rPr lang="fr-FR" sz="1600" smtClean="0"/>
              <a:t>coopératives, </a:t>
            </a:r>
            <a:r>
              <a:rPr lang="fr-FR" sz="1600"/>
              <a:t>citoyens, collectivités, associations, recherche, groupements, etc.) </a:t>
            </a:r>
          </a:p>
          <a:p>
            <a:pPr marL="0" lvl="1" indent="0">
              <a:lnSpc>
                <a:spcPct val="110000"/>
              </a:lnSpc>
              <a:buNone/>
            </a:pPr>
            <a:endParaRPr lang="fr-FR" sz="240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1800" b="1"/>
              <a:t>Un Archipel de LIT : fédérateur, organisé et piloté</a:t>
            </a:r>
          </a:p>
          <a:p>
            <a:pPr marL="0" lvl="1" indent="0">
              <a:lnSpc>
                <a:spcPct val="110000"/>
              </a:lnSpc>
              <a:buNone/>
            </a:pPr>
            <a:endParaRPr lang="fr-FR" sz="600"/>
          </a:p>
          <a:p>
            <a:pPr marL="0" lvl="1" indent="0">
              <a:lnSpc>
                <a:spcPct val="110000"/>
              </a:lnSpc>
              <a:buNone/>
            </a:pPr>
            <a:r>
              <a:rPr lang="fr-FR" sz="1600" b="1"/>
              <a:t>Un Parlement des LIT dans la gouvernance VitiREV : </a:t>
            </a:r>
            <a:r>
              <a:rPr lang="fr-FR" sz="1600"/>
              <a:t>interaction  avec tous les autres axes de VitiREV.</a:t>
            </a:r>
          </a:p>
          <a:p>
            <a:pPr marL="0" lvl="1" indent="0">
              <a:lnSpc>
                <a:spcPct val="110000"/>
              </a:lnSpc>
              <a:buNone/>
            </a:pPr>
            <a:endParaRPr lang="fr-FR" sz="80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/>
              <a:t>Une </a:t>
            </a:r>
            <a:r>
              <a:rPr lang="fr-FR" sz="1600" b="1"/>
              <a:t>équipe d’intermédiation </a:t>
            </a:r>
            <a:r>
              <a:rPr lang="fr-FR" sz="1600" b="1" smtClean="0"/>
              <a:t>: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smtClean="0"/>
              <a:t>appui </a:t>
            </a:r>
            <a:r>
              <a:rPr lang="fr-FR" sz="1600"/>
              <a:t>méthodologique </a:t>
            </a:r>
            <a:r>
              <a:rPr lang="fr-FR" sz="1600" smtClean="0"/>
              <a:t>des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smtClean="0"/>
              <a:t>animateurs </a:t>
            </a:r>
            <a:r>
              <a:rPr lang="fr-FR" sz="1600"/>
              <a:t>de LIT, mise </a:t>
            </a:r>
            <a:r>
              <a:rPr lang="fr-FR" sz="1600" smtClean="0"/>
              <a:t>en réseau</a:t>
            </a:r>
            <a:r>
              <a:rPr lang="fr-FR" sz="1600"/>
              <a:t>.</a:t>
            </a:r>
          </a:p>
          <a:p>
            <a:pPr marL="0" lvl="1" indent="0">
              <a:buNone/>
            </a:pPr>
            <a:endParaRPr lang="fr-FR" sz="1600" b="1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EA3480D-9ACD-4672-B530-E01436F72B9B}"/>
              </a:ext>
            </a:extLst>
          </p:cNvPr>
          <p:cNvGrpSpPr>
            <a:grpSpLocks noChangeAspect="1"/>
          </p:cNvGrpSpPr>
          <p:nvPr/>
        </p:nvGrpSpPr>
        <p:grpSpPr>
          <a:xfrm>
            <a:off x="2067619" y="2959641"/>
            <a:ext cx="473204" cy="618095"/>
            <a:chOff x="4095962" y="1761958"/>
            <a:chExt cx="874954" cy="114285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F9CC273-6D01-4294-B86B-C758E0C9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5962" y="1761958"/>
              <a:ext cx="874954" cy="87495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5BAE551-104D-49A1-9685-3A2299D0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727" y="1848835"/>
              <a:ext cx="419424" cy="41942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43F064C-EC69-495B-B372-01ED5B8F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21" y="2484548"/>
              <a:ext cx="289998" cy="28999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2B6D18F-9E44-4225-B9B1-910842541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3050" y="2468205"/>
              <a:ext cx="289998" cy="28999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C77E709-E45D-4634-9065-E4FCFC77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043" y="2556023"/>
              <a:ext cx="348791" cy="34879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FF476F7-FB8E-4EE2-8D83-A4850A68D9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88" y="2190298"/>
            <a:ext cx="467437" cy="46743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5E8967E-2514-4EB0-B7C3-33BC0D463390}"/>
              </a:ext>
            </a:extLst>
          </p:cNvPr>
          <p:cNvCxnSpPr>
            <a:cxnSpLocks/>
          </p:cNvCxnSpPr>
          <p:nvPr/>
        </p:nvCxnSpPr>
        <p:spPr>
          <a:xfrm>
            <a:off x="2644615" y="2926688"/>
            <a:ext cx="0" cy="684000"/>
          </a:xfrm>
          <a:prstGeom prst="line">
            <a:avLst/>
          </a:prstGeom>
          <a:ln w="28575">
            <a:solidFill>
              <a:srgbClr val="7F9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221A6DA-21F7-442D-B9B9-FE6AB5D3C7FB}"/>
              </a:ext>
            </a:extLst>
          </p:cNvPr>
          <p:cNvCxnSpPr>
            <a:cxnSpLocks/>
          </p:cNvCxnSpPr>
          <p:nvPr/>
        </p:nvCxnSpPr>
        <p:spPr>
          <a:xfrm>
            <a:off x="2639073" y="1950716"/>
            <a:ext cx="5542" cy="833746"/>
          </a:xfrm>
          <a:prstGeom prst="line">
            <a:avLst/>
          </a:prstGeom>
          <a:ln w="28575">
            <a:solidFill>
              <a:srgbClr val="7F9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D0ADE39-E4C0-4C54-84F7-E1E69E19B3C1}"/>
              </a:ext>
            </a:extLst>
          </p:cNvPr>
          <p:cNvCxnSpPr>
            <a:cxnSpLocks/>
          </p:cNvCxnSpPr>
          <p:nvPr/>
        </p:nvCxnSpPr>
        <p:spPr>
          <a:xfrm flipH="1">
            <a:off x="2601382" y="4479736"/>
            <a:ext cx="1" cy="468000"/>
          </a:xfrm>
          <a:prstGeom prst="line">
            <a:avLst/>
          </a:prstGeom>
          <a:ln w="28575">
            <a:solidFill>
              <a:srgbClr val="7F9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C4755EE-B13B-49D0-A813-3F5317DE6471}"/>
              </a:ext>
            </a:extLst>
          </p:cNvPr>
          <p:cNvCxnSpPr>
            <a:cxnSpLocks/>
          </p:cNvCxnSpPr>
          <p:nvPr/>
        </p:nvCxnSpPr>
        <p:spPr>
          <a:xfrm>
            <a:off x="2601382" y="5055534"/>
            <a:ext cx="0" cy="720551"/>
          </a:xfrm>
          <a:prstGeom prst="line">
            <a:avLst/>
          </a:prstGeom>
          <a:ln w="28575">
            <a:solidFill>
              <a:srgbClr val="7F9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366F402E-7079-44A9-8841-A6537785B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844" y="4477285"/>
            <a:ext cx="468000" cy="46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14D1F89-D43B-4260-9E4E-EF89F21A68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08" y="5178213"/>
            <a:ext cx="474899" cy="4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3"/>
          <p:cNvGrpSpPr/>
          <p:nvPr/>
        </p:nvGrpSpPr>
        <p:grpSpPr>
          <a:xfrm>
            <a:off x="2806700" y="533400"/>
            <a:ext cx="5242515" cy="5956592"/>
            <a:chOff x="3329835" y="47756"/>
            <a:chExt cx="5834012" cy="6733119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29835" y="47756"/>
              <a:ext cx="5834012" cy="6733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3"/>
            <p:cNvSpPr/>
            <p:nvPr/>
          </p:nvSpPr>
          <p:spPr>
            <a:xfrm>
              <a:off x="5470233" y="268577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276808" y="4924793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906808" y="3419477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859977" y="1839925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001495" y="2807913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61495" y="839347"/>
              <a:ext cx="200309" cy="203466"/>
            </a:xfrm>
            <a:prstGeom prst="ellipse">
              <a:avLst/>
            </a:prstGeom>
            <a:solidFill>
              <a:srgbClr val="00963C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21208" y="2140338"/>
              <a:ext cx="144000" cy="1440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974302" y="2493856"/>
              <a:ext cx="200309" cy="203466"/>
            </a:xfrm>
            <a:prstGeom prst="ellipse">
              <a:avLst/>
            </a:prstGeom>
            <a:solidFill>
              <a:srgbClr val="FF7401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18538" y="2485168"/>
              <a:ext cx="200309" cy="203466"/>
            </a:xfrm>
            <a:prstGeom prst="ellipse">
              <a:avLst/>
            </a:prstGeom>
            <a:solidFill>
              <a:srgbClr val="83B717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207860" y="3700182"/>
              <a:ext cx="200309" cy="203466"/>
            </a:xfrm>
            <a:prstGeom prst="ellipse">
              <a:avLst/>
            </a:prstGeom>
            <a:solidFill>
              <a:srgbClr val="C00000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067588" y="4021742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143787" y="4342930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502158" y="5365513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083909" y="3088072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210131" y="3286758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304394" y="3573241"/>
              <a:ext cx="144000" cy="144001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577050" y="3340186"/>
              <a:ext cx="200309" cy="203466"/>
            </a:xfrm>
            <a:prstGeom prst="ellipse">
              <a:avLst/>
            </a:prstGeom>
            <a:solidFill>
              <a:srgbClr val="00963C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759164" y="3414315"/>
              <a:ext cx="144000" cy="144000"/>
            </a:xfrm>
            <a:prstGeom prst="ellipse">
              <a:avLst/>
            </a:prstGeom>
            <a:solidFill>
              <a:srgbClr val="FF740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35559" y="3509565"/>
              <a:ext cx="144000" cy="1440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228454" y="4333214"/>
            <a:ext cx="2800137" cy="33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C00000"/>
              </a:buClr>
              <a:buSzPts val="1925"/>
              <a:buFont typeface="Calibri"/>
              <a:buChar char="●"/>
            </a:pPr>
            <a:r>
              <a:rPr lang="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050561" y="1483753"/>
            <a:ext cx="2961453" cy="12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FF7401"/>
              </a:buClr>
              <a:buSzPts val="1925"/>
              <a:buFont typeface="Calibri"/>
              <a:buChar char="●"/>
            </a:pPr>
            <a:r>
              <a:rPr lang="fr" b="1" dirty="0" smtClean="0">
                <a:solidFill>
                  <a:srgbClr val="FF7401"/>
                </a:solidFill>
                <a:latin typeface="Calibri"/>
                <a:ea typeface="Calibri"/>
                <a:cs typeface="Calibri"/>
                <a:sym typeface="Calibri"/>
              </a:rPr>
              <a:t>Grand Angoulême</a:t>
            </a:r>
          </a:p>
          <a:p>
            <a:pPr marL="96493" algn="r">
              <a:lnSpc>
                <a:spcPct val="115000"/>
              </a:lnSpc>
              <a:buClr>
                <a:srgbClr val="FF7401"/>
              </a:buClr>
              <a:buSzPts val="1925"/>
            </a:pPr>
            <a:r>
              <a:rPr lang="fr-FR" sz="1600" dirty="0"/>
              <a:t>Démarche avec les acteurs du territoire sur l'agroforesterie </a:t>
            </a:r>
            <a:endParaRPr sz="1600" dirty="0" smtClean="0">
              <a:solidFill>
                <a:srgbClr val="FF74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2677" lvl="1" algn="r">
              <a:lnSpc>
                <a:spcPct val="115000"/>
              </a:lnSpc>
            </a:pPr>
            <a:endParaRPr sz="16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28992" y="786540"/>
            <a:ext cx="2661426" cy="133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6840">
              <a:lnSpc>
                <a:spcPct val="115000"/>
              </a:lnSpc>
              <a:buClr>
                <a:srgbClr val="00963C"/>
              </a:buClr>
              <a:buSzPts val="1900"/>
              <a:buFont typeface="Calibri"/>
              <a:buChar char="●"/>
            </a:pPr>
            <a:r>
              <a:rPr lang="fr" b="1" dirty="0">
                <a:solidFill>
                  <a:srgbClr val="00963C"/>
                </a:solidFill>
                <a:ea typeface="Calibri"/>
                <a:cs typeface="Calibri"/>
                <a:sym typeface="Calibri"/>
              </a:rPr>
              <a:t>Futurovin</a:t>
            </a:r>
          </a:p>
          <a:p>
            <a:pPr marL="97932">
              <a:lnSpc>
                <a:spcPct val="115000"/>
              </a:lnSpc>
              <a:buClr>
                <a:srgbClr val="00963C"/>
              </a:buClr>
              <a:buSzPts val="1900"/>
            </a:pPr>
            <a:r>
              <a:rPr lang="fr-FR" sz="1600" dirty="0"/>
              <a:t>Plantation de cépages résistants sur une parcelle communale</a:t>
            </a:r>
            <a:endParaRPr sz="1600" dirty="0">
              <a:solidFill>
                <a:srgbClr val="83B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447909" y="5459538"/>
            <a:ext cx="2614019" cy="38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8279" algn="r"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Madiran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214647" y="3679461"/>
            <a:ext cx="3819415" cy="105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C00000"/>
              </a:buClr>
              <a:buSzPts val="1925"/>
              <a:buFont typeface="Calibri"/>
              <a:buChar char="●"/>
            </a:pPr>
            <a:r>
              <a:rPr lang="fr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Bergerac</a:t>
            </a:r>
          </a:p>
          <a:p>
            <a:pPr marL="96493" algn="r">
              <a:lnSpc>
                <a:spcPct val="115000"/>
              </a:lnSpc>
              <a:buClr>
                <a:srgbClr val="C00000"/>
              </a:buClr>
              <a:buSzPts val="1925"/>
            </a:pPr>
            <a:r>
              <a:rPr lang="fr-FR" sz="1600" dirty="0" smtClean="0"/>
              <a:t>plantations </a:t>
            </a:r>
            <a:r>
              <a:rPr lang="fr-FR" sz="1600" dirty="0"/>
              <a:t>de 600 arbres </a:t>
            </a:r>
            <a:r>
              <a:rPr lang="fr-FR" sz="1600" dirty="0" smtClean="0"/>
              <a:t>fruitiers</a:t>
            </a:r>
          </a:p>
          <a:p>
            <a:pPr marL="96493" algn="r">
              <a:lnSpc>
                <a:spcPct val="115000"/>
              </a:lnSpc>
              <a:buClr>
                <a:srgbClr val="C00000"/>
              </a:buClr>
              <a:buSzPts val="1925"/>
            </a:pPr>
            <a:r>
              <a:rPr lang="fr-FR" sz="1600" dirty="0" smtClean="0"/>
              <a:t>+ 1 application cueillette riverains </a:t>
            </a:r>
            <a:endParaRPr sz="16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553E87D-C2D3-47B1-AF32-4B52E4EA76C8}"/>
              </a:ext>
            </a:extLst>
          </p:cNvPr>
          <p:cNvSpPr txBox="1"/>
          <p:nvPr/>
        </p:nvSpPr>
        <p:spPr>
          <a:xfrm>
            <a:off x="3673558" y="23553"/>
            <a:ext cx="83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réalisations concrètes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454" y="4621791"/>
            <a:ext cx="243422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Margaux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454" y="4904420"/>
            <a:ext cx="243422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Lisières urbaines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454" y="5187049"/>
            <a:ext cx="243422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GDON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 Bordeaux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454" y="2725678"/>
            <a:ext cx="3163162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00963C"/>
              </a:buClr>
              <a:buSzPts val="1925"/>
              <a:buFont typeface="Calibri"/>
              <a:buChar char="●"/>
            </a:pPr>
            <a:r>
              <a:rPr lang="fr-FR" b="1" dirty="0" smtClean="0">
                <a:solidFill>
                  <a:srgbClr val="00963C"/>
                </a:solidFill>
                <a:ea typeface="Calibri"/>
                <a:cs typeface="Calibri"/>
                <a:sym typeface="Calibri"/>
              </a:rPr>
              <a:t>Bacchus</a:t>
            </a:r>
          </a:p>
          <a:p>
            <a:pPr marL="96493">
              <a:lnSpc>
                <a:spcPct val="115000"/>
              </a:lnSpc>
              <a:buClr>
                <a:srgbClr val="00963C"/>
              </a:buClr>
              <a:buSzPts val="1925"/>
            </a:pPr>
            <a:r>
              <a:rPr lang="fr-FR" sz="1600" dirty="0"/>
              <a:t>Atelier de </a:t>
            </a:r>
            <a:r>
              <a:rPr lang="fr-FR" sz="1600" dirty="0" err="1"/>
              <a:t>co</a:t>
            </a:r>
            <a:r>
              <a:rPr lang="fr-FR" sz="1600" dirty="0"/>
              <a:t>-construction biodiversité/viticulture avec la participation de coopératives et </a:t>
            </a:r>
            <a:r>
              <a:rPr lang="fr-FR" sz="1600" dirty="0" smtClean="0"/>
              <a:t>ODG</a:t>
            </a:r>
            <a:endParaRPr lang="fr-FR" sz="1600" dirty="0">
              <a:solidFill>
                <a:srgbClr val="00963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454" y="5469679"/>
            <a:ext cx="241662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FF7401"/>
              </a:buClr>
              <a:buSzPts val="1925"/>
              <a:buFont typeface="Calibri"/>
              <a:buChar char="●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St Christophe des Bardes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667E167-AB55-4872-AFCC-3D3C3BD47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32"/>
          <a:stretch/>
        </p:blipFill>
        <p:spPr>
          <a:xfrm>
            <a:off x="1805354" y="786540"/>
            <a:ext cx="432000" cy="35194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EE783F0-3CA8-4FAF-AD62-0997424CF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080" y="651422"/>
            <a:ext cx="424460" cy="43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91917" y="128202"/>
            <a:ext cx="2870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Expérimentation et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systèmes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culture innovants</a:t>
            </a:r>
            <a:endParaRPr lang="fr-FR" sz="1400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667E167-AB55-4872-AFCC-3D3C3BD47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32"/>
          <a:stretch/>
        </p:blipFill>
        <p:spPr>
          <a:xfrm>
            <a:off x="9377660" y="1430476"/>
            <a:ext cx="432000" cy="3519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7EE783F0-3CA8-4FAF-AD62-0997424CF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079" y="2471218"/>
            <a:ext cx="424460" cy="432000"/>
          </a:xfrm>
          <a:prstGeom prst="rect">
            <a:avLst/>
          </a:prstGeom>
          <a:noFill/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EE783F0-3CA8-4FAF-AD62-0997424CF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660" y="3566875"/>
            <a:ext cx="424460" cy="432000"/>
          </a:xfrm>
          <a:prstGeom prst="rect">
            <a:avLst/>
          </a:prstGeom>
          <a:noFill/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EE783F0-3CA8-4FAF-AD62-0997424CF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95" y="2584457"/>
            <a:ext cx="424459" cy="432000"/>
          </a:xfrm>
          <a:prstGeom prst="rect">
            <a:avLst/>
          </a:prstGeom>
          <a:noFill/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667E167-AB55-4872-AFCC-3D3C3BD47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32"/>
          <a:stretch/>
        </p:blipFill>
        <p:spPr>
          <a:xfrm>
            <a:off x="8759917" y="136832"/>
            <a:ext cx="432000" cy="351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95793" y="627846"/>
            <a:ext cx="32364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Action en lien avec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 biodiversité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8745" y="2614029"/>
            <a:ext cx="377531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b="1" dirty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Syndicat </a:t>
            </a:r>
            <a:r>
              <a:rPr lang="fr-FR" b="1" dirty="0" smtClean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Pineau</a:t>
            </a:r>
          </a:p>
          <a:p>
            <a:pPr marL="96493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600" dirty="0"/>
              <a:t>Création </a:t>
            </a:r>
            <a:r>
              <a:rPr lang="fr-FR" sz="1600" dirty="0" err="1" smtClean="0"/>
              <a:t>asso</a:t>
            </a:r>
            <a:r>
              <a:rPr lang="fr-FR" sz="1600" dirty="0" smtClean="0"/>
              <a:t> </a:t>
            </a:r>
            <a:r>
              <a:rPr lang="fr-FR" sz="1600" dirty="0" err="1" smtClean="0"/>
              <a:t>Vitilabeille</a:t>
            </a:r>
            <a:r>
              <a:rPr lang="fr-FR" sz="1600" dirty="0" smtClean="0"/>
              <a:t> </a:t>
            </a:r>
          </a:p>
          <a:p>
            <a:pPr marL="96493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600" dirty="0" smtClean="0"/>
              <a:t>+ 2 </a:t>
            </a:r>
            <a:r>
              <a:rPr lang="fr-FR" sz="1600" dirty="0"/>
              <a:t>ha de couverts mellifères </a:t>
            </a:r>
            <a:r>
              <a:rPr lang="fr-FR" sz="1600" dirty="0" smtClean="0"/>
              <a:t>/ </a:t>
            </a:r>
            <a:r>
              <a:rPr lang="fr-FR" sz="1600" dirty="0"/>
              <a:t>ruches</a:t>
            </a:r>
            <a:endParaRPr lang="fr-FR" sz="1600" dirty="0">
              <a:solidFill>
                <a:srgbClr val="83B717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8144" y="4918734"/>
            <a:ext cx="406378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Côtes du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Marmandais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0326" y="5193981"/>
            <a:ext cx="140160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Cave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Buzet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3"/>
          <p:cNvGrpSpPr/>
          <p:nvPr/>
        </p:nvGrpSpPr>
        <p:grpSpPr>
          <a:xfrm>
            <a:off x="2806700" y="533400"/>
            <a:ext cx="5242515" cy="5956592"/>
            <a:chOff x="3329835" y="47756"/>
            <a:chExt cx="5834012" cy="6733119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29835" y="47756"/>
              <a:ext cx="5834012" cy="6733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3"/>
            <p:cNvSpPr/>
            <p:nvPr/>
          </p:nvSpPr>
          <p:spPr>
            <a:xfrm>
              <a:off x="5470233" y="268577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276808" y="4924793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906808" y="3419477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859977" y="1839925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001495" y="2807913"/>
              <a:ext cx="1260000" cy="12600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324599" y="870002"/>
              <a:ext cx="144000" cy="144000"/>
            </a:xfrm>
            <a:prstGeom prst="ellipse">
              <a:avLst/>
            </a:prstGeom>
            <a:solidFill>
              <a:srgbClr val="00963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21208" y="2140338"/>
              <a:ext cx="144000" cy="1440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974302" y="2493858"/>
              <a:ext cx="144000" cy="144000"/>
            </a:xfrm>
            <a:prstGeom prst="ellipse">
              <a:avLst/>
            </a:prstGeom>
            <a:solidFill>
              <a:srgbClr val="FF740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18538" y="2485170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207860" y="3700183"/>
              <a:ext cx="144000" cy="1440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502158" y="5365513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083909" y="3088072"/>
              <a:ext cx="144000" cy="144000"/>
            </a:xfrm>
            <a:prstGeom prst="ellipse">
              <a:avLst/>
            </a:prstGeom>
            <a:solidFill>
              <a:srgbClr val="83B71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210131" y="3286757"/>
              <a:ext cx="200309" cy="203466"/>
            </a:xfrm>
            <a:prstGeom prst="ellipse">
              <a:avLst/>
            </a:prstGeom>
            <a:solidFill>
              <a:srgbClr val="83B717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291348" y="3573240"/>
              <a:ext cx="200309" cy="203466"/>
            </a:xfrm>
            <a:prstGeom prst="ellipse">
              <a:avLst/>
            </a:prstGeom>
            <a:solidFill>
              <a:srgbClr val="83B717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603141" y="3366690"/>
              <a:ext cx="144000" cy="144000"/>
            </a:xfrm>
            <a:prstGeom prst="ellipse">
              <a:avLst/>
            </a:prstGeom>
            <a:solidFill>
              <a:srgbClr val="00963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759164" y="3414314"/>
              <a:ext cx="200309" cy="203466"/>
            </a:xfrm>
            <a:prstGeom prst="ellipse">
              <a:avLst/>
            </a:prstGeom>
            <a:solidFill>
              <a:srgbClr val="FF7401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35559" y="3509563"/>
              <a:ext cx="200309" cy="203466"/>
            </a:xfrm>
            <a:prstGeom prst="ellipse">
              <a:avLst/>
            </a:prstGeom>
            <a:solidFill>
              <a:srgbClr val="C00000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067589" y="4021740"/>
              <a:ext cx="200309" cy="203466"/>
            </a:xfrm>
            <a:prstGeom prst="ellipse">
              <a:avLst/>
            </a:prstGeom>
            <a:solidFill>
              <a:srgbClr val="83B717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143787" y="4342929"/>
              <a:ext cx="200309" cy="203466"/>
            </a:xfrm>
            <a:prstGeom prst="ellipse">
              <a:avLst/>
            </a:prstGeom>
            <a:solidFill>
              <a:srgbClr val="83B717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pPr algn="ctr"/>
              <a:endParaRPr sz="13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312662" y="1435182"/>
            <a:ext cx="3460381" cy="88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C00000"/>
              </a:buClr>
              <a:buSzPts val="1925"/>
              <a:buFont typeface="Calibri"/>
              <a:buChar char="●"/>
            </a:pPr>
            <a:r>
              <a:rPr lang="fr" sz="1746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</a:p>
          <a:p>
            <a:pPr marL="96493">
              <a:lnSpc>
                <a:spcPct val="115000"/>
              </a:lnSpc>
              <a:buClr>
                <a:srgbClr val="C00000"/>
              </a:buClr>
              <a:buSzPts val="1925"/>
            </a:pPr>
            <a:r>
              <a:rPr lang="fr-FR" sz="1400" dirty="0"/>
              <a:t>Co-construction de la méthode d'évaluation des impacts </a:t>
            </a:r>
            <a:r>
              <a:rPr lang="fr-FR" sz="1400" dirty="0" smtClean="0"/>
              <a:t>avec </a:t>
            </a:r>
            <a:r>
              <a:rPr lang="fr-FR" sz="1400" dirty="0"/>
              <a:t>les acteurs du territoire</a:t>
            </a:r>
            <a:endParaRPr sz="1400"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452313" y="1897544"/>
            <a:ext cx="2582650" cy="33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FF7401"/>
              </a:buClr>
              <a:buSzPts val="1925"/>
              <a:buFont typeface="Calibri"/>
              <a:buChar char="●"/>
            </a:pPr>
            <a:r>
              <a:rPr lang="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Grand Angoulême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12662" y="789756"/>
            <a:ext cx="1526064" cy="41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6840">
              <a:lnSpc>
                <a:spcPct val="115000"/>
              </a:lnSpc>
              <a:buClr>
                <a:srgbClr val="83B717"/>
              </a:buClr>
              <a:buSzPts val="1900"/>
              <a:buFont typeface="Calibri"/>
              <a:buChar char="●"/>
            </a:pPr>
            <a:r>
              <a:rPr lang="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Futurovin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321642" y="5525499"/>
            <a:ext cx="2614019" cy="38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8279" algn="r"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Madiran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9321641" y="5237863"/>
            <a:ext cx="2614019" cy="41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C00000"/>
              </a:buClr>
              <a:buSzPts val="1925"/>
              <a:buFont typeface="Calibri"/>
              <a:buChar char="●"/>
            </a:pPr>
            <a:r>
              <a:rPr lang="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Bergerac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553E87D-C2D3-47B1-AF32-4B52E4EA76C8}"/>
              </a:ext>
            </a:extLst>
          </p:cNvPr>
          <p:cNvSpPr txBox="1"/>
          <p:nvPr/>
        </p:nvSpPr>
        <p:spPr>
          <a:xfrm>
            <a:off x="3673558" y="23553"/>
            <a:ext cx="83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réalisations concrètes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448" y="5858100"/>
            <a:ext cx="243422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Margaux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719" y="2347200"/>
            <a:ext cx="4010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b="1" dirty="0" smtClean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Lisières urbaines</a:t>
            </a:r>
          </a:p>
          <a:p>
            <a:pPr marL="96493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/>
              <a:t>Cartographie </a:t>
            </a:r>
            <a:r>
              <a:rPr lang="fr-FR" sz="1400" dirty="0" smtClean="0"/>
              <a:t>usages </a:t>
            </a:r>
            <a:r>
              <a:rPr lang="fr-FR" sz="1400" dirty="0"/>
              <a:t>urbains, </a:t>
            </a:r>
            <a:r>
              <a:rPr lang="fr-FR" sz="1400" dirty="0" smtClean="0"/>
              <a:t>agricoles, paysagers + pratiques environnementales</a:t>
            </a:r>
          </a:p>
          <a:p>
            <a:pPr marL="96493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 smtClean="0"/>
              <a:t> à </a:t>
            </a:r>
            <a:r>
              <a:rPr lang="fr-FR" sz="1400" dirty="0"/>
              <a:t>la </a:t>
            </a:r>
            <a:r>
              <a:rPr lang="fr-FR" sz="1400" dirty="0" smtClean="0"/>
              <a:t>parcelle / 2 sites pilotes</a:t>
            </a:r>
            <a:endParaRPr lang="fr-FR" sz="1400" dirty="0" smtClean="0">
              <a:solidFill>
                <a:srgbClr val="83B717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251" y="6130175"/>
            <a:ext cx="243422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00963C"/>
              </a:buClr>
              <a:buSzPts val="1925"/>
              <a:buFont typeface="Calibri"/>
              <a:buChar char="●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Bacchus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757" y="4564398"/>
            <a:ext cx="3098925" cy="906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FF7401"/>
              </a:buClr>
              <a:buSzPts val="1925"/>
              <a:buFont typeface="Calibri"/>
              <a:buChar char="●"/>
            </a:pPr>
            <a:r>
              <a:rPr lang="fr-FR" b="1" dirty="0">
                <a:solidFill>
                  <a:srgbClr val="FF7401"/>
                </a:solidFill>
                <a:ea typeface="Calibri"/>
                <a:cs typeface="Calibri"/>
                <a:sym typeface="Calibri"/>
              </a:rPr>
              <a:t>St Christophe des </a:t>
            </a:r>
            <a:r>
              <a:rPr lang="fr-FR" b="1" dirty="0" smtClean="0">
                <a:solidFill>
                  <a:srgbClr val="FF7401"/>
                </a:solidFill>
                <a:ea typeface="Calibri"/>
                <a:cs typeface="Calibri"/>
                <a:sym typeface="Calibri"/>
              </a:rPr>
              <a:t>Bardes</a:t>
            </a:r>
          </a:p>
          <a:p>
            <a:pPr marL="96493">
              <a:lnSpc>
                <a:spcPct val="115000"/>
              </a:lnSpc>
              <a:buClr>
                <a:srgbClr val="FF7401"/>
              </a:buClr>
              <a:buSzPts val="1925"/>
            </a:pPr>
            <a:r>
              <a:rPr lang="fr-FR" sz="1400" dirty="0"/>
              <a:t>Plantation 20 arbres fruitiers </a:t>
            </a:r>
            <a:endParaRPr lang="fr-FR" sz="1400" dirty="0" smtClean="0"/>
          </a:p>
          <a:p>
            <a:pPr marL="96493">
              <a:lnSpc>
                <a:spcPct val="115000"/>
              </a:lnSpc>
              <a:buClr>
                <a:srgbClr val="FF7401"/>
              </a:buClr>
              <a:buSzPts val="1925"/>
            </a:pPr>
            <a:r>
              <a:rPr lang="fr-FR" sz="1400" dirty="0" smtClean="0"/>
              <a:t>+ ateliers </a:t>
            </a:r>
            <a:r>
              <a:rPr lang="fr-FR" sz="1400" dirty="0"/>
              <a:t>avec les écoles, les vignerons</a:t>
            </a:r>
            <a:endParaRPr lang="fr-FR" sz="1400" dirty="0">
              <a:solidFill>
                <a:srgbClr val="FF740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5650" y="341625"/>
            <a:ext cx="2870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Outil et méthode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-construit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9065650" y="699712"/>
            <a:ext cx="3079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Evènement et sensibilisation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avec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les citoyens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1F6797D-F51E-4FD7-B404-02F21DF1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17" b="12335"/>
          <a:stretch/>
        </p:blipFill>
        <p:spPr>
          <a:xfrm>
            <a:off x="8631885" y="215704"/>
            <a:ext cx="432000" cy="41533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8CFC4E0-5420-4DD8-B06C-1E13D1251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2" t="8248" r="7836" b="21775"/>
          <a:stretch/>
        </p:blipFill>
        <p:spPr>
          <a:xfrm>
            <a:off x="8631885" y="719845"/>
            <a:ext cx="432000" cy="35635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1F6797D-F51E-4FD7-B404-02F21DF1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17" b="12335"/>
          <a:stretch/>
        </p:blipFill>
        <p:spPr>
          <a:xfrm>
            <a:off x="2459018" y="2291360"/>
            <a:ext cx="432000" cy="41533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1F6797D-F51E-4FD7-B404-02F21DF1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17" b="12335"/>
          <a:stretch/>
        </p:blipFill>
        <p:spPr>
          <a:xfrm>
            <a:off x="2434305" y="3507031"/>
            <a:ext cx="432000" cy="41533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1F6797D-F51E-4FD7-B404-02F21DF1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17" b="12335"/>
          <a:stretch/>
        </p:blipFill>
        <p:spPr>
          <a:xfrm>
            <a:off x="1207279" y="1382885"/>
            <a:ext cx="432000" cy="41533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8CFC4E0-5420-4DD8-B06C-1E13D1251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2" t="8248" r="7836" b="21775"/>
          <a:stretch/>
        </p:blipFill>
        <p:spPr>
          <a:xfrm>
            <a:off x="9063885" y="3771630"/>
            <a:ext cx="432000" cy="35635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8CFC4E0-5420-4DD8-B06C-1E13D1251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2" t="8248" r="7836" b="21775"/>
          <a:stretch/>
        </p:blipFill>
        <p:spPr>
          <a:xfrm>
            <a:off x="9024740" y="2753033"/>
            <a:ext cx="432000" cy="35635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98CFC4E0-5420-4DD8-B06C-1E13D1251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2" t="8248" r="7836" b="21775"/>
          <a:stretch/>
        </p:blipFill>
        <p:spPr>
          <a:xfrm>
            <a:off x="3222832" y="4523524"/>
            <a:ext cx="432000" cy="3563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719" y="3562871"/>
            <a:ext cx="340664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b="1" dirty="0" err="1" smtClean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GDON</a:t>
            </a:r>
            <a:r>
              <a:rPr lang="fr-FR" b="1" dirty="0" smtClean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 Bordeaux</a:t>
            </a:r>
          </a:p>
          <a:p>
            <a:pPr marL="96493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/>
              <a:t>80 entretiens menés </a:t>
            </a:r>
            <a:endParaRPr lang="fr-FR" sz="1400" dirty="0" smtClean="0"/>
          </a:p>
          <a:p>
            <a:pPr marL="96493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 smtClean="0"/>
              <a:t>pour </a:t>
            </a:r>
            <a:r>
              <a:rPr lang="fr-FR" sz="1400" dirty="0"/>
              <a:t>un diagnostic de territoire</a:t>
            </a:r>
            <a:endParaRPr lang="fr-FR" sz="1400" dirty="0">
              <a:solidFill>
                <a:srgbClr val="83B71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5343" y="2175144"/>
            <a:ext cx="523961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5172" lvl="7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Syndicat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Pineau</a:t>
            </a:r>
            <a:endParaRPr lang="fr-FR" sz="14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3142" y="2837297"/>
            <a:ext cx="404182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72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b="1" dirty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Côtes du </a:t>
            </a:r>
            <a:r>
              <a:rPr lang="fr-FR" b="1" dirty="0" smtClean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Marmandais</a:t>
            </a:r>
          </a:p>
          <a:p>
            <a:pPr marL="96493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/>
              <a:t>Un </a:t>
            </a:r>
            <a:r>
              <a:rPr lang="fr-FR" sz="1400" dirty="0" err="1"/>
              <a:t>Festivino</a:t>
            </a:r>
            <a:r>
              <a:rPr lang="fr-FR" sz="1400" dirty="0"/>
              <a:t> réinventé, une tournée à la rencontre des riverains</a:t>
            </a:r>
            <a:endParaRPr lang="fr-FR" sz="1400" dirty="0">
              <a:solidFill>
                <a:srgbClr val="83B71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6001" y="3838471"/>
            <a:ext cx="912896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2372" lvl="8" indent="-318279" algn="r">
              <a:lnSpc>
                <a:spcPct val="115000"/>
              </a:lnSpc>
              <a:buClr>
                <a:srgbClr val="83B717"/>
              </a:buClr>
              <a:buSzPts val="1925"/>
              <a:buFont typeface="Calibri"/>
              <a:buChar char="●"/>
            </a:pPr>
            <a:r>
              <a:rPr lang="fr-FR" b="1" dirty="0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Cave </a:t>
            </a:r>
            <a:r>
              <a:rPr lang="fr-FR" b="1" dirty="0" err="1">
                <a:solidFill>
                  <a:srgbClr val="83B717"/>
                </a:solidFill>
                <a:ea typeface="Calibri"/>
                <a:cs typeface="Calibri"/>
                <a:sym typeface="Calibri"/>
              </a:rPr>
              <a:t>Buzet</a:t>
            </a:r>
            <a:endParaRPr lang="fr-FR" b="1" dirty="0">
              <a:solidFill>
                <a:srgbClr val="83B717"/>
              </a:solidFill>
              <a:ea typeface="Calibri"/>
              <a:cs typeface="Calibri"/>
              <a:sym typeface="Calibri"/>
            </a:endParaRPr>
          </a:p>
          <a:p>
            <a:pPr marL="3754093" lvl="8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/>
              <a:t>600 personnes aux Estivales du château </a:t>
            </a:r>
            <a:endParaRPr lang="fr-FR" sz="1400" dirty="0" smtClean="0"/>
          </a:p>
          <a:p>
            <a:pPr marL="3754093" lvl="8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 smtClean="0"/>
              <a:t>sur l'agro-écologie, </a:t>
            </a:r>
            <a:r>
              <a:rPr lang="fr-FR" sz="1400" dirty="0"/>
              <a:t>biodiversité et histoires du territoire </a:t>
            </a:r>
            <a:endParaRPr lang="fr-FR" sz="1400" dirty="0" smtClean="0"/>
          </a:p>
          <a:p>
            <a:pPr marL="3754093" lvl="8" algn="r">
              <a:lnSpc>
                <a:spcPct val="115000"/>
              </a:lnSpc>
              <a:buClr>
                <a:srgbClr val="83B717"/>
              </a:buClr>
              <a:buSzPts val="1925"/>
            </a:pPr>
            <a:r>
              <a:rPr lang="fr-FR" sz="1400" dirty="0" smtClean="0"/>
              <a:t>+ création </a:t>
            </a:r>
            <a:r>
              <a:rPr lang="fr-FR" sz="1400" dirty="0"/>
              <a:t>d'un mini-LIT pour </a:t>
            </a:r>
            <a:r>
              <a:rPr lang="fr-FR" sz="1400" dirty="0" smtClean="0"/>
              <a:t>enfants </a:t>
            </a:r>
            <a:r>
              <a:rPr lang="fr-FR" sz="1400" dirty="0"/>
              <a:t>sur une zone naturelle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6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èche : double flèche horizontale 27">
            <a:extLst>
              <a:ext uri="{FF2B5EF4-FFF2-40B4-BE49-F238E27FC236}">
                <a16:creationId xmlns:a16="http://schemas.microsoft.com/office/drawing/2014/main" id="{D59C63FE-16D8-42F4-ADDE-592744A38931}"/>
              </a:ext>
            </a:extLst>
          </p:cNvPr>
          <p:cNvSpPr/>
          <p:nvPr/>
        </p:nvSpPr>
        <p:spPr>
          <a:xfrm rot="16200000">
            <a:off x="6568014" y="3955841"/>
            <a:ext cx="1980000" cy="216000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67998C-51AE-4572-AD27-124E0508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665" y="72969"/>
            <a:ext cx="8865903" cy="762400"/>
          </a:xfrm>
        </p:spPr>
        <p:txBody>
          <a:bodyPr/>
          <a:lstStyle/>
          <a:p>
            <a:r>
              <a:rPr lang="fr-FR"/>
              <a:t>LES LIT : EXEMPLE DE LA « FABRIQUE DES TRANSITIONS » (BERGERAC-DURAS)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CEEBA5-A48F-4A8F-8F05-403E0DA7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419" y="1103788"/>
            <a:ext cx="10929581" cy="728656"/>
          </a:xfrm>
          <a:solidFill>
            <a:srgbClr val="7F903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sz="1800">
                <a:solidFill>
                  <a:schemeClr val="bg1"/>
                </a:solidFill>
              </a:rPr>
              <a:t>Exemple : structuration d’un laboratoire d’innovation territoriale en Bergeracois</a:t>
            </a:r>
          </a:p>
          <a:p>
            <a:pPr marL="0" indent="0" algn="ctr">
              <a:buNone/>
            </a:pPr>
            <a:r>
              <a:rPr lang="fr-FR" sz="1800" b="1">
                <a:solidFill>
                  <a:schemeClr val="bg1"/>
                </a:solidFill>
              </a:rPr>
              <a:t>Une </a:t>
            </a:r>
            <a:r>
              <a:rPr lang="fr-FR" sz="1800" b="1" smtClean="0">
                <a:solidFill>
                  <a:schemeClr val="bg1"/>
                </a:solidFill>
              </a:rPr>
              <a:t>finalité : </a:t>
            </a:r>
            <a:r>
              <a:rPr lang="fr-FR" sz="1800" b="1">
                <a:solidFill>
                  <a:schemeClr val="bg1"/>
                </a:solidFill>
              </a:rPr>
              <a:t>La transition environnementale du territoire viticole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29573-325C-4D53-8276-5C856F82AA8F}"/>
              </a:ext>
            </a:extLst>
          </p:cNvPr>
          <p:cNvSpPr/>
          <p:nvPr/>
        </p:nvSpPr>
        <p:spPr>
          <a:xfrm>
            <a:off x="4856702" y="2179179"/>
            <a:ext cx="5378412" cy="8248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 animée : </a:t>
            </a:r>
          </a:p>
          <a:p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Facebook, espace et lettres d’information, </a:t>
            </a:r>
            <a:b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de la transition environnementale,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CDF2D-E1F0-4088-A93A-DB0A1A3A3B9A}"/>
              </a:ext>
            </a:extLst>
          </p:cNvPr>
          <p:cNvSpPr/>
          <p:nvPr/>
        </p:nvSpPr>
        <p:spPr>
          <a:xfrm>
            <a:off x="4856702" y="5090595"/>
            <a:ext cx="5378412" cy="12124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Expérimentations terrain avec les vignerons, </a:t>
            </a:r>
            <a:b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entreprises, techniciens, enseignement</a:t>
            </a:r>
          </a:p>
          <a:p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: La robotique pour l’environnement</a:t>
            </a:r>
          </a:p>
          <a:p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: </a:t>
            </a:r>
            <a:r>
              <a:rPr lang="fr-FR" sz="1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Pécharmant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diagnostics agroécologiques </a:t>
            </a:r>
            <a:b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exploitations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86C4E-2E64-4593-84CF-10EB2B44ED3A}"/>
              </a:ext>
            </a:extLst>
          </p:cNvPr>
          <p:cNvSpPr/>
          <p:nvPr/>
        </p:nvSpPr>
        <p:spPr>
          <a:xfrm>
            <a:off x="4856702" y="3540718"/>
            <a:ext cx="5378412" cy="10121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Réunions et ateliers de créativité &amp; </a:t>
            </a:r>
            <a:b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-élaboration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 physiques </a:t>
            </a:r>
            <a:b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à distance (</a:t>
            </a:r>
            <a:r>
              <a:rPr lang="fr-FR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forum, réseaux sociaux, etc.)</a:t>
            </a:r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C87277-EED5-4BD0-9704-35A568575CF8}"/>
              </a:ext>
            </a:extLst>
          </p:cNvPr>
          <p:cNvSpPr/>
          <p:nvPr/>
        </p:nvSpPr>
        <p:spPr>
          <a:xfrm>
            <a:off x="10222656" y="2479297"/>
            <a:ext cx="126000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Participation grandissante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6ABE0-5A32-4386-985C-11258A4FEE0C}"/>
              </a:ext>
            </a:extLst>
          </p:cNvPr>
          <p:cNvSpPr/>
          <p:nvPr/>
        </p:nvSpPr>
        <p:spPr>
          <a:xfrm rot="19019402">
            <a:off x="3005903" y="2693693"/>
            <a:ext cx="1834383" cy="704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Diffusion &amp; </a:t>
            </a:r>
            <a:b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4FD61F2-4316-46B3-B651-6231DA1BD9CA}"/>
              </a:ext>
            </a:extLst>
          </p:cNvPr>
          <p:cNvSpPr/>
          <p:nvPr/>
        </p:nvSpPr>
        <p:spPr>
          <a:xfrm rot="2781491">
            <a:off x="3267396" y="4817794"/>
            <a:ext cx="1424417" cy="5456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Facilitation &amp;  ressources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D9EB4E-7E9B-4B6A-B573-07A9D8DE7611}"/>
              </a:ext>
            </a:extLst>
          </p:cNvPr>
          <p:cNvSpPr/>
          <p:nvPr/>
        </p:nvSpPr>
        <p:spPr>
          <a:xfrm>
            <a:off x="10235114" y="5596295"/>
            <a:ext cx="1491221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Concrétisation</a:t>
            </a:r>
          </a:p>
          <a:p>
            <a:r>
              <a:rPr lang="fr-FR"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AD4C369-CEF5-4D77-A8A6-78667F5CE971}"/>
              </a:ext>
            </a:extLst>
          </p:cNvPr>
          <p:cNvSpPr/>
          <p:nvPr/>
        </p:nvSpPr>
        <p:spPr>
          <a:xfrm>
            <a:off x="3444878" y="3765828"/>
            <a:ext cx="1494831" cy="5378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Co-construction &amp; itérations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B967FD5-F635-4C30-82C5-3923F5BF2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4" y="1088548"/>
            <a:ext cx="1142300" cy="7712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F94565-3704-45CB-8068-2485307BEDA3}"/>
              </a:ext>
            </a:extLst>
          </p:cNvPr>
          <p:cNvSpPr/>
          <p:nvPr/>
        </p:nvSpPr>
        <p:spPr>
          <a:xfrm>
            <a:off x="10222656" y="3848444"/>
            <a:ext cx="1989984" cy="652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Intelligence collective</a:t>
            </a:r>
          </a:p>
          <a:p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Apprenance</a:t>
            </a:r>
            <a:endParaRPr lang="fr-FR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 : double flèche horizontale 28">
            <a:extLst>
              <a:ext uri="{FF2B5EF4-FFF2-40B4-BE49-F238E27FC236}">
                <a16:creationId xmlns:a16="http://schemas.microsoft.com/office/drawing/2014/main" id="{272FEDE4-3E91-4CBF-B001-D9B533F2EBD6}"/>
              </a:ext>
            </a:extLst>
          </p:cNvPr>
          <p:cNvSpPr/>
          <p:nvPr/>
        </p:nvSpPr>
        <p:spPr>
          <a:xfrm rot="16200000">
            <a:off x="8439638" y="4708031"/>
            <a:ext cx="468000" cy="216000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ouble flèche horizontale 29">
            <a:extLst>
              <a:ext uri="{FF2B5EF4-FFF2-40B4-BE49-F238E27FC236}">
                <a16:creationId xmlns:a16="http://schemas.microsoft.com/office/drawing/2014/main" id="{5B64A300-961B-40AF-9240-237F8C85986F}"/>
              </a:ext>
            </a:extLst>
          </p:cNvPr>
          <p:cNvSpPr/>
          <p:nvPr/>
        </p:nvSpPr>
        <p:spPr>
          <a:xfrm rot="16200000">
            <a:off x="8439638" y="3157149"/>
            <a:ext cx="468000" cy="216000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en arc 30">
            <a:extLst>
              <a:ext uri="{FF2B5EF4-FFF2-40B4-BE49-F238E27FC236}">
                <a16:creationId xmlns:a16="http://schemas.microsoft.com/office/drawing/2014/main" id="{30010A17-6980-43D9-8C6B-ACD799B0E3D9}"/>
              </a:ext>
            </a:extLst>
          </p:cNvPr>
          <p:cNvSpPr/>
          <p:nvPr/>
        </p:nvSpPr>
        <p:spPr>
          <a:xfrm>
            <a:off x="10329400" y="5319195"/>
            <a:ext cx="252000" cy="252000"/>
          </a:xfrm>
          <a:prstGeom prst="circularArrow">
            <a:avLst>
              <a:gd name="adj1" fmla="val 4139"/>
              <a:gd name="adj2" fmla="val 1142319"/>
              <a:gd name="adj3" fmla="val 20573490"/>
              <a:gd name="adj4" fmla="val 1077611"/>
              <a:gd name="adj5" fmla="val 87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A67E466-2883-4A9C-8870-D0EA5668D19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43514" y="2591593"/>
            <a:ext cx="1613188" cy="1455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05B7967-807B-4817-A993-AF7BB047072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243514" y="4046788"/>
            <a:ext cx="1613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62AFFD6-2AE3-423D-BA81-0E2699AF6B2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243514" y="4046788"/>
            <a:ext cx="1613188" cy="1650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Flèche : en arc 50">
            <a:extLst>
              <a:ext uri="{FF2B5EF4-FFF2-40B4-BE49-F238E27FC236}">
                <a16:creationId xmlns:a16="http://schemas.microsoft.com/office/drawing/2014/main" id="{2271CA95-E8E2-428F-9FF5-67CE35CFFC56}"/>
              </a:ext>
            </a:extLst>
          </p:cNvPr>
          <p:cNvSpPr/>
          <p:nvPr/>
        </p:nvSpPr>
        <p:spPr>
          <a:xfrm>
            <a:off x="10329400" y="3660544"/>
            <a:ext cx="252000" cy="252000"/>
          </a:xfrm>
          <a:prstGeom prst="circularArrow">
            <a:avLst>
              <a:gd name="adj1" fmla="val 4139"/>
              <a:gd name="adj2" fmla="val 1142319"/>
              <a:gd name="adj3" fmla="val 20573490"/>
              <a:gd name="adj4" fmla="val 1077611"/>
              <a:gd name="adj5" fmla="val 87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Flèche : en arc 52">
            <a:extLst>
              <a:ext uri="{FF2B5EF4-FFF2-40B4-BE49-F238E27FC236}">
                <a16:creationId xmlns:a16="http://schemas.microsoft.com/office/drawing/2014/main" id="{D187A359-4BB4-4FA2-8417-97B9B8A26F9A}"/>
              </a:ext>
            </a:extLst>
          </p:cNvPr>
          <p:cNvSpPr/>
          <p:nvPr/>
        </p:nvSpPr>
        <p:spPr>
          <a:xfrm>
            <a:off x="10329400" y="2220450"/>
            <a:ext cx="252000" cy="252000"/>
          </a:xfrm>
          <a:prstGeom prst="circularArrow">
            <a:avLst>
              <a:gd name="adj1" fmla="val 4139"/>
              <a:gd name="adj2" fmla="val 1142319"/>
              <a:gd name="adj3" fmla="val 20573490"/>
              <a:gd name="adj4" fmla="val 1077611"/>
              <a:gd name="adj5" fmla="val 87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78173D28-60BC-4310-B763-76869DEFD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66" y="3653781"/>
            <a:ext cx="1184564" cy="792006"/>
          </a:xfrm>
          <a:prstGeom prst="round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248B01-4A73-4D00-971E-E38D2472AAEA}"/>
              </a:ext>
            </a:extLst>
          </p:cNvPr>
          <p:cNvSpPr/>
          <p:nvPr/>
        </p:nvSpPr>
        <p:spPr>
          <a:xfrm>
            <a:off x="63274" y="3564520"/>
            <a:ext cx="32945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Consortium stratégique</a:t>
            </a:r>
          </a:p>
          <a:p>
            <a:pPr algn="ctr"/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Multi échelle/multi acteur</a:t>
            </a:r>
          </a:p>
          <a:p>
            <a:pPr algn="ctr"/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Engagement pris le 28/06/19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03DAE064-89CC-4807-9E2C-57FB84CA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556" y="5293121"/>
            <a:ext cx="1292527" cy="860548"/>
          </a:xfrm>
          <a:prstGeom prst="round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9F8E12D-195D-4F13-8CBF-B5E099891F1A}"/>
              </a:ext>
            </a:extLst>
          </p:cNvPr>
          <p:cNvSpPr/>
          <p:nvPr/>
        </p:nvSpPr>
        <p:spPr>
          <a:xfrm>
            <a:off x="463089" y="4431994"/>
            <a:ext cx="2422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IVBD, FVBD, FNVBSO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Région, DRAAF, Dép24 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Grand Bergeracois (4 EPCI)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Syndication du SCoT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EP du bassin Dordogne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CA24, </a:t>
            </a:r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Agrobio</a:t>
            </a: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 Périgord</a:t>
            </a:r>
          </a:p>
          <a:p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Crédit Agricole</a:t>
            </a:r>
          </a:p>
          <a:p>
            <a:r>
              <a:rPr lang="fr-FR" sz="14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CTIFL</a:t>
            </a:r>
          </a:p>
          <a:p>
            <a:r>
              <a:rPr lang="fr-FR" sz="14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citoyenne </a:t>
            </a:r>
            <a:r>
              <a:rPr lang="fr-FR" sz="1400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</a:p>
          <a:p>
            <a:r>
              <a:rPr lang="fr-FR" sz="1400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1400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63FC4A-49C6-4B3A-BE9F-AADCB58F0A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36079" y="2306578"/>
            <a:ext cx="772172" cy="579129"/>
          </a:xfrm>
          <a:prstGeom prst="round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8C89B98-EAEE-4507-AB87-CC8ED69A810D}"/>
              </a:ext>
            </a:extLst>
          </p:cNvPr>
          <p:cNvCxnSpPr/>
          <p:nvPr/>
        </p:nvCxnSpPr>
        <p:spPr>
          <a:xfrm>
            <a:off x="460103" y="4457656"/>
            <a:ext cx="0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9BF22F-5D0B-4AEB-AFC3-F5D4D73910D7}"/>
              </a:ext>
            </a:extLst>
          </p:cNvPr>
          <p:cNvCxnSpPr/>
          <p:nvPr/>
        </p:nvCxnSpPr>
        <p:spPr>
          <a:xfrm>
            <a:off x="2885207" y="4457656"/>
            <a:ext cx="0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4" y="1847586"/>
            <a:ext cx="1126810" cy="801398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E617FB6-BD78-4E4D-BC61-D6E6342083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120" y="2592151"/>
            <a:ext cx="1574236" cy="890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0EB292-18EC-4619-913C-0734E0C67EF6}"/>
              </a:ext>
            </a:extLst>
          </p:cNvPr>
          <p:cNvSpPr/>
          <p:nvPr/>
        </p:nvSpPr>
        <p:spPr>
          <a:xfrm>
            <a:off x="3468404" y="5403626"/>
            <a:ext cx="888642" cy="60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53E87D-C2D3-47B1-AF32-4B52E4EA76C8}"/>
              </a:ext>
            </a:extLst>
          </p:cNvPr>
          <p:cNvSpPr txBox="1"/>
          <p:nvPr/>
        </p:nvSpPr>
        <p:spPr>
          <a:xfrm>
            <a:off x="3468404" y="196623"/>
            <a:ext cx="83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VITALITÉ ET VISIBILITÉ DES LITS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9424C7-8717-476E-A6D9-D7F564C8551A}"/>
              </a:ext>
            </a:extLst>
          </p:cNvPr>
          <p:cNvSpPr txBox="1"/>
          <p:nvPr/>
        </p:nvSpPr>
        <p:spPr>
          <a:xfrm>
            <a:off x="2140492" y="1105121"/>
            <a:ext cx="9899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d’échange ouverte sur l’écosystème élargi de VITIREV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65" y="2092147"/>
            <a:ext cx="5600217" cy="4212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401" y="1946704"/>
            <a:ext cx="1560620" cy="15606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69424C7-8717-476E-A6D9-D7F564C8551A}"/>
              </a:ext>
            </a:extLst>
          </p:cNvPr>
          <p:cNvSpPr txBox="1"/>
          <p:nvPr/>
        </p:nvSpPr>
        <p:spPr>
          <a:xfrm>
            <a:off x="7311853" y="3887243"/>
            <a:ext cx="4820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contact et en interaction directe entre les LITs, la recherche, les startup , sur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la canal 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tribunedeslits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350" y="79115"/>
            <a:ext cx="2270459" cy="9319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32" y="940832"/>
            <a:ext cx="674091" cy="6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tiREV_Masque PPT_16-9">
  <a:themeElements>
    <a:clrScheme name="NA">
      <a:dk1>
        <a:sysClr val="windowText" lastClr="000000"/>
      </a:dk1>
      <a:lt1>
        <a:sysClr val="window" lastClr="FFFFFF"/>
      </a:lt1>
      <a:dk2>
        <a:srgbClr val="BE002D"/>
      </a:dk2>
      <a:lt2>
        <a:srgbClr val="EEECE1"/>
      </a:lt2>
      <a:accent1>
        <a:srgbClr val="BE002D"/>
      </a:accent1>
      <a:accent2>
        <a:srgbClr val="E5563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60014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28F39A50-CD5D-4661-8DEC-28C4A7B39813}" vid="{870149D8-8778-41E5-8A7D-FF645B3482B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1417</Words>
  <Application>Microsoft Office PowerPoint</Application>
  <PresentationFormat>Grand écran</PresentationFormat>
  <Paragraphs>338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AntiqueOlive AntiqueOlive-Light</vt:lpstr>
      <vt:lpstr>Arial</vt:lpstr>
      <vt:lpstr>Calibri</vt:lpstr>
      <vt:lpstr>Calibri Light</vt:lpstr>
      <vt:lpstr>Courier New</vt:lpstr>
      <vt:lpstr>Georgia</vt:lpstr>
      <vt:lpstr>Gotham-book</vt:lpstr>
      <vt:lpstr>Tahoma</vt:lpstr>
      <vt:lpstr>Wingdings</vt:lpstr>
      <vt:lpstr>Thème Office</vt:lpstr>
      <vt:lpstr>Conception personnalisée</vt:lpstr>
      <vt:lpstr>1_Thème Office</vt:lpstr>
      <vt:lpstr>VitiREV_Masque PPT_16-9</vt:lpstr>
      <vt:lpstr>Présentation PowerPoint</vt:lpstr>
      <vt:lpstr>Présentation PowerPoint</vt:lpstr>
      <vt:lpstr>Présentation PowerPoint</vt:lpstr>
      <vt:lpstr>UNE TRANSFORMATION QUI S’OPÈRE SUR PLUSIEURS THÉMATIQUES CLÉS</vt:lpstr>
      <vt:lpstr>LES LIT (LABORATOIRES D’INNOVATION TERRITORIALE) : ARCHIPEL DE TERRITOIRES D’EXPÉRIMENTATION ET DE CONCERTATION CITOYENNE</vt:lpstr>
      <vt:lpstr>Présentation PowerPoint</vt:lpstr>
      <vt:lpstr>Présentation PowerPoint</vt:lpstr>
      <vt:lpstr>LES LIT : EXEMPLE DE LA « FABRIQUE DES TRANSITIONS » (BERGERAC-DURAS)</vt:lpstr>
      <vt:lpstr>Présentation PowerPoint</vt:lpstr>
      <vt:lpstr>Présentation PowerPoint</vt:lpstr>
      <vt:lpstr>CONSTRUIRE LE RÉCIT</vt:lpstr>
      <vt:lpstr>CONSTRUIRE LE RÉCIT</vt:lpstr>
      <vt:lpstr>Ancrer les apprentissages - Journal de Bord</vt:lpstr>
      <vt:lpstr>LES LIT : PRINCIPES COMMUNS ET SPÉCIFICITÉS… À ÉVALUER DANS LE TEMPS !</vt:lpstr>
      <vt:lpstr>Vers un passage de relais de la structure initialement porteuse vers d’Autres structures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Nouvelle-Aquitaine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RODRIGUES Caroline</dc:creator>
  <cp:lastModifiedBy>Myriam TISSERAND</cp:lastModifiedBy>
  <cp:revision>165</cp:revision>
  <dcterms:created xsi:type="dcterms:W3CDTF">2020-09-22T07:53:30Z</dcterms:created>
  <dcterms:modified xsi:type="dcterms:W3CDTF">2022-03-07T17:31:43Z</dcterms:modified>
</cp:coreProperties>
</file>