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6"/>
  </p:notesMasterIdLst>
  <p:sldIdLst>
    <p:sldId id="281" r:id="rId2"/>
    <p:sldId id="333" r:id="rId3"/>
    <p:sldId id="755" r:id="rId4"/>
    <p:sldId id="456" r:id="rId5"/>
    <p:sldId id="299" r:id="rId6"/>
    <p:sldId id="341" r:id="rId7"/>
    <p:sldId id="742" r:id="rId8"/>
    <p:sldId id="756" r:id="rId9"/>
    <p:sldId id="491" r:id="rId10"/>
    <p:sldId id="405" r:id="rId11"/>
    <p:sldId id="757" r:id="rId12"/>
    <p:sldId id="746" r:id="rId13"/>
    <p:sldId id="492" r:id="rId14"/>
    <p:sldId id="308" r:id="rId15"/>
    <p:sldId id="749" r:id="rId16"/>
    <p:sldId id="760" r:id="rId17"/>
    <p:sldId id="761" r:id="rId18"/>
    <p:sldId id="750" r:id="rId19"/>
    <p:sldId id="759" r:id="rId20"/>
    <p:sldId id="758" r:id="rId21"/>
    <p:sldId id="753" r:id="rId22"/>
    <p:sldId id="499" r:id="rId23"/>
    <p:sldId id="754" r:id="rId24"/>
    <p:sldId id="500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81652"/>
    <a:srgbClr val="AED8E6"/>
    <a:srgbClr val="FEA600"/>
    <a:srgbClr val="FF9090"/>
    <a:srgbClr val="FF02FF"/>
    <a:srgbClr val="B2176A"/>
    <a:srgbClr val="D792AB"/>
    <a:srgbClr val="C05278"/>
    <a:srgbClr val="0433FF"/>
    <a:srgbClr val="7325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0" autoAdjust="0"/>
    <p:restoredTop sz="95492" autoAdjust="0"/>
  </p:normalViewPr>
  <p:slideViewPr>
    <p:cSldViewPr snapToGrid="0">
      <p:cViewPr varScale="1">
        <p:scale>
          <a:sx n="104" d="100"/>
          <a:sy n="104" d="100"/>
        </p:scale>
        <p:origin x="1160" y="208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6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hyperlink" Target="mailto:sophie.trouvelot@u-bourgogne.fr" TargetMode="External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mailto:sophie.trouvelot@u-bourgogne.fr" TargetMode="External"/><Relationship Id="rId1" Type="http://schemas.openxmlformats.org/officeDocument/2006/relationships/image" Target="../media/image9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35920-4081-0F46-B820-B2CC04398A46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AE8C368-2F64-4A40-9859-3C618E44E92D}">
      <dgm:prSet phldrT="[Texte]"/>
      <dgm:spPr>
        <a:solidFill>
          <a:srgbClr val="D792AB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gm:t>
    </dgm:pt>
    <dgm:pt modelId="{5D8DA687-F44D-1D42-A81B-3E2A20E55A10}" type="parTrans" cxnId="{D8F2F5A1-FD62-2A42-B115-BC24DACAD0C6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28C12A-6BF9-B249-A8DD-DD2952FF9903}" type="sibTrans" cxnId="{D8F2F5A1-FD62-2A42-B115-BC24DACAD0C6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C911DA-8BE9-0146-8E66-368CFBFA4835}">
      <dgm:prSet phldrT="[Texte]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2 </a:t>
          </a:r>
          <a:r>
            <a:rPr lang="fr-FR" b="1" dirty="0">
              <a:latin typeface="Calibri" panose="020F0502020204030204" pitchFamily="34" charset="0"/>
              <a:cs typeface="Calibri" panose="020F0502020204030204" pitchFamily="34" charset="0"/>
            </a:rPr>
            <a:t>témoignages</a:t>
          </a:r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 imprécis d’effet BS au vignoble</a:t>
          </a:r>
        </a:p>
      </dgm:t>
    </dgm:pt>
    <dgm:pt modelId="{42698788-5712-9749-84D4-D11EF4B038E3}" type="parTrans" cxnId="{87851A1B-832B-604E-AC1D-A199CC6A3C26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E37BA6-653C-364A-82FB-6881584F02C5}" type="sibTrans" cxnId="{87851A1B-832B-604E-AC1D-A199CC6A3C26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8A193B-D03F-6842-A344-7F95576C238A}">
      <dgm:prSet phldrT="[Texte]"/>
      <dgm:spPr>
        <a:solidFill>
          <a:srgbClr val="C05278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gm:t>
    </dgm:pt>
    <dgm:pt modelId="{4D76EB7C-95DD-1846-9B81-CC31813813AC}" type="parTrans" cxnId="{0DC56CDC-18D3-3148-A638-E1EB3BAE66D7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D59B3B-7729-324E-AD0B-E01D72375181}" type="sibTrans" cxnId="{0DC56CDC-18D3-3148-A638-E1EB3BAE66D7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D64B10-FF41-7E4A-B68C-0A568AFC8205}">
      <dgm:prSet phldrT="[Texte]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b="1" dirty="0">
              <a:latin typeface="Calibri" panose="020F0502020204030204" pitchFamily="34" charset="0"/>
              <a:cs typeface="Calibri" panose="020F0502020204030204" pitchFamily="34" charset="0"/>
            </a:rPr>
            <a:t>Tentative</a:t>
          </a:r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 d’une </a:t>
          </a:r>
          <a:r>
            <a:rPr lang="fr-FR" b="1" dirty="0">
              <a:latin typeface="Calibri" panose="020F0502020204030204" pitchFamily="34" charset="0"/>
              <a:cs typeface="Calibri" panose="020F0502020204030204" pitchFamily="34" charset="0"/>
            </a:rPr>
            <a:t>démarche collective </a:t>
          </a:r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(science participative) </a:t>
          </a:r>
          <a:r>
            <a:rPr lang="fr-FR" i="1" dirty="0">
              <a:latin typeface="Calibri" panose="020F0502020204030204" pitchFamily="34" charset="0"/>
              <a:cs typeface="Calibri" panose="020F0502020204030204" pitchFamily="34" charset="0"/>
            </a:rPr>
            <a:t>via</a:t>
          </a:r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 le BIVB : 1 réponse…</a:t>
          </a:r>
        </a:p>
      </dgm:t>
    </dgm:pt>
    <dgm:pt modelId="{C7480EF7-7660-BE48-8C27-D5EC48BCA98A}" type="parTrans" cxnId="{8001E70C-7DE9-3048-94B4-311C11DE9615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048DD2-B143-FD4A-B192-071E9371B113}" type="sibTrans" cxnId="{8001E70C-7DE9-3048-94B4-311C11DE9615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54E918-1F77-CC41-8CA4-ED836048C13B}">
      <dgm:prSet phldrT="[Texte]"/>
      <dgm:spPr>
        <a:solidFill>
          <a:srgbClr val="B2176A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gm:t>
    </dgm:pt>
    <dgm:pt modelId="{19EC3AE7-D042-E349-8349-A4344D040F2E}" type="parTrans" cxnId="{AF75E67E-47AE-C540-9C01-3E78A602D2BF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FFD4FE-EA78-7247-BB94-CFF6FE13E62F}" type="sibTrans" cxnId="{AF75E67E-47AE-C540-9C01-3E78A602D2BF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5036A8-C29E-3840-99ED-4D73056A2062}">
      <dgm:prSet phldrT="[Texte]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Littérature</a:t>
          </a:r>
        </a:p>
      </dgm:t>
    </dgm:pt>
    <dgm:pt modelId="{67463892-0814-1E49-B3C5-41DE6861070C}" type="parTrans" cxnId="{73152048-2056-9E40-A24F-A586CA525C4B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DA2E40-1A37-034F-A602-F7FF13145B17}" type="sibTrans" cxnId="{73152048-2056-9E40-A24F-A586CA525C4B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864FFC-272B-6048-97A4-1143743AAC43}">
      <dgm:prSet phldrT="[Texte]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Montage </a:t>
          </a:r>
          <a:r>
            <a:rPr lang="fr-FR" b="1" dirty="0">
              <a:latin typeface="Calibri" panose="020F0502020204030204" pitchFamily="34" charset="0"/>
              <a:cs typeface="Calibri" panose="020F0502020204030204" pitchFamily="34" charset="0"/>
            </a:rPr>
            <a:t>projet FUI </a:t>
          </a:r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(Iris+) porté par </a:t>
          </a:r>
          <a:r>
            <a:rPr lang="fr-FR" dirty="0" err="1">
              <a:latin typeface="Calibri" panose="020F0502020204030204" pitchFamily="34" charset="0"/>
              <a:cs typeface="Calibri" panose="020F0502020204030204" pitchFamily="34" charset="0"/>
            </a:rPr>
            <a:t>Goëmar</a:t>
          </a:r>
          <a:endParaRPr lang="fr-FR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A1214A-649A-2D4A-B67D-D84459FE6B3F}" type="parTrans" cxnId="{2F7500CC-3E3A-C145-B2A4-38B08180D7F1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C9D84C-2769-7441-9C8C-2F3095170EEA}" type="sibTrans" cxnId="{2F7500CC-3E3A-C145-B2A4-38B08180D7F1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607982-4CEE-6C4A-B725-7175333C77B4}">
      <dgm:prSet/>
      <dgm:spPr>
        <a:solidFill>
          <a:srgbClr val="881652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4</a:t>
          </a:r>
        </a:p>
      </dgm:t>
    </dgm:pt>
    <dgm:pt modelId="{8360CAD7-440C-0A4B-A0A9-072231EC2C58}" type="parTrans" cxnId="{5FE29A80-D280-844E-8B61-D8E9E602DCCA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3C91BB-4F19-A84D-8D89-2C12BA36A776}" type="sibTrans" cxnId="{5FE29A80-D280-844E-8B61-D8E9E602DCCA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2C3FC8-1F96-8840-A7BC-AC9471AC86D1}">
      <dgm:prSet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Développement d’un </a:t>
          </a:r>
          <a:r>
            <a:rPr lang="fr-FR" b="1" dirty="0">
              <a:latin typeface="Calibri" panose="020F0502020204030204" pitchFamily="34" charset="0"/>
              <a:cs typeface="Calibri" panose="020F0502020204030204" pitchFamily="34" charset="0"/>
            </a:rPr>
            <a:t>dispositif d’étude simplifié</a:t>
          </a:r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 (laboratoire) </a:t>
          </a:r>
        </a:p>
      </dgm:t>
    </dgm:pt>
    <dgm:pt modelId="{4F340CF2-B294-704A-AE90-0DFFCC79C7BB}" type="parTrans" cxnId="{9D1523D3-4513-9D45-A2BB-00BB081834F4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A750AB-9523-D64C-A50F-C7D450C262F8}" type="sibTrans" cxnId="{9D1523D3-4513-9D45-A2BB-00BB081834F4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B903A8-9603-234E-8D81-8448E64707F3}" type="pres">
      <dgm:prSet presAssocID="{CF835920-4081-0F46-B820-B2CC04398A46}" presName="linearFlow" presStyleCnt="0">
        <dgm:presLayoutVars>
          <dgm:dir/>
          <dgm:animLvl val="lvl"/>
          <dgm:resizeHandles val="exact"/>
        </dgm:presLayoutVars>
      </dgm:prSet>
      <dgm:spPr/>
    </dgm:pt>
    <dgm:pt modelId="{96BF8117-16E5-3348-B5C6-3B58F70B11E2}" type="pres">
      <dgm:prSet presAssocID="{AAE8C368-2F64-4A40-9859-3C618E44E92D}" presName="composite" presStyleCnt="0"/>
      <dgm:spPr/>
    </dgm:pt>
    <dgm:pt modelId="{A0B47959-9187-FF41-8296-C4E092854E8F}" type="pres">
      <dgm:prSet presAssocID="{AAE8C368-2F64-4A40-9859-3C618E44E92D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2FB20EB-9512-9740-8B6A-DC6504278863}" type="pres">
      <dgm:prSet presAssocID="{AAE8C368-2F64-4A40-9859-3C618E44E92D}" presName="descendantText" presStyleLbl="alignAcc1" presStyleIdx="0" presStyleCnt="4">
        <dgm:presLayoutVars>
          <dgm:bulletEnabled val="1"/>
        </dgm:presLayoutVars>
      </dgm:prSet>
      <dgm:spPr/>
    </dgm:pt>
    <dgm:pt modelId="{BDA2BC41-040C-C945-8217-FAFF428EF58C}" type="pres">
      <dgm:prSet presAssocID="{8C28C12A-6BF9-B249-A8DD-DD2952FF9903}" presName="sp" presStyleCnt="0"/>
      <dgm:spPr/>
    </dgm:pt>
    <dgm:pt modelId="{67611EA0-987A-8941-A34C-F13FF032D516}" type="pres">
      <dgm:prSet presAssocID="{DC8A193B-D03F-6842-A344-7F95576C238A}" presName="composite" presStyleCnt="0"/>
      <dgm:spPr/>
    </dgm:pt>
    <dgm:pt modelId="{34B19AC1-5947-0545-B065-5889BB8C1D4E}" type="pres">
      <dgm:prSet presAssocID="{DC8A193B-D03F-6842-A344-7F95576C238A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A1EA29F-B71B-3A4C-929A-A0053DE9C22D}" type="pres">
      <dgm:prSet presAssocID="{DC8A193B-D03F-6842-A344-7F95576C238A}" presName="descendantText" presStyleLbl="alignAcc1" presStyleIdx="1" presStyleCnt="4">
        <dgm:presLayoutVars>
          <dgm:bulletEnabled val="1"/>
        </dgm:presLayoutVars>
      </dgm:prSet>
      <dgm:spPr/>
    </dgm:pt>
    <dgm:pt modelId="{ECB2ACAE-E8F0-1845-ACC6-A84994A20E7E}" type="pres">
      <dgm:prSet presAssocID="{1ED59B3B-7729-324E-AD0B-E01D72375181}" presName="sp" presStyleCnt="0"/>
      <dgm:spPr/>
    </dgm:pt>
    <dgm:pt modelId="{5B440B38-6E15-494E-BE67-BB47E1D626A8}" type="pres">
      <dgm:prSet presAssocID="{3A54E918-1F77-CC41-8CA4-ED836048C13B}" presName="composite" presStyleCnt="0"/>
      <dgm:spPr/>
    </dgm:pt>
    <dgm:pt modelId="{BD5E5835-BA2D-C348-A0BE-F19E8D82D968}" type="pres">
      <dgm:prSet presAssocID="{3A54E918-1F77-CC41-8CA4-ED836048C13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D6821A60-2896-9B4B-B597-2B798E94EEF6}" type="pres">
      <dgm:prSet presAssocID="{3A54E918-1F77-CC41-8CA4-ED836048C13B}" presName="descendantText" presStyleLbl="alignAcc1" presStyleIdx="2" presStyleCnt="4">
        <dgm:presLayoutVars>
          <dgm:bulletEnabled val="1"/>
        </dgm:presLayoutVars>
      </dgm:prSet>
      <dgm:spPr/>
    </dgm:pt>
    <dgm:pt modelId="{9D65D727-E34D-6B4E-9CB8-DCFFFC712E04}" type="pres">
      <dgm:prSet presAssocID="{D2FFD4FE-EA78-7247-BB94-CFF6FE13E62F}" presName="sp" presStyleCnt="0"/>
      <dgm:spPr/>
    </dgm:pt>
    <dgm:pt modelId="{A4830F7E-BBAD-7147-9636-944008CD4FEA}" type="pres">
      <dgm:prSet presAssocID="{46607982-4CEE-6C4A-B725-7175333C77B4}" presName="composite" presStyleCnt="0"/>
      <dgm:spPr/>
    </dgm:pt>
    <dgm:pt modelId="{D7E00DCD-7A87-B446-8C97-23D48901815C}" type="pres">
      <dgm:prSet presAssocID="{46607982-4CEE-6C4A-B725-7175333C77B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4635305-8D2E-7342-AA92-B0CDD5870DA8}" type="pres">
      <dgm:prSet presAssocID="{46607982-4CEE-6C4A-B725-7175333C77B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001E70C-7DE9-3048-94B4-311C11DE9615}" srcId="{DC8A193B-D03F-6842-A344-7F95576C238A}" destId="{BDD64B10-FF41-7E4A-B68C-0A568AFC8205}" srcOrd="0" destOrd="0" parTransId="{C7480EF7-7660-BE48-8C27-D5EC48BCA98A}" sibTransId="{46048DD2-B143-FD4A-B192-071E9371B113}"/>
    <dgm:cxn modelId="{557AFC16-0A22-E541-9757-577329BE11D4}" type="presOf" srcId="{FEC911DA-8BE9-0146-8E66-368CFBFA4835}" destId="{C2FB20EB-9512-9740-8B6A-DC6504278863}" srcOrd="0" destOrd="0" presId="urn:microsoft.com/office/officeart/2005/8/layout/chevron2"/>
    <dgm:cxn modelId="{87851A1B-832B-604E-AC1D-A199CC6A3C26}" srcId="{AAE8C368-2F64-4A40-9859-3C618E44E92D}" destId="{FEC911DA-8BE9-0146-8E66-368CFBFA4835}" srcOrd="0" destOrd="0" parTransId="{42698788-5712-9749-84D4-D11EF4B038E3}" sibTransId="{29E37BA6-653C-364A-82FB-6881584F02C5}"/>
    <dgm:cxn modelId="{73152048-2056-9E40-A24F-A586CA525C4B}" srcId="{3A54E918-1F77-CC41-8CA4-ED836048C13B}" destId="{125036A8-C29E-3840-99ED-4D73056A2062}" srcOrd="0" destOrd="0" parTransId="{67463892-0814-1E49-B3C5-41DE6861070C}" sibTransId="{A2DA2E40-1A37-034F-A602-F7FF13145B17}"/>
    <dgm:cxn modelId="{D34C014B-EEC8-0049-9A6C-93A548BA9637}" type="presOf" srcId="{BDD64B10-FF41-7E4A-B68C-0A568AFC8205}" destId="{FA1EA29F-B71B-3A4C-929A-A0053DE9C22D}" srcOrd="0" destOrd="0" presId="urn:microsoft.com/office/officeart/2005/8/layout/chevron2"/>
    <dgm:cxn modelId="{1348005A-A343-2943-B91D-BB78F7B5F54D}" type="presOf" srcId="{9A2C3FC8-1F96-8840-A7BC-AC9471AC86D1}" destId="{24635305-8D2E-7342-AA92-B0CDD5870DA8}" srcOrd="0" destOrd="0" presId="urn:microsoft.com/office/officeart/2005/8/layout/chevron2"/>
    <dgm:cxn modelId="{AFAFA669-4C47-444A-99AB-02FCAA263032}" type="presOf" srcId="{46607982-4CEE-6C4A-B725-7175333C77B4}" destId="{D7E00DCD-7A87-B446-8C97-23D48901815C}" srcOrd="0" destOrd="0" presId="urn:microsoft.com/office/officeart/2005/8/layout/chevron2"/>
    <dgm:cxn modelId="{90AF2D7E-C1E8-CB45-9DAF-D7F5563E837D}" type="presOf" srcId="{CF835920-4081-0F46-B820-B2CC04398A46}" destId="{69B903A8-9603-234E-8D81-8448E64707F3}" srcOrd="0" destOrd="0" presId="urn:microsoft.com/office/officeart/2005/8/layout/chevron2"/>
    <dgm:cxn modelId="{AF75E67E-47AE-C540-9C01-3E78A602D2BF}" srcId="{CF835920-4081-0F46-B820-B2CC04398A46}" destId="{3A54E918-1F77-CC41-8CA4-ED836048C13B}" srcOrd="2" destOrd="0" parTransId="{19EC3AE7-D042-E349-8349-A4344D040F2E}" sibTransId="{D2FFD4FE-EA78-7247-BB94-CFF6FE13E62F}"/>
    <dgm:cxn modelId="{5FE29A80-D280-844E-8B61-D8E9E602DCCA}" srcId="{CF835920-4081-0F46-B820-B2CC04398A46}" destId="{46607982-4CEE-6C4A-B725-7175333C77B4}" srcOrd="3" destOrd="0" parTransId="{8360CAD7-440C-0A4B-A0A9-072231EC2C58}" sibTransId="{A53C91BB-4F19-A84D-8D89-2C12BA36A776}"/>
    <dgm:cxn modelId="{388EB78F-6637-6C4F-B576-57AC3FC34E61}" type="presOf" srcId="{DC8A193B-D03F-6842-A344-7F95576C238A}" destId="{34B19AC1-5947-0545-B065-5889BB8C1D4E}" srcOrd="0" destOrd="0" presId="urn:microsoft.com/office/officeart/2005/8/layout/chevron2"/>
    <dgm:cxn modelId="{D8F2F5A1-FD62-2A42-B115-BC24DACAD0C6}" srcId="{CF835920-4081-0F46-B820-B2CC04398A46}" destId="{AAE8C368-2F64-4A40-9859-3C618E44E92D}" srcOrd="0" destOrd="0" parTransId="{5D8DA687-F44D-1D42-A81B-3E2A20E55A10}" sibTransId="{8C28C12A-6BF9-B249-A8DD-DD2952FF9903}"/>
    <dgm:cxn modelId="{E04430BF-E49A-D54F-8A85-CDB935AB5B9F}" type="presOf" srcId="{3A54E918-1F77-CC41-8CA4-ED836048C13B}" destId="{BD5E5835-BA2D-C348-A0BE-F19E8D82D968}" srcOrd="0" destOrd="0" presId="urn:microsoft.com/office/officeart/2005/8/layout/chevron2"/>
    <dgm:cxn modelId="{2F7500CC-3E3A-C145-B2A4-38B08180D7F1}" srcId="{3A54E918-1F77-CC41-8CA4-ED836048C13B}" destId="{80864FFC-272B-6048-97A4-1143743AAC43}" srcOrd="1" destOrd="0" parTransId="{4BA1214A-649A-2D4A-B67D-D84459FE6B3F}" sibTransId="{27C9D84C-2769-7441-9C8C-2F3095170EEA}"/>
    <dgm:cxn modelId="{9D1523D3-4513-9D45-A2BB-00BB081834F4}" srcId="{46607982-4CEE-6C4A-B725-7175333C77B4}" destId="{9A2C3FC8-1F96-8840-A7BC-AC9471AC86D1}" srcOrd="0" destOrd="0" parTransId="{4F340CF2-B294-704A-AE90-0DFFCC79C7BB}" sibTransId="{63A750AB-9523-D64C-A50F-C7D450C262F8}"/>
    <dgm:cxn modelId="{0DC56CDC-18D3-3148-A638-E1EB3BAE66D7}" srcId="{CF835920-4081-0F46-B820-B2CC04398A46}" destId="{DC8A193B-D03F-6842-A344-7F95576C238A}" srcOrd="1" destOrd="0" parTransId="{4D76EB7C-95DD-1846-9B81-CC31813813AC}" sibTransId="{1ED59B3B-7729-324E-AD0B-E01D72375181}"/>
    <dgm:cxn modelId="{119300DE-202A-5E42-A42A-6DB0BE9A2C91}" type="presOf" srcId="{AAE8C368-2F64-4A40-9859-3C618E44E92D}" destId="{A0B47959-9187-FF41-8296-C4E092854E8F}" srcOrd="0" destOrd="0" presId="urn:microsoft.com/office/officeart/2005/8/layout/chevron2"/>
    <dgm:cxn modelId="{76D353E9-5A2A-5F40-AEF1-2E75AE0A55BC}" type="presOf" srcId="{80864FFC-272B-6048-97A4-1143743AAC43}" destId="{D6821A60-2896-9B4B-B597-2B798E94EEF6}" srcOrd="0" destOrd="1" presId="urn:microsoft.com/office/officeart/2005/8/layout/chevron2"/>
    <dgm:cxn modelId="{425F0FFD-807F-4748-A361-FA31DC56607C}" type="presOf" srcId="{125036A8-C29E-3840-99ED-4D73056A2062}" destId="{D6821A60-2896-9B4B-B597-2B798E94EEF6}" srcOrd="0" destOrd="0" presId="urn:microsoft.com/office/officeart/2005/8/layout/chevron2"/>
    <dgm:cxn modelId="{E4DAE869-656B-6E43-9E09-72EFFAA8049A}" type="presParOf" srcId="{69B903A8-9603-234E-8D81-8448E64707F3}" destId="{96BF8117-16E5-3348-B5C6-3B58F70B11E2}" srcOrd="0" destOrd="0" presId="urn:microsoft.com/office/officeart/2005/8/layout/chevron2"/>
    <dgm:cxn modelId="{661BF76E-C569-5842-9D23-B495A5DFFFB2}" type="presParOf" srcId="{96BF8117-16E5-3348-B5C6-3B58F70B11E2}" destId="{A0B47959-9187-FF41-8296-C4E092854E8F}" srcOrd="0" destOrd="0" presId="urn:microsoft.com/office/officeart/2005/8/layout/chevron2"/>
    <dgm:cxn modelId="{435BD66E-E996-8947-BF95-B9D0C0CB96B4}" type="presParOf" srcId="{96BF8117-16E5-3348-B5C6-3B58F70B11E2}" destId="{C2FB20EB-9512-9740-8B6A-DC6504278863}" srcOrd="1" destOrd="0" presId="urn:microsoft.com/office/officeart/2005/8/layout/chevron2"/>
    <dgm:cxn modelId="{630CB195-FC43-4A48-AE70-A9C39C7DCED1}" type="presParOf" srcId="{69B903A8-9603-234E-8D81-8448E64707F3}" destId="{BDA2BC41-040C-C945-8217-FAFF428EF58C}" srcOrd="1" destOrd="0" presId="urn:microsoft.com/office/officeart/2005/8/layout/chevron2"/>
    <dgm:cxn modelId="{3EAD56E5-6663-474C-8B4F-782F13FE4862}" type="presParOf" srcId="{69B903A8-9603-234E-8D81-8448E64707F3}" destId="{67611EA0-987A-8941-A34C-F13FF032D516}" srcOrd="2" destOrd="0" presId="urn:microsoft.com/office/officeart/2005/8/layout/chevron2"/>
    <dgm:cxn modelId="{E39254B0-886B-5F49-8728-0A925758B9D6}" type="presParOf" srcId="{67611EA0-987A-8941-A34C-F13FF032D516}" destId="{34B19AC1-5947-0545-B065-5889BB8C1D4E}" srcOrd="0" destOrd="0" presId="urn:microsoft.com/office/officeart/2005/8/layout/chevron2"/>
    <dgm:cxn modelId="{CFDA55E8-A1EC-9241-A7C8-6B4EFBAE0AB6}" type="presParOf" srcId="{67611EA0-987A-8941-A34C-F13FF032D516}" destId="{FA1EA29F-B71B-3A4C-929A-A0053DE9C22D}" srcOrd="1" destOrd="0" presId="urn:microsoft.com/office/officeart/2005/8/layout/chevron2"/>
    <dgm:cxn modelId="{7602A745-9458-AD44-87AD-23F42031C9CE}" type="presParOf" srcId="{69B903A8-9603-234E-8D81-8448E64707F3}" destId="{ECB2ACAE-E8F0-1845-ACC6-A84994A20E7E}" srcOrd="3" destOrd="0" presId="urn:microsoft.com/office/officeart/2005/8/layout/chevron2"/>
    <dgm:cxn modelId="{D00DD528-04B5-8E4D-860B-2E96F108740A}" type="presParOf" srcId="{69B903A8-9603-234E-8D81-8448E64707F3}" destId="{5B440B38-6E15-494E-BE67-BB47E1D626A8}" srcOrd="4" destOrd="0" presId="urn:microsoft.com/office/officeart/2005/8/layout/chevron2"/>
    <dgm:cxn modelId="{CDB54067-FFB0-AD4E-BC3B-A6B9E3B6A1D8}" type="presParOf" srcId="{5B440B38-6E15-494E-BE67-BB47E1D626A8}" destId="{BD5E5835-BA2D-C348-A0BE-F19E8D82D968}" srcOrd="0" destOrd="0" presId="urn:microsoft.com/office/officeart/2005/8/layout/chevron2"/>
    <dgm:cxn modelId="{45AD6C2E-9A18-1043-B941-98F2D182AE08}" type="presParOf" srcId="{5B440B38-6E15-494E-BE67-BB47E1D626A8}" destId="{D6821A60-2896-9B4B-B597-2B798E94EEF6}" srcOrd="1" destOrd="0" presId="urn:microsoft.com/office/officeart/2005/8/layout/chevron2"/>
    <dgm:cxn modelId="{BCADCC63-14D3-1744-9090-B6B49D7F0F7F}" type="presParOf" srcId="{69B903A8-9603-234E-8D81-8448E64707F3}" destId="{9D65D727-E34D-6B4E-9CB8-DCFFFC712E04}" srcOrd="5" destOrd="0" presId="urn:microsoft.com/office/officeart/2005/8/layout/chevron2"/>
    <dgm:cxn modelId="{7E1F6591-E054-9F44-9072-E19FA1C5E180}" type="presParOf" srcId="{69B903A8-9603-234E-8D81-8448E64707F3}" destId="{A4830F7E-BBAD-7147-9636-944008CD4FEA}" srcOrd="6" destOrd="0" presId="urn:microsoft.com/office/officeart/2005/8/layout/chevron2"/>
    <dgm:cxn modelId="{BF5EAB4D-10CD-7040-BA02-D782A9C85060}" type="presParOf" srcId="{A4830F7E-BBAD-7147-9636-944008CD4FEA}" destId="{D7E00DCD-7A87-B446-8C97-23D48901815C}" srcOrd="0" destOrd="0" presId="urn:microsoft.com/office/officeart/2005/8/layout/chevron2"/>
    <dgm:cxn modelId="{8BA7109E-94A1-2D43-BD2B-8A46A6342D7D}" type="presParOf" srcId="{A4830F7E-BBAD-7147-9636-944008CD4FEA}" destId="{24635305-8D2E-7342-AA92-B0CDD5870DA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273AC6-1544-7747-B54B-B633AF6B7113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7399B7D-C3AF-0141-BF42-62EE46CAF429}">
      <dgm:prSet phldrT="[Texte]"/>
      <dgm:spPr>
        <a:solidFill>
          <a:srgbClr val="D792AB"/>
        </a:solidFill>
        <a:ln>
          <a:noFill/>
        </a:ln>
      </dgm:spPr>
      <dgm:t>
        <a:bodyPr/>
        <a:lstStyle/>
        <a:p>
          <a:r>
            <a:rPr lang="fr-FR" dirty="0"/>
            <a:t>1</a:t>
          </a:r>
        </a:p>
      </dgm:t>
    </dgm:pt>
    <dgm:pt modelId="{1971D8A8-E1FA-584E-8B07-52E523232778}" type="parTrans" cxnId="{E59EC965-2238-2F4B-8386-862B4D7857E9}">
      <dgm:prSet/>
      <dgm:spPr/>
      <dgm:t>
        <a:bodyPr/>
        <a:lstStyle/>
        <a:p>
          <a:endParaRPr lang="fr-FR"/>
        </a:p>
      </dgm:t>
    </dgm:pt>
    <dgm:pt modelId="{84FD6797-9ADD-D04F-9969-DA12646A68E8}" type="sibTrans" cxnId="{E59EC965-2238-2F4B-8386-862B4D7857E9}">
      <dgm:prSet/>
      <dgm:spPr/>
      <dgm:t>
        <a:bodyPr/>
        <a:lstStyle/>
        <a:p>
          <a:endParaRPr lang="fr-FR"/>
        </a:p>
      </dgm:t>
    </dgm:pt>
    <dgm:pt modelId="{9F69DF25-C903-504B-AC1C-4DF2A4BA3A68}">
      <dgm:prSet phldrT="[Texte]" custT="1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Identifier un </a:t>
          </a:r>
          <a:r>
            <a:rPr lang="fr-FR" sz="1600" b="1" dirty="0">
              <a:latin typeface="Calibri" panose="020F0502020204030204" pitchFamily="34" charset="0"/>
              <a:cs typeface="Calibri" panose="020F0502020204030204" pitchFamily="34" charset="0"/>
            </a:rPr>
            <a:t>BS actif </a:t>
          </a:r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sur vigne</a:t>
          </a:r>
        </a:p>
      </dgm:t>
    </dgm:pt>
    <dgm:pt modelId="{827B3925-6FF8-DF4A-90E6-4091A528BCDF}" type="parTrans" cxnId="{7584F747-668D-5A42-8406-DEFF636B9BFD}">
      <dgm:prSet/>
      <dgm:spPr/>
      <dgm:t>
        <a:bodyPr/>
        <a:lstStyle/>
        <a:p>
          <a:endParaRPr lang="fr-FR"/>
        </a:p>
      </dgm:t>
    </dgm:pt>
    <dgm:pt modelId="{2F35187D-CB9D-0546-AEF6-9DC770EF46BF}" type="sibTrans" cxnId="{7584F747-668D-5A42-8406-DEFF636B9BFD}">
      <dgm:prSet/>
      <dgm:spPr/>
      <dgm:t>
        <a:bodyPr/>
        <a:lstStyle/>
        <a:p>
          <a:endParaRPr lang="fr-FR"/>
        </a:p>
      </dgm:t>
    </dgm:pt>
    <dgm:pt modelId="{5D692227-D833-F849-BAAF-6F0BD22564AF}" type="pres">
      <dgm:prSet presAssocID="{1C273AC6-1544-7747-B54B-B633AF6B7113}" presName="linearFlow" presStyleCnt="0">
        <dgm:presLayoutVars>
          <dgm:dir/>
          <dgm:animLvl val="lvl"/>
          <dgm:resizeHandles val="exact"/>
        </dgm:presLayoutVars>
      </dgm:prSet>
      <dgm:spPr/>
    </dgm:pt>
    <dgm:pt modelId="{20457B53-BDAB-4C4E-9F53-383DA24D5945}" type="pres">
      <dgm:prSet presAssocID="{97399B7D-C3AF-0141-BF42-62EE46CAF429}" presName="composite" presStyleCnt="0"/>
      <dgm:spPr/>
    </dgm:pt>
    <dgm:pt modelId="{1F986943-DAB6-BF4B-90FB-97EB391F9CEE}" type="pres">
      <dgm:prSet presAssocID="{97399B7D-C3AF-0141-BF42-62EE46CAF429}" presName="parentText" presStyleLbl="alignNode1" presStyleIdx="0" presStyleCnt="1" custLinFactNeighborX="-23550" custLinFactNeighborY="41557">
        <dgm:presLayoutVars>
          <dgm:chMax val="1"/>
          <dgm:bulletEnabled val="1"/>
        </dgm:presLayoutVars>
      </dgm:prSet>
      <dgm:spPr/>
    </dgm:pt>
    <dgm:pt modelId="{41B43FB0-B561-8545-B918-2BD42B94B193}" type="pres">
      <dgm:prSet presAssocID="{97399B7D-C3AF-0141-BF42-62EE46CAF429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56F4F642-C4D7-654E-A1FB-C76668445CB2}" type="presOf" srcId="{1C273AC6-1544-7747-B54B-B633AF6B7113}" destId="{5D692227-D833-F849-BAAF-6F0BD22564AF}" srcOrd="0" destOrd="0" presId="urn:microsoft.com/office/officeart/2005/8/layout/chevron2"/>
    <dgm:cxn modelId="{7584F747-668D-5A42-8406-DEFF636B9BFD}" srcId="{97399B7D-C3AF-0141-BF42-62EE46CAF429}" destId="{9F69DF25-C903-504B-AC1C-4DF2A4BA3A68}" srcOrd="0" destOrd="0" parTransId="{827B3925-6FF8-DF4A-90E6-4091A528BCDF}" sibTransId="{2F35187D-CB9D-0546-AEF6-9DC770EF46BF}"/>
    <dgm:cxn modelId="{7EC4E748-D575-5E4B-8140-795C99A3700A}" type="presOf" srcId="{97399B7D-C3AF-0141-BF42-62EE46CAF429}" destId="{1F986943-DAB6-BF4B-90FB-97EB391F9CEE}" srcOrd="0" destOrd="0" presId="urn:microsoft.com/office/officeart/2005/8/layout/chevron2"/>
    <dgm:cxn modelId="{E59EC965-2238-2F4B-8386-862B4D7857E9}" srcId="{1C273AC6-1544-7747-B54B-B633AF6B7113}" destId="{97399B7D-C3AF-0141-BF42-62EE46CAF429}" srcOrd="0" destOrd="0" parTransId="{1971D8A8-E1FA-584E-8B07-52E523232778}" sibTransId="{84FD6797-9ADD-D04F-9969-DA12646A68E8}"/>
    <dgm:cxn modelId="{D69C1FE9-942A-0D49-B0E0-85544F2A3F28}" type="presOf" srcId="{9F69DF25-C903-504B-AC1C-4DF2A4BA3A68}" destId="{41B43FB0-B561-8545-B918-2BD42B94B193}" srcOrd="0" destOrd="0" presId="urn:microsoft.com/office/officeart/2005/8/layout/chevron2"/>
    <dgm:cxn modelId="{B13B9897-BDBA-9546-9607-A0724BF66877}" type="presParOf" srcId="{5D692227-D833-F849-BAAF-6F0BD22564AF}" destId="{20457B53-BDAB-4C4E-9F53-383DA24D5945}" srcOrd="0" destOrd="0" presId="urn:microsoft.com/office/officeart/2005/8/layout/chevron2"/>
    <dgm:cxn modelId="{AC86F5D7-3C9D-1D4E-A5F8-D83C20649D9E}" type="presParOf" srcId="{20457B53-BDAB-4C4E-9F53-383DA24D5945}" destId="{1F986943-DAB6-BF4B-90FB-97EB391F9CEE}" srcOrd="0" destOrd="0" presId="urn:microsoft.com/office/officeart/2005/8/layout/chevron2"/>
    <dgm:cxn modelId="{190EA5CF-B886-EC4C-8193-55DF090DF2E7}" type="presParOf" srcId="{20457B53-BDAB-4C4E-9F53-383DA24D5945}" destId="{41B43FB0-B561-8545-B918-2BD42B94B19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C21F7F-D4B5-7641-B904-307A952A6DF8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F737ABE-6B03-5D49-9E56-B00219AF21D2}">
      <dgm:prSet phldrT="[Texte]"/>
      <dgm:spPr>
        <a:solidFill>
          <a:srgbClr val="D792AB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gm:t>
    </dgm:pt>
    <dgm:pt modelId="{D63DCE5E-E123-5F4C-90E1-2849A36D0B17}" type="parTrans" cxnId="{CDCDE165-B0EB-6047-B522-009257B81A18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D55F9C-A2C4-9347-AD13-A29353CE67D6}" type="sibTrans" cxnId="{CDCDE165-B0EB-6047-B522-009257B81A18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246466-F85B-6A45-B6A9-CA439ECF1E88}">
      <dgm:prSet phldrT="[Texte]" custT="1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Identifier un BS actif sur vigne</a:t>
          </a:r>
        </a:p>
      </dgm:t>
    </dgm:pt>
    <dgm:pt modelId="{44DE7ACF-4B83-1E4B-9C77-CD7E0D4F340C}" type="parTrans" cxnId="{35905BE1-1198-8941-B5BF-02BDAFD7BB0A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AD3590-C789-8446-B866-656E7E340047}" type="sibTrans" cxnId="{35905BE1-1198-8941-B5BF-02BDAFD7BB0A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AF1309-7781-5A46-B71C-62B24DDFF43D}">
      <dgm:prSet phldrT="[Texte]"/>
      <dgm:spPr>
        <a:solidFill>
          <a:srgbClr val="B2176A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gm:t>
    </dgm:pt>
    <dgm:pt modelId="{8BBCEC25-837C-5847-9708-3A98EC0ED3A7}" type="parTrans" cxnId="{AC491A47-D76B-344D-9826-1495355BBC10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0FE8F6-F859-8E49-A2CC-A7B627D31041}" type="sibTrans" cxnId="{AC491A47-D76B-344D-9826-1495355BBC10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00340F-1337-6E4C-B165-8AAF00379D2E}">
      <dgm:prSet phldrT="[Texte]" custT="1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Tester l’</a:t>
          </a:r>
          <a:r>
            <a:rPr lang="fr-FR" sz="1600" b="1" dirty="0">
              <a:latin typeface="Calibri" panose="020F0502020204030204" pitchFamily="34" charset="0"/>
              <a:cs typeface="Calibri" panose="020F0502020204030204" pitchFamily="34" charset="0"/>
            </a:rPr>
            <a:t>effet d’un SDP </a:t>
          </a:r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sur les modalités BS- et BS+</a:t>
          </a:r>
        </a:p>
      </dgm:t>
    </dgm:pt>
    <dgm:pt modelId="{5A4BBAD0-C45C-A741-B667-89A394C1552D}" type="parTrans" cxnId="{F9B0FBB9-693A-A248-94F5-EF512DC05E29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F20D6B-9F89-BA4F-BB43-30470E164629}" type="sibTrans" cxnId="{F9B0FBB9-693A-A248-94F5-EF512DC05E29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FBCCDA-8891-B74A-8C25-BEF4579D87B8}" type="pres">
      <dgm:prSet presAssocID="{2DC21F7F-D4B5-7641-B904-307A952A6DF8}" presName="linearFlow" presStyleCnt="0">
        <dgm:presLayoutVars>
          <dgm:dir/>
          <dgm:animLvl val="lvl"/>
          <dgm:resizeHandles val="exact"/>
        </dgm:presLayoutVars>
      </dgm:prSet>
      <dgm:spPr/>
    </dgm:pt>
    <dgm:pt modelId="{CABEDA9A-FC18-754B-BD7F-A3F9A605DBEB}" type="pres">
      <dgm:prSet presAssocID="{0F737ABE-6B03-5D49-9E56-B00219AF21D2}" presName="composite" presStyleCnt="0"/>
      <dgm:spPr/>
    </dgm:pt>
    <dgm:pt modelId="{669B6EC1-6997-4D4E-AF04-22D512D40E00}" type="pres">
      <dgm:prSet presAssocID="{0F737ABE-6B03-5D49-9E56-B00219AF21D2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051C7CDD-AA6A-F84E-8848-5634601A4187}" type="pres">
      <dgm:prSet presAssocID="{0F737ABE-6B03-5D49-9E56-B00219AF21D2}" presName="descendantText" presStyleLbl="alignAcc1" presStyleIdx="0" presStyleCnt="2">
        <dgm:presLayoutVars>
          <dgm:bulletEnabled val="1"/>
        </dgm:presLayoutVars>
      </dgm:prSet>
      <dgm:spPr/>
    </dgm:pt>
    <dgm:pt modelId="{84DB18D0-FF97-814E-A288-A4E5F2F37649}" type="pres">
      <dgm:prSet presAssocID="{07D55F9C-A2C4-9347-AD13-A29353CE67D6}" presName="sp" presStyleCnt="0"/>
      <dgm:spPr/>
    </dgm:pt>
    <dgm:pt modelId="{476E7FB2-D227-E04E-84CA-7680954E5005}" type="pres">
      <dgm:prSet presAssocID="{B1AF1309-7781-5A46-B71C-62B24DDFF43D}" presName="composite" presStyleCnt="0"/>
      <dgm:spPr/>
    </dgm:pt>
    <dgm:pt modelId="{BDF3AABC-AD9B-DD43-9E9B-109B45F2CAC7}" type="pres">
      <dgm:prSet presAssocID="{B1AF1309-7781-5A46-B71C-62B24DDFF43D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E040DFF1-1120-6D42-80C3-3077B7CC20F0}" type="pres">
      <dgm:prSet presAssocID="{B1AF1309-7781-5A46-B71C-62B24DDFF43D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1C09990A-2273-7743-A412-1354E8F4316A}" type="presOf" srcId="{1D246466-F85B-6A45-B6A9-CA439ECF1E88}" destId="{051C7CDD-AA6A-F84E-8848-5634601A4187}" srcOrd="0" destOrd="0" presId="urn:microsoft.com/office/officeart/2005/8/layout/chevron2"/>
    <dgm:cxn modelId="{AC491A47-D76B-344D-9826-1495355BBC10}" srcId="{2DC21F7F-D4B5-7641-B904-307A952A6DF8}" destId="{B1AF1309-7781-5A46-B71C-62B24DDFF43D}" srcOrd="1" destOrd="0" parTransId="{8BBCEC25-837C-5847-9708-3A98EC0ED3A7}" sibTransId="{DF0FE8F6-F859-8E49-A2CC-A7B627D31041}"/>
    <dgm:cxn modelId="{CDCDE165-B0EB-6047-B522-009257B81A18}" srcId="{2DC21F7F-D4B5-7641-B904-307A952A6DF8}" destId="{0F737ABE-6B03-5D49-9E56-B00219AF21D2}" srcOrd="0" destOrd="0" parTransId="{D63DCE5E-E123-5F4C-90E1-2849A36D0B17}" sibTransId="{07D55F9C-A2C4-9347-AD13-A29353CE67D6}"/>
    <dgm:cxn modelId="{45A98471-B848-4E4B-A2B3-9B47012225B4}" type="presOf" srcId="{2DC21F7F-D4B5-7641-B904-307A952A6DF8}" destId="{E7FBCCDA-8891-B74A-8C25-BEF4579D87B8}" srcOrd="0" destOrd="0" presId="urn:microsoft.com/office/officeart/2005/8/layout/chevron2"/>
    <dgm:cxn modelId="{ACCC8B74-3C02-7D40-8DA7-FFEB654CCFF8}" type="presOf" srcId="{B600340F-1337-6E4C-B165-8AAF00379D2E}" destId="{E040DFF1-1120-6D42-80C3-3077B7CC20F0}" srcOrd="0" destOrd="0" presId="urn:microsoft.com/office/officeart/2005/8/layout/chevron2"/>
    <dgm:cxn modelId="{F9B0FBB9-693A-A248-94F5-EF512DC05E29}" srcId="{B1AF1309-7781-5A46-B71C-62B24DDFF43D}" destId="{B600340F-1337-6E4C-B165-8AAF00379D2E}" srcOrd="0" destOrd="0" parTransId="{5A4BBAD0-C45C-A741-B667-89A394C1552D}" sibTransId="{61F20D6B-9F89-BA4F-BB43-30470E164629}"/>
    <dgm:cxn modelId="{35905BE1-1198-8941-B5BF-02BDAFD7BB0A}" srcId="{0F737ABE-6B03-5D49-9E56-B00219AF21D2}" destId="{1D246466-F85B-6A45-B6A9-CA439ECF1E88}" srcOrd="0" destOrd="0" parTransId="{44DE7ACF-4B83-1E4B-9C77-CD7E0D4F340C}" sibTransId="{9EAD3590-C789-8446-B866-656E7E340047}"/>
    <dgm:cxn modelId="{5DFA07E9-EA63-5D4D-9C05-5F6787FF0719}" type="presOf" srcId="{0F737ABE-6B03-5D49-9E56-B00219AF21D2}" destId="{669B6EC1-6997-4D4E-AF04-22D512D40E00}" srcOrd="0" destOrd="0" presId="urn:microsoft.com/office/officeart/2005/8/layout/chevron2"/>
    <dgm:cxn modelId="{0BDC1FF1-0F23-884A-813F-95E9197A389C}" type="presOf" srcId="{B1AF1309-7781-5A46-B71C-62B24DDFF43D}" destId="{BDF3AABC-AD9B-DD43-9E9B-109B45F2CAC7}" srcOrd="0" destOrd="0" presId="urn:microsoft.com/office/officeart/2005/8/layout/chevron2"/>
    <dgm:cxn modelId="{C42983CF-EE7D-0349-AC5D-DD259DF1AE4F}" type="presParOf" srcId="{E7FBCCDA-8891-B74A-8C25-BEF4579D87B8}" destId="{CABEDA9A-FC18-754B-BD7F-A3F9A605DBEB}" srcOrd="0" destOrd="0" presId="urn:microsoft.com/office/officeart/2005/8/layout/chevron2"/>
    <dgm:cxn modelId="{980EBA0F-6908-9844-BF54-F2232BB6A69E}" type="presParOf" srcId="{CABEDA9A-FC18-754B-BD7F-A3F9A605DBEB}" destId="{669B6EC1-6997-4D4E-AF04-22D512D40E00}" srcOrd="0" destOrd="0" presId="urn:microsoft.com/office/officeart/2005/8/layout/chevron2"/>
    <dgm:cxn modelId="{5B8E1176-F18A-3840-BFA0-B9ECAC13AB61}" type="presParOf" srcId="{CABEDA9A-FC18-754B-BD7F-A3F9A605DBEB}" destId="{051C7CDD-AA6A-F84E-8848-5634601A4187}" srcOrd="1" destOrd="0" presId="urn:microsoft.com/office/officeart/2005/8/layout/chevron2"/>
    <dgm:cxn modelId="{4ABA67FD-DAF4-BB4E-B731-955BF7510DDA}" type="presParOf" srcId="{E7FBCCDA-8891-B74A-8C25-BEF4579D87B8}" destId="{84DB18D0-FF97-814E-A288-A4E5F2F37649}" srcOrd="1" destOrd="0" presId="urn:microsoft.com/office/officeart/2005/8/layout/chevron2"/>
    <dgm:cxn modelId="{946A764F-F9BA-C647-92B2-E05B7B1CDEFD}" type="presParOf" srcId="{E7FBCCDA-8891-B74A-8C25-BEF4579D87B8}" destId="{476E7FB2-D227-E04E-84CA-7680954E5005}" srcOrd="2" destOrd="0" presId="urn:microsoft.com/office/officeart/2005/8/layout/chevron2"/>
    <dgm:cxn modelId="{FE7F9B15-C262-C640-B18E-24F7BC0B9089}" type="presParOf" srcId="{476E7FB2-D227-E04E-84CA-7680954E5005}" destId="{BDF3AABC-AD9B-DD43-9E9B-109B45F2CAC7}" srcOrd="0" destOrd="0" presId="urn:microsoft.com/office/officeart/2005/8/layout/chevron2"/>
    <dgm:cxn modelId="{61FB3EAF-01E5-A540-B0C9-7334D7EEE612}" type="presParOf" srcId="{476E7FB2-D227-E04E-84CA-7680954E5005}" destId="{E040DFF1-1120-6D42-80C3-3077B7CC20F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F3D461-C204-754C-BB8E-F80AE4FDE8AF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3B81085-FF27-F54B-B419-B552DEE0C2EB}">
      <dgm:prSet phldrT="[Texte]"/>
      <dgm:spPr>
        <a:solidFill>
          <a:srgbClr val="D792AB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gm:t>
    </dgm:pt>
    <dgm:pt modelId="{81947666-B3AB-2642-B304-2966B589DD81}" type="parTrans" cxnId="{4813BC9D-911D-584E-95D4-81A08EA3CB93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D982A4-1D7E-A240-AA76-EC93628C0174}" type="sibTrans" cxnId="{4813BC9D-911D-584E-95D4-81A08EA3CB93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FE97A8-E7F6-E247-8C85-21355077CC4A}">
      <dgm:prSet phldrT="[Texte]" custT="1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Identifier un BS actif sur vigne</a:t>
          </a:r>
        </a:p>
      </dgm:t>
    </dgm:pt>
    <dgm:pt modelId="{EC4479AD-DB33-1245-A188-3232DE51A538}" type="parTrans" cxnId="{74751FF6-53D1-1245-992F-3CC6D82ED112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783DF1-6156-0141-A04F-C6591FBD090B}" type="sibTrans" cxnId="{74751FF6-53D1-1245-992F-3CC6D82ED112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7A4DFE-A36B-2745-AF54-EAF59E34B2C2}">
      <dgm:prSet phldrT="[Texte]"/>
      <dgm:spPr>
        <a:solidFill>
          <a:srgbClr val="B2176A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gm:t>
    </dgm:pt>
    <dgm:pt modelId="{66ADED30-8647-BB40-A1F7-8E896202F45F}" type="parTrans" cxnId="{D7A988BC-9484-374B-83DE-DBEBB417BBF4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F07061-2FC5-7C4B-99FF-F1F05054E3C6}" type="sibTrans" cxnId="{D7A988BC-9484-374B-83DE-DBEBB417BBF4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AD1844-E503-2C4E-8C0E-F360FC7D66DC}">
      <dgm:prSet phldrT="[Texte]" custT="1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Tester l’effet SDP sur les modalités BS- et BS+</a:t>
          </a:r>
        </a:p>
      </dgm:t>
    </dgm:pt>
    <dgm:pt modelId="{5D2F88BA-53DC-8840-9362-CD8AAC228AC2}" type="parTrans" cxnId="{51CC1ECD-38BB-E94F-B3A4-C8DDB37F9877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8E6A41-64A6-5245-9596-F0FDD09C27E3}" type="sibTrans" cxnId="{51CC1ECD-38BB-E94F-B3A4-C8DDB37F9877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4CF843-9B88-584A-ABBD-CBDFE4D57158}">
      <dgm:prSet phldrT="[Texte]"/>
      <dgm:spPr>
        <a:solidFill>
          <a:srgbClr val="881652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gm:t>
    </dgm:pt>
    <dgm:pt modelId="{AE79F28A-ADCB-0143-836A-E748FD33CAB7}" type="parTrans" cxnId="{307CD6A8-02F9-774A-B820-FE568C235C1A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5B3C0E4-0DA7-9F42-BDC4-4B9C938C518D}" type="sibTrans" cxnId="{307CD6A8-02F9-774A-B820-FE568C235C1A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D939FB-8889-BE44-AFD7-D27530F6EA4C}">
      <dgm:prSet phldrT="[Texte]" custT="1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Test de </a:t>
          </a:r>
          <a:r>
            <a:rPr lang="fr-FR" sz="1600" b="1" dirty="0">
              <a:latin typeface="Calibri" panose="020F0502020204030204" pitchFamily="34" charset="0"/>
              <a:cs typeface="Calibri" panose="020F0502020204030204" pitchFamily="34" charset="0"/>
            </a:rPr>
            <a:t>protection contre le mildiou </a:t>
          </a:r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(résistance induite)</a:t>
          </a:r>
        </a:p>
      </dgm:t>
    </dgm:pt>
    <dgm:pt modelId="{C491E3BA-FFBD-804A-A88A-307D07795CEC}" type="parTrans" cxnId="{380BD74B-3AA8-CE4E-A0FF-1464A82D841E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57E122-8BE8-D345-9114-D12DC9D08410}" type="sibTrans" cxnId="{380BD74B-3AA8-CE4E-A0FF-1464A82D841E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53E567-5B0D-9A4F-9000-AF5A584E17C8}" type="pres">
      <dgm:prSet presAssocID="{FCF3D461-C204-754C-BB8E-F80AE4FDE8AF}" presName="linearFlow" presStyleCnt="0">
        <dgm:presLayoutVars>
          <dgm:dir/>
          <dgm:animLvl val="lvl"/>
          <dgm:resizeHandles val="exact"/>
        </dgm:presLayoutVars>
      </dgm:prSet>
      <dgm:spPr/>
    </dgm:pt>
    <dgm:pt modelId="{9F74A3A2-46CC-8D4F-A6A1-8C14B02B4D35}" type="pres">
      <dgm:prSet presAssocID="{73B81085-FF27-F54B-B419-B552DEE0C2EB}" presName="composite" presStyleCnt="0"/>
      <dgm:spPr/>
    </dgm:pt>
    <dgm:pt modelId="{9C34BD3D-28FF-B748-8F06-55476C13066F}" type="pres">
      <dgm:prSet presAssocID="{73B81085-FF27-F54B-B419-B552DEE0C2E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B9F88EE-FB04-E64A-BD12-7A437ED574E2}" type="pres">
      <dgm:prSet presAssocID="{73B81085-FF27-F54B-B419-B552DEE0C2EB}" presName="descendantText" presStyleLbl="alignAcc1" presStyleIdx="0" presStyleCnt="3">
        <dgm:presLayoutVars>
          <dgm:bulletEnabled val="1"/>
        </dgm:presLayoutVars>
      </dgm:prSet>
      <dgm:spPr/>
    </dgm:pt>
    <dgm:pt modelId="{F5621AB9-0F3F-754D-9B1F-044F71C863A4}" type="pres">
      <dgm:prSet presAssocID="{35D982A4-1D7E-A240-AA76-EC93628C0174}" presName="sp" presStyleCnt="0"/>
      <dgm:spPr/>
    </dgm:pt>
    <dgm:pt modelId="{9E625571-3169-0C47-AFFA-B6E23D6C5206}" type="pres">
      <dgm:prSet presAssocID="{937A4DFE-A36B-2745-AF54-EAF59E34B2C2}" presName="composite" presStyleCnt="0"/>
      <dgm:spPr/>
    </dgm:pt>
    <dgm:pt modelId="{8C6DD4E0-BD63-9F4F-A750-8CEB1C147EF0}" type="pres">
      <dgm:prSet presAssocID="{937A4DFE-A36B-2745-AF54-EAF59E34B2C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9D53044-09A1-054A-B3A4-E77712C3F691}" type="pres">
      <dgm:prSet presAssocID="{937A4DFE-A36B-2745-AF54-EAF59E34B2C2}" presName="descendantText" presStyleLbl="alignAcc1" presStyleIdx="1" presStyleCnt="3">
        <dgm:presLayoutVars>
          <dgm:bulletEnabled val="1"/>
        </dgm:presLayoutVars>
      </dgm:prSet>
      <dgm:spPr/>
    </dgm:pt>
    <dgm:pt modelId="{7832907D-2D4C-7841-9D27-6B899C17F45B}" type="pres">
      <dgm:prSet presAssocID="{84F07061-2FC5-7C4B-99FF-F1F05054E3C6}" presName="sp" presStyleCnt="0"/>
      <dgm:spPr/>
    </dgm:pt>
    <dgm:pt modelId="{603D8969-B7BA-B64E-BF23-226FF02821B5}" type="pres">
      <dgm:prSet presAssocID="{B44CF843-9B88-584A-ABBD-CBDFE4D57158}" presName="composite" presStyleCnt="0"/>
      <dgm:spPr/>
    </dgm:pt>
    <dgm:pt modelId="{81E36FF1-CD19-1C4A-92B8-887A0072735C}" type="pres">
      <dgm:prSet presAssocID="{B44CF843-9B88-584A-ABBD-CBDFE4D5715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801CE2D-03F7-504D-A771-A5929ABA9928}" type="pres">
      <dgm:prSet presAssocID="{B44CF843-9B88-584A-ABBD-CBDFE4D5715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26BD837-5E6E-654D-B330-72B24726026E}" type="presOf" srcId="{D5FE97A8-E7F6-E247-8C85-21355077CC4A}" destId="{3B9F88EE-FB04-E64A-BD12-7A437ED574E2}" srcOrd="0" destOrd="0" presId="urn:microsoft.com/office/officeart/2005/8/layout/chevron2"/>
    <dgm:cxn modelId="{380BD74B-3AA8-CE4E-A0FF-1464A82D841E}" srcId="{B44CF843-9B88-584A-ABBD-CBDFE4D57158}" destId="{4AD939FB-8889-BE44-AFD7-D27530F6EA4C}" srcOrd="0" destOrd="0" parTransId="{C491E3BA-FFBD-804A-A88A-307D07795CEC}" sibTransId="{C557E122-8BE8-D345-9114-D12DC9D08410}"/>
    <dgm:cxn modelId="{67CEF768-C0CA-064A-A04A-852FBD88EDBB}" type="presOf" srcId="{4AD939FB-8889-BE44-AFD7-D27530F6EA4C}" destId="{0801CE2D-03F7-504D-A771-A5929ABA9928}" srcOrd="0" destOrd="0" presId="urn:microsoft.com/office/officeart/2005/8/layout/chevron2"/>
    <dgm:cxn modelId="{90B31572-A747-094B-994F-77AC7C6F03CD}" type="presOf" srcId="{73B81085-FF27-F54B-B419-B552DEE0C2EB}" destId="{9C34BD3D-28FF-B748-8F06-55476C13066F}" srcOrd="0" destOrd="0" presId="urn:microsoft.com/office/officeart/2005/8/layout/chevron2"/>
    <dgm:cxn modelId="{4813BC9D-911D-584E-95D4-81A08EA3CB93}" srcId="{FCF3D461-C204-754C-BB8E-F80AE4FDE8AF}" destId="{73B81085-FF27-F54B-B419-B552DEE0C2EB}" srcOrd="0" destOrd="0" parTransId="{81947666-B3AB-2642-B304-2966B589DD81}" sibTransId="{35D982A4-1D7E-A240-AA76-EC93628C0174}"/>
    <dgm:cxn modelId="{307CD6A8-02F9-774A-B820-FE568C235C1A}" srcId="{FCF3D461-C204-754C-BB8E-F80AE4FDE8AF}" destId="{B44CF843-9B88-584A-ABBD-CBDFE4D57158}" srcOrd="2" destOrd="0" parTransId="{AE79F28A-ADCB-0143-836A-E748FD33CAB7}" sibTransId="{85B3C0E4-0DA7-9F42-BDC4-4B9C938C518D}"/>
    <dgm:cxn modelId="{2E6F73B8-64AF-D540-B680-461C6E08776D}" type="presOf" srcId="{B44CF843-9B88-584A-ABBD-CBDFE4D57158}" destId="{81E36FF1-CD19-1C4A-92B8-887A0072735C}" srcOrd="0" destOrd="0" presId="urn:microsoft.com/office/officeart/2005/8/layout/chevron2"/>
    <dgm:cxn modelId="{D7A988BC-9484-374B-83DE-DBEBB417BBF4}" srcId="{FCF3D461-C204-754C-BB8E-F80AE4FDE8AF}" destId="{937A4DFE-A36B-2745-AF54-EAF59E34B2C2}" srcOrd="1" destOrd="0" parTransId="{66ADED30-8647-BB40-A1F7-8E896202F45F}" sibTransId="{84F07061-2FC5-7C4B-99FF-F1F05054E3C6}"/>
    <dgm:cxn modelId="{D976A4CC-1E58-F846-849E-E07814A4BFB7}" type="presOf" srcId="{FCF3D461-C204-754C-BB8E-F80AE4FDE8AF}" destId="{A453E567-5B0D-9A4F-9000-AF5A584E17C8}" srcOrd="0" destOrd="0" presId="urn:microsoft.com/office/officeart/2005/8/layout/chevron2"/>
    <dgm:cxn modelId="{51CC1ECD-38BB-E94F-B3A4-C8DDB37F9877}" srcId="{937A4DFE-A36B-2745-AF54-EAF59E34B2C2}" destId="{AEAD1844-E503-2C4E-8C0E-F360FC7D66DC}" srcOrd="0" destOrd="0" parTransId="{5D2F88BA-53DC-8840-9362-CD8AAC228AC2}" sibTransId="{938E6A41-64A6-5245-9596-F0FDD09C27E3}"/>
    <dgm:cxn modelId="{7ECDCFE2-9053-6846-AC1E-C3577D32F6C1}" type="presOf" srcId="{937A4DFE-A36B-2745-AF54-EAF59E34B2C2}" destId="{8C6DD4E0-BD63-9F4F-A750-8CEB1C147EF0}" srcOrd="0" destOrd="0" presId="urn:microsoft.com/office/officeart/2005/8/layout/chevron2"/>
    <dgm:cxn modelId="{AC5DFAEE-AD21-924B-9AD8-EB26FAC94974}" type="presOf" srcId="{AEAD1844-E503-2C4E-8C0E-F360FC7D66DC}" destId="{49D53044-09A1-054A-B3A4-E77712C3F691}" srcOrd="0" destOrd="0" presId="urn:microsoft.com/office/officeart/2005/8/layout/chevron2"/>
    <dgm:cxn modelId="{74751FF6-53D1-1245-992F-3CC6D82ED112}" srcId="{73B81085-FF27-F54B-B419-B552DEE0C2EB}" destId="{D5FE97A8-E7F6-E247-8C85-21355077CC4A}" srcOrd="0" destOrd="0" parTransId="{EC4479AD-DB33-1245-A188-3232DE51A538}" sibTransId="{50783DF1-6156-0141-A04F-C6591FBD090B}"/>
    <dgm:cxn modelId="{7E62A6D1-28C8-0F45-9667-3DA7B4FE2767}" type="presParOf" srcId="{A453E567-5B0D-9A4F-9000-AF5A584E17C8}" destId="{9F74A3A2-46CC-8D4F-A6A1-8C14B02B4D35}" srcOrd="0" destOrd="0" presId="urn:microsoft.com/office/officeart/2005/8/layout/chevron2"/>
    <dgm:cxn modelId="{B84E4ED4-2DD6-F848-9CC6-9EAEB59A36B8}" type="presParOf" srcId="{9F74A3A2-46CC-8D4F-A6A1-8C14B02B4D35}" destId="{9C34BD3D-28FF-B748-8F06-55476C13066F}" srcOrd="0" destOrd="0" presId="urn:microsoft.com/office/officeart/2005/8/layout/chevron2"/>
    <dgm:cxn modelId="{78BBD76D-CB9D-DF46-AD80-3A09F2F2A845}" type="presParOf" srcId="{9F74A3A2-46CC-8D4F-A6A1-8C14B02B4D35}" destId="{3B9F88EE-FB04-E64A-BD12-7A437ED574E2}" srcOrd="1" destOrd="0" presId="urn:microsoft.com/office/officeart/2005/8/layout/chevron2"/>
    <dgm:cxn modelId="{74F83F5A-2182-2845-94E9-5920AA07DAE5}" type="presParOf" srcId="{A453E567-5B0D-9A4F-9000-AF5A584E17C8}" destId="{F5621AB9-0F3F-754D-9B1F-044F71C863A4}" srcOrd="1" destOrd="0" presId="urn:microsoft.com/office/officeart/2005/8/layout/chevron2"/>
    <dgm:cxn modelId="{85A2503E-CCAB-8944-BCD7-62A5E535D95F}" type="presParOf" srcId="{A453E567-5B0D-9A4F-9000-AF5A584E17C8}" destId="{9E625571-3169-0C47-AFFA-B6E23D6C5206}" srcOrd="2" destOrd="0" presId="urn:microsoft.com/office/officeart/2005/8/layout/chevron2"/>
    <dgm:cxn modelId="{C21B20CD-5D72-774D-BF64-E52B05F9A901}" type="presParOf" srcId="{9E625571-3169-0C47-AFFA-B6E23D6C5206}" destId="{8C6DD4E0-BD63-9F4F-A750-8CEB1C147EF0}" srcOrd="0" destOrd="0" presId="urn:microsoft.com/office/officeart/2005/8/layout/chevron2"/>
    <dgm:cxn modelId="{32978607-67FE-0647-93B0-B1A4CBA0DC43}" type="presParOf" srcId="{9E625571-3169-0C47-AFFA-B6E23D6C5206}" destId="{49D53044-09A1-054A-B3A4-E77712C3F691}" srcOrd="1" destOrd="0" presId="urn:microsoft.com/office/officeart/2005/8/layout/chevron2"/>
    <dgm:cxn modelId="{F95F499B-85A0-CB48-A360-64166F5AD9B3}" type="presParOf" srcId="{A453E567-5B0D-9A4F-9000-AF5A584E17C8}" destId="{7832907D-2D4C-7841-9D27-6B899C17F45B}" srcOrd="3" destOrd="0" presId="urn:microsoft.com/office/officeart/2005/8/layout/chevron2"/>
    <dgm:cxn modelId="{06E1E871-782C-FC41-A37B-9254C32417E6}" type="presParOf" srcId="{A453E567-5B0D-9A4F-9000-AF5A584E17C8}" destId="{603D8969-B7BA-B64E-BF23-226FF02821B5}" srcOrd="4" destOrd="0" presId="urn:microsoft.com/office/officeart/2005/8/layout/chevron2"/>
    <dgm:cxn modelId="{EABB660B-7F1B-F84B-8F7F-09E12A815CA0}" type="presParOf" srcId="{603D8969-B7BA-B64E-BF23-226FF02821B5}" destId="{81E36FF1-CD19-1C4A-92B8-887A0072735C}" srcOrd="0" destOrd="0" presId="urn:microsoft.com/office/officeart/2005/8/layout/chevron2"/>
    <dgm:cxn modelId="{B1425459-0F9E-7346-A6E9-8A3807AB16DD}" type="presParOf" srcId="{603D8969-B7BA-B64E-BF23-226FF02821B5}" destId="{0801CE2D-03F7-504D-A771-A5929ABA992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F3D461-C204-754C-BB8E-F80AE4FDE8AF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3B81085-FF27-F54B-B419-B552DEE0C2EB}">
      <dgm:prSet phldrT="[Texte]"/>
      <dgm:spPr>
        <a:solidFill>
          <a:srgbClr val="D792AB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gm:t>
    </dgm:pt>
    <dgm:pt modelId="{81947666-B3AB-2642-B304-2966B589DD81}" type="parTrans" cxnId="{4813BC9D-911D-584E-95D4-81A08EA3CB93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D982A4-1D7E-A240-AA76-EC93628C0174}" type="sibTrans" cxnId="{4813BC9D-911D-584E-95D4-81A08EA3CB93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FE97A8-E7F6-E247-8C85-21355077CC4A}">
      <dgm:prSet phldrT="[Texte]" custT="1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Identifier un BS actif sur vigne</a:t>
          </a:r>
        </a:p>
      </dgm:t>
    </dgm:pt>
    <dgm:pt modelId="{EC4479AD-DB33-1245-A188-3232DE51A538}" type="parTrans" cxnId="{74751FF6-53D1-1245-992F-3CC6D82ED112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783DF1-6156-0141-A04F-C6591FBD090B}" type="sibTrans" cxnId="{74751FF6-53D1-1245-992F-3CC6D82ED112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7A4DFE-A36B-2745-AF54-EAF59E34B2C2}">
      <dgm:prSet phldrT="[Texte]"/>
      <dgm:spPr>
        <a:solidFill>
          <a:srgbClr val="B2176A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gm:t>
    </dgm:pt>
    <dgm:pt modelId="{66ADED30-8647-BB40-A1F7-8E896202F45F}" type="parTrans" cxnId="{D7A988BC-9484-374B-83DE-DBEBB417BBF4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F07061-2FC5-7C4B-99FF-F1F05054E3C6}" type="sibTrans" cxnId="{D7A988BC-9484-374B-83DE-DBEBB417BBF4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AD1844-E503-2C4E-8C0E-F360FC7D66DC}">
      <dgm:prSet phldrT="[Texte]" custT="1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Tester l’effet SDP sur les modalités BS- et BS+</a:t>
          </a:r>
        </a:p>
      </dgm:t>
    </dgm:pt>
    <dgm:pt modelId="{5D2F88BA-53DC-8840-9362-CD8AAC228AC2}" type="parTrans" cxnId="{51CC1ECD-38BB-E94F-B3A4-C8DDB37F9877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8E6A41-64A6-5245-9596-F0FDD09C27E3}" type="sibTrans" cxnId="{51CC1ECD-38BB-E94F-B3A4-C8DDB37F9877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4CF843-9B88-584A-ABBD-CBDFE4D57158}">
      <dgm:prSet phldrT="[Texte]"/>
      <dgm:spPr>
        <a:solidFill>
          <a:srgbClr val="881652"/>
        </a:solidFill>
        <a:ln>
          <a:noFill/>
        </a:ln>
      </dgm:spPr>
      <dgm:t>
        <a:bodyPr/>
        <a:lstStyle/>
        <a:p>
          <a:r>
            <a:rPr lang="fr-FR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gm:t>
    </dgm:pt>
    <dgm:pt modelId="{AE79F28A-ADCB-0143-836A-E748FD33CAB7}" type="parTrans" cxnId="{307CD6A8-02F9-774A-B820-FE568C235C1A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5B3C0E4-0DA7-9F42-BDC4-4B9C938C518D}" type="sibTrans" cxnId="{307CD6A8-02F9-774A-B820-FE568C235C1A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D939FB-8889-BE44-AFD7-D27530F6EA4C}">
      <dgm:prSet phldrT="[Texte]" custT="1"/>
      <dgm:spPr>
        <a:ln w="28575">
          <a:solidFill>
            <a:srgbClr val="881652"/>
          </a:solidFill>
        </a:ln>
      </dgm:spPr>
      <dgm:t>
        <a:bodyPr/>
        <a:lstStyle/>
        <a:p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Test de </a:t>
          </a:r>
          <a:r>
            <a:rPr lang="fr-FR" sz="1600" b="1" dirty="0">
              <a:latin typeface="Calibri" panose="020F0502020204030204" pitchFamily="34" charset="0"/>
              <a:cs typeface="Calibri" panose="020F0502020204030204" pitchFamily="34" charset="0"/>
            </a:rPr>
            <a:t>protection contre le mildiou </a:t>
          </a:r>
          <a:r>
            <a:rPr lang="fr-FR" sz="1600" dirty="0">
              <a:latin typeface="Calibri" panose="020F0502020204030204" pitchFamily="34" charset="0"/>
              <a:cs typeface="Calibri" panose="020F0502020204030204" pitchFamily="34" charset="0"/>
            </a:rPr>
            <a:t>(résistance induite)</a:t>
          </a:r>
        </a:p>
      </dgm:t>
    </dgm:pt>
    <dgm:pt modelId="{C491E3BA-FFBD-804A-A88A-307D07795CEC}" type="parTrans" cxnId="{380BD74B-3AA8-CE4E-A0FF-1464A82D841E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57E122-8BE8-D345-9114-D12DC9D08410}" type="sibTrans" cxnId="{380BD74B-3AA8-CE4E-A0FF-1464A82D841E}">
      <dgm:prSet/>
      <dgm:spPr/>
      <dgm:t>
        <a:bodyPr/>
        <a:lstStyle/>
        <a:p>
          <a:endParaRPr lang="fr-F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53E567-5B0D-9A4F-9000-AF5A584E17C8}" type="pres">
      <dgm:prSet presAssocID="{FCF3D461-C204-754C-BB8E-F80AE4FDE8AF}" presName="linearFlow" presStyleCnt="0">
        <dgm:presLayoutVars>
          <dgm:dir/>
          <dgm:animLvl val="lvl"/>
          <dgm:resizeHandles val="exact"/>
        </dgm:presLayoutVars>
      </dgm:prSet>
      <dgm:spPr/>
    </dgm:pt>
    <dgm:pt modelId="{9F74A3A2-46CC-8D4F-A6A1-8C14B02B4D35}" type="pres">
      <dgm:prSet presAssocID="{73B81085-FF27-F54B-B419-B552DEE0C2EB}" presName="composite" presStyleCnt="0"/>
      <dgm:spPr/>
    </dgm:pt>
    <dgm:pt modelId="{9C34BD3D-28FF-B748-8F06-55476C13066F}" type="pres">
      <dgm:prSet presAssocID="{73B81085-FF27-F54B-B419-B552DEE0C2E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B9F88EE-FB04-E64A-BD12-7A437ED574E2}" type="pres">
      <dgm:prSet presAssocID="{73B81085-FF27-F54B-B419-B552DEE0C2EB}" presName="descendantText" presStyleLbl="alignAcc1" presStyleIdx="0" presStyleCnt="3">
        <dgm:presLayoutVars>
          <dgm:bulletEnabled val="1"/>
        </dgm:presLayoutVars>
      </dgm:prSet>
      <dgm:spPr/>
    </dgm:pt>
    <dgm:pt modelId="{F5621AB9-0F3F-754D-9B1F-044F71C863A4}" type="pres">
      <dgm:prSet presAssocID="{35D982A4-1D7E-A240-AA76-EC93628C0174}" presName="sp" presStyleCnt="0"/>
      <dgm:spPr/>
    </dgm:pt>
    <dgm:pt modelId="{9E625571-3169-0C47-AFFA-B6E23D6C5206}" type="pres">
      <dgm:prSet presAssocID="{937A4DFE-A36B-2745-AF54-EAF59E34B2C2}" presName="composite" presStyleCnt="0"/>
      <dgm:spPr/>
    </dgm:pt>
    <dgm:pt modelId="{8C6DD4E0-BD63-9F4F-A750-8CEB1C147EF0}" type="pres">
      <dgm:prSet presAssocID="{937A4DFE-A36B-2745-AF54-EAF59E34B2C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9D53044-09A1-054A-B3A4-E77712C3F691}" type="pres">
      <dgm:prSet presAssocID="{937A4DFE-A36B-2745-AF54-EAF59E34B2C2}" presName="descendantText" presStyleLbl="alignAcc1" presStyleIdx="1" presStyleCnt="3">
        <dgm:presLayoutVars>
          <dgm:bulletEnabled val="1"/>
        </dgm:presLayoutVars>
      </dgm:prSet>
      <dgm:spPr/>
    </dgm:pt>
    <dgm:pt modelId="{7832907D-2D4C-7841-9D27-6B899C17F45B}" type="pres">
      <dgm:prSet presAssocID="{84F07061-2FC5-7C4B-99FF-F1F05054E3C6}" presName="sp" presStyleCnt="0"/>
      <dgm:spPr/>
    </dgm:pt>
    <dgm:pt modelId="{603D8969-B7BA-B64E-BF23-226FF02821B5}" type="pres">
      <dgm:prSet presAssocID="{B44CF843-9B88-584A-ABBD-CBDFE4D57158}" presName="composite" presStyleCnt="0"/>
      <dgm:spPr/>
    </dgm:pt>
    <dgm:pt modelId="{81E36FF1-CD19-1C4A-92B8-887A0072735C}" type="pres">
      <dgm:prSet presAssocID="{B44CF843-9B88-584A-ABBD-CBDFE4D5715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801CE2D-03F7-504D-A771-A5929ABA9928}" type="pres">
      <dgm:prSet presAssocID="{B44CF843-9B88-584A-ABBD-CBDFE4D5715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26BD837-5E6E-654D-B330-72B24726026E}" type="presOf" srcId="{D5FE97A8-E7F6-E247-8C85-21355077CC4A}" destId="{3B9F88EE-FB04-E64A-BD12-7A437ED574E2}" srcOrd="0" destOrd="0" presId="urn:microsoft.com/office/officeart/2005/8/layout/chevron2"/>
    <dgm:cxn modelId="{380BD74B-3AA8-CE4E-A0FF-1464A82D841E}" srcId="{B44CF843-9B88-584A-ABBD-CBDFE4D57158}" destId="{4AD939FB-8889-BE44-AFD7-D27530F6EA4C}" srcOrd="0" destOrd="0" parTransId="{C491E3BA-FFBD-804A-A88A-307D07795CEC}" sibTransId="{C557E122-8BE8-D345-9114-D12DC9D08410}"/>
    <dgm:cxn modelId="{67CEF768-C0CA-064A-A04A-852FBD88EDBB}" type="presOf" srcId="{4AD939FB-8889-BE44-AFD7-D27530F6EA4C}" destId="{0801CE2D-03F7-504D-A771-A5929ABA9928}" srcOrd="0" destOrd="0" presId="urn:microsoft.com/office/officeart/2005/8/layout/chevron2"/>
    <dgm:cxn modelId="{90B31572-A747-094B-994F-77AC7C6F03CD}" type="presOf" srcId="{73B81085-FF27-F54B-B419-B552DEE0C2EB}" destId="{9C34BD3D-28FF-B748-8F06-55476C13066F}" srcOrd="0" destOrd="0" presId="urn:microsoft.com/office/officeart/2005/8/layout/chevron2"/>
    <dgm:cxn modelId="{4813BC9D-911D-584E-95D4-81A08EA3CB93}" srcId="{FCF3D461-C204-754C-BB8E-F80AE4FDE8AF}" destId="{73B81085-FF27-F54B-B419-B552DEE0C2EB}" srcOrd="0" destOrd="0" parTransId="{81947666-B3AB-2642-B304-2966B589DD81}" sibTransId="{35D982A4-1D7E-A240-AA76-EC93628C0174}"/>
    <dgm:cxn modelId="{307CD6A8-02F9-774A-B820-FE568C235C1A}" srcId="{FCF3D461-C204-754C-BB8E-F80AE4FDE8AF}" destId="{B44CF843-9B88-584A-ABBD-CBDFE4D57158}" srcOrd="2" destOrd="0" parTransId="{AE79F28A-ADCB-0143-836A-E748FD33CAB7}" sibTransId="{85B3C0E4-0DA7-9F42-BDC4-4B9C938C518D}"/>
    <dgm:cxn modelId="{2E6F73B8-64AF-D540-B680-461C6E08776D}" type="presOf" srcId="{B44CF843-9B88-584A-ABBD-CBDFE4D57158}" destId="{81E36FF1-CD19-1C4A-92B8-887A0072735C}" srcOrd="0" destOrd="0" presId="urn:microsoft.com/office/officeart/2005/8/layout/chevron2"/>
    <dgm:cxn modelId="{D7A988BC-9484-374B-83DE-DBEBB417BBF4}" srcId="{FCF3D461-C204-754C-BB8E-F80AE4FDE8AF}" destId="{937A4DFE-A36B-2745-AF54-EAF59E34B2C2}" srcOrd="1" destOrd="0" parTransId="{66ADED30-8647-BB40-A1F7-8E896202F45F}" sibTransId="{84F07061-2FC5-7C4B-99FF-F1F05054E3C6}"/>
    <dgm:cxn modelId="{D976A4CC-1E58-F846-849E-E07814A4BFB7}" type="presOf" srcId="{FCF3D461-C204-754C-BB8E-F80AE4FDE8AF}" destId="{A453E567-5B0D-9A4F-9000-AF5A584E17C8}" srcOrd="0" destOrd="0" presId="urn:microsoft.com/office/officeart/2005/8/layout/chevron2"/>
    <dgm:cxn modelId="{51CC1ECD-38BB-E94F-B3A4-C8DDB37F9877}" srcId="{937A4DFE-A36B-2745-AF54-EAF59E34B2C2}" destId="{AEAD1844-E503-2C4E-8C0E-F360FC7D66DC}" srcOrd="0" destOrd="0" parTransId="{5D2F88BA-53DC-8840-9362-CD8AAC228AC2}" sibTransId="{938E6A41-64A6-5245-9596-F0FDD09C27E3}"/>
    <dgm:cxn modelId="{7ECDCFE2-9053-6846-AC1E-C3577D32F6C1}" type="presOf" srcId="{937A4DFE-A36B-2745-AF54-EAF59E34B2C2}" destId="{8C6DD4E0-BD63-9F4F-A750-8CEB1C147EF0}" srcOrd="0" destOrd="0" presId="urn:microsoft.com/office/officeart/2005/8/layout/chevron2"/>
    <dgm:cxn modelId="{AC5DFAEE-AD21-924B-9AD8-EB26FAC94974}" type="presOf" srcId="{AEAD1844-E503-2C4E-8C0E-F360FC7D66DC}" destId="{49D53044-09A1-054A-B3A4-E77712C3F691}" srcOrd="0" destOrd="0" presId="urn:microsoft.com/office/officeart/2005/8/layout/chevron2"/>
    <dgm:cxn modelId="{74751FF6-53D1-1245-992F-3CC6D82ED112}" srcId="{73B81085-FF27-F54B-B419-B552DEE0C2EB}" destId="{D5FE97A8-E7F6-E247-8C85-21355077CC4A}" srcOrd="0" destOrd="0" parTransId="{EC4479AD-DB33-1245-A188-3232DE51A538}" sibTransId="{50783DF1-6156-0141-A04F-C6591FBD090B}"/>
    <dgm:cxn modelId="{7E62A6D1-28C8-0F45-9667-3DA7B4FE2767}" type="presParOf" srcId="{A453E567-5B0D-9A4F-9000-AF5A584E17C8}" destId="{9F74A3A2-46CC-8D4F-A6A1-8C14B02B4D35}" srcOrd="0" destOrd="0" presId="urn:microsoft.com/office/officeart/2005/8/layout/chevron2"/>
    <dgm:cxn modelId="{B84E4ED4-2DD6-F848-9CC6-9EAEB59A36B8}" type="presParOf" srcId="{9F74A3A2-46CC-8D4F-A6A1-8C14B02B4D35}" destId="{9C34BD3D-28FF-B748-8F06-55476C13066F}" srcOrd="0" destOrd="0" presId="urn:microsoft.com/office/officeart/2005/8/layout/chevron2"/>
    <dgm:cxn modelId="{78BBD76D-CB9D-DF46-AD80-3A09F2F2A845}" type="presParOf" srcId="{9F74A3A2-46CC-8D4F-A6A1-8C14B02B4D35}" destId="{3B9F88EE-FB04-E64A-BD12-7A437ED574E2}" srcOrd="1" destOrd="0" presId="urn:microsoft.com/office/officeart/2005/8/layout/chevron2"/>
    <dgm:cxn modelId="{74F83F5A-2182-2845-94E9-5920AA07DAE5}" type="presParOf" srcId="{A453E567-5B0D-9A4F-9000-AF5A584E17C8}" destId="{F5621AB9-0F3F-754D-9B1F-044F71C863A4}" srcOrd="1" destOrd="0" presId="urn:microsoft.com/office/officeart/2005/8/layout/chevron2"/>
    <dgm:cxn modelId="{85A2503E-CCAB-8944-BCD7-62A5E535D95F}" type="presParOf" srcId="{A453E567-5B0D-9A4F-9000-AF5A584E17C8}" destId="{9E625571-3169-0C47-AFFA-B6E23D6C5206}" srcOrd="2" destOrd="0" presId="urn:microsoft.com/office/officeart/2005/8/layout/chevron2"/>
    <dgm:cxn modelId="{C21B20CD-5D72-774D-BF64-E52B05F9A901}" type="presParOf" srcId="{9E625571-3169-0C47-AFFA-B6E23D6C5206}" destId="{8C6DD4E0-BD63-9F4F-A750-8CEB1C147EF0}" srcOrd="0" destOrd="0" presId="urn:microsoft.com/office/officeart/2005/8/layout/chevron2"/>
    <dgm:cxn modelId="{32978607-67FE-0647-93B0-B1A4CBA0DC43}" type="presParOf" srcId="{9E625571-3169-0C47-AFFA-B6E23D6C5206}" destId="{49D53044-09A1-054A-B3A4-E77712C3F691}" srcOrd="1" destOrd="0" presId="urn:microsoft.com/office/officeart/2005/8/layout/chevron2"/>
    <dgm:cxn modelId="{F95F499B-85A0-CB48-A360-64166F5AD9B3}" type="presParOf" srcId="{A453E567-5B0D-9A4F-9000-AF5A584E17C8}" destId="{7832907D-2D4C-7841-9D27-6B899C17F45B}" srcOrd="3" destOrd="0" presId="urn:microsoft.com/office/officeart/2005/8/layout/chevron2"/>
    <dgm:cxn modelId="{06E1E871-782C-FC41-A37B-9254C32417E6}" type="presParOf" srcId="{A453E567-5B0D-9A4F-9000-AF5A584E17C8}" destId="{603D8969-B7BA-B64E-BF23-226FF02821B5}" srcOrd="4" destOrd="0" presId="urn:microsoft.com/office/officeart/2005/8/layout/chevron2"/>
    <dgm:cxn modelId="{EABB660B-7F1B-F84B-8F7F-09E12A815CA0}" type="presParOf" srcId="{603D8969-B7BA-B64E-BF23-226FF02821B5}" destId="{81E36FF1-CD19-1C4A-92B8-887A0072735C}" srcOrd="0" destOrd="0" presId="urn:microsoft.com/office/officeart/2005/8/layout/chevron2"/>
    <dgm:cxn modelId="{B1425459-0F9E-7346-A6E9-8A3807AB16DD}" type="presParOf" srcId="{603D8969-B7BA-B64E-BF23-226FF02821B5}" destId="{0801CE2D-03F7-504D-A771-A5929ABA992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7BCD7B-9CA0-48C4-9E41-1F528893331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45A4A2FE-3498-4C13-BB93-80450D95EA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800" b="1" dirty="0">
              <a:latin typeface="Calibri" panose="020F0502020204030204" pitchFamily="34" charset="0"/>
              <a:cs typeface="Calibri" panose="020F0502020204030204" pitchFamily="34" charset="0"/>
            </a:rPr>
            <a:t>Marielle Adrian</a:t>
          </a:r>
          <a:r>
            <a:rPr lang="fr-FR" sz="1800" dirty="0">
              <a:latin typeface="Calibri" panose="020F0502020204030204" pitchFamily="34" charset="0"/>
              <a:cs typeface="Calibri" panose="020F0502020204030204" pitchFamily="34" charset="0"/>
            </a:rPr>
            <a:t>, Université de Bourgogne (IUVV - Jules Guyot) – </a:t>
          </a:r>
          <a:r>
            <a:rPr lang="fr-FR" sz="1800" dirty="0">
              <a:solidFill>
                <a:srgbClr val="881652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marielle.adrian@u-bourgogne.fr</a:t>
          </a:r>
          <a:endParaRPr lang="fr-FR" sz="1800" dirty="0">
            <a:solidFill>
              <a:srgbClr val="881652"/>
            </a:solidFill>
          </a:endParaRPr>
        </a:p>
      </dgm:t>
    </dgm:pt>
    <dgm:pt modelId="{F7AC715C-878B-4F20-9095-6C80C97E4B86}" type="parTrans" cxnId="{70633826-E6BF-4755-8227-7FBF8095FC88}">
      <dgm:prSet/>
      <dgm:spPr/>
      <dgm:t>
        <a:bodyPr/>
        <a:lstStyle/>
        <a:p>
          <a:endParaRPr lang="en-US"/>
        </a:p>
      </dgm:t>
    </dgm:pt>
    <dgm:pt modelId="{B167B7D3-EE2C-4CD1-88F4-93AE2808F5BE}" type="sibTrans" cxnId="{70633826-E6BF-4755-8227-7FBF8095FC88}">
      <dgm:prSet/>
      <dgm:spPr/>
      <dgm:t>
        <a:bodyPr/>
        <a:lstStyle/>
        <a:p>
          <a:endParaRPr lang="en-US"/>
        </a:p>
      </dgm:t>
    </dgm:pt>
    <dgm:pt modelId="{FB343CDD-1C6A-4989-9BA2-22A311C5E16A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fr-FR" sz="1800" b="1" dirty="0">
              <a:latin typeface="Calibri" panose="020F0502020204030204" pitchFamily="34" charset="0"/>
              <a:cs typeface="Calibri" panose="020F0502020204030204" pitchFamily="34" charset="0"/>
            </a:rPr>
            <a:t>Sophie </a:t>
          </a:r>
          <a:r>
            <a:rPr lang="fr-FR" sz="1800" b="1" dirty="0" err="1">
              <a:latin typeface="Calibri" panose="020F0502020204030204" pitchFamily="34" charset="0"/>
              <a:cs typeface="Calibri" panose="020F0502020204030204" pitchFamily="34" charset="0"/>
            </a:rPr>
            <a:t>Trouvelot</a:t>
          </a:r>
          <a:r>
            <a:rPr lang="fr-FR" sz="1800" dirty="0">
              <a:latin typeface="Calibri" panose="020F0502020204030204" pitchFamily="34" charset="0"/>
              <a:cs typeface="Calibri" panose="020F0502020204030204" pitchFamily="34" charset="0"/>
            </a:rPr>
            <a:t>, Université de Bourgogne (IUVV - Jules Guyot) – </a:t>
          </a:r>
          <a:r>
            <a:rPr lang="fr-FR" sz="1800" dirty="0">
              <a:solidFill>
                <a:srgbClr val="881652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sophie.trouvelot@u-bourgogne.fr</a:t>
          </a:r>
          <a:endParaRPr lang="fr-FR" sz="1800" dirty="0">
            <a:solidFill>
              <a:srgbClr val="88165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D84093-2FA3-4A6C-B594-D9B4D7D62144}" type="parTrans" cxnId="{236BFC2F-C0D6-44AF-9B05-930380FF0471}">
      <dgm:prSet/>
      <dgm:spPr/>
      <dgm:t>
        <a:bodyPr/>
        <a:lstStyle/>
        <a:p>
          <a:endParaRPr lang="en-US"/>
        </a:p>
      </dgm:t>
    </dgm:pt>
    <dgm:pt modelId="{19B87347-999B-4F9E-8C94-187399D287AF}" type="sibTrans" cxnId="{236BFC2F-C0D6-44AF-9B05-930380FF0471}">
      <dgm:prSet/>
      <dgm:spPr/>
      <dgm:t>
        <a:bodyPr/>
        <a:lstStyle/>
        <a:p>
          <a:endParaRPr lang="en-US"/>
        </a:p>
      </dgm:t>
    </dgm:pt>
    <dgm:pt modelId="{1518E46B-16AD-4F19-A9D4-491A76A5B987}" type="pres">
      <dgm:prSet presAssocID="{507BCD7B-9CA0-48C4-9E41-1F528893331A}" presName="root" presStyleCnt="0">
        <dgm:presLayoutVars>
          <dgm:dir/>
          <dgm:resizeHandles val="exact"/>
        </dgm:presLayoutVars>
      </dgm:prSet>
      <dgm:spPr/>
    </dgm:pt>
    <dgm:pt modelId="{79FC6FF1-9A4F-4E66-A0D5-4765E22E0B54}" type="pres">
      <dgm:prSet presAssocID="{45A4A2FE-3498-4C13-BB93-80450D95EAD7}" presName="compNode" presStyleCnt="0"/>
      <dgm:spPr/>
    </dgm:pt>
    <dgm:pt modelId="{99EE14FD-BA5F-42F3-BDCA-2A0869DB78CC}" type="pres">
      <dgm:prSet presAssocID="{45A4A2FE-3498-4C13-BB93-80450D95EAD7}" presName="bgRect" presStyleLbl="bgShp" presStyleIdx="0" presStyleCnt="2"/>
      <dgm:spPr/>
    </dgm:pt>
    <dgm:pt modelId="{DC162051-34BE-4262-8558-2C17C5F1CEFF}" type="pres">
      <dgm:prSet presAssocID="{45A4A2FE-3498-4C13-BB93-80450D95EAD7}" presName="iconRect" presStyleLbl="node1" presStyleIdx="0" presStyleCnt="2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>
          <a:noFill/>
        </a:ln>
      </dgm:spPr>
    </dgm:pt>
    <dgm:pt modelId="{47D81CD3-3411-4B71-9B66-C37CE14E10F0}" type="pres">
      <dgm:prSet presAssocID="{45A4A2FE-3498-4C13-BB93-80450D95EAD7}" presName="spaceRect" presStyleCnt="0"/>
      <dgm:spPr/>
    </dgm:pt>
    <dgm:pt modelId="{A091E9F4-1AAF-405B-BBB1-A9B81CBE59F8}" type="pres">
      <dgm:prSet presAssocID="{45A4A2FE-3498-4C13-BB93-80450D95EAD7}" presName="parTx" presStyleLbl="revTx" presStyleIdx="0" presStyleCnt="2">
        <dgm:presLayoutVars>
          <dgm:chMax val="0"/>
          <dgm:chPref val="0"/>
        </dgm:presLayoutVars>
      </dgm:prSet>
      <dgm:spPr/>
    </dgm:pt>
    <dgm:pt modelId="{B00F92C0-43D6-4269-83F5-F863FE72B7B0}" type="pres">
      <dgm:prSet presAssocID="{B167B7D3-EE2C-4CD1-88F4-93AE2808F5BE}" presName="sibTrans" presStyleCnt="0"/>
      <dgm:spPr/>
    </dgm:pt>
    <dgm:pt modelId="{9E1852DF-5645-4DEB-A95E-2E4C15DC44C4}" type="pres">
      <dgm:prSet presAssocID="{FB343CDD-1C6A-4989-9BA2-22A311C5E16A}" presName="compNode" presStyleCnt="0"/>
      <dgm:spPr/>
    </dgm:pt>
    <dgm:pt modelId="{F2F1DC24-850F-4720-B804-A02059684075}" type="pres">
      <dgm:prSet presAssocID="{FB343CDD-1C6A-4989-9BA2-22A311C5E16A}" presName="bgRect" presStyleLbl="bgShp" presStyleIdx="1" presStyleCnt="2"/>
      <dgm:spPr/>
    </dgm:pt>
    <dgm:pt modelId="{8E9BF72B-E35D-4FDA-9BD0-0D27ABE6EC9B}" type="pres">
      <dgm:prSet presAssocID="{FB343CDD-1C6A-4989-9BA2-22A311C5E16A}" presName="iconRect" presStyleLbl="node1" presStyleIdx="1" presStyleCnt="2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>
          <a:noFill/>
        </a:ln>
      </dgm:spPr>
    </dgm:pt>
    <dgm:pt modelId="{D57D3C9B-A045-4722-AFC8-0CCE38312D59}" type="pres">
      <dgm:prSet presAssocID="{FB343CDD-1C6A-4989-9BA2-22A311C5E16A}" presName="spaceRect" presStyleCnt="0"/>
      <dgm:spPr/>
    </dgm:pt>
    <dgm:pt modelId="{F0117280-1A3D-4B77-91C6-F2863B72B639}" type="pres">
      <dgm:prSet presAssocID="{FB343CDD-1C6A-4989-9BA2-22A311C5E16A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70633826-E6BF-4755-8227-7FBF8095FC88}" srcId="{507BCD7B-9CA0-48C4-9E41-1F528893331A}" destId="{45A4A2FE-3498-4C13-BB93-80450D95EAD7}" srcOrd="0" destOrd="0" parTransId="{F7AC715C-878B-4F20-9095-6C80C97E4B86}" sibTransId="{B167B7D3-EE2C-4CD1-88F4-93AE2808F5BE}"/>
    <dgm:cxn modelId="{DB607726-0078-40FA-BB91-7196E7A6620C}" type="presOf" srcId="{507BCD7B-9CA0-48C4-9E41-1F528893331A}" destId="{1518E46B-16AD-4F19-A9D4-491A76A5B987}" srcOrd="0" destOrd="0" presId="urn:microsoft.com/office/officeart/2018/2/layout/IconVerticalSolidList"/>
    <dgm:cxn modelId="{236BFC2F-C0D6-44AF-9B05-930380FF0471}" srcId="{507BCD7B-9CA0-48C4-9E41-1F528893331A}" destId="{FB343CDD-1C6A-4989-9BA2-22A311C5E16A}" srcOrd="1" destOrd="0" parTransId="{1BD84093-2FA3-4A6C-B594-D9B4D7D62144}" sibTransId="{19B87347-999B-4F9E-8C94-187399D287AF}"/>
    <dgm:cxn modelId="{9414F360-D1B3-4097-B091-0D447A439482}" type="presOf" srcId="{45A4A2FE-3498-4C13-BB93-80450D95EAD7}" destId="{A091E9F4-1AAF-405B-BBB1-A9B81CBE59F8}" srcOrd="0" destOrd="0" presId="urn:microsoft.com/office/officeart/2018/2/layout/IconVerticalSolidList"/>
    <dgm:cxn modelId="{FDDAC7B6-38DA-406C-8731-955A8E6295EC}" type="presOf" srcId="{FB343CDD-1C6A-4989-9BA2-22A311C5E16A}" destId="{F0117280-1A3D-4B77-91C6-F2863B72B639}" srcOrd="0" destOrd="0" presId="urn:microsoft.com/office/officeart/2018/2/layout/IconVerticalSolidList"/>
    <dgm:cxn modelId="{205C1434-B0EA-4F66-B750-A1F77A1D3B20}" type="presParOf" srcId="{1518E46B-16AD-4F19-A9D4-491A76A5B987}" destId="{79FC6FF1-9A4F-4E66-A0D5-4765E22E0B54}" srcOrd="0" destOrd="0" presId="urn:microsoft.com/office/officeart/2018/2/layout/IconVerticalSolidList"/>
    <dgm:cxn modelId="{56D966DD-F93B-478A-9234-4A888461D121}" type="presParOf" srcId="{79FC6FF1-9A4F-4E66-A0D5-4765E22E0B54}" destId="{99EE14FD-BA5F-42F3-BDCA-2A0869DB78CC}" srcOrd="0" destOrd="0" presId="urn:microsoft.com/office/officeart/2018/2/layout/IconVerticalSolidList"/>
    <dgm:cxn modelId="{310F32E9-54A6-40B3-AAFB-3F8B92C722F0}" type="presParOf" srcId="{79FC6FF1-9A4F-4E66-A0D5-4765E22E0B54}" destId="{DC162051-34BE-4262-8558-2C17C5F1CEFF}" srcOrd="1" destOrd="0" presId="urn:microsoft.com/office/officeart/2018/2/layout/IconVerticalSolidList"/>
    <dgm:cxn modelId="{6BDC8150-7CEA-498A-BA5E-29540479C3AE}" type="presParOf" srcId="{79FC6FF1-9A4F-4E66-A0D5-4765E22E0B54}" destId="{47D81CD3-3411-4B71-9B66-C37CE14E10F0}" srcOrd="2" destOrd="0" presId="urn:microsoft.com/office/officeart/2018/2/layout/IconVerticalSolidList"/>
    <dgm:cxn modelId="{45BA501E-B295-49C5-92A3-1D48E4DE1ECE}" type="presParOf" srcId="{79FC6FF1-9A4F-4E66-A0D5-4765E22E0B54}" destId="{A091E9F4-1AAF-405B-BBB1-A9B81CBE59F8}" srcOrd="3" destOrd="0" presId="urn:microsoft.com/office/officeart/2018/2/layout/IconVerticalSolidList"/>
    <dgm:cxn modelId="{F1602816-8EA8-49C9-B3F2-620F2337E0EA}" type="presParOf" srcId="{1518E46B-16AD-4F19-A9D4-491A76A5B987}" destId="{B00F92C0-43D6-4269-83F5-F863FE72B7B0}" srcOrd="1" destOrd="0" presId="urn:microsoft.com/office/officeart/2018/2/layout/IconVerticalSolidList"/>
    <dgm:cxn modelId="{7167199B-37C6-4B97-B9B5-7553D8B0AA75}" type="presParOf" srcId="{1518E46B-16AD-4F19-A9D4-491A76A5B987}" destId="{9E1852DF-5645-4DEB-A95E-2E4C15DC44C4}" srcOrd="2" destOrd="0" presId="urn:microsoft.com/office/officeart/2018/2/layout/IconVerticalSolidList"/>
    <dgm:cxn modelId="{3C2ED28F-DDDE-4947-8BD1-A0420B1DBD9D}" type="presParOf" srcId="{9E1852DF-5645-4DEB-A95E-2E4C15DC44C4}" destId="{F2F1DC24-850F-4720-B804-A02059684075}" srcOrd="0" destOrd="0" presId="urn:microsoft.com/office/officeart/2018/2/layout/IconVerticalSolidList"/>
    <dgm:cxn modelId="{8293CC73-6EFA-4D2C-830D-A44D9F9B18B0}" type="presParOf" srcId="{9E1852DF-5645-4DEB-A95E-2E4C15DC44C4}" destId="{8E9BF72B-E35D-4FDA-9BD0-0D27ABE6EC9B}" srcOrd="1" destOrd="0" presId="urn:microsoft.com/office/officeart/2018/2/layout/IconVerticalSolidList"/>
    <dgm:cxn modelId="{7A939F1C-846C-421A-BD7B-65F869871A4B}" type="presParOf" srcId="{9E1852DF-5645-4DEB-A95E-2E4C15DC44C4}" destId="{D57D3C9B-A045-4722-AFC8-0CCE38312D59}" srcOrd="2" destOrd="0" presId="urn:microsoft.com/office/officeart/2018/2/layout/IconVerticalSolidList"/>
    <dgm:cxn modelId="{7E9EE74D-0548-4DA2-8663-A57667D2B2B5}" type="presParOf" srcId="{9E1852DF-5645-4DEB-A95E-2E4C15DC44C4}" destId="{F0117280-1A3D-4B77-91C6-F2863B72B63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47959-9187-FF41-8296-C4E092854E8F}">
      <dsp:nvSpPr>
        <dsp:cNvPr id="0" name=""/>
        <dsp:cNvSpPr/>
      </dsp:nvSpPr>
      <dsp:spPr>
        <a:xfrm rot="5400000">
          <a:off x="-171035" y="172284"/>
          <a:ext cx="1140238" cy="798166"/>
        </a:xfrm>
        <a:prstGeom prst="chevron">
          <a:avLst/>
        </a:prstGeom>
        <a:solidFill>
          <a:srgbClr val="D792A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sp:txBody>
      <dsp:txXfrm rot="-5400000">
        <a:off x="1" y="400331"/>
        <a:ext cx="798166" cy="342072"/>
      </dsp:txXfrm>
    </dsp:sp>
    <dsp:sp modelId="{C2FB20EB-9512-9740-8B6A-DC6504278863}">
      <dsp:nvSpPr>
        <dsp:cNvPr id="0" name=""/>
        <dsp:cNvSpPr/>
      </dsp:nvSpPr>
      <dsp:spPr>
        <a:xfrm rot="5400000">
          <a:off x="2904300" y="-2104885"/>
          <a:ext cx="741154" cy="49534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latin typeface="Calibri" panose="020F0502020204030204" pitchFamily="34" charset="0"/>
              <a:cs typeface="Calibri" panose="020F0502020204030204" pitchFamily="34" charset="0"/>
            </a:rPr>
            <a:t>2 </a:t>
          </a:r>
          <a:r>
            <a:rPr lang="fr-F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témoignages</a:t>
          </a:r>
          <a:r>
            <a:rPr lang="fr-FR" sz="1900" kern="1200" dirty="0">
              <a:latin typeface="Calibri" panose="020F0502020204030204" pitchFamily="34" charset="0"/>
              <a:cs typeface="Calibri" panose="020F0502020204030204" pitchFamily="34" charset="0"/>
            </a:rPr>
            <a:t> imprécis d’effet BS au vignoble</a:t>
          </a:r>
        </a:p>
      </dsp:txBody>
      <dsp:txXfrm rot="-5400000">
        <a:off x="798166" y="37429"/>
        <a:ext cx="4917243" cy="668794"/>
      </dsp:txXfrm>
    </dsp:sp>
    <dsp:sp modelId="{34B19AC1-5947-0545-B065-5889BB8C1D4E}">
      <dsp:nvSpPr>
        <dsp:cNvPr id="0" name=""/>
        <dsp:cNvSpPr/>
      </dsp:nvSpPr>
      <dsp:spPr>
        <a:xfrm rot="5400000">
          <a:off x="-171035" y="1164216"/>
          <a:ext cx="1140238" cy="798166"/>
        </a:xfrm>
        <a:prstGeom prst="chevron">
          <a:avLst/>
        </a:prstGeom>
        <a:solidFill>
          <a:srgbClr val="C0527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sp:txBody>
      <dsp:txXfrm rot="-5400000">
        <a:off x="1" y="1392263"/>
        <a:ext cx="798166" cy="342072"/>
      </dsp:txXfrm>
    </dsp:sp>
    <dsp:sp modelId="{FA1EA29F-B71B-3A4C-929A-A0053DE9C22D}">
      <dsp:nvSpPr>
        <dsp:cNvPr id="0" name=""/>
        <dsp:cNvSpPr/>
      </dsp:nvSpPr>
      <dsp:spPr>
        <a:xfrm rot="5400000">
          <a:off x="2904300" y="-1112953"/>
          <a:ext cx="741154" cy="49534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Tentative</a:t>
          </a:r>
          <a:r>
            <a:rPr lang="fr-FR" sz="1900" kern="1200" dirty="0">
              <a:latin typeface="Calibri" panose="020F0502020204030204" pitchFamily="34" charset="0"/>
              <a:cs typeface="Calibri" panose="020F0502020204030204" pitchFamily="34" charset="0"/>
            </a:rPr>
            <a:t> d’une </a:t>
          </a:r>
          <a:r>
            <a:rPr lang="fr-F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démarche collective </a:t>
          </a:r>
          <a:r>
            <a:rPr lang="fr-FR" sz="1900" kern="1200" dirty="0">
              <a:latin typeface="Calibri" panose="020F0502020204030204" pitchFamily="34" charset="0"/>
              <a:cs typeface="Calibri" panose="020F0502020204030204" pitchFamily="34" charset="0"/>
            </a:rPr>
            <a:t>(science participative) </a:t>
          </a:r>
          <a:r>
            <a:rPr lang="fr-FR" sz="1900" i="1" kern="1200" dirty="0">
              <a:latin typeface="Calibri" panose="020F0502020204030204" pitchFamily="34" charset="0"/>
              <a:cs typeface="Calibri" panose="020F0502020204030204" pitchFamily="34" charset="0"/>
            </a:rPr>
            <a:t>via</a:t>
          </a:r>
          <a:r>
            <a:rPr lang="fr-FR" sz="1900" kern="1200" dirty="0">
              <a:latin typeface="Calibri" panose="020F0502020204030204" pitchFamily="34" charset="0"/>
              <a:cs typeface="Calibri" panose="020F0502020204030204" pitchFamily="34" charset="0"/>
            </a:rPr>
            <a:t> le BIVB : 1 réponse…</a:t>
          </a:r>
        </a:p>
      </dsp:txBody>
      <dsp:txXfrm rot="-5400000">
        <a:off x="798166" y="1029361"/>
        <a:ext cx="4917243" cy="668794"/>
      </dsp:txXfrm>
    </dsp:sp>
    <dsp:sp modelId="{BD5E5835-BA2D-C348-A0BE-F19E8D82D968}">
      <dsp:nvSpPr>
        <dsp:cNvPr id="0" name=""/>
        <dsp:cNvSpPr/>
      </dsp:nvSpPr>
      <dsp:spPr>
        <a:xfrm rot="5400000">
          <a:off x="-171035" y="2156149"/>
          <a:ext cx="1140238" cy="798166"/>
        </a:xfrm>
        <a:prstGeom prst="chevron">
          <a:avLst/>
        </a:prstGeom>
        <a:solidFill>
          <a:srgbClr val="B2176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sp:txBody>
      <dsp:txXfrm rot="-5400000">
        <a:off x="1" y="2384196"/>
        <a:ext cx="798166" cy="342072"/>
      </dsp:txXfrm>
    </dsp:sp>
    <dsp:sp modelId="{D6821A60-2896-9B4B-B597-2B798E94EEF6}">
      <dsp:nvSpPr>
        <dsp:cNvPr id="0" name=""/>
        <dsp:cNvSpPr/>
      </dsp:nvSpPr>
      <dsp:spPr>
        <a:xfrm rot="5400000">
          <a:off x="2904300" y="-121020"/>
          <a:ext cx="741154" cy="49534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latin typeface="Calibri" panose="020F0502020204030204" pitchFamily="34" charset="0"/>
              <a:cs typeface="Calibri" panose="020F0502020204030204" pitchFamily="34" charset="0"/>
            </a:rPr>
            <a:t>Littérature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latin typeface="Calibri" panose="020F0502020204030204" pitchFamily="34" charset="0"/>
              <a:cs typeface="Calibri" panose="020F0502020204030204" pitchFamily="34" charset="0"/>
            </a:rPr>
            <a:t>Montage </a:t>
          </a:r>
          <a:r>
            <a:rPr lang="fr-F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projet FUI </a:t>
          </a:r>
          <a:r>
            <a:rPr lang="fr-FR" sz="1900" kern="1200" dirty="0">
              <a:latin typeface="Calibri" panose="020F0502020204030204" pitchFamily="34" charset="0"/>
              <a:cs typeface="Calibri" panose="020F0502020204030204" pitchFamily="34" charset="0"/>
            </a:rPr>
            <a:t>(Iris+) porté par </a:t>
          </a:r>
          <a:r>
            <a:rPr lang="fr-FR" sz="1900" kern="1200" dirty="0" err="1">
              <a:latin typeface="Calibri" panose="020F0502020204030204" pitchFamily="34" charset="0"/>
              <a:cs typeface="Calibri" panose="020F0502020204030204" pitchFamily="34" charset="0"/>
            </a:rPr>
            <a:t>Goëmar</a:t>
          </a:r>
          <a:endParaRPr lang="fr-FR" sz="19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798166" y="2021294"/>
        <a:ext cx="4917243" cy="668794"/>
      </dsp:txXfrm>
    </dsp:sp>
    <dsp:sp modelId="{D7E00DCD-7A87-B446-8C97-23D48901815C}">
      <dsp:nvSpPr>
        <dsp:cNvPr id="0" name=""/>
        <dsp:cNvSpPr/>
      </dsp:nvSpPr>
      <dsp:spPr>
        <a:xfrm rot="5400000">
          <a:off x="-171035" y="3148081"/>
          <a:ext cx="1140238" cy="798166"/>
        </a:xfrm>
        <a:prstGeom prst="chevron">
          <a:avLst/>
        </a:prstGeom>
        <a:solidFill>
          <a:srgbClr val="88165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>
              <a:latin typeface="Calibri" panose="020F0502020204030204" pitchFamily="34" charset="0"/>
              <a:cs typeface="Calibri" panose="020F0502020204030204" pitchFamily="34" charset="0"/>
            </a:rPr>
            <a:t>4</a:t>
          </a:r>
        </a:p>
      </dsp:txBody>
      <dsp:txXfrm rot="-5400000">
        <a:off x="1" y="3376128"/>
        <a:ext cx="798166" cy="342072"/>
      </dsp:txXfrm>
    </dsp:sp>
    <dsp:sp modelId="{24635305-8D2E-7342-AA92-B0CDD5870DA8}">
      <dsp:nvSpPr>
        <dsp:cNvPr id="0" name=""/>
        <dsp:cNvSpPr/>
      </dsp:nvSpPr>
      <dsp:spPr>
        <a:xfrm rot="5400000">
          <a:off x="2904300" y="870911"/>
          <a:ext cx="741154" cy="49534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latin typeface="Calibri" panose="020F0502020204030204" pitchFamily="34" charset="0"/>
              <a:cs typeface="Calibri" panose="020F0502020204030204" pitchFamily="34" charset="0"/>
            </a:rPr>
            <a:t>Développement d’un </a:t>
          </a:r>
          <a:r>
            <a:rPr lang="fr-F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dispositif d’étude simplifié</a:t>
          </a:r>
          <a:r>
            <a:rPr lang="fr-FR" sz="1900" kern="1200" dirty="0">
              <a:latin typeface="Calibri" panose="020F0502020204030204" pitchFamily="34" charset="0"/>
              <a:cs typeface="Calibri" panose="020F0502020204030204" pitchFamily="34" charset="0"/>
            </a:rPr>
            <a:t> (laboratoire) </a:t>
          </a:r>
        </a:p>
      </dsp:txBody>
      <dsp:txXfrm rot="-5400000">
        <a:off x="798166" y="3013225"/>
        <a:ext cx="4917243" cy="668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86943-DAB6-BF4B-90FB-97EB391F9CEE}">
      <dsp:nvSpPr>
        <dsp:cNvPr id="0" name=""/>
        <dsp:cNvSpPr/>
      </dsp:nvSpPr>
      <dsp:spPr>
        <a:xfrm rot="5400000">
          <a:off x="-108892" y="108892"/>
          <a:ext cx="725950" cy="508165"/>
        </a:xfrm>
        <a:prstGeom prst="chevron">
          <a:avLst/>
        </a:prstGeom>
        <a:solidFill>
          <a:srgbClr val="D792A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1</a:t>
          </a:r>
        </a:p>
      </dsp:txBody>
      <dsp:txXfrm rot="-5400000">
        <a:off x="1" y="254083"/>
        <a:ext cx="508165" cy="217785"/>
      </dsp:txXfrm>
    </dsp:sp>
    <dsp:sp modelId="{41B43FB0-B561-8545-B918-2BD42B94B193}">
      <dsp:nvSpPr>
        <dsp:cNvPr id="0" name=""/>
        <dsp:cNvSpPr/>
      </dsp:nvSpPr>
      <dsp:spPr>
        <a:xfrm rot="5400000">
          <a:off x="1768509" y="-1260344"/>
          <a:ext cx="471867" cy="29925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Identifier un </a:t>
          </a:r>
          <a:r>
            <a:rPr lang="fr-F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BS actif </a:t>
          </a: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sur vigne</a:t>
          </a:r>
        </a:p>
      </dsp:txBody>
      <dsp:txXfrm rot="-5400000">
        <a:off x="508165" y="23035"/>
        <a:ext cx="2969522" cy="4257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B6EC1-6997-4D4E-AF04-22D512D40E00}">
      <dsp:nvSpPr>
        <dsp:cNvPr id="0" name=""/>
        <dsp:cNvSpPr/>
      </dsp:nvSpPr>
      <dsp:spPr>
        <a:xfrm rot="5400000">
          <a:off x="-108792" y="108869"/>
          <a:ext cx="725286" cy="507700"/>
        </a:xfrm>
        <a:prstGeom prst="chevron">
          <a:avLst/>
        </a:prstGeom>
        <a:solidFill>
          <a:srgbClr val="D792A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sp:txBody>
      <dsp:txXfrm rot="-5400000">
        <a:off x="1" y="253926"/>
        <a:ext cx="507700" cy="217586"/>
      </dsp:txXfrm>
    </dsp:sp>
    <dsp:sp modelId="{051C7CDD-AA6A-F84E-8848-5634601A4187}">
      <dsp:nvSpPr>
        <dsp:cNvPr id="0" name=""/>
        <dsp:cNvSpPr/>
      </dsp:nvSpPr>
      <dsp:spPr>
        <a:xfrm rot="5400000">
          <a:off x="2772692" y="-2264916"/>
          <a:ext cx="471436" cy="50014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Identifier un BS actif sur vigne</a:t>
          </a:r>
        </a:p>
      </dsp:txBody>
      <dsp:txXfrm rot="-5400000">
        <a:off x="507700" y="23090"/>
        <a:ext cx="4978406" cy="425408"/>
      </dsp:txXfrm>
    </dsp:sp>
    <dsp:sp modelId="{BDF3AABC-AD9B-DD43-9E9B-109B45F2CAC7}">
      <dsp:nvSpPr>
        <dsp:cNvPr id="0" name=""/>
        <dsp:cNvSpPr/>
      </dsp:nvSpPr>
      <dsp:spPr>
        <a:xfrm rot="5400000">
          <a:off x="-108792" y="681845"/>
          <a:ext cx="725286" cy="507700"/>
        </a:xfrm>
        <a:prstGeom prst="chevron">
          <a:avLst/>
        </a:prstGeom>
        <a:solidFill>
          <a:srgbClr val="B2176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sp:txBody>
      <dsp:txXfrm rot="-5400000">
        <a:off x="1" y="826902"/>
        <a:ext cx="507700" cy="217586"/>
      </dsp:txXfrm>
    </dsp:sp>
    <dsp:sp modelId="{E040DFF1-1120-6D42-80C3-3077B7CC20F0}">
      <dsp:nvSpPr>
        <dsp:cNvPr id="0" name=""/>
        <dsp:cNvSpPr/>
      </dsp:nvSpPr>
      <dsp:spPr>
        <a:xfrm rot="5400000">
          <a:off x="2772692" y="-1691939"/>
          <a:ext cx="471436" cy="50014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Tester l’</a:t>
          </a:r>
          <a:r>
            <a:rPr lang="fr-F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effet d’un SDP </a:t>
          </a: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sur les modalités BS- et BS+</a:t>
          </a:r>
        </a:p>
      </dsp:txBody>
      <dsp:txXfrm rot="-5400000">
        <a:off x="507700" y="596067"/>
        <a:ext cx="4978406" cy="4254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4BD3D-28FF-B748-8F06-55476C13066F}">
      <dsp:nvSpPr>
        <dsp:cNvPr id="0" name=""/>
        <dsp:cNvSpPr/>
      </dsp:nvSpPr>
      <dsp:spPr>
        <a:xfrm rot="5400000">
          <a:off x="-108203" y="109140"/>
          <a:ext cx="721355" cy="504948"/>
        </a:xfrm>
        <a:prstGeom prst="chevron">
          <a:avLst/>
        </a:prstGeom>
        <a:solidFill>
          <a:srgbClr val="D792A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sp:txBody>
      <dsp:txXfrm rot="-5400000">
        <a:off x="1" y="253410"/>
        <a:ext cx="504948" cy="216407"/>
      </dsp:txXfrm>
    </dsp:sp>
    <dsp:sp modelId="{3B9F88EE-FB04-E64A-BD12-7A437ED574E2}">
      <dsp:nvSpPr>
        <dsp:cNvPr id="0" name=""/>
        <dsp:cNvSpPr/>
      </dsp:nvSpPr>
      <dsp:spPr>
        <a:xfrm rot="5400000">
          <a:off x="2923786" y="-2417901"/>
          <a:ext cx="468881" cy="53065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Identifier un BS actif sur vigne</a:t>
          </a:r>
        </a:p>
      </dsp:txBody>
      <dsp:txXfrm rot="-5400000">
        <a:off x="504949" y="23825"/>
        <a:ext cx="5283668" cy="423103"/>
      </dsp:txXfrm>
    </dsp:sp>
    <dsp:sp modelId="{8C6DD4E0-BD63-9F4F-A750-8CEB1C147EF0}">
      <dsp:nvSpPr>
        <dsp:cNvPr id="0" name=""/>
        <dsp:cNvSpPr/>
      </dsp:nvSpPr>
      <dsp:spPr>
        <a:xfrm rot="5400000">
          <a:off x="-108203" y="679011"/>
          <a:ext cx="721355" cy="504948"/>
        </a:xfrm>
        <a:prstGeom prst="chevron">
          <a:avLst/>
        </a:prstGeom>
        <a:solidFill>
          <a:srgbClr val="B2176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sp:txBody>
      <dsp:txXfrm rot="-5400000">
        <a:off x="1" y="823281"/>
        <a:ext cx="504948" cy="216407"/>
      </dsp:txXfrm>
    </dsp:sp>
    <dsp:sp modelId="{49D53044-09A1-054A-B3A4-E77712C3F691}">
      <dsp:nvSpPr>
        <dsp:cNvPr id="0" name=""/>
        <dsp:cNvSpPr/>
      </dsp:nvSpPr>
      <dsp:spPr>
        <a:xfrm rot="5400000">
          <a:off x="2923786" y="-1848030"/>
          <a:ext cx="468881" cy="53065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Tester l’effet SDP sur les modalités BS- et BS+</a:t>
          </a:r>
        </a:p>
      </dsp:txBody>
      <dsp:txXfrm rot="-5400000">
        <a:off x="504949" y="593696"/>
        <a:ext cx="5283668" cy="423103"/>
      </dsp:txXfrm>
    </dsp:sp>
    <dsp:sp modelId="{81E36FF1-CD19-1C4A-92B8-887A0072735C}">
      <dsp:nvSpPr>
        <dsp:cNvPr id="0" name=""/>
        <dsp:cNvSpPr/>
      </dsp:nvSpPr>
      <dsp:spPr>
        <a:xfrm rot="5400000">
          <a:off x="-108203" y="1248881"/>
          <a:ext cx="721355" cy="504948"/>
        </a:xfrm>
        <a:prstGeom prst="chevron">
          <a:avLst/>
        </a:prstGeom>
        <a:solidFill>
          <a:srgbClr val="88165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sp:txBody>
      <dsp:txXfrm rot="-5400000">
        <a:off x="1" y="1393151"/>
        <a:ext cx="504948" cy="216407"/>
      </dsp:txXfrm>
    </dsp:sp>
    <dsp:sp modelId="{0801CE2D-03F7-504D-A771-A5929ABA9928}">
      <dsp:nvSpPr>
        <dsp:cNvPr id="0" name=""/>
        <dsp:cNvSpPr/>
      </dsp:nvSpPr>
      <dsp:spPr>
        <a:xfrm rot="5400000">
          <a:off x="2923786" y="-1278159"/>
          <a:ext cx="468881" cy="53065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Test de </a:t>
          </a:r>
          <a:r>
            <a:rPr lang="fr-F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protection contre le mildiou </a:t>
          </a: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(résistance induite)</a:t>
          </a:r>
        </a:p>
      </dsp:txBody>
      <dsp:txXfrm rot="-5400000">
        <a:off x="504949" y="1163567"/>
        <a:ext cx="5283668" cy="4231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4BD3D-28FF-B748-8F06-55476C13066F}">
      <dsp:nvSpPr>
        <dsp:cNvPr id="0" name=""/>
        <dsp:cNvSpPr/>
      </dsp:nvSpPr>
      <dsp:spPr>
        <a:xfrm rot="5400000">
          <a:off x="-108203" y="109140"/>
          <a:ext cx="721355" cy="504948"/>
        </a:xfrm>
        <a:prstGeom prst="chevron">
          <a:avLst/>
        </a:prstGeom>
        <a:solidFill>
          <a:srgbClr val="D792A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sp:txBody>
      <dsp:txXfrm rot="-5400000">
        <a:off x="1" y="253410"/>
        <a:ext cx="504948" cy="216407"/>
      </dsp:txXfrm>
    </dsp:sp>
    <dsp:sp modelId="{3B9F88EE-FB04-E64A-BD12-7A437ED574E2}">
      <dsp:nvSpPr>
        <dsp:cNvPr id="0" name=""/>
        <dsp:cNvSpPr/>
      </dsp:nvSpPr>
      <dsp:spPr>
        <a:xfrm rot="5400000">
          <a:off x="3367923" y="-2862038"/>
          <a:ext cx="468881" cy="61948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Identifier un BS actif sur vigne</a:t>
          </a:r>
        </a:p>
      </dsp:txBody>
      <dsp:txXfrm rot="-5400000">
        <a:off x="504949" y="23825"/>
        <a:ext cx="6171942" cy="423103"/>
      </dsp:txXfrm>
    </dsp:sp>
    <dsp:sp modelId="{8C6DD4E0-BD63-9F4F-A750-8CEB1C147EF0}">
      <dsp:nvSpPr>
        <dsp:cNvPr id="0" name=""/>
        <dsp:cNvSpPr/>
      </dsp:nvSpPr>
      <dsp:spPr>
        <a:xfrm rot="5400000">
          <a:off x="-108203" y="679011"/>
          <a:ext cx="721355" cy="504948"/>
        </a:xfrm>
        <a:prstGeom prst="chevron">
          <a:avLst/>
        </a:prstGeom>
        <a:solidFill>
          <a:srgbClr val="B2176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sp:txBody>
      <dsp:txXfrm rot="-5400000">
        <a:off x="1" y="823281"/>
        <a:ext cx="504948" cy="216407"/>
      </dsp:txXfrm>
    </dsp:sp>
    <dsp:sp modelId="{49D53044-09A1-054A-B3A4-E77712C3F691}">
      <dsp:nvSpPr>
        <dsp:cNvPr id="0" name=""/>
        <dsp:cNvSpPr/>
      </dsp:nvSpPr>
      <dsp:spPr>
        <a:xfrm rot="5400000">
          <a:off x="3367923" y="-2292167"/>
          <a:ext cx="468881" cy="61948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Tester l’effet SDP sur les modalités BS- et BS+</a:t>
          </a:r>
        </a:p>
      </dsp:txBody>
      <dsp:txXfrm rot="-5400000">
        <a:off x="504949" y="593696"/>
        <a:ext cx="6171942" cy="423103"/>
      </dsp:txXfrm>
    </dsp:sp>
    <dsp:sp modelId="{81E36FF1-CD19-1C4A-92B8-887A0072735C}">
      <dsp:nvSpPr>
        <dsp:cNvPr id="0" name=""/>
        <dsp:cNvSpPr/>
      </dsp:nvSpPr>
      <dsp:spPr>
        <a:xfrm rot="5400000">
          <a:off x="-108203" y="1248881"/>
          <a:ext cx="721355" cy="504948"/>
        </a:xfrm>
        <a:prstGeom prst="chevron">
          <a:avLst/>
        </a:prstGeom>
        <a:solidFill>
          <a:srgbClr val="88165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sp:txBody>
      <dsp:txXfrm rot="-5400000">
        <a:off x="1" y="1393151"/>
        <a:ext cx="504948" cy="216407"/>
      </dsp:txXfrm>
    </dsp:sp>
    <dsp:sp modelId="{0801CE2D-03F7-504D-A771-A5929ABA9928}">
      <dsp:nvSpPr>
        <dsp:cNvPr id="0" name=""/>
        <dsp:cNvSpPr/>
      </dsp:nvSpPr>
      <dsp:spPr>
        <a:xfrm rot="5400000">
          <a:off x="3367923" y="-1722296"/>
          <a:ext cx="468881" cy="61948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8816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Test de </a:t>
          </a:r>
          <a:r>
            <a:rPr lang="fr-F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protection contre le mildiou </a:t>
          </a:r>
          <a:r>
            <a:rPr lang="fr-FR" sz="1600" kern="1200" dirty="0">
              <a:latin typeface="Calibri" panose="020F0502020204030204" pitchFamily="34" charset="0"/>
              <a:cs typeface="Calibri" panose="020F0502020204030204" pitchFamily="34" charset="0"/>
            </a:rPr>
            <a:t>(résistance induite)</a:t>
          </a:r>
        </a:p>
      </dsp:txBody>
      <dsp:txXfrm rot="-5400000">
        <a:off x="504949" y="1163567"/>
        <a:ext cx="6171942" cy="4231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E14FD-BA5F-42F3-BDCA-2A0869DB78CC}">
      <dsp:nvSpPr>
        <dsp:cNvPr id="0" name=""/>
        <dsp:cNvSpPr/>
      </dsp:nvSpPr>
      <dsp:spPr>
        <a:xfrm>
          <a:off x="0" y="459173"/>
          <a:ext cx="6272784" cy="8477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62051-34BE-4262-8558-2C17C5F1CEFF}">
      <dsp:nvSpPr>
        <dsp:cNvPr id="0" name=""/>
        <dsp:cNvSpPr/>
      </dsp:nvSpPr>
      <dsp:spPr>
        <a:xfrm>
          <a:off x="256431" y="649907"/>
          <a:ext cx="466238" cy="466238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1E9F4-1AAF-405B-BBB1-A9B81CBE59F8}">
      <dsp:nvSpPr>
        <dsp:cNvPr id="0" name=""/>
        <dsp:cNvSpPr/>
      </dsp:nvSpPr>
      <dsp:spPr>
        <a:xfrm>
          <a:off x="979100" y="459173"/>
          <a:ext cx="5293683" cy="847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16" tIns="89716" rIns="89716" bIns="897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Marielle Adrian</a:t>
          </a:r>
          <a:r>
            <a:rPr lang="fr-FR" sz="1800" kern="1200" dirty="0">
              <a:latin typeface="Calibri" panose="020F0502020204030204" pitchFamily="34" charset="0"/>
              <a:cs typeface="Calibri" panose="020F0502020204030204" pitchFamily="34" charset="0"/>
            </a:rPr>
            <a:t>, Université de Bourgogne (IUVV - Jules Guyot) – </a:t>
          </a:r>
          <a:r>
            <a:rPr lang="fr-FR" sz="1800" kern="1200" dirty="0">
              <a:solidFill>
                <a:srgbClr val="881652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marielle.adrian@u-bourgogne.fr</a:t>
          </a:r>
          <a:endParaRPr lang="fr-FR" sz="1800" kern="1200" dirty="0">
            <a:solidFill>
              <a:srgbClr val="881652"/>
            </a:solidFill>
          </a:endParaRPr>
        </a:p>
      </dsp:txBody>
      <dsp:txXfrm>
        <a:off x="979100" y="459173"/>
        <a:ext cx="5293683" cy="847705"/>
      </dsp:txXfrm>
    </dsp:sp>
    <dsp:sp modelId="{F2F1DC24-850F-4720-B804-A02059684075}">
      <dsp:nvSpPr>
        <dsp:cNvPr id="0" name=""/>
        <dsp:cNvSpPr/>
      </dsp:nvSpPr>
      <dsp:spPr>
        <a:xfrm>
          <a:off x="0" y="1518806"/>
          <a:ext cx="6272784" cy="8477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BF72B-E35D-4FDA-9BD0-0D27ABE6EC9B}">
      <dsp:nvSpPr>
        <dsp:cNvPr id="0" name=""/>
        <dsp:cNvSpPr/>
      </dsp:nvSpPr>
      <dsp:spPr>
        <a:xfrm>
          <a:off x="256431" y="1709540"/>
          <a:ext cx="466238" cy="466238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17280-1A3D-4B77-91C6-F2863B72B639}">
      <dsp:nvSpPr>
        <dsp:cNvPr id="0" name=""/>
        <dsp:cNvSpPr/>
      </dsp:nvSpPr>
      <dsp:spPr>
        <a:xfrm>
          <a:off x="979100" y="1518806"/>
          <a:ext cx="5293683" cy="847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16" tIns="89716" rIns="89716" bIns="897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Sophie </a:t>
          </a:r>
          <a:r>
            <a:rPr lang="fr-FR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Trouvelot</a:t>
          </a:r>
          <a:r>
            <a:rPr lang="fr-FR" sz="1800" kern="1200" dirty="0">
              <a:latin typeface="Calibri" panose="020F0502020204030204" pitchFamily="34" charset="0"/>
              <a:cs typeface="Calibri" panose="020F0502020204030204" pitchFamily="34" charset="0"/>
            </a:rPr>
            <a:t>, Université de Bourgogne (IUVV - Jules Guyot) – </a:t>
          </a:r>
          <a:r>
            <a:rPr lang="fr-FR" sz="1800" kern="1200" dirty="0">
              <a:solidFill>
                <a:srgbClr val="881652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sophie.trouvelot@u-bourgogne.fr</a:t>
          </a:r>
          <a:endParaRPr lang="fr-FR" sz="1800" kern="1200" dirty="0">
            <a:solidFill>
              <a:srgbClr val="88165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79100" y="1518806"/>
        <a:ext cx="5293683" cy="847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AF39B-1D30-4873-B52D-4C8311DC487E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98E49-6DCE-4830-B598-A5CA32184C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535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1E5153-4DDB-F141-BECF-16A72E4E0E8A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1469D1D3-1DA3-0745-B292-E746466BBB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8D9CC31-7EDB-7E4D-A81F-2A153ED734D0}" type="slidenum">
              <a:rPr lang="fr-FR" altLang="fr-FR" sz="1200" b="0" smtClean="0"/>
              <a:pPr/>
              <a:t>3</a:t>
            </a:fld>
            <a:endParaRPr lang="fr-FR" altLang="fr-FR" sz="1200" b="0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AA6979FB-3C26-5C43-B29C-57D656FC29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65BC30C7-758C-6942-B5BF-43FDE5F588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8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3F6E72-F409-C049-868B-38DAF1E2E92E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233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3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1F1C2-4C3C-4BC0-BF4B-86B40F8EB2E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148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7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77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25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F498D-DCFA-3045-A855-2EDB868D5FA9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1"/>
          </p:nvPr>
        </p:nvSpPr>
        <p:spPr>
          <a:xfrm>
            <a:off x="628651" y="1933575"/>
            <a:ext cx="7886699" cy="418344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74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6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971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19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07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71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005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8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74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65C41-41B1-4BCE-A9CF-A0C3E96D4F6A}" type="datetimeFigureOut">
              <a:rPr lang="fr-FR" smtClean="0"/>
              <a:t>05/03/2022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DC7C-8B21-4541-BCD1-C0B37FCD70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80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1.png"/><Relationship Id="rId12" Type="http://schemas.microsoft.com/office/2007/relationships/hdphoto" Target="../media/hdphoto13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43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45.emf"/><Relationship Id="rId10" Type="http://schemas.microsoft.com/office/2007/relationships/hdphoto" Target="../media/hdphoto12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2.png"/><Relationship Id="rId1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49.emf"/><Relationship Id="rId4" Type="http://schemas.openxmlformats.org/officeDocument/2006/relationships/diagramData" Target="../diagrams/data2.xml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7.png"/><Relationship Id="rId12" Type="http://schemas.openxmlformats.org/officeDocument/2006/relationships/image" Target="../media/image2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60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9.png"/><Relationship Id="rId4" Type="http://schemas.openxmlformats.org/officeDocument/2006/relationships/diagramQuickStyle" Target="../diagrams/quickStyle3.xml"/><Relationship Id="rId9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3.png"/><Relationship Id="rId7" Type="http://schemas.openxmlformats.org/officeDocument/2006/relationships/image" Target="../media/image65.jpeg"/><Relationship Id="rId12" Type="http://schemas.openxmlformats.org/officeDocument/2006/relationships/image" Target="../media/image6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microsoft.com/office/2007/relationships/hdphoto" Target="../media/hdphoto16.wdp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7.png"/><Relationship Id="rId12" Type="http://schemas.microsoft.com/office/2007/relationships/hdphoto" Target="../media/hdphoto19.wdp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openxmlformats.org/officeDocument/2006/relationships/image" Target="../media/image70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50.png"/><Relationship Id="rId4" Type="http://schemas.openxmlformats.org/officeDocument/2006/relationships/diagramQuickStyle" Target="../diagrams/quickStyle4.xml"/><Relationship Id="rId9" Type="http://schemas.microsoft.com/office/2007/relationships/hdphoto" Target="../media/hdphoto18.wdp"/><Relationship Id="rId1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31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57.png"/><Relationship Id="rId12" Type="http://schemas.openxmlformats.org/officeDocument/2006/relationships/image" Target="../media/image39.png"/><Relationship Id="rId2" Type="http://schemas.openxmlformats.org/officeDocument/2006/relationships/diagramData" Target="../diagrams/data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4.png"/><Relationship Id="rId1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80.jpeg"/><Relationship Id="rId16" Type="http://schemas.openxmlformats.org/officeDocument/2006/relationships/image" Target="../media/image94.jpeg"/><Relationship Id="rId20" Type="http://schemas.openxmlformats.org/officeDocument/2006/relationships/image" Target="../media/image9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79.jpeg"/><Relationship Id="rId4" Type="http://schemas.openxmlformats.org/officeDocument/2006/relationships/image" Target="../media/image82.jpeg"/><Relationship Id="rId9" Type="http://schemas.openxmlformats.org/officeDocument/2006/relationships/image" Target="../media/image87.png"/><Relationship Id="rId14" Type="http://schemas.openxmlformats.org/officeDocument/2006/relationships/image" Target="../media/image92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21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101.jpg"/><Relationship Id="rId4" Type="http://schemas.openxmlformats.org/officeDocument/2006/relationships/diagramData" Target="../diagrams/data6.xml"/><Relationship Id="rId9" Type="http://schemas.openxmlformats.org/officeDocument/2006/relationships/image" Target="../media/image10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microsoft.com/office/2007/relationships/hdphoto" Target="../media/hdphoto4.wdp"/><Relationship Id="rId3" Type="http://schemas.openxmlformats.org/officeDocument/2006/relationships/image" Target="../media/image13.tiff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tiff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tiff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emf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4.png"/><Relationship Id="rId7" Type="http://schemas.openxmlformats.org/officeDocument/2006/relationships/image" Target="../media/image3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6" name="Rectangle 16" descr="rameau"/>
          <p:cNvSpPr>
            <a:spLocks noChangeArrowheads="1"/>
          </p:cNvSpPr>
          <p:nvPr/>
        </p:nvSpPr>
        <p:spPr bwMode="auto">
          <a:xfrm>
            <a:off x="1966758" y="3906304"/>
            <a:ext cx="5026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3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Marielle ADRIAN – Sophie TROUVELOT</a:t>
            </a:r>
          </a:p>
        </p:txBody>
      </p:sp>
      <p:sp>
        <p:nvSpPr>
          <p:cNvPr id="10258" name="Rectangle 18" descr="rameau"/>
          <p:cNvSpPr>
            <a:spLocks noChangeArrowheads="1"/>
          </p:cNvSpPr>
          <p:nvPr/>
        </p:nvSpPr>
        <p:spPr bwMode="auto">
          <a:xfrm>
            <a:off x="3125280" y="5299945"/>
            <a:ext cx="547541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3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FR" sz="1100" dirty="0">
                <a:solidFill>
                  <a:srgbClr val="000000"/>
                </a:solidFill>
                <a:latin typeface="Arial"/>
                <a:cs typeface="Arial"/>
              </a:rPr>
              <a:t>UMR1347 Agroécologie Institut Agro Dijon, INRAE, </a:t>
            </a:r>
            <a:r>
              <a:rPr lang="fr-FR" sz="1100" dirty="0" err="1">
                <a:solidFill>
                  <a:srgbClr val="000000"/>
                </a:solidFill>
                <a:latin typeface="Arial"/>
                <a:cs typeface="Arial"/>
              </a:rPr>
              <a:t>Univ</a:t>
            </a:r>
            <a:r>
              <a:rPr lang="fr-FR" sz="1100" dirty="0">
                <a:solidFill>
                  <a:srgbClr val="000000"/>
                </a:solidFill>
                <a:latin typeface="Arial"/>
                <a:cs typeface="Arial"/>
              </a:rPr>
              <a:t>. Bourgogne Franche Comté</a:t>
            </a:r>
          </a:p>
          <a:p>
            <a:pPr algn="ctr">
              <a:defRPr/>
            </a:pPr>
            <a:r>
              <a:rPr lang="fr-FR" sz="1100" dirty="0">
                <a:solidFill>
                  <a:srgbClr val="000000"/>
                </a:solidFill>
                <a:latin typeface="Arial"/>
                <a:cs typeface="Arial"/>
              </a:rPr>
              <a:t>Pôle Interactions Plantes Microorganismes EMR CNRS 6003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000000"/>
                </a:solidFill>
                <a:latin typeface="Arial"/>
                <a:cs typeface="Arial"/>
              </a:rPr>
              <a:t>Equipe Immunité de la vigne</a:t>
            </a:r>
          </a:p>
        </p:txBody>
      </p:sp>
      <p:pic>
        <p:nvPicPr>
          <p:cNvPr id="2" name="Image 1" descr="logo-IUVV-RV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19" y="98587"/>
            <a:ext cx="1076258" cy="8074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319" y="223487"/>
            <a:ext cx="900756" cy="5473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232868-795E-E244-8AE5-C8840642A7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141"/>
          <a:stretch/>
        </p:blipFill>
        <p:spPr>
          <a:xfrm>
            <a:off x="0" y="37412"/>
            <a:ext cx="3990109" cy="1792191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0C0ED11-66A2-8A40-8E30-2BAFFA19C0D7}"/>
              </a:ext>
            </a:extLst>
          </p:cNvPr>
          <p:cNvGrpSpPr/>
          <p:nvPr/>
        </p:nvGrpSpPr>
        <p:grpSpPr>
          <a:xfrm>
            <a:off x="-122131" y="2476870"/>
            <a:ext cx="9523144" cy="1493455"/>
            <a:chOff x="-307566" y="2497417"/>
            <a:chExt cx="9523144" cy="149345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9451168-84D1-5A4F-A4A9-000ED8110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C91A7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667" b="64667" l="4500" r="91000">
                          <a14:foregroundMark x1="9000" y1="50667" x2="4500" y2="63333"/>
                          <a14:foregroundMark x1="4500" y1="63333" x2="10167" y2="52500"/>
                          <a14:foregroundMark x1="89833" y1="49333" x2="90333" y2="48667"/>
                          <a14:foregroundMark x1="91000" y1="54167" x2="90333" y2="52833"/>
                        </a14:backgroundRemoval>
                      </a14:imgEffect>
                    </a14:imgLayer>
                  </a14:imgProps>
                </a:ext>
              </a:extLst>
            </a:blip>
            <a:srcRect t="33464" b="31707"/>
            <a:stretch/>
          </p:blipFill>
          <p:spPr>
            <a:xfrm>
              <a:off x="-307566" y="2497417"/>
              <a:ext cx="9523144" cy="149345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B0651-8C36-7840-8FDA-2A2F0FD3E6DB}"/>
                </a:ext>
              </a:extLst>
            </p:cNvPr>
            <p:cNvSpPr/>
            <p:nvPr/>
          </p:nvSpPr>
          <p:spPr>
            <a:xfrm>
              <a:off x="848233" y="2558107"/>
              <a:ext cx="7085935" cy="1143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fr-FR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biostimulation</a:t>
              </a:r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: un levier possible d'augmentation d'</a:t>
              </a:r>
              <a:r>
                <a:rPr lang="fr-FR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efficacite</a:t>
              </a:r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́ des stimulateurs de </a:t>
              </a:r>
              <a:r>
                <a:rPr lang="fr-FR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défense</a:t>
              </a:r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des plantes ?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33A93AA-0ECD-DE47-86DA-E1991C2FF2A8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8F1931B-70A8-494B-BECD-BCD9969013EB}"/>
              </a:ext>
            </a:extLst>
          </p:cNvPr>
          <p:cNvGrpSpPr/>
          <p:nvPr/>
        </p:nvGrpSpPr>
        <p:grpSpPr>
          <a:xfrm>
            <a:off x="397398" y="5058364"/>
            <a:ext cx="2450033" cy="1083326"/>
            <a:chOff x="60509" y="4555377"/>
            <a:chExt cx="2450033" cy="1083326"/>
          </a:xfrm>
        </p:grpSpPr>
        <p:pic>
          <p:nvPicPr>
            <p:cNvPr id="16" name="Image 11" descr="Image 11">
              <a:extLst>
                <a:ext uri="{FF2B5EF4-FFF2-40B4-BE49-F238E27FC236}">
                  <a16:creationId xmlns:a16="http://schemas.microsoft.com/office/drawing/2014/main" id="{41240774-F3A3-0145-B200-53A9CD7ED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632" y="4555377"/>
              <a:ext cx="2173787" cy="66779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EE8A4DE-4CCF-DA40-B429-492718157813}"/>
                </a:ext>
              </a:extLst>
            </p:cNvPr>
            <p:cNvGrpSpPr/>
            <p:nvPr/>
          </p:nvGrpSpPr>
          <p:grpSpPr>
            <a:xfrm>
              <a:off x="60509" y="5330926"/>
              <a:ext cx="2450033" cy="307777"/>
              <a:chOff x="60509" y="5330926"/>
              <a:chExt cx="2450033" cy="307777"/>
            </a:xfrm>
          </p:grpSpPr>
          <p:pic>
            <p:nvPicPr>
              <p:cNvPr id="21" name="Image 17" descr="Image 17">
                <a:extLst>
                  <a:ext uri="{FF2B5EF4-FFF2-40B4-BE49-F238E27FC236}">
                    <a16:creationId xmlns:a16="http://schemas.microsoft.com/office/drawing/2014/main" id="{521E692A-1F50-F94E-9068-031F3FB6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6395" y="5358577"/>
                <a:ext cx="539168" cy="25247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3" name="Image 13" descr="Image 13">
                <a:extLst>
                  <a:ext uri="{FF2B5EF4-FFF2-40B4-BE49-F238E27FC236}">
                    <a16:creationId xmlns:a16="http://schemas.microsoft.com/office/drawing/2014/main" id="{B415CBF7-D666-1F43-A855-B8D254815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2765" y="5330926"/>
                <a:ext cx="307777" cy="30777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6" name="Image 2" descr="Image 2">
                <a:extLst>
                  <a:ext uri="{FF2B5EF4-FFF2-40B4-BE49-F238E27FC236}">
                    <a16:creationId xmlns:a16="http://schemas.microsoft.com/office/drawing/2014/main" id="{C889ECB3-70CE-0246-AA67-EEA0897A6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9845" y="5384938"/>
                <a:ext cx="578474" cy="19975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91B80279-EBF4-8C48-BF0C-BF6CAEC9F6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509" y="5331924"/>
                <a:ext cx="819336" cy="30578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6516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F85595-9AA7-C24E-AA21-46FF5D0CB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80131"/>
          </a:xfrm>
          <a:prstGeom prst="rect">
            <a:avLst/>
          </a:prstGeom>
          <a:solidFill>
            <a:srgbClr val="8816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De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l’idée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mise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œuvre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pas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toujours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 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303894-F105-BA4D-ABD8-7C166D350DBD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F784A23-C34C-F740-91FB-D19C8C862B73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9EB59312-779D-E843-96EB-DD246119E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3842322"/>
              </p:ext>
            </p:extLst>
          </p:nvPr>
        </p:nvGraphicFramePr>
        <p:xfrm>
          <a:off x="208165" y="1357158"/>
          <a:ext cx="5751590" cy="4118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D29FF22B-B0AB-E741-98E2-554FD214B1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69" b="71250" l="30462" r="70231">
                        <a14:foregroundMark x1="30923" y1="54135" x2="30692" y2="61827"/>
                        <a14:foregroundMark x1="30692" y1="61827" x2="30923" y2="61442"/>
                        <a14:foregroundMark x1="36000" y1="58269" x2="46923" y2="59519"/>
                        <a14:foregroundMark x1="46923" y1="59519" x2="51077" y2="58462"/>
                        <a14:foregroundMark x1="41615" y1="45962" x2="33154" y2="46827"/>
                        <a14:foregroundMark x1="33154" y1="46827" x2="30231" y2="55673"/>
                        <a14:foregroundMark x1="30231" y1="55673" x2="33615" y2="67115"/>
                        <a14:foregroundMark x1="33615" y1="67115" x2="40692" y2="71346"/>
                        <a14:foregroundMark x1="40692" y1="71346" x2="47385" y2="69712"/>
                        <a14:foregroundMark x1="47385" y1="69712" x2="50692" y2="60577"/>
                        <a14:foregroundMark x1="50692" y1="60577" x2="49000" y2="51058"/>
                        <a14:foregroundMark x1="49000" y1="51058" x2="43923" y2="44423"/>
                        <a14:foregroundMark x1="43923" y1="44423" x2="36769" y2="42788"/>
                        <a14:foregroundMark x1="36769" y1="42788" x2="33308" y2="48654"/>
                        <a14:foregroundMark x1="33308" y1="48654" x2="31077" y2="56346"/>
                        <a14:foregroundMark x1="31077" y1="56346" x2="31462" y2="63558"/>
                        <a14:foregroundMark x1="31462" y1="63558" x2="35077" y2="69615"/>
                        <a14:foregroundMark x1="35077" y1="69615" x2="35846" y2="69808"/>
                        <a14:foregroundMark x1="47308" y1="28942" x2="60000" y2="29135"/>
                        <a14:foregroundMark x1="60000" y1="29135" x2="65769" y2="28846"/>
                        <a14:foregroundMark x1="65769" y1="28846" x2="70154" y2="35577"/>
                        <a14:foregroundMark x1="70154" y1="35577" x2="70231" y2="43269"/>
                        <a14:foregroundMark x1="70231" y1="43269" x2="65077" y2="48269"/>
                        <a14:foregroundMark x1="65077" y1="48269" x2="64385" y2="48269"/>
                        <a14:foregroundMark x1="46000" y1="28269" x2="46000" y2="28269"/>
                      </a14:backgroundRemoval>
                    </a14:imgEffect>
                  </a14:imgLayer>
                </a14:imgProps>
              </a:ext>
            </a:extLst>
          </a:blip>
          <a:srcRect l="26939" t="24788" r="26029" b="24975"/>
          <a:stretch/>
        </p:blipFill>
        <p:spPr>
          <a:xfrm>
            <a:off x="6450825" y="1310691"/>
            <a:ext cx="847666" cy="7243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671301-C731-4747-B2A1-171EA645C2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93" b="75622" l="23506" r="76096">
                        <a14:foregroundMark x1="26693" y1="60199" x2="26693" y2="73134"/>
                        <a14:foregroundMark x1="55378" y1="36318" x2="59005" y2="28324"/>
                        <a14:foregroundMark x1="63399" y1="22791" x2="73705" y2="34328"/>
                        <a14:foregroundMark x1="73705" y1="34328" x2="59363" y2="42786"/>
                        <a14:foregroundMark x1="59363" y1="42786" x2="54980" y2="42289"/>
                        <a14:foregroundMark x1="56972" y1="31841" x2="65339" y2="39801"/>
                        <a14:foregroundMark x1="56175" y1="29353" x2="69323" y2="35821"/>
                        <a14:foregroundMark x1="69323" y1="35821" x2="66135" y2="37811"/>
                        <a14:backgroundMark x1="58167" y1="20896" x2="64143" y2="21393"/>
                      </a14:backgroundRemoval>
                    </a14:imgEffect>
                  </a14:imgLayer>
                </a14:imgProps>
              </a:ext>
            </a:extLst>
          </a:blip>
          <a:srcRect l="16946" t="15392" r="16926" b="17277"/>
          <a:stretch/>
        </p:blipFill>
        <p:spPr>
          <a:xfrm>
            <a:off x="7532412" y="1323409"/>
            <a:ext cx="889273" cy="7243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CFA48E8-EC5D-DD4D-9DCA-A19559FC07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262" b="69626" l="23068" r="77434">
                        <a14:foregroundMark x1="27092" y1="46766" x2="29880" y2="54229"/>
                        <a14:foregroundMark x1="29880" y1="54229" x2="28685" y2="47761"/>
                        <a14:foregroundMark x1="72510" y1="46766" x2="64940" y2="47264"/>
                        <a14:foregroundMark x1="64940" y1="47264" x2="66932" y2="55721"/>
                        <a14:foregroundMark x1="66932" y1="55721" x2="73307" y2="53234"/>
                        <a14:foregroundMark x1="73307" y1="53234" x2="72510" y2="46269"/>
                        <a14:foregroundMark x1="40239" y1="53234" x2="40637" y2="57711"/>
                        <a14:foregroundMark x1="37450" y1="62189" x2="40637" y2="65672"/>
                        <a14:foregroundMark x1="46215" y1="64677" x2="52590" y2="65174"/>
                        <a14:foregroundMark x1="52590" y1="65174" x2="52988" y2="64677"/>
                        <a14:foregroundMark x1="49004" y1="55224" x2="50199" y2="55721"/>
                        <a14:foregroundMark x1="57371" y1="51244" x2="57371" y2="54726"/>
                        <a14:foregroundMark x1="58167" y1="63682" x2="63745" y2="63682"/>
                      </a14:backgroundRemoval>
                    </a14:imgEffect>
                  </a14:imgLayer>
                </a14:imgProps>
              </a:ext>
            </a:extLst>
          </a:blip>
          <a:srcRect l="16272" t="25342" r="15770" b="25454"/>
          <a:stretch/>
        </p:blipFill>
        <p:spPr>
          <a:xfrm>
            <a:off x="6300675" y="2293865"/>
            <a:ext cx="1341062" cy="77677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8007977-B4A5-7442-B25A-EA13E1766095}"/>
              </a:ext>
            </a:extLst>
          </p:cNvPr>
          <p:cNvGrpSpPr/>
          <p:nvPr/>
        </p:nvGrpSpPr>
        <p:grpSpPr>
          <a:xfrm>
            <a:off x="7641737" y="2377721"/>
            <a:ext cx="1039017" cy="670279"/>
            <a:chOff x="7731928" y="2168828"/>
            <a:chExt cx="1039017" cy="67027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F646410-6E1C-8247-B05A-4893E44FE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1213" b="68214" l="19203" r="76846">
                          <a14:foregroundMark x1="57769" y1="61692" x2="68924" y2="53234"/>
                          <a14:foregroundMark x1="68924" y1="53234" x2="68924" y2="48259"/>
                          <a14:foregroundMark x1="65737" y1="37313" x2="72112" y2="42786"/>
                          <a14:foregroundMark x1="49004" y1="67164" x2="49004" y2="67164"/>
                        </a14:backgroundRemoval>
                      </a14:imgEffect>
                    </a14:imgLayer>
                  </a14:imgProps>
                </a:ext>
              </a:extLst>
            </a:blip>
            <a:srcRect l="11997" t="26588" r="15949" b="27161"/>
            <a:stretch/>
          </p:blipFill>
          <p:spPr>
            <a:xfrm>
              <a:off x="7731928" y="2305558"/>
              <a:ext cx="1039017" cy="533549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3787771-8385-8E48-BFB7-B9EBAC452F3A}"/>
                </a:ext>
              </a:extLst>
            </p:cNvPr>
            <p:cNvSpPr txBox="1"/>
            <p:nvPr/>
          </p:nvSpPr>
          <p:spPr>
            <a:xfrm>
              <a:off x="7876683" y="2168828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8A82344-B565-7C47-AEAE-833829F7BD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4686" y="3366757"/>
            <a:ext cx="3001540" cy="170973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1373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BCB0D7-F983-3045-AB90-0E476FA4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80131"/>
          </a:xfrm>
          <a:prstGeom prst="rect">
            <a:avLst/>
          </a:prstGeom>
          <a:solidFill>
            <a:srgbClr val="8816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d’étude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BS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E07FEE-CEB6-7041-A07A-DD1CC6330B10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9CE963-20B4-2945-903F-58F974FE2010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5C7AC4-CD73-B64E-B5F2-1994C753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0" y="1995222"/>
            <a:ext cx="4220225" cy="379330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832B887-C70C-5C4E-8585-8F0570653769}"/>
              </a:ext>
            </a:extLst>
          </p:cNvPr>
          <p:cNvSpPr txBox="1"/>
          <p:nvPr/>
        </p:nvSpPr>
        <p:spPr>
          <a:xfrm>
            <a:off x="3718801" y="956349"/>
            <a:ext cx="527404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Etude </a:t>
            </a:r>
            <a:r>
              <a:rPr lang="fr-FR" sz="15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effets sur le développement </a:t>
            </a: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 boutures de vigne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Caractérisation</a:t>
            </a:r>
            <a:r>
              <a:rPr lang="fr-FR" sz="15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d’effets phénotypiques  </a:t>
            </a:r>
            <a:endParaRPr lang="fr-F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503238"/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- partie aérienne : hauteur, nombre de feuilles, 	morphologie, etc.</a:t>
            </a:r>
          </a:p>
          <a:p>
            <a:pPr marL="933450" indent="-392113"/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- partie racinaire : nombre de racines, ramifications, zone pilifère, etc.</a:t>
            </a:r>
          </a:p>
          <a:p>
            <a:pPr marL="933450" indent="-933450"/>
            <a:endParaRPr lang="fr-F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15913" indent="-315913">
              <a:buFont typeface="Wingdings" pitchFamily="2" charset="2"/>
              <a:buChar char="Ø"/>
            </a:pP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Etude </a:t>
            </a:r>
            <a:r>
              <a:rPr lang="fr-FR" sz="15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fonctionnement </a:t>
            </a: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(analyse de composés, expression de gènes, etc.)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830DF8-F951-1240-95FC-7D5D023A4A4C}"/>
              </a:ext>
            </a:extLst>
          </p:cNvPr>
          <p:cNvSpPr/>
          <p:nvPr/>
        </p:nvSpPr>
        <p:spPr>
          <a:xfrm>
            <a:off x="702451" y="862957"/>
            <a:ext cx="28153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Utilisation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vitroplants</a:t>
            </a:r>
            <a:endParaRPr lang="fr-FR" sz="2000" dirty="0">
              <a:solidFill>
                <a:srgbClr val="8816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8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212ACDE7-6675-0A40-AF51-B13A76D8F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59"/>
          <a:stretch/>
        </p:blipFill>
        <p:spPr>
          <a:xfrm>
            <a:off x="1711152" y="2414247"/>
            <a:ext cx="1292083" cy="20350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expérimental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résultats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F6C5388-C9EC-9C4F-88BF-F71285348218}"/>
              </a:ext>
            </a:extLst>
          </p:cNvPr>
          <p:cNvSpPr txBox="1"/>
          <p:nvPr/>
        </p:nvSpPr>
        <p:spPr>
          <a:xfrm>
            <a:off x="214774" y="3792359"/>
            <a:ext cx="1485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Milieu de culture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FFAE0A4-0A6D-0242-9B97-149F6BA4F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5" y="617044"/>
            <a:ext cx="1286390" cy="128639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78545AE-5D4D-D34C-B16A-215BDCB6CB6F}"/>
              </a:ext>
            </a:extLst>
          </p:cNvPr>
          <p:cNvSpPr txBox="1"/>
          <p:nvPr/>
        </p:nvSpPr>
        <p:spPr>
          <a:xfrm>
            <a:off x="684883" y="5033889"/>
            <a:ext cx="2251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BS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BS+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) ;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extrait végétal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O (BS-,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témoin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D42300F-F819-DD47-AEF3-5244E235AB31}"/>
              </a:ext>
            </a:extLst>
          </p:cNvPr>
          <p:cNvSpPr txBox="1"/>
          <p:nvPr/>
        </p:nvSpPr>
        <p:spPr>
          <a:xfrm>
            <a:off x="324104" y="2992402"/>
            <a:ext cx="1280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Bouture à 1 œil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5B059CD-DB0A-A04A-A5D4-79067DCF01EE}"/>
              </a:ext>
            </a:extLst>
          </p:cNvPr>
          <p:cNvCxnSpPr>
            <a:cxnSpLocks/>
          </p:cNvCxnSpPr>
          <p:nvPr/>
        </p:nvCxnSpPr>
        <p:spPr>
          <a:xfrm>
            <a:off x="1442920" y="3123462"/>
            <a:ext cx="644153" cy="1"/>
          </a:xfrm>
          <a:prstGeom prst="straightConnector1">
            <a:avLst/>
          </a:prstGeom>
          <a:ln w="28575">
            <a:solidFill>
              <a:srgbClr val="8816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3A2F4B4-B65B-D340-B95A-2C1D0F2655F6}"/>
              </a:ext>
            </a:extLst>
          </p:cNvPr>
          <p:cNvCxnSpPr>
            <a:cxnSpLocks/>
          </p:cNvCxnSpPr>
          <p:nvPr/>
        </p:nvCxnSpPr>
        <p:spPr>
          <a:xfrm>
            <a:off x="1415109" y="3930858"/>
            <a:ext cx="601880" cy="0"/>
          </a:xfrm>
          <a:prstGeom prst="straightConnector1">
            <a:avLst/>
          </a:prstGeom>
          <a:ln w="28575">
            <a:solidFill>
              <a:srgbClr val="8816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irage 2">
            <a:extLst>
              <a:ext uri="{FF2B5EF4-FFF2-40B4-BE49-F238E27FC236}">
                <a16:creationId xmlns:a16="http://schemas.microsoft.com/office/drawing/2014/main" id="{92043A8D-B456-BE4C-878E-93F2A19D43E9}"/>
              </a:ext>
            </a:extLst>
          </p:cNvPr>
          <p:cNvSpPr/>
          <p:nvPr/>
        </p:nvSpPr>
        <p:spPr>
          <a:xfrm>
            <a:off x="1769626" y="4134718"/>
            <a:ext cx="267107" cy="778476"/>
          </a:xfrm>
          <a:prstGeom prst="bentArrow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D9F73F-7DF1-CC48-AA98-3D6827CF6078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CBBA5BA-AA1D-7F47-9471-55E32739B48B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11C96D23-7CC3-1140-91EA-73B2C4DAAB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444028"/>
              </p:ext>
            </p:extLst>
          </p:nvPr>
        </p:nvGraphicFramePr>
        <p:xfrm>
          <a:off x="1524577" y="687216"/>
          <a:ext cx="3500722" cy="7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8" name="Groupe 37">
            <a:extLst>
              <a:ext uri="{FF2B5EF4-FFF2-40B4-BE49-F238E27FC236}">
                <a16:creationId xmlns:a16="http://schemas.microsoft.com/office/drawing/2014/main" id="{B14A377D-9DCA-E441-95A1-E119DCE6D7B9}"/>
              </a:ext>
            </a:extLst>
          </p:cNvPr>
          <p:cNvGrpSpPr/>
          <p:nvPr/>
        </p:nvGrpSpPr>
        <p:grpSpPr>
          <a:xfrm>
            <a:off x="3093591" y="1450074"/>
            <a:ext cx="5636475" cy="4034608"/>
            <a:chOff x="3093591" y="1450074"/>
            <a:chExt cx="5636475" cy="4034608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407A0C1-5CDD-8849-8696-0B96BE32D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2871" t="18417" r="37133" b="41204"/>
            <a:stretch/>
          </p:blipFill>
          <p:spPr>
            <a:xfrm>
              <a:off x="3093591" y="3284398"/>
              <a:ext cx="1512462" cy="734840"/>
            </a:xfrm>
            <a:prstGeom prst="rect">
              <a:avLst/>
            </a:prstGeom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9695435-7694-A24B-AF63-257EDD8A930A}"/>
                </a:ext>
              </a:extLst>
            </p:cNvPr>
            <p:cNvGrpSpPr/>
            <p:nvPr/>
          </p:nvGrpSpPr>
          <p:grpSpPr>
            <a:xfrm>
              <a:off x="4768119" y="2279973"/>
              <a:ext cx="3961947" cy="3204709"/>
              <a:chOff x="4768119" y="1978526"/>
              <a:chExt cx="3961947" cy="3204709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29951583-B49E-A04C-978D-192AF91F27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227" t="1408" r="1499" b="3164"/>
              <a:stretch/>
            </p:blipFill>
            <p:spPr>
              <a:xfrm>
                <a:off x="4768119" y="2205021"/>
                <a:ext cx="3961947" cy="205796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4EF2B2F-D8D1-014C-9433-6B4ADFAD02D5}"/>
                  </a:ext>
                </a:extLst>
              </p:cNvPr>
              <p:cNvSpPr txBox="1"/>
              <p:nvPr/>
            </p:nvSpPr>
            <p:spPr>
              <a:xfrm>
                <a:off x="4907846" y="4463261"/>
                <a:ext cx="3822219" cy="30777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:r>
                  <a:rPr lang="en-US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Accélération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du “</a:t>
                </a:r>
                <a:r>
                  <a:rPr lang="en-US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débourrement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3EEF6B9-50B1-4440-B183-F2D2FC020163}"/>
                  </a:ext>
                </a:extLst>
              </p:cNvPr>
              <p:cNvSpPr txBox="1"/>
              <p:nvPr/>
            </p:nvSpPr>
            <p:spPr>
              <a:xfrm>
                <a:off x="4907847" y="4875458"/>
                <a:ext cx="3822218" cy="30777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:r>
                  <a:rPr lang="en-US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Meilleure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homogénéité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de “</a:t>
                </a:r>
                <a:r>
                  <a:rPr lang="en-US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débourrement</a:t>
                </a:r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</a:t>
                </a:r>
              </a:p>
            </p:txBody>
          </p:sp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0E96C52A-E244-8748-907B-7CD40623CC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4600" y="2603946"/>
                <a:ext cx="1436457" cy="346250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">
                <a:extLst>
                  <a:ext uri="{FF2B5EF4-FFF2-40B4-BE49-F238E27FC236}">
                    <a16:creationId xmlns:a16="http://schemas.microsoft.com/office/drawing/2014/main" id="{DA6AA03F-E276-4D4D-8CB8-49BF87729334}"/>
                  </a:ext>
                </a:extLst>
              </p:cNvPr>
              <p:cNvSpPr txBox="1"/>
              <p:nvPr/>
            </p:nvSpPr>
            <p:spPr>
              <a:xfrm>
                <a:off x="7591057" y="2875534"/>
                <a:ext cx="395493" cy="26456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100" dirty="0"/>
                  <a:t>***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AD57833-8B8C-4C4A-B312-FE8622BDB3C6}"/>
                  </a:ext>
                </a:extLst>
              </p:cNvPr>
              <p:cNvSpPr txBox="1"/>
              <p:nvPr/>
            </p:nvSpPr>
            <p:spPr>
              <a:xfrm>
                <a:off x="6034926" y="1978526"/>
                <a:ext cx="156805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Ouverture du bourgeon</a:t>
                </a: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2227BCE-0EE7-4E48-A19B-B03C352B31C5}"/>
                </a:ext>
              </a:extLst>
            </p:cNvPr>
            <p:cNvSpPr txBox="1"/>
            <p:nvPr/>
          </p:nvSpPr>
          <p:spPr>
            <a:xfrm>
              <a:off x="5383275" y="1450074"/>
              <a:ext cx="3054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1 - Effet sur le développement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570BBE57-DB9C-1F4A-85AA-9CA19451E8D9}"/>
              </a:ext>
            </a:extLst>
          </p:cNvPr>
          <p:cNvSpPr txBox="1"/>
          <p:nvPr/>
        </p:nvSpPr>
        <p:spPr>
          <a:xfrm>
            <a:off x="1211335" y="4527769"/>
            <a:ext cx="1226298" cy="276999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Apport racinaire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9762CB2-1158-D04B-948C-8D1BFEAD983D}"/>
              </a:ext>
            </a:extLst>
          </p:cNvPr>
          <p:cNvSpPr txBox="1"/>
          <p:nvPr/>
        </p:nvSpPr>
        <p:spPr>
          <a:xfrm>
            <a:off x="657894" y="2568283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Bourgeon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53B2E77-A386-764E-9604-11935509230C}"/>
              </a:ext>
            </a:extLst>
          </p:cNvPr>
          <p:cNvGrpSpPr/>
          <p:nvPr/>
        </p:nvGrpSpPr>
        <p:grpSpPr>
          <a:xfrm>
            <a:off x="1385389" y="2722537"/>
            <a:ext cx="944924" cy="230622"/>
            <a:chOff x="1385389" y="2722537"/>
            <a:chExt cx="944924" cy="230622"/>
          </a:xfrm>
        </p:grpSpPr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86F47111-F31C-5342-BBC5-5AA7846827B4}"/>
                </a:ext>
              </a:extLst>
            </p:cNvPr>
            <p:cNvCxnSpPr/>
            <p:nvPr/>
          </p:nvCxnSpPr>
          <p:spPr>
            <a:xfrm>
              <a:off x="2322879" y="2722537"/>
              <a:ext cx="0" cy="230622"/>
            </a:xfrm>
            <a:prstGeom prst="straightConnector1">
              <a:avLst/>
            </a:prstGeom>
            <a:ln w="28575">
              <a:solidFill>
                <a:srgbClr val="8816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9541862B-5B60-D740-9D00-49D6D1F232EF}"/>
                </a:ext>
              </a:extLst>
            </p:cNvPr>
            <p:cNvCxnSpPr/>
            <p:nvPr/>
          </p:nvCxnSpPr>
          <p:spPr>
            <a:xfrm flipH="1">
              <a:off x="1385389" y="2724265"/>
              <a:ext cx="944924" cy="0"/>
            </a:xfrm>
            <a:prstGeom prst="line">
              <a:avLst/>
            </a:prstGeom>
            <a:ln w="28575">
              <a:solidFill>
                <a:srgbClr val="8816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71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AFF8B29-7983-5344-B838-1C5C034EC9AF}"/>
              </a:ext>
            </a:extLst>
          </p:cNvPr>
          <p:cNvSpPr txBox="1"/>
          <p:nvPr/>
        </p:nvSpPr>
        <p:spPr>
          <a:xfrm>
            <a:off x="1120251" y="5158931"/>
            <a:ext cx="717873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Stimulation de la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croissance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: hauteur des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pousses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jusqu’à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semaines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post-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bouturage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+ de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feuilles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+ de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racines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adventives, - de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racines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latérales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4AE772E-6FE0-A94E-83FA-66BDBA21AA72}"/>
              </a:ext>
            </a:extLst>
          </p:cNvPr>
          <p:cNvGrpSpPr/>
          <p:nvPr/>
        </p:nvGrpSpPr>
        <p:grpSpPr>
          <a:xfrm>
            <a:off x="824174" y="5854455"/>
            <a:ext cx="7254321" cy="434299"/>
            <a:chOff x="824174" y="5854455"/>
            <a:chExt cx="7254321" cy="43429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5FF8A99-8444-A440-ADF1-30DC40B82019}"/>
                </a:ext>
              </a:extLst>
            </p:cNvPr>
            <p:cNvSpPr txBox="1"/>
            <p:nvPr/>
          </p:nvSpPr>
          <p:spPr>
            <a:xfrm>
              <a:off x="1419494" y="5919422"/>
              <a:ext cx="6659001" cy="369332"/>
            </a:xfrm>
            <a:prstGeom prst="rect">
              <a:avLst/>
            </a:prstGeom>
            <a:solidFill>
              <a:srgbClr val="881652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Impact sur le </a:t>
              </a:r>
              <a:r>
                <a:rPr lang="en-US" b="1" dirty="0" err="1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développement</a:t>
              </a:r>
              <a:r>
                <a:rPr lang="en-US" b="1" dirty="0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des </a:t>
              </a:r>
              <a:r>
                <a:rPr lang="en-US" b="1" dirty="0" err="1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microboutures</a:t>
              </a:r>
              <a:r>
                <a:rPr lang="en-US" b="1" dirty="0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/ </a:t>
              </a:r>
              <a:r>
                <a:rPr lang="en-US" b="1" dirty="0" err="1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vitroplants</a:t>
              </a:r>
              <a:endParaRPr lang="en-US" b="1" dirty="0">
                <a:solidFill>
                  <a:schemeClr val="bg1"/>
                </a:solidFill>
                <a:highlight>
                  <a:srgbClr val="881652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ACCF70C-FE04-154B-960E-62B4DCE49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824174" y="5854455"/>
              <a:ext cx="424522" cy="424522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17EFF0D-8C71-2446-B032-72E2112CD242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E31985-1BEF-AF46-A9C5-F063143F82A5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713520-938B-B54B-AA79-5CEC7FED8B15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expérimental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résultats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C6F9E7A-DCE4-924B-B6D5-814C28DC0A93}"/>
              </a:ext>
            </a:extLst>
          </p:cNvPr>
          <p:cNvGrpSpPr/>
          <p:nvPr/>
        </p:nvGrpSpPr>
        <p:grpSpPr>
          <a:xfrm>
            <a:off x="1120250" y="1075194"/>
            <a:ext cx="7178734" cy="3979017"/>
            <a:chOff x="1309817" y="802789"/>
            <a:chExt cx="7178734" cy="397901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804B8C6-426D-9F44-9699-2E91180D7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9817" y="802789"/>
              <a:ext cx="7178734" cy="3979017"/>
            </a:xfrm>
            <a:prstGeom prst="rect">
              <a:avLst/>
            </a:prstGeom>
          </p:spPr>
        </p:pic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5674A5E7-0610-4243-9BFD-FC7C7C0249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9681" y="3429000"/>
              <a:ext cx="1160582" cy="406626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6740818F-EA5C-4545-BFB2-2A951D7FC2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8600" y="1260396"/>
              <a:ext cx="1188384" cy="290116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3A66628-4075-5742-8F8B-3C2DE3863612}"/>
                </a:ext>
              </a:extLst>
            </p:cNvPr>
            <p:cNvCxnSpPr>
              <a:cxnSpLocks/>
            </p:cNvCxnSpPr>
            <p:nvPr/>
          </p:nvCxnSpPr>
          <p:spPr>
            <a:xfrm>
              <a:off x="6188600" y="3434914"/>
              <a:ext cx="1282717" cy="6018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4B32D50A-50FF-0C40-952D-3A6DCCD4D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9681" y="1260396"/>
              <a:ext cx="1160582" cy="369147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C47A97C-2F0F-FE48-BC72-E5EDDA9A8029}"/>
                </a:ext>
              </a:extLst>
            </p:cNvPr>
            <p:cNvSpPr txBox="1"/>
            <p:nvPr/>
          </p:nvSpPr>
          <p:spPr>
            <a:xfrm>
              <a:off x="2593300" y="835546"/>
              <a:ext cx="109677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Hauteur de tige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A1FE8D5-C3E2-1140-B303-B77A5C56EEB6}"/>
                </a:ext>
              </a:extLst>
            </p:cNvPr>
            <p:cNvSpPr txBox="1"/>
            <p:nvPr/>
          </p:nvSpPr>
          <p:spPr>
            <a:xfrm>
              <a:off x="6029899" y="831324"/>
              <a:ext cx="160011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Nombre total de feuilles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5C06015-D523-724F-8D53-52AB138BE939}"/>
                </a:ext>
              </a:extLst>
            </p:cNvPr>
            <p:cNvSpPr txBox="1"/>
            <p:nvPr/>
          </p:nvSpPr>
          <p:spPr>
            <a:xfrm>
              <a:off x="1869821" y="2864162"/>
              <a:ext cx="261481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Nombre de racines adventives principales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8C4A0EF-A3ED-D640-954B-72267CD8495E}"/>
                </a:ext>
              </a:extLst>
            </p:cNvPr>
            <p:cNvSpPr txBox="1"/>
            <p:nvPr/>
          </p:nvSpPr>
          <p:spPr>
            <a:xfrm>
              <a:off x="5922498" y="2858925"/>
              <a:ext cx="181492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Nombre de racines latérales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92C46D12-59E9-8446-A149-5CF306FE3452}"/>
              </a:ext>
            </a:extLst>
          </p:cNvPr>
          <p:cNvSpPr txBox="1"/>
          <p:nvPr/>
        </p:nvSpPr>
        <p:spPr>
          <a:xfrm>
            <a:off x="3430476" y="620618"/>
            <a:ext cx="249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2 - Effets phénotypiques</a:t>
            </a:r>
          </a:p>
        </p:txBody>
      </p:sp>
    </p:spTree>
    <p:extLst>
      <p:ext uri="{BB962C8B-B14F-4D97-AF65-F5344CB8AC3E}">
        <p14:creationId xmlns:p14="http://schemas.microsoft.com/office/powerpoint/2010/main" val="1548063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39F4EF-7559-4614-894C-04E0F647C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1" t="15352"/>
          <a:stretch/>
        </p:blipFill>
        <p:spPr>
          <a:xfrm>
            <a:off x="3805956" y="1457569"/>
            <a:ext cx="1494426" cy="41966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8098D6-945D-4374-A716-727DCD285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15352"/>
          <a:stretch/>
        </p:blipFill>
        <p:spPr>
          <a:xfrm>
            <a:off x="5578334" y="1473748"/>
            <a:ext cx="1494426" cy="419666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9390818-BC39-460D-8619-F1A5830B238D}"/>
              </a:ext>
            </a:extLst>
          </p:cNvPr>
          <p:cNvSpPr txBox="1"/>
          <p:nvPr/>
        </p:nvSpPr>
        <p:spPr>
          <a:xfrm flipH="1">
            <a:off x="3962066" y="872759"/>
            <a:ext cx="11126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>
                <a:latin typeface="Arial" panose="020B0604020202020204" pitchFamily="34" charset="0"/>
                <a:cs typeface="Arial" panose="020B0604020202020204" pitchFamily="34" charset="0"/>
              </a:rPr>
              <a:t>Racines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B01450-27EA-49FB-8F5A-91AF4A410E2F}"/>
              </a:ext>
            </a:extLst>
          </p:cNvPr>
          <p:cNvSpPr txBox="1"/>
          <p:nvPr/>
        </p:nvSpPr>
        <p:spPr>
          <a:xfrm flipH="1">
            <a:off x="5830005" y="888938"/>
            <a:ext cx="7858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>
                <a:latin typeface="Arial" panose="020B0604020202020204" pitchFamily="34" charset="0"/>
                <a:cs typeface="Arial" panose="020B0604020202020204" pitchFamily="34" charset="0"/>
              </a:rPr>
              <a:t>Tiges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840482-332F-0E4B-98F7-DF4D41AE88C4}"/>
              </a:ext>
            </a:extLst>
          </p:cNvPr>
          <p:cNvSpPr txBox="1"/>
          <p:nvPr/>
        </p:nvSpPr>
        <p:spPr>
          <a:xfrm flipH="1">
            <a:off x="5637102" y="1319336"/>
            <a:ext cx="56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BS+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2165217-0E04-E34D-930C-DC070F4E1777}"/>
              </a:ext>
            </a:extLst>
          </p:cNvPr>
          <p:cNvSpPr txBox="1"/>
          <p:nvPr/>
        </p:nvSpPr>
        <p:spPr>
          <a:xfrm flipH="1">
            <a:off x="6262065" y="1319336"/>
            <a:ext cx="56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BS-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060A2D6-55A1-4E42-8D5D-D01FF677EE6E}"/>
              </a:ext>
            </a:extLst>
          </p:cNvPr>
          <p:cNvSpPr txBox="1"/>
          <p:nvPr/>
        </p:nvSpPr>
        <p:spPr>
          <a:xfrm flipH="1">
            <a:off x="3914884" y="1277041"/>
            <a:ext cx="56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BS+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74B2F52-71BA-3C42-9860-D7A3940C30AC}"/>
              </a:ext>
            </a:extLst>
          </p:cNvPr>
          <p:cNvSpPr txBox="1"/>
          <p:nvPr/>
        </p:nvSpPr>
        <p:spPr>
          <a:xfrm flipH="1">
            <a:off x="4553169" y="1301755"/>
            <a:ext cx="56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BS-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E7449B-961A-204A-B0D9-4DAC54C39454}"/>
              </a:ext>
            </a:extLst>
          </p:cNvPr>
          <p:cNvSpPr txBox="1"/>
          <p:nvPr/>
        </p:nvSpPr>
        <p:spPr>
          <a:xfrm>
            <a:off x="299184" y="1147778"/>
            <a:ext cx="290474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composés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(GC-MS)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825AAC-E985-4F48-9733-3DC839EE70BD}"/>
              </a:ext>
            </a:extLst>
          </p:cNvPr>
          <p:cNvSpPr/>
          <p:nvPr/>
        </p:nvSpPr>
        <p:spPr>
          <a:xfrm>
            <a:off x="443580" y="1616897"/>
            <a:ext cx="627057" cy="253314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F377E0-B8EC-9D44-AA46-3490B5DE7FD6}"/>
              </a:ext>
            </a:extLst>
          </p:cNvPr>
          <p:cNvSpPr/>
          <p:nvPr/>
        </p:nvSpPr>
        <p:spPr>
          <a:xfrm>
            <a:off x="443580" y="2050859"/>
            <a:ext cx="627057" cy="25331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BB6882-599A-944D-A233-89ACB04D88EE}"/>
              </a:ext>
            </a:extLst>
          </p:cNvPr>
          <p:cNvSpPr txBox="1"/>
          <p:nvPr/>
        </p:nvSpPr>
        <p:spPr>
          <a:xfrm>
            <a:off x="1123587" y="1561292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- abondant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E314313-2F5B-184E-879C-5C0F8AA550AC}"/>
              </a:ext>
            </a:extLst>
          </p:cNvPr>
          <p:cNvSpPr txBox="1"/>
          <p:nvPr/>
        </p:nvSpPr>
        <p:spPr>
          <a:xfrm>
            <a:off x="1123587" y="2050859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+ abondant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6A3562E-C258-A345-A151-005BF705A31E}"/>
              </a:ext>
            </a:extLst>
          </p:cNvPr>
          <p:cNvSpPr txBox="1"/>
          <p:nvPr/>
        </p:nvSpPr>
        <p:spPr>
          <a:xfrm>
            <a:off x="299184" y="3132231"/>
            <a:ext cx="3106493" cy="7386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Wingdings" pitchFamily="2" charset="2"/>
              <a:buChar char="ü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BS module les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profils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composés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Wingdings" pitchFamily="2" charset="2"/>
              <a:buChar char="ü"/>
            </a:pP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Teneurs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généralement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&gt; pour BS+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8C8CF15-7BFF-CF48-8971-E833090F93EA}"/>
              </a:ext>
            </a:extLst>
          </p:cNvPr>
          <p:cNvGrpSpPr/>
          <p:nvPr/>
        </p:nvGrpSpPr>
        <p:grpSpPr>
          <a:xfrm>
            <a:off x="489324" y="5922067"/>
            <a:ext cx="8375901" cy="424522"/>
            <a:chOff x="489324" y="5922067"/>
            <a:chExt cx="8375901" cy="42452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BB68710-FB04-6F43-A52C-AFF7FDE84E3E}"/>
                </a:ext>
              </a:extLst>
            </p:cNvPr>
            <p:cNvSpPr txBox="1"/>
            <p:nvPr/>
          </p:nvSpPr>
          <p:spPr>
            <a:xfrm>
              <a:off x="1060165" y="5947954"/>
              <a:ext cx="7805060" cy="369332"/>
            </a:xfrm>
            <a:prstGeom prst="rect">
              <a:avLst/>
            </a:prstGeom>
            <a:solidFill>
              <a:srgbClr val="881652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Impact sur les </a:t>
              </a:r>
              <a:r>
                <a:rPr lang="en-US" b="1" dirty="0" err="1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teneurs</a:t>
              </a:r>
              <a:r>
                <a:rPr lang="en-US" b="1" dirty="0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US" b="1" dirty="0" err="1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composés</a:t>
              </a:r>
              <a:r>
                <a:rPr lang="en-US" b="1" dirty="0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des </a:t>
              </a:r>
              <a:r>
                <a:rPr lang="en-US" b="1" dirty="0" err="1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racines</a:t>
              </a:r>
              <a:r>
                <a:rPr lang="en-US" b="1" dirty="0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, tiges et </a:t>
              </a:r>
              <a:r>
                <a:rPr lang="en-US" b="1" dirty="0" err="1">
                  <a:solidFill>
                    <a:schemeClr val="bg1"/>
                  </a:solidFill>
                  <a:highlight>
                    <a:srgbClr val="881652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feuilles</a:t>
              </a:r>
              <a:endParaRPr lang="en-US" b="1" dirty="0">
                <a:solidFill>
                  <a:schemeClr val="bg1"/>
                </a:solidFill>
                <a:highlight>
                  <a:srgbClr val="881652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843E967-AD94-C04A-BCA2-F761F99A1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489324" y="5922067"/>
              <a:ext cx="424522" cy="424522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F7102A0-352A-E44D-88B4-BB0DD7BD80C3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2C06116-FB6D-7E4E-AD06-10DF227DFD88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FFCD5D-F4F2-A84D-B4CF-65E553EA7313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expérimental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résultats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DA54817C-394E-AA49-8963-F57F492837B0}"/>
              </a:ext>
            </a:extLst>
          </p:cNvPr>
          <p:cNvSpPr/>
          <p:nvPr/>
        </p:nvSpPr>
        <p:spPr>
          <a:xfrm>
            <a:off x="5583384" y="1293170"/>
            <a:ext cx="731096" cy="438442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52A9401A-608A-B34B-BD88-B460D179489F}"/>
              </a:ext>
            </a:extLst>
          </p:cNvPr>
          <p:cNvSpPr/>
          <p:nvPr/>
        </p:nvSpPr>
        <p:spPr>
          <a:xfrm>
            <a:off x="3805956" y="1293170"/>
            <a:ext cx="731096" cy="438442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264B94E-E8E5-5D47-8F3D-8BBED8C4A1D8}"/>
              </a:ext>
            </a:extLst>
          </p:cNvPr>
          <p:cNvSpPr txBox="1"/>
          <p:nvPr/>
        </p:nvSpPr>
        <p:spPr>
          <a:xfrm>
            <a:off x="161045" y="658341"/>
            <a:ext cx="296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Etude du fonctionnement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37D30FB-EA4B-B044-8A80-FA484C70F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7" t="15352"/>
          <a:stretch/>
        </p:blipFill>
        <p:spPr>
          <a:xfrm>
            <a:off x="7381350" y="1455555"/>
            <a:ext cx="1462193" cy="4196664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5DB463FE-75FB-F54C-9056-7F7DCA4651CF}"/>
              </a:ext>
            </a:extLst>
          </p:cNvPr>
          <p:cNvSpPr txBox="1"/>
          <p:nvPr/>
        </p:nvSpPr>
        <p:spPr>
          <a:xfrm flipH="1">
            <a:off x="7501864" y="870745"/>
            <a:ext cx="11126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>
                <a:latin typeface="Arial" panose="020B0604020202020204" pitchFamily="34" charset="0"/>
                <a:cs typeface="Arial" panose="020B0604020202020204" pitchFamily="34" charset="0"/>
              </a:rPr>
              <a:t>Feuilles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0CEC706-4791-2748-B0AD-83DFE0B3547A}"/>
              </a:ext>
            </a:extLst>
          </p:cNvPr>
          <p:cNvSpPr txBox="1"/>
          <p:nvPr/>
        </p:nvSpPr>
        <p:spPr>
          <a:xfrm flipH="1">
            <a:off x="7440080" y="1301143"/>
            <a:ext cx="56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BS+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5C72953-534C-274D-805A-71A6F7D5C624}"/>
              </a:ext>
            </a:extLst>
          </p:cNvPr>
          <p:cNvSpPr txBox="1"/>
          <p:nvPr/>
        </p:nvSpPr>
        <p:spPr>
          <a:xfrm flipH="1">
            <a:off x="8112446" y="1301143"/>
            <a:ext cx="56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BS-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00F72CE3-AB6A-C24C-AF0A-E7BF738FE326}"/>
              </a:ext>
            </a:extLst>
          </p:cNvPr>
          <p:cNvSpPr/>
          <p:nvPr/>
        </p:nvSpPr>
        <p:spPr>
          <a:xfrm>
            <a:off x="7397466" y="1267791"/>
            <a:ext cx="700691" cy="438442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38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CF98B8A-066A-E04F-9D88-31252CEF1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430" y="1654245"/>
            <a:ext cx="4254604" cy="27324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46FDE1-550E-4A4D-9F3F-D9973A273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95" y="1654986"/>
            <a:ext cx="4254604" cy="273242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9E7449B-961A-204A-B0D9-4DAC54C39454}"/>
              </a:ext>
            </a:extLst>
          </p:cNvPr>
          <p:cNvSpPr txBox="1"/>
          <p:nvPr/>
        </p:nvSpPr>
        <p:spPr>
          <a:xfrm>
            <a:off x="445176" y="1149662"/>
            <a:ext cx="444147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Phytohormones (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LC-MS)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182ADB3-E7B1-AE40-BA72-B946EE42E4A6}"/>
              </a:ext>
            </a:extLst>
          </p:cNvPr>
          <p:cNvSpPr txBox="1"/>
          <p:nvPr/>
        </p:nvSpPr>
        <p:spPr>
          <a:xfrm>
            <a:off x="201323" y="4466531"/>
            <a:ext cx="4282776" cy="3385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+ de SA dans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feuilles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racines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pour BS+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ADDAF03-F3C3-4647-B0F0-DF62AFEE37E1}"/>
              </a:ext>
            </a:extLst>
          </p:cNvPr>
          <p:cNvGrpSpPr/>
          <p:nvPr/>
        </p:nvGrpSpPr>
        <p:grpSpPr>
          <a:xfrm>
            <a:off x="913554" y="5456090"/>
            <a:ext cx="7446676" cy="582158"/>
            <a:chOff x="913554" y="5456090"/>
            <a:chExt cx="7446676" cy="582158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BB68710-FB04-6F43-A52C-AFF7FDE84E3E}"/>
                </a:ext>
              </a:extLst>
            </p:cNvPr>
            <p:cNvSpPr txBox="1"/>
            <p:nvPr/>
          </p:nvSpPr>
          <p:spPr>
            <a:xfrm>
              <a:off x="1575818" y="5540386"/>
              <a:ext cx="6784412" cy="369332"/>
            </a:xfrm>
            <a:prstGeom prst="rect">
              <a:avLst/>
            </a:prstGeom>
            <a:solidFill>
              <a:srgbClr val="881652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Impact sur la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teneur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certaines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phytohormones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23B3F0D-EA1D-8746-B57A-CF27D3D45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913554" y="5456090"/>
              <a:ext cx="582158" cy="58215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ABC0F78-E921-BF49-9A94-26DB53F9582A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DAEC56B-E49B-5542-BFBA-CE3378C209A7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4ACAFF-4A8B-494B-A087-2A2684137CE7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expérimental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résultats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3EAD5-45DD-6847-877A-09EDFA7652F3}"/>
              </a:ext>
            </a:extLst>
          </p:cNvPr>
          <p:cNvSpPr/>
          <p:nvPr/>
        </p:nvSpPr>
        <p:spPr>
          <a:xfrm>
            <a:off x="4572000" y="4465452"/>
            <a:ext cx="4380130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d’auxines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dans tiges et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racines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pour BS+</a:t>
            </a:r>
            <a:endParaRPr lang="fr-F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oneTexte 1">
            <a:extLst>
              <a:ext uri="{FF2B5EF4-FFF2-40B4-BE49-F238E27FC236}">
                <a16:creationId xmlns:a16="http://schemas.microsoft.com/office/drawing/2014/main" id="{8E0F9E4E-4CAD-433B-ADF1-7D9B9B3FCB0A}"/>
              </a:ext>
            </a:extLst>
          </p:cNvPr>
          <p:cNvSpPr txBox="1"/>
          <p:nvPr/>
        </p:nvSpPr>
        <p:spPr>
          <a:xfrm>
            <a:off x="3937681" y="2946066"/>
            <a:ext cx="450115" cy="27464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/>
              <a:t>*</a:t>
            </a:r>
          </a:p>
        </p:txBody>
      </p:sp>
      <p:sp>
        <p:nvSpPr>
          <p:cNvPr id="36" name="ZoneTexte 1">
            <a:extLst>
              <a:ext uri="{FF2B5EF4-FFF2-40B4-BE49-F238E27FC236}">
                <a16:creationId xmlns:a16="http://schemas.microsoft.com/office/drawing/2014/main" id="{A234452E-62C7-4C51-AFAB-AB5A6D933E0A}"/>
              </a:ext>
            </a:extLst>
          </p:cNvPr>
          <p:cNvSpPr txBox="1"/>
          <p:nvPr/>
        </p:nvSpPr>
        <p:spPr>
          <a:xfrm>
            <a:off x="8329190" y="2838559"/>
            <a:ext cx="450115" cy="2746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/>
              <a:t>*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8B70B86-38D0-5C47-A713-747C8796407F}"/>
              </a:ext>
            </a:extLst>
          </p:cNvPr>
          <p:cNvCxnSpPr>
            <a:cxnSpLocks/>
          </p:cNvCxnSpPr>
          <p:nvPr/>
        </p:nvCxnSpPr>
        <p:spPr>
          <a:xfrm>
            <a:off x="6879646" y="2443761"/>
            <a:ext cx="451052" cy="502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66B6FEE-8AC4-134E-BDA6-71D6F9AA210B}"/>
              </a:ext>
            </a:extLst>
          </p:cNvPr>
          <p:cNvCxnSpPr>
            <a:cxnSpLocks/>
          </p:cNvCxnSpPr>
          <p:nvPr/>
        </p:nvCxnSpPr>
        <p:spPr>
          <a:xfrm>
            <a:off x="8006935" y="2383422"/>
            <a:ext cx="451052" cy="502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0312702-5E1D-4741-9FFE-39D455D6AF65}"/>
              </a:ext>
            </a:extLst>
          </p:cNvPr>
          <p:cNvCxnSpPr>
            <a:cxnSpLocks/>
          </p:cNvCxnSpPr>
          <p:nvPr/>
        </p:nvCxnSpPr>
        <p:spPr>
          <a:xfrm flipV="1">
            <a:off x="1152597" y="2443761"/>
            <a:ext cx="423221" cy="843418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5845B32-1B24-AB4F-9FF2-1DCEB7CDA103}"/>
              </a:ext>
            </a:extLst>
          </p:cNvPr>
          <p:cNvCxnSpPr>
            <a:cxnSpLocks/>
          </p:cNvCxnSpPr>
          <p:nvPr/>
        </p:nvCxnSpPr>
        <p:spPr>
          <a:xfrm flipV="1">
            <a:off x="3478515" y="3113199"/>
            <a:ext cx="459166" cy="576946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412D9FE-53B1-334A-929E-C35A379A8107}"/>
              </a:ext>
            </a:extLst>
          </p:cNvPr>
          <p:cNvCxnSpPr/>
          <p:nvPr/>
        </p:nvCxnSpPr>
        <p:spPr>
          <a:xfrm>
            <a:off x="2241395" y="2941482"/>
            <a:ext cx="68022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CE8AC2E-9E16-D149-B9CA-13BB7EEC7662}"/>
              </a:ext>
            </a:extLst>
          </p:cNvPr>
          <p:cNvCxnSpPr/>
          <p:nvPr/>
        </p:nvCxnSpPr>
        <p:spPr>
          <a:xfrm>
            <a:off x="5549590" y="3325626"/>
            <a:ext cx="68022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B7A1320D-5029-9A40-B045-C59BF525749F}"/>
              </a:ext>
            </a:extLst>
          </p:cNvPr>
          <p:cNvSpPr txBox="1"/>
          <p:nvPr/>
        </p:nvSpPr>
        <p:spPr>
          <a:xfrm>
            <a:off x="161045" y="658341"/>
            <a:ext cx="296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Etude du fonctionnement</a:t>
            </a:r>
          </a:p>
        </p:txBody>
      </p:sp>
    </p:spTree>
    <p:extLst>
      <p:ext uri="{BB962C8B-B14F-4D97-AF65-F5344CB8AC3E}">
        <p14:creationId xmlns:p14="http://schemas.microsoft.com/office/powerpoint/2010/main" val="408452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3FC49672-EEFE-6049-8E9D-A19EA3B26C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375993"/>
              </p:ext>
            </p:extLst>
          </p:nvPr>
        </p:nvGraphicFramePr>
        <p:xfrm>
          <a:off x="1610136" y="600328"/>
          <a:ext cx="5509121" cy="1298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B9347FB-C562-8A43-BE7A-1C3F10F19D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0" b="6776"/>
          <a:stretch/>
        </p:blipFill>
        <p:spPr>
          <a:xfrm>
            <a:off x="6645231" y="626488"/>
            <a:ext cx="362681" cy="3781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A834E6-F730-904A-9155-579295C8CA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65" y="617044"/>
            <a:ext cx="1286390" cy="1286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95541-C703-C34E-95F5-3BA2892BCF26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expérimental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résultats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FA91A-A603-F34F-8793-BEE898EF44B3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C40B86-5D48-D04B-9104-FD9675FA7349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6B63445-3C1F-A642-8F98-393C66D69420}"/>
              </a:ext>
            </a:extLst>
          </p:cNvPr>
          <p:cNvGrpSpPr/>
          <p:nvPr/>
        </p:nvGrpSpPr>
        <p:grpSpPr>
          <a:xfrm>
            <a:off x="554485" y="2352047"/>
            <a:ext cx="8014236" cy="3453446"/>
            <a:chOff x="554485" y="2352047"/>
            <a:chExt cx="8014236" cy="3453446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D1FE497-265F-DB42-AA61-E2F2A19AF260}"/>
                </a:ext>
              </a:extLst>
            </p:cNvPr>
            <p:cNvSpPr txBox="1"/>
            <p:nvPr/>
          </p:nvSpPr>
          <p:spPr>
            <a:xfrm>
              <a:off x="554485" y="5282273"/>
              <a:ext cx="11246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4 semaines</a:t>
              </a:r>
            </a:p>
            <a:p>
              <a:pPr algn="ctr"/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(BS- ou </a:t>
              </a:r>
              <a:r>
                <a:rPr lang="fr-FR" sz="14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BS+</a:t>
              </a:r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6C82B64C-5885-5D46-A478-040729C17AD3}"/>
                </a:ext>
              </a:extLst>
            </p:cNvPr>
            <p:cNvCxnSpPr>
              <a:cxnSpLocks/>
            </p:cNvCxnSpPr>
            <p:nvPr/>
          </p:nvCxnSpPr>
          <p:spPr>
            <a:xfrm>
              <a:off x="1808708" y="4110718"/>
              <a:ext cx="1668030" cy="0"/>
            </a:xfrm>
            <a:prstGeom prst="straightConnector1">
              <a:avLst/>
            </a:prstGeom>
            <a:ln w="57150">
              <a:solidFill>
                <a:srgbClr val="8816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9B5C684-DAF5-6A4A-91B4-91AB59BDEDBA}"/>
                </a:ext>
              </a:extLst>
            </p:cNvPr>
            <p:cNvSpPr txBox="1"/>
            <p:nvPr/>
          </p:nvSpPr>
          <p:spPr>
            <a:xfrm>
              <a:off x="1893984" y="4245078"/>
              <a:ext cx="1581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Extrait végétal</a:t>
              </a:r>
            </a:p>
            <a:p>
              <a:pPr algn="ctr"/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Kryzaniak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et al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. 2018)</a:t>
              </a:r>
            </a:p>
            <a:p>
              <a:pPr algn="ctr"/>
              <a:endParaRPr lang="fr-FR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90CE469-1EA6-9448-8628-705236564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2328"/>
            <a:stretch/>
          </p:blipFill>
          <p:spPr>
            <a:xfrm>
              <a:off x="3726899" y="2640172"/>
              <a:ext cx="1368117" cy="2642101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F8D6C4F-8552-2645-A4AE-CCBF24B35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733" t="18164" r="6199" b="15556"/>
            <a:stretch/>
          </p:blipFill>
          <p:spPr>
            <a:xfrm rot="5400000">
              <a:off x="4606609" y="3217865"/>
              <a:ext cx="2636525" cy="1492291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6F345B4-F2DA-2940-84CD-375886847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1251" y="3027693"/>
              <a:ext cx="1055710" cy="105571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07C9367-E767-7D47-B211-00441D86B891}"/>
                </a:ext>
              </a:extLst>
            </p:cNvPr>
            <p:cNvSpPr txBox="1"/>
            <p:nvPr/>
          </p:nvSpPr>
          <p:spPr>
            <a:xfrm>
              <a:off x="2216561" y="3735404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SDP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DD38224-B3E1-2645-B109-2FE3D23A9B2E}"/>
                </a:ext>
              </a:extLst>
            </p:cNvPr>
            <p:cNvSpPr txBox="1"/>
            <p:nvPr/>
          </p:nvSpPr>
          <p:spPr>
            <a:xfrm>
              <a:off x="3654030" y="2352047"/>
              <a:ext cx="15979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Immersion </a:t>
              </a:r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(30 sec)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D3AFC64-ED43-3B4A-B34C-B44D4002DDEA}"/>
                </a:ext>
              </a:extLst>
            </p:cNvPr>
            <p:cNvSpPr txBox="1"/>
            <p:nvPr/>
          </p:nvSpPr>
          <p:spPr>
            <a:xfrm>
              <a:off x="6928848" y="3152470"/>
              <a:ext cx="163987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4 combinaisons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BS- / SDP-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fr-FR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BS+</a:t>
              </a:r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/SDP-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BS- / </a:t>
              </a:r>
              <a:r>
                <a:rPr lang="fr-FR" dirty="0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SDP +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fr-FR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BS+</a:t>
              </a:r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 / </a:t>
              </a:r>
              <a:r>
                <a:rPr lang="fr-FR" dirty="0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SDP+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2EDABC4-6835-1249-A994-B4B38A49B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1453" y="2664841"/>
              <a:ext cx="1000249" cy="2617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31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FC8D75-5D78-CF42-99D1-195A5B1489CF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expérimental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résultats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26146F-3697-DB48-AEDF-1FAAD36ACFDB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EC43AE-4F42-094E-A4E5-2BE464ABD85B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DE7F9E-9CE9-9E4F-B230-CE81E69A05C0}"/>
              </a:ext>
            </a:extLst>
          </p:cNvPr>
          <p:cNvSpPr txBox="1"/>
          <p:nvPr/>
        </p:nvSpPr>
        <p:spPr>
          <a:xfrm>
            <a:off x="952844" y="674218"/>
            <a:ext cx="66035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➚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expression de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gènes de défense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Modulation des composés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(métabolites) accumulés en réponse au SDP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Stimulation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de l’accumulation de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composés phénoliques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4376414-B9AF-A54F-9D34-162AC6F2EF3D}"/>
              </a:ext>
            </a:extLst>
          </p:cNvPr>
          <p:cNvGrpSpPr/>
          <p:nvPr/>
        </p:nvGrpSpPr>
        <p:grpSpPr>
          <a:xfrm>
            <a:off x="520417" y="2185271"/>
            <a:ext cx="8200953" cy="3245855"/>
            <a:chOff x="363878" y="832757"/>
            <a:chExt cx="8200953" cy="324585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796374D-F3AD-9D40-86DC-F3A11F814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2614" y="1839243"/>
              <a:ext cx="1991702" cy="149215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3221256-17B6-2D4B-9386-96D81A45A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6508" y="1168994"/>
              <a:ext cx="1916032" cy="143546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8CE8A35-1320-854F-AF29-AC1132428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6507" y="2633939"/>
              <a:ext cx="1928324" cy="144467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6C685E8-61BD-5B40-99A3-65E8F2584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010" y="1839243"/>
              <a:ext cx="1991702" cy="1492155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62EEF01-AACC-294B-A7AD-1788CADBE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878" y="1839243"/>
              <a:ext cx="2004497" cy="1501741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6BC53E1-5B36-194D-9554-39AC86B75AEA}"/>
                </a:ext>
              </a:extLst>
            </p:cNvPr>
            <p:cNvSpPr txBox="1"/>
            <p:nvPr/>
          </p:nvSpPr>
          <p:spPr>
            <a:xfrm>
              <a:off x="1029207" y="1531786"/>
              <a:ext cx="851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BS-/SDP-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12CBE79-8DD2-7746-A27B-B52ECA8382D3}"/>
                </a:ext>
              </a:extLst>
            </p:cNvPr>
            <p:cNvSpPr txBox="1"/>
            <p:nvPr/>
          </p:nvSpPr>
          <p:spPr>
            <a:xfrm>
              <a:off x="2934776" y="1531786"/>
              <a:ext cx="889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BS+/SDP-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10F0FF0-298E-AF4A-9DA4-4C756C0CD3C6}"/>
                </a:ext>
              </a:extLst>
            </p:cNvPr>
            <p:cNvSpPr txBox="1"/>
            <p:nvPr/>
          </p:nvSpPr>
          <p:spPr>
            <a:xfrm>
              <a:off x="4951266" y="1531786"/>
              <a:ext cx="889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BS+/SDP-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1E0B145-3077-5444-9FD3-34E403ED496D}"/>
                </a:ext>
              </a:extLst>
            </p:cNvPr>
            <p:cNvSpPr txBox="1"/>
            <p:nvPr/>
          </p:nvSpPr>
          <p:spPr>
            <a:xfrm>
              <a:off x="7030338" y="885596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BS+/SDP+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21308C6-C148-ED4E-82CB-8AAC0DEE040E}"/>
                </a:ext>
              </a:extLst>
            </p:cNvPr>
            <p:cNvSpPr txBox="1"/>
            <p:nvPr/>
          </p:nvSpPr>
          <p:spPr>
            <a:xfrm>
              <a:off x="937151" y="1499747"/>
              <a:ext cx="90152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BS- / SDP-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F41A915-EB2E-C541-92BC-40C24FBB654E}"/>
                </a:ext>
              </a:extLst>
            </p:cNvPr>
            <p:cNvSpPr txBox="1"/>
            <p:nvPr/>
          </p:nvSpPr>
          <p:spPr>
            <a:xfrm>
              <a:off x="2965183" y="1499747"/>
              <a:ext cx="9375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BS+</a:t>
              </a:r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/ SDP-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E7693C2-8217-024B-808D-F0BFA96B3514}"/>
                </a:ext>
              </a:extLst>
            </p:cNvPr>
            <p:cNvSpPr txBox="1"/>
            <p:nvPr/>
          </p:nvSpPr>
          <p:spPr>
            <a:xfrm>
              <a:off x="4971620" y="1499747"/>
              <a:ext cx="94211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BS- / </a:t>
              </a:r>
              <a:r>
                <a:rPr lang="fr-FR" sz="1400" dirty="0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SDP+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30940E5-79B2-AD4D-B54D-E7F3CD3E0092}"/>
                </a:ext>
              </a:extLst>
            </p:cNvPr>
            <p:cNvSpPr txBox="1"/>
            <p:nvPr/>
          </p:nvSpPr>
          <p:spPr>
            <a:xfrm>
              <a:off x="7056464" y="832757"/>
              <a:ext cx="9781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BS+</a:t>
              </a:r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/ </a:t>
              </a:r>
              <a:r>
                <a:rPr lang="fr-FR" sz="1400" dirty="0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SDP+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6FD1057-0559-EF46-93D0-2F28C85C7651}"/>
              </a:ext>
            </a:extLst>
          </p:cNvPr>
          <p:cNvGrpSpPr/>
          <p:nvPr/>
        </p:nvGrpSpPr>
        <p:grpSpPr>
          <a:xfrm>
            <a:off x="305792" y="5785179"/>
            <a:ext cx="8443936" cy="424522"/>
            <a:chOff x="324077" y="5228002"/>
            <a:chExt cx="8443936" cy="424522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3A74438-FC91-034E-A2B9-440B0369C165}"/>
                </a:ext>
              </a:extLst>
            </p:cNvPr>
            <p:cNvSpPr txBox="1"/>
            <p:nvPr/>
          </p:nvSpPr>
          <p:spPr>
            <a:xfrm>
              <a:off x="889964" y="5240954"/>
              <a:ext cx="7878049" cy="369332"/>
            </a:xfrm>
            <a:prstGeom prst="rect">
              <a:avLst/>
            </a:prstGeom>
            <a:solidFill>
              <a:srgbClr val="881652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fr-FR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biostimulation</a:t>
              </a:r>
              <a:r>
                <a: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améliore les effets du SDP dans la plante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111F155-EF34-7746-910A-EB2AE8137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grayscl/>
            </a:blip>
            <a:stretch>
              <a:fillRect/>
            </a:stretch>
          </p:blipFill>
          <p:spPr>
            <a:xfrm>
              <a:off x="324077" y="5228002"/>
              <a:ext cx="424522" cy="424522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9A59D118-4A66-1A47-A4CE-34C1B15AC4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032" t="16890" r="27192" b="14885"/>
          <a:stretch/>
        </p:blipFill>
        <p:spPr>
          <a:xfrm>
            <a:off x="520418" y="1067972"/>
            <a:ext cx="351262" cy="56023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8072F47-79C4-0A47-8366-004DC8C6A368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740" y="1653454"/>
            <a:ext cx="424522" cy="42452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625573D-A328-1644-AEFC-EE6ACA9A1CE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830" y="2158122"/>
            <a:ext cx="464917" cy="464917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2FAA03B-885E-A245-BE13-65C4C61AE8CC}"/>
              </a:ext>
            </a:extLst>
          </p:cNvPr>
          <p:cNvSpPr txBox="1"/>
          <p:nvPr/>
        </p:nvSpPr>
        <p:spPr>
          <a:xfrm>
            <a:off x="932747" y="661181"/>
            <a:ext cx="2205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u="sng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 les plants </a:t>
            </a:r>
            <a:r>
              <a:rPr lang="fr-FR" sz="1600" b="1" u="sng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BS+</a:t>
            </a:r>
            <a:r>
              <a:rPr lang="fr-F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sz="1600" b="1" u="sng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SDP+</a:t>
            </a:r>
          </a:p>
        </p:txBody>
      </p:sp>
    </p:spTree>
    <p:extLst>
      <p:ext uri="{BB962C8B-B14F-4D97-AF65-F5344CB8AC3E}">
        <p14:creationId xmlns:p14="http://schemas.microsoft.com/office/powerpoint/2010/main" val="114071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DADC7F-7757-9440-9A87-6B98C7DC9036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DCC234-80F7-D840-A45E-D5EC0F544B08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7D0FEB-5A7C-7E42-A09B-8C672687F7FA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expérimental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résultats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FACD60E1-5E7A-D944-93DC-2EA4B7E2C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2603596"/>
              </p:ext>
            </p:extLst>
          </p:nvPr>
        </p:nvGraphicFramePr>
        <p:xfrm>
          <a:off x="1764951" y="617044"/>
          <a:ext cx="5811506" cy="186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E398A7F-0BC6-8D49-88B2-E4C44169A1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0" b="6776"/>
          <a:stretch/>
        </p:blipFill>
        <p:spPr>
          <a:xfrm>
            <a:off x="7126223" y="673848"/>
            <a:ext cx="330457" cy="3445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0DE5E2-53D9-774B-9D5C-22EA940553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0" b="6776"/>
          <a:stretch/>
        </p:blipFill>
        <p:spPr>
          <a:xfrm>
            <a:off x="7114620" y="1214946"/>
            <a:ext cx="353662" cy="36878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CC3371-6737-1046-8482-C93B05538D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65" y="617044"/>
            <a:ext cx="1286390" cy="128639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E6122E0-6BA1-F84E-B9C5-C8F7832857FD}"/>
              </a:ext>
            </a:extLst>
          </p:cNvPr>
          <p:cNvGrpSpPr/>
          <p:nvPr/>
        </p:nvGrpSpPr>
        <p:grpSpPr>
          <a:xfrm>
            <a:off x="418853" y="2542239"/>
            <a:ext cx="7935690" cy="3806488"/>
            <a:chOff x="418853" y="2542239"/>
            <a:chExt cx="7935690" cy="380648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66A65C30-36DD-7D49-A2A5-22FAED3CCD9A}"/>
                </a:ext>
              </a:extLst>
            </p:cNvPr>
            <p:cNvGrpSpPr/>
            <p:nvPr/>
          </p:nvGrpSpPr>
          <p:grpSpPr>
            <a:xfrm>
              <a:off x="734760" y="5924205"/>
              <a:ext cx="7484295" cy="424522"/>
              <a:chOff x="1455784" y="5879711"/>
              <a:chExt cx="6971081" cy="424522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D1855C5-B432-874C-9412-A25A074B8F9D}"/>
                  </a:ext>
                </a:extLst>
              </p:cNvPr>
              <p:cNvSpPr txBox="1"/>
              <p:nvPr/>
            </p:nvSpPr>
            <p:spPr>
              <a:xfrm>
                <a:off x="1989574" y="5879711"/>
                <a:ext cx="6437291" cy="369332"/>
              </a:xfrm>
              <a:prstGeom prst="rect">
                <a:avLst/>
              </a:prstGeom>
              <a:solidFill>
                <a:srgbClr val="88165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BS potentialise l’induction de résistance au mildiou par le SDP</a:t>
                </a:r>
              </a:p>
            </p:txBody>
          </p: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17C2AFA3-736F-5A44-AFDC-886EA2271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grayscl/>
              </a:blip>
              <a:stretch>
                <a:fillRect/>
              </a:stretch>
            </p:blipFill>
            <p:spPr>
              <a:xfrm>
                <a:off x="1455784" y="5879711"/>
                <a:ext cx="424522" cy="424522"/>
              </a:xfrm>
              <a:prstGeom prst="rect">
                <a:avLst/>
              </a:prstGeom>
            </p:spPr>
          </p:pic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71A6FD9-3183-4E4B-95DD-C05EF1C42DAE}"/>
                </a:ext>
              </a:extLst>
            </p:cNvPr>
            <p:cNvGrpSpPr/>
            <p:nvPr/>
          </p:nvGrpSpPr>
          <p:grpSpPr>
            <a:xfrm>
              <a:off x="4390687" y="2542239"/>
              <a:ext cx="3963856" cy="2940858"/>
              <a:chOff x="4350495" y="3419453"/>
              <a:chExt cx="3963856" cy="2940858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665D0E9E-CC97-F848-AF7C-0BA7526AFA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rcRect t="26220"/>
              <a:stretch/>
            </p:blipFill>
            <p:spPr>
              <a:xfrm>
                <a:off x="4350495" y="3419453"/>
                <a:ext cx="3963856" cy="2940857"/>
              </a:xfrm>
              <a:prstGeom prst="rect">
                <a:avLst/>
              </a:prstGeom>
            </p:spPr>
          </p:pic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F9638BD-630D-5940-A707-DE9C1814A066}"/>
                  </a:ext>
                </a:extLst>
              </p:cNvPr>
              <p:cNvSpPr txBox="1"/>
              <p:nvPr/>
            </p:nvSpPr>
            <p:spPr>
              <a:xfrm>
                <a:off x="4878342" y="6091377"/>
                <a:ext cx="75373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BS- / SDP-</a:t>
                </a:r>
              </a:p>
            </p:txBody>
          </p: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E48D5595-CAA9-7D4D-AD47-F6A977BB3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0582" y="4601790"/>
                <a:ext cx="3298281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AA3ADA7-B554-3343-BD2B-0F185B20D2AE}"/>
                  </a:ext>
                </a:extLst>
              </p:cNvPr>
              <p:cNvSpPr txBox="1"/>
              <p:nvPr/>
            </p:nvSpPr>
            <p:spPr>
              <a:xfrm>
                <a:off x="5723738" y="6098701"/>
                <a:ext cx="78098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BS- / </a:t>
                </a:r>
                <a:r>
                  <a:rPr lang="fr-FR" sz="1100" dirty="0">
                    <a:solidFill>
                      <a:srgbClr val="88165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SDP+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D5245945-B253-A24D-9CDD-EC8F0CA5C5AC}"/>
                  </a:ext>
                </a:extLst>
              </p:cNvPr>
              <p:cNvSpPr txBox="1"/>
              <p:nvPr/>
            </p:nvSpPr>
            <p:spPr>
              <a:xfrm>
                <a:off x="6583283" y="6082050"/>
                <a:ext cx="78098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solidFill>
                      <a:srgbClr val="92D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BS+</a:t>
                </a:r>
                <a:r>
                  <a:rPr lang="fr-FR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SDP-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9A5F040-242A-B24B-A676-0799525ACB6D}"/>
                  </a:ext>
                </a:extLst>
              </p:cNvPr>
              <p:cNvSpPr txBox="1"/>
              <p:nvPr/>
            </p:nvSpPr>
            <p:spPr>
              <a:xfrm>
                <a:off x="7387520" y="6082050"/>
                <a:ext cx="808235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solidFill>
                      <a:srgbClr val="92D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BS+</a:t>
                </a:r>
                <a:r>
                  <a:rPr lang="fr-FR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</a:t>
                </a:r>
                <a:r>
                  <a:rPr lang="fr-FR" sz="1100" dirty="0">
                    <a:solidFill>
                      <a:srgbClr val="88165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SDP+</a:t>
                </a:r>
              </a:p>
            </p:txBody>
          </p:sp>
        </p:grp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599D2D49-743B-8549-A80E-DF3A681961AC}"/>
                </a:ext>
              </a:extLst>
            </p:cNvPr>
            <p:cNvSpPr/>
            <p:nvPr/>
          </p:nvSpPr>
          <p:spPr>
            <a:xfrm>
              <a:off x="7404458" y="4362758"/>
              <a:ext cx="831489" cy="1120339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EF5E0E-4BDB-524F-AF58-56920A95F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8853" y="3059956"/>
              <a:ext cx="1888034" cy="186297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B59B7DE-B1A3-464E-A57B-29A9C99B9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33586" y="3031671"/>
              <a:ext cx="1948752" cy="1934317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FDBDED6-A689-AC40-9A6A-48920DBA6D40}"/>
                </a:ext>
              </a:extLst>
            </p:cNvPr>
            <p:cNvSpPr txBox="1"/>
            <p:nvPr/>
          </p:nvSpPr>
          <p:spPr>
            <a:xfrm>
              <a:off x="948570" y="2784204"/>
              <a:ext cx="90152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BS- / SDP-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869AF0C-426D-F345-B37D-11266B3AD262}"/>
                </a:ext>
              </a:extLst>
            </p:cNvPr>
            <p:cNvSpPr txBox="1"/>
            <p:nvPr/>
          </p:nvSpPr>
          <p:spPr>
            <a:xfrm>
              <a:off x="2770155" y="2804049"/>
              <a:ext cx="9781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BS+</a:t>
              </a:r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/ </a:t>
              </a:r>
              <a:r>
                <a:rPr lang="fr-FR" sz="1400" dirty="0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SDP+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924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AC9EDD-431E-3048-80C7-E0F4DF9A8271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77E5D6-E2E2-6645-8CD4-D53445142B24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3AA96B-3F51-9248-A741-BCFB6289696B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expérimental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résultats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754248C-DDC6-784C-ADF8-CB28F2A94EAB}"/>
              </a:ext>
            </a:extLst>
          </p:cNvPr>
          <p:cNvGrpSpPr/>
          <p:nvPr/>
        </p:nvGrpSpPr>
        <p:grpSpPr>
          <a:xfrm>
            <a:off x="305792" y="5724885"/>
            <a:ext cx="8443936" cy="424522"/>
            <a:chOff x="324077" y="5228002"/>
            <a:chExt cx="8443936" cy="424522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A8F86A1-1682-0140-A0C6-9650BE0B239D}"/>
                </a:ext>
              </a:extLst>
            </p:cNvPr>
            <p:cNvSpPr txBox="1"/>
            <p:nvPr/>
          </p:nvSpPr>
          <p:spPr>
            <a:xfrm>
              <a:off x="889964" y="5240954"/>
              <a:ext cx="7878049" cy="369332"/>
            </a:xfrm>
            <a:prstGeom prst="rect">
              <a:avLst/>
            </a:prstGeom>
            <a:solidFill>
              <a:srgbClr val="881652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Restriction de la colonisation parasitaire interne par SDP sur vignes </a:t>
              </a:r>
              <a:r>
                <a:rPr lang="fr-FR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biostimulées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F15E847-DC06-3042-BEAB-B936AF6BC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324077" y="5228002"/>
              <a:ext cx="424522" cy="424522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481DFE2-CC5B-294D-B23E-9E9555B22A03}"/>
              </a:ext>
            </a:extLst>
          </p:cNvPr>
          <p:cNvGrpSpPr/>
          <p:nvPr/>
        </p:nvGrpSpPr>
        <p:grpSpPr>
          <a:xfrm>
            <a:off x="394273" y="640418"/>
            <a:ext cx="8247381" cy="4830992"/>
            <a:chOff x="394273" y="640418"/>
            <a:chExt cx="8247381" cy="48309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0C79663-AAD1-CA47-B3A7-D7954FC90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605" y="742654"/>
              <a:ext cx="7878049" cy="4728756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C522CDC-5017-9448-ACA4-893BCD2A840B}"/>
                </a:ext>
              </a:extLst>
            </p:cNvPr>
            <p:cNvSpPr txBox="1"/>
            <p:nvPr/>
          </p:nvSpPr>
          <p:spPr>
            <a:xfrm rot="16200000">
              <a:off x="-1534565" y="2940039"/>
              <a:ext cx="4227007" cy="369332"/>
            </a:xfrm>
            <a:prstGeom prst="rect">
              <a:avLst/>
            </a:prstGeom>
            <a:solidFill>
              <a:srgbClr val="65C3CF"/>
            </a:solidFill>
            <a:ln>
              <a:solidFill>
                <a:srgbClr val="65C3C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Colonisation interne (bleu d’aniline)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748D5F6-E470-894E-9064-9FC7F47FAC67}"/>
                </a:ext>
              </a:extLst>
            </p:cNvPr>
            <p:cNvSpPr txBox="1"/>
            <p:nvPr/>
          </p:nvSpPr>
          <p:spPr>
            <a:xfrm>
              <a:off x="1315977" y="642207"/>
              <a:ext cx="10080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BS- / SDP-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A9DCD43-38A5-A845-BDEB-AEC76977278A}"/>
                </a:ext>
              </a:extLst>
            </p:cNvPr>
            <p:cNvSpPr txBox="1"/>
            <p:nvPr/>
          </p:nvSpPr>
          <p:spPr>
            <a:xfrm>
              <a:off x="3291757" y="642207"/>
              <a:ext cx="104900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BS+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/ SDP-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CA3EBF2-62EE-2B40-84AD-642C5430BAC9}"/>
                </a:ext>
              </a:extLst>
            </p:cNvPr>
            <p:cNvSpPr txBox="1"/>
            <p:nvPr/>
          </p:nvSpPr>
          <p:spPr>
            <a:xfrm>
              <a:off x="5285131" y="642207"/>
              <a:ext cx="10541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BS- / </a:t>
              </a:r>
              <a:r>
                <a:rPr lang="fr-FR" sz="1600" dirty="0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SDP+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23361E1-45C4-C644-9758-6490C4A66B7F}"/>
                </a:ext>
              </a:extLst>
            </p:cNvPr>
            <p:cNvSpPr txBox="1"/>
            <p:nvPr/>
          </p:nvSpPr>
          <p:spPr>
            <a:xfrm>
              <a:off x="7226282" y="640418"/>
              <a:ext cx="10951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BS+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/ </a:t>
              </a:r>
              <a:r>
                <a:rPr lang="fr-FR" sz="1600" dirty="0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SDP+</a:t>
              </a: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7B57469-4CA1-FB40-88D4-F2161610CD97}"/>
              </a:ext>
            </a:extLst>
          </p:cNvPr>
          <p:cNvSpPr/>
          <p:nvPr/>
        </p:nvSpPr>
        <p:spPr>
          <a:xfrm>
            <a:off x="6656101" y="631709"/>
            <a:ext cx="1947969" cy="493519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35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0" y="7424"/>
            <a:ext cx="9144000" cy="480131"/>
          </a:xfrm>
          <a:prstGeom prst="rect">
            <a:avLst/>
          </a:prstGeom>
          <a:solidFill>
            <a:srgbClr val="8816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Contexte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définitions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D3133F-9A2E-2F4E-9B3F-A1A5E4B5A76E}"/>
              </a:ext>
            </a:extLst>
          </p:cNvPr>
          <p:cNvSpPr txBox="1"/>
          <p:nvPr/>
        </p:nvSpPr>
        <p:spPr>
          <a:xfrm>
            <a:off x="2930140" y="1779127"/>
            <a:ext cx="64850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 d’alternative simple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aux pesticides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Identifier et combiner des </a:t>
            </a:r>
            <a:r>
              <a:rPr lang="fr-FR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leviers à effets partiels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Solutions de </a:t>
            </a:r>
            <a:r>
              <a:rPr lang="fr-FR" sz="2000" b="1" dirty="0" err="1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biocontrôle</a:t>
            </a:r>
            <a:endParaRPr lang="fr-FR" sz="2000" b="1" dirty="0">
              <a:solidFill>
                <a:srgbClr val="8816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F1A283-B971-4D47-AEA2-81BE7ED61281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13607A-0F85-2240-956A-448143304CF3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51ADA45-4061-7746-8755-0A2BDFDBE2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3643" y="2607782"/>
            <a:ext cx="1200157" cy="12001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AC221B-BDE0-154D-8A05-C5FF13489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3" y="4638434"/>
            <a:ext cx="1731176" cy="5994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40AFD5-657F-4A43-8E56-BD09B88FD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15" t="8999" r="17182" b="34399"/>
          <a:stretch/>
        </p:blipFill>
        <p:spPr>
          <a:xfrm>
            <a:off x="136806" y="1233059"/>
            <a:ext cx="2673927" cy="10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75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5CA2D-D53A-894F-93A6-5DCDFE32D90D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D70271-CE23-4A42-A976-F0AC6A86F48E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A164C6-C9E1-A342-B270-E5D0D8292AF4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Conclusion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DC935C0-0483-E641-97BA-BB2EB43C5B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8388169"/>
              </p:ext>
            </p:extLst>
          </p:nvPr>
        </p:nvGraphicFramePr>
        <p:xfrm>
          <a:off x="1764951" y="617044"/>
          <a:ext cx="6699780" cy="186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F72FB33E-E08E-0543-B58D-B5AF07D736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0" b="6776"/>
          <a:stretch/>
        </p:blipFill>
        <p:spPr>
          <a:xfrm>
            <a:off x="8027562" y="673848"/>
            <a:ext cx="330457" cy="3445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2B8BEA-5A30-504F-8BE9-C3F4FF842C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0" b="6776"/>
          <a:stretch/>
        </p:blipFill>
        <p:spPr>
          <a:xfrm>
            <a:off x="8014204" y="1223986"/>
            <a:ext cx="353662" cy="3687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68B7D44-7EBB-2D44-BFB4-EAF3C3682B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0" b="6776"/>
          <a:stretch/>
        </p:blipFill>
        <p:spPr>
          <a:xfrm>
            <a:off x="8014204" y="1798322"/>
            <a:ext cx="353662" cy="3687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268E21-E737-F04D-8817-218B9B2051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540" y="602001"/>
            <a:ext cx="1365230" cy="186297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073DCC90-BC9A-9C42-AA81-FD1D2EBF4850}"/>
              </a:ext>
            </a:extLst>
          </p:cNvPr>
          <p:cNvGrpSpPr/>
          <p:nvPr/>
        </p:nvGrpSpPr>
        <p:grpSpPr>
          <a:xfrm>
            <a:off x="450671" y="3105666"/>
            <a:ext cx="8302903" cy="1518852"/>
            <a:chOff x="360731" y="3833925"/>
            <a:chExt cx="8302903" cy="151885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6E89E09-E866-544B-A7F4-623052A6F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4472" y="4105665"/>
              <a:ext cx="1055710" cy="105571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E2A7C57-0AFD-0F4D-A524-77027C499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24" y="4199287"/>
              <a:ext cx="1055710" cy="106770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B9B3D25-ED65-2F43-886E-1D5059ADF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971" y="4380429"/>
              <a:ext cx="1285178" cy="72000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F0B84D0-BAA0-1D46-939D-E8F14770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8481" flipH="1">
              <a:off x="360731" y="3833925"/>
              <a:ext cx="1261224" cy="1518852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FFF0AFB-6AF2-AA48-928B-9E9536465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136" t="37943" r="4042" b="2639"/>
            <a:stretch/>
          </p:blipFill>
          <p:spPr>
            <a:xfrm>
              <a:off x="1493174" y="4065760"/>
              <a:ext cx="1303304" cy="12663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52D848F-D2A4-8049-80E3-9D28C962C271}"/>
                </a:ext>
              </a:extLst>
            </p:cNvPr>
            <p:cNvSpPr txBox="1"/>
            <p:nvPr/>
          </p:nvSpPr>
          <p:spPr>
            <a:xfrm>
              <a:off x="540651" y="479841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BS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CF7FB35-34A0-6249-8BFA-E1CDEF335756}"/>
                </a:ext>
              </a:extLst>
            </p:cNvPr>
            <p:cNvSpPr txBox="1"/>
            <p:nvPr/>
          </p:nvSpPr>
          <p:spPr>
            <a:xfrm>
              <a:off x="3819782" y="4813376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SDP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F90BF34-5F28-D44C-9E9F-120B45467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2871" t="18417" r="37133" b="41204"/>
            <a:stretch/>
          </p:blipFill>
          <p:spPr>
            <a:xfrm>
              <a:off x="2861788" y="4512866"/>
              <a:ext cx="795130" cy="455133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E6643CB-B4C0-044B-8216-21DCA5221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2871" t="18417" r="37133" b="41204"/>
            <a:stretch/>
          </p:blipFill>
          <p:spPr>
            <a:xfrm>
              <a:off x="4691900" y="4514432"/>
              <a:ext cx="795130" cy="455133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4254A7E-A185-9B4C-BC23-A51F4C700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2871" t="18417" r="37133" b="41204"/>
            <a:stretch/>
          </p:blipFill>
          <p:spPr>
            <a:xfrm>
              <a:off x="6788149" y="4512865"/>
              <a:ext cx="795130" cy="45513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BF7115D8-A1BF-A344-BCD5-27AC025B51B3}"/>
                </a:ext>
              </a:extLst>
            </p:cNvPr>
            <p:cNvGrpSpPr/>
            <p:nvPr/>
          </p:nvGrpSpPr>
          <p:grpSpPr>
            <a:xfrm>
              <a:off x="5379311" y="3846195"/>
              <a:ext cx="1560558" cy="511821"/>
              <a:chOff x="5379311" y="3846195"/>
              <a:chExt cx="1560558" cy="511821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B99E46C0-2324-434C-91A1-56048A7DD7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46133" t="86706" r="21537" b="-889"/>
              <a:stretch/>
            </p:blipFill>
            <p:spPr>
              <a:xfrm>
                <a:off x="5379311" y="3846195"/>
                <a:ext cx="1560558" cy="511821"/>
              </a:xfrm>
              <a:prstGeom prst="rect">
                <a:avLst/>
              </a:prstGeom>
            </p:spPr>
          </p:pic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FC57C85-39D9-E042-B735-C279FA1F6A34}"/>
                  </a:ext>
                </a:extLst>
              </p:cNvPr>
              <p:cNvSpPr txBox="1"/>
              <p:nvPr/>
            </p:nvSpPr>
            <p:spPr>
              <a:xfrm>
                <a:off x="5645315" y="3910871"/>
                <a:ext cx="1028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88165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défenses</a:t>
                </a:r>
              </a:p>
            </p:txBody>
          </p:sp>
        </p:grpSp>
      </p:grp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3CDD88F-CD15-804E-A4B2-4AC1DDAAC02D}"/>
              </a:ext>
            </a:extLst>
          </p:cNvPr>
          <p:cNvSpPr/>
          <p:nvPr/>
        </p:nvSpPr>
        <p:spPr>
          <a:xfrm>
            <a:off x="109624" y="2765461"/>
            <a:ext cx="8903747" cy="2146532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7E62B27-F196-A145-BA97-F7D048B3C4FD}"/>
              </a:ext>
            </a:extLst>
          </p:cNvPr>
          <p:cNvSpPr txBox="1"/>
          <p:nvPr/>
        </p:nvSpPr>
        <p:spPr>
          <a:xfrm>
            <a:off x="2843283" y="2668598"/>
            <a:ext cx="324467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Hypothèse de travail validée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5A231BB-E1BD-C748-B0D7-6B7B601CDB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0" b="6776"/>
          <a:stretch/>
        </p:blipFill>
        <p:spPr>
          <a:xfrm>
            <a:off x="5963939" y="2690465"/>
            <a:ext cx="316833" cy="330384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CF12E60E-7427-D646-9CDF-5F6F7C44D023}"/>
              </a:ext>
            </a:extLst>
          </p:cNvPr>
          <p:cNvGrpSpPr/>
          <p:nvPr/>
        </p:nvGrpSpPr>
        <p:grpSpPr>
          <a:xfrm>
            <a:off x="1280721" y="5424221"/>
            <a:ext cx="6910314" cy="424522"/>
            <a:chOff x="1840681" y="5717927"/>
            <a:chExt cx="6910314" cy="42452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787169B-28BF-F94D-A322-579C1016A3D4}"/>
                </a:ext>
              </a:extLst>
            </p:cNvPr>
            <p:cNvSpPr txBox="1"/>
            <p:nvPr/>
          </p:nvSpPr>
          <p:spPr>
            <a:xfrm>
              <a:off x="2381277" y="5727759"/>
              <a:ext cx="6369718" cy="36933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biostimulation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 peut augmenter l’efficacité d’un SDP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EC25317-BCBB-7B47-B0F1-47D5F649D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grayscl/>
            </a:blip>
            <a:stretch>
              <a:fillRect/>
            </a:stretch>
          </p:blipFill>
          <p:spPr>
            <a:xfrm>
              <a:off x="1840681" y="5717927"/>
              <a:ext cx="424522" cy="424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0401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FEF018AF-789F-164B-A15B-0CF4BE4B3C25}"/>
              </a:ext>
            </a:extLst>
          </p:cNvPr>
          <p:cNvSpPr txBox="1"/>
          <p:nvPr/>
        </p:nvSpPr>
        <p:spPr>
          <a:xfrm>
            <a:off x="208408" y="1366554"/>
            <a:ext cx="871190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Etudier d’</a:t>
            </a:r>
            <a:r>
              <a:rPr lang="fr-FR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autres BS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et vérifier avec d’</a:t>
            </a:r>
            <a:r>
              <a:rPr lang="fr-FR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autres combinaisons BS / SDP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(ex. Projet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Phytostim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avec UMR SAVE) ;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Vérifier sur d’autres </a:t>
            </a:r>
            <a:r>
              <a:rPr lang="fr-FR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cépages et combinaisons cépages / porte-greffes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Explorer d’</a:t>
            </a:r>
            <a:r>
              <a:rPr lang="fr-FR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autres potentialités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des BS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(résistance aux stress abiotiques) ;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Eprouver </a:t>
            </a:r>
            <a:r>
              <a:rPr lang="fr-FR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vignoble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démarche collective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(besoin de l’expérience terrain) ;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Développer le </a:t>
            </a:r>
            <a:r>
              <a:rPr lang="fr-FR" sz="2000" b="1" dirty="0" err="1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biocontrôle</a:t>
            </a:r>
            <a:r>
              <a:rPr lang="fr-FR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pour la protection du vignoble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(ex. projet PPR Vitae)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17478D-525D-4D49-87CB-F93BBA66C348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28F984B-F601-D74F-9CDB-C41CD297CB09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44E927-9C2D-124C-B866-8113A17DD0B0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Perspectives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83EA7D-41C8-F94A-9273-A32AED9C8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95111" l="9778" r="89778">
                        <a14:foregroundMark x1="38222" y1="16000" x2="39111" y2="88000"/>
                        <a14:foregroundMark x1="59111" y1="32000" x2="58667" y2="47556"/>
                        <a14:foregroundMark x1="58667" y1="47556" x2="48889" y2="60000"/>
                        <a14:foregroundMark x1="48889" y1="60000" x2="58667" y2="93333"/>
                        <a14:foregroundMark x1="58667" y1="93333" x2="55556" y2="56444"/>
                        <a14:foregroundMark x1="55556" y1="56444" x2="65333" y2="40000"/>
                        <a14:foregroundMark x1="65333" y1="40000" x2="54667" y2="31556"/>
                        <a14:foregroundMark x1="41333" y1="88000" x2="22667" y2="88889"/>
                        <a14:foregroundMark x1="22667" y1="88889" x2="45333" y2="95111"/>
                        <a14:foregroundMark x1="45333" y1="95111" x2="82667" y2="92889"/>
                        <a14:foregroundMark x1="82667" y1="92889" x2="79556" y2="91556"/>
                        <a14:foregroundMark x1="52444" y1="77778" x2="55556" y2="76444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5479" y="-76441"/>
            <a:ext cx="1272903" cy="12729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E12DF5-9933-9E4C-A4B1-CD03806CE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923" y="5019145"/>
            <a:ext cx="2956016" cy="146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44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9ECD6E2-102B-014F-9C64-52D9C9222DA8}"/>
              </a:ext>
            </a:extLst>
          </p:cNvPr>
          <p:cNvGrpSpPr/>
          <p:nvPr/>
        </p:nvGrpSpPr>
        <p:grpSpPr>
          <a:xfrm>
            <a:off x="803179" y="1035391"/>
            <a:ext cx="4313412" cy="3318594"/>
            <a:chOff x="1686909" y="1652383"/>
            <a:chExt cx="5265683" cy="457558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E5E1395-F253-C54F-8264-5EC67D3E6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r="22862"/>
            <a:stretch/>
          </p:blipFill>
          <p:spPr>
            <a:xfrm>
              <a:off x="1686909" y="1652383"/>
              <a:ext cx="5265683" cy="4575589"/>
            </a:xfrm>
            <a:prstGeom prst="rect">
              <a:avLst/>
            </a:prstGeom>
          </p:spPr>
        </p:pic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23F20362-61F6-954A-B17F-B893FB0D34B5}"/>
                </a:ext>
              </a:extLst>
            </p:cNvPr>
            <p:cNvSpPr/>
            <p:nvPr/>
          </p:nvSpPr>
          <p:spPr>
            <a:xfrm>
              <a:off x="1813034" y="2506717"/>
              <a:ext cx="551794" cy="64638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29E0E9-1D16-9042-9592-D84C875376CC}"/>
                </a:ext>
              </a:extLst>
            </p:cNvPr>
            <p:cNvSpPr/>
            <p:nvPr/>
          </p:nvSpPr>
          <p:spPr>
            <a:xfrm>
              <a:off x="2636582" y="2542738"/>
              <a:ext cx="551794" cy="64638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CABAD5ED-2265-E144-9FEB-C9C8F039FF78}"/>
                </a:ext>
              </a:extLst>
            </p:cNvPr>
            <p:cNvSpPr/>
            <p:nvPr/>
          </p:nvSpPr>
          <p:spPr>
            <a:xfrm>
              <a:off x="3243339" y="2355797"/>
              <a:ext cx="551794" cy="64638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37CA3FA-B9B7-A84F-87A1-3481133548B5}"/>
                </a:ext>
              </a:extLst>
            </p:cNvPr>
            <p:cNvSpPr/>
            <p:nvPr/>
          </p:nvSpPr>
          <p:spPr>
            <a:xfrm>
              <a:off x="3818201" y="2506717"/>
              <a:ext cx="551794" cy="64638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DE90578B-BC8F-3043-8E77-B1AA76752B8B}"/>
                </a:ext>
              </a:extLst>
            </p:cNvPr>
            <p:cNvSpPr/>
            <p:nvPr/>
          </p:nvSpPr>
          <p:spPr>
            <a:xfrm>
              <a:off x="5438303" y="2470695"/>
              <a:ext cx="551794" cy="64638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E4DD48D-23A2-8E44-AEB0-B0F8BC49E9F7}"/>
                </a:ext>
              </a:extLst>
            </p:cNvPr>
            <p:cNvSpPr/>
            <p:nvPr/>
          </p:nvSpPr>
          <p:spPr>
            <a:xfrm>
              <a:off x="6130961" y="2236458"/>
              <a:ext cx="551794" cy="64638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F4AD04F-DFFA-364C-A05A-0EE093A2FDE4}"/>
              </a:ext>
            </a:extLst>
          </p:cNvPr>
          <p:cNvSpPr txBox="1"/>
          <p:nvPr/>
        </p:nvSpPr>
        <p:spPr>
          <a:xfrm>
            <a:off x="5778031" y="2072871"/>
            <a:ext cx="2454775" cy="199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Adrian Marielle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Héloir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Marie-Claire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Jacquens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Lucile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Krzyzaniak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Yuko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Lemaitre-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Guillier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Christelle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Trouvelot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Sophie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649F234-E268-7244-8863-B1AD7AE23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648" y="5329303"/>
            <a:ext cx="1070977" cy="58416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C7ED2D1-E9C2-5B4D-9879-8D80E9BB0391}"/>
              </a:ext>
            </a:extLst>
          </p:cNvPr>
          <p:cNvSpPr txBox="1"/>
          <p:nvPr/>
        </p:nvSpPr>
        <p:spPr>
          <a:xfrm>
            <a:off x="3475679" y="5531123"/>
            <a:ext cx="2161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/>
                <a:cs typeface="Arial"/>
              </a:rPr>
              <a:t>GC-MS, Institut JP </a:t>
            </a:r>
            <a:r>
              <a:rPr lang="fr-FR" sz="1200" b="1" dirty="0" err="1">
                <a:latin typeface="Arial"/>
                <a:cs typeface="Arial"/>
              </a:rPr>
              <a:t>Bourgin</a:t>
            </a:r>
            <a:endParaRPr lang="fr-FR" sz="1200" b="1" dirty="0">
              <a:latin typeface="Arial"/>
              <a:cs typeface="Arial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964FB8F-0C26-F44B-9101-BF75DFF2E27E}"/>
              </a:ext>
            </a:extLst>
          </p:cNvPr>
          <p:cNvSpPr txBox="1"/>
          <p:nvPr/>
        </p:nvSpPr>
        <p:spPr>
          <a:xfrm>
            <a:off x="5488195" y="1567661"/>
            <a:ext cx="2641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Equipe Immunité de la vigne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FF64FF-DC8F-8041-85A7-A51C8D146D28}"/>
              </a:ext>
            </a:extLst>
          </p:cNvPr>
          <p:cNvSpPr txBox="1"/>
          <p:nvPr/>
        </p:nvSpPr>
        <p:spPr>
          <a:xfrm>
            <a:off x="5778031" y="5398658"/>
            <a:ext cx="1682127" cy="1028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Clément Gilles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Citerne Sylvie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Mouille Grégory</a:t>
            </a:r>
          </a:p>
        </p:txBody>
      </p:sp>
      <p:pic>
        <p:nvPicPr>
          <p:cNvPr id="21" name="Picture 4" descr="Accueil">
            <a:extLst>
              <a:ext uri="{FF2B5EF4-FFF2-40B4-BE49-F238E27FC236}">
                <a16:creationId xmlns:a16="http://schemas.microsoft.com/office/drawing/2014/main" id="{4F63B02E-B600-3A42-B479-D6654F73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43" y="4706108"/>
            <a:ext cx="1031252" cy="3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9" descr="Goemar_QP3155-1">
            <a:extLst>
              <a:ext uri="{FF2B5EF4-FFF2-40B4-BE49-F238E27FC236}">
                <a16:creationId xmlns:a16="http://schemas.microsoft.com/office/drawing/2014/main" id="{7CD36457-E30A-8E48-BE52-AEE6AD104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97" y="4726506"/>
            <a:ext cx="907605" cy="27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350E3478-EC31-7D43-8072-4FDA965938B8}"/>
              </a:ext>
            </a:extLst>
          </p:cNvPr>
          <p:cNvSpPr txBox="1"/>
          <p:nvPr/>
        </p:nvSpPr>
        <p:spPr>
          <a:xfrm>
            <a:off x="5778031" y="4649954"/>
            <a:ext cx="1590756" cy="382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Estelle Moreau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D7753C-6C43-BD43-BDB2-37F12AF99ECA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5AD46A6-23B4-3E4D-9297-6A5EFC4F323E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979FCD-A779-5F4F-9948-544D1B073FDF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Un travail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Image 11" descr="Image 11">
            <a:extLst>
              <a:ext uri="{FF2B5EF4-FFF2-40B4-BE49-F238E27FC236}">
                <a16:creationId xmlns:a16="http://schemas.microsoft.com/office/drawing/2014/main" id="{6642CC57-5131-3D4F-B15B-C21DF6FED5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296" y="881109"/>
            <a:ext cx="1963596" cy="6032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968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2C3EE03-9428-784B-A1CE-4157AECC3CA1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865C72B-6DC6-984C-B7BE-515B1EFF638C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45F9EE-36C0-EE49-BB9B-EF4F6C1A1B5F}"/>
              </a:ext>
            </a:extLst>
          </p:cNvPr>
          <p:cNvSpPr/>
          <p:nvPr/>
        </p:nvSpPr>
        <p:spPr>
          <a:xfrm>
            <a:off x="0" y="-3140"/>
            <a:ext cx="9142388" cy="523220"/>
          </a:xfrm>
          <a:prstGeom prst="rect">
            <a:avLst/>
          </a:prstGeom>
          <a:solidFill>
            <a:srgbClr val="881652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Merci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partenaires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financeurs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2EBE74E-BB28-264F-AAAA-89E3F5701D2C}"/>
              </a:ext>
            </a:extLst>
          </p:cNvPr>
          <p:cNvGrpSpPr/>
          <p:nvPr/>
        </p:nvGrpSpPr>
        <p:grpSpPr>
          <a:xfrm>
            <a:off x="65313" y="1852999"/>
            <a:ext cx="8933382" cy="2523058"/>
            <a:chOff x="65313" y="1852999"/>
            <a:chExt cx="8933382" cy="2523058"/>
          </a:xfrm>
        </p:grpSpPr>
        <p:grpSp>
          <p:nvGrpSpPr>
            <p:cNvPr id="33" name="Grouper 1">
              <a:extLst>
                <a:ext uri="{FF2B5EF4-FFF2-40B4-BE49-F238E27FC236}">
                  <a16:creationId xmlns:a16="http://schemas.microsoft.com/office/drawing/2014/main" id="{331F2B80-A4DB-9840-8491-A93061B6D34E}"/>
                </a:ext>
              </a:extLst>
            </p:cNvPr>
            <p:cNvGrpSpPr/>
            <p:nvPr/>
          </p:nvGrpSpPr>
          <p:grpSpPr>
            <a:xfrm>
              <a:off x="65313" y="1852999"/>
              <a:ext cx="8933382" cy="2523058"/>
              <a:chOff x="660921" y="3115789"/>
              <a:chExt cx="7511479" cy="1897387"/>
            </a:xfrm>
          </p:grpSpPr>
          <p:pic>
            <p:nvPicPr>
              <p:cNvPr id="34" name="Picture 199" descr="Goemar_QP3155-1">
                <a:extLst>
                  <a:ext uri="{FF2B5EF4-FFF2-40B4-BE49-F238E27FC236}">
                    <a16:creationId xmlns:a16="http://schemas.microsoft.com/office/drawing/2014/main" id="{355CF59D-C5D3-0E4C-A4F0-579915A245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405" y="3315240"/>
                <a:ext cx="839061" cy="215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2" descr="Afficher l'image d'origine">
                <a:extLst>
                  <a:ext uri="{FF2B5EF4-FFF2-40B4-BE49-F238E27FC236}">
                    <a16:creationId xmlns:a16="http://schemas.microsoft.com/office/drawing/2014/main" id="{6B2E0899-C571-2240-B495-F1ED88C935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50" b="23484"/>
              <a:stretch/>
            </p:blipFill>
            <p:spPr bwMode="auto">
              <a:xfrm>
                <a:off x="4825633" y="4604448"/>
                <a:ext cx="682471" cy="408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Afficher l'image d'origine">
                <a:extLst>
                  <a:ext uri="{FF2B5EF4-FFF2-40B4-BE49-F238E27FC236}">
                    <a16:creationId xmlns:a16="http://schemas.microsoft.com/office/drawing/2014/main" id="{D4ADBED9-3E04-DB4D-8988-C08A1B06BC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879" y="4550383"/>
                <a:ext cx="699049" cy="462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6" descr="Afficher l'image d'origine">
                <a:extLst>
                  <a:ext uri="{FF2B5EF4-FFF2-40B4-BE49-F238E27FC236}">
                    <a16:creationId xmlns:a16="http://schemas.microsoft.com/office/drawing/2014/main" id="{36228061-8576-814F-BECE-916A7BA984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0540" y="4585306"/>
                <a:ext cx="473468" cy="427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5">
                <a:extLst>
                  <a:ext uri="{FF2B5EF4-FFF2-40B4-BE49-F238E27FC236}">
                    <a16:creationId xmlns:a16="http://schemas.microsoft.com/office/drawing/2014/main" id="{7E141479-959B-8D47-BA4E-DF1C2C93F8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6431" y="3940520"/>
                <a:ext cx="1185826" cy="353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8">
                <a:extLst>
                  <a:ext uri="{FF2B5EF4-FFF2-40B4-BE49-F238E27FC236}">
                    <a16:creationId xmlns:a16="http://schemas.microsoft.com/office/drawing/2014/main" id="{BE4A22F0-FCAB-354C-AB1A-DEB23697F8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9012" y="3877992"/>
                <a:ext cx="814549" cy="475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4">
                <a:extLst>
                  <a:ext uri="{FF2B5EF4-FFF2-40B4-BE49-F238E27FC236}">
                    <a16:creationId xmlns:a16="http://schemas.microsoft.com/office/drawing/2014/main" id="{2C97F759-674F-014E-825D-5E11F76D4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6960" y="3978290"/>
                <a:ext cx="990520" cy="266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7">
                <a:extLst>
                  <a:ext uri="{FF2B5EF4-FFF2-40B4-BE49-F238E27FC236}">
                    <a16:creationId xmlns:a16="http://schemas.microsoft.com/office/drawing/2014/main" id="{1101D293-85CA-1A4F-9FC5-0EB2002D3A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6257" y="3874001"/>
                <a:ext cx="545048" cy="5420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3">
                <a:extLst>
                  <a:ext uri="{FF2B5EF4-FFF2-40B4-BE49-F238E27FC236}">
                    <a16:creationId xmlns:a16="http://schemas.microsoft.com/office/drawing/2014/main" id="{7BCA931F-DEA9-5942-BAB7-CF3661DB7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7860" y="3815464"/>
                <a:ext cx="581879" cy="591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5">
                <a:extLst>
                  <a:ext uri="{FF2B5EF4-FFF2-40B4-BE49-F238E27FC236}">
                    <a16:creationId xmlns:a16="http://schemas.microsoft.com/office/drawing/2014/main" id="{789142A6-B11C-C846-9CEE-F6AC91BE91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6233" y="3875250"/>
                <a:ext cx="659820" cy="473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642606C0-FBE4-2C4E-AAD8-B1E1D8B000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9754" y="3896453"/>
                <a:ext cx="438598" cy="539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" descr="http://ads-img.mbdsrv.com/photos/dymobox/ClientImages/1130/imagesClient/Tecnoma_LOGO.png">
                <a:extLst>
                  <a:ext uri="{FF2B5EF4-FFF2-40B4-BE49-F238E27FC236}">
                    <a16:creationId xmlns:a16="http://schemas.microsoft.com/office/drawing/2014/main" id="{4DA6FBC4-5A5B-A042-8230-072079D93D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7570" y="3288318"/>
                <a:ext cx="1127731" cy="214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" descr="Afficher l'image d'origine">
                <a:extLst>
                  <a:ext uri="{FF2B5EF4-FFF2-40B4-BE49-F238E27FC236}">
                    <a16:creationId xmlns:a16="http://schemas.microsoft.com/office/drawing/2014/main" id="{2E6DF8ED-F534-414C-9BA7-A45A275F63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8434" y="3244773"/>
                <a:ext cx="422814" cy="420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6" descr="http://gsensing.eu/sites/default/files/logo_globalsensing_v3.png">
                <a:extLst>
                  <a:ext uri="{FF2B5EF4-FFF2-40B4-BE49-F238E27FC236}">
                    <a16:creationId xmlns:a16="http://schemas.microsoft.com/office/drawing/2014/main" id="{C1AF0CC9-242D-4440-8A5B-FCD74DC54A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8648" y="3298002"/>
                <a:ext cx="1104046" cy="267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http://www.dijon-cereales.fr/media/images/innovations/artemis-logo.jpg">
                <a:extLst>
                  <a:ext uri="{FF2B5EF4-FFF2-40B4-BE49-F238E27FC236}">
                    <a16:creationId xmlns:a16="http://schemas.microsoft.com/office/drawing/2014/main" id="{AE875C4A-55BF-7540-B7FA-0B919FFDF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8696" y="3280760"/>
                <a:ext cx="690440" cy="415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4" descr="Dijon Céréales Meunerie">
                <a:extLst>
                  <a:ext uri="{FF2B5EF4-FFF2-40B4-BE49-F238E27FC236}">
                    <a16:creationId xmlns:a16="http://schemas.microsoft.com/office/drawing/2014/main" id="{9F60E081-4B32-2D49-880B-F951137185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903"/>
              <a:stretch/>
            </p:blipFill>
            <p:spPr bwMode="auto">
              <a:xfrm>
                <a:off x="5711391" y="3115789"/>
                <a:ext cx="738001" cy="580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8" descr="Afficher l'image d'origine">
                <a:extLst>
                  <a:ext uri="{FF2B5EF4-FFF2-40B4-BE49-F238E27FC236}">
                    <a16:creationId xmlns:a16="http://schemas.microsoft.com/office/drawing/2014/main" id="{F99479D9-952C-8942-8E38-7FEA524E2D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3132" y="3218244"/>
                <a:ext cx="889268" cy="610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Accueil">
                <a:extLst>
                  <a:ext uri="{FF2B5EF4-FFF2-40B4-BE49-F238E27FC236}">
                    <a16:creationId xmlns:a16="http://schemas.microsoft.com/office/drawing/2014/main" id="{C36B9B94-02F6-4F4F-810E-C0912DB829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921" y="3272941"/>
                <a:ext cx="1031252" cy="348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4F2F662-CA30-F240-83CA-FA9F73D7A74E}"/>
                </a:ext>
              </a:extLst>
            </p:cNvPr>
            <p:cNvSpPr/>
            <p:nvPr/>
          </p:nvSpPr>
          <p:spPr>
            <a:xfrm>
              <a:off x="7941091" y="1852999"/>
              <a:ext cx="1057604" cy="9303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7BEB3289-08AF-534B-9C3C-93A5A1D09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32302" y="2012606"/>
              <a:ext cx="1063356" cy="674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100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775DB7-D74F-0845-ABE7-9C4111AA17DA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5E16C9-0885-834E-BDDF-A70CEE7459E9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B4C040F-B13E-3045-BD43-CD7E1BDC6EFC}"/>
              </a:ext>
            </a:extLst>
          </p:cNvPr>
          <p:cNvSpPr txBox="1">
            <a:spLocks/>
          </p:cNvSpPr>
          <p:nvPr/>
        </p:nvSpPr>
        <p:spPr>
          <a:xfrm>
            <a:off x="1366807" y="670598"/>
            <a:ext cx="6542289" cy="15350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73255F"/>
                </a:solidFill>
              </a:rPr>
              <a:t>de votre attention 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DD8CB7-B5E7-3745-A0DD-36FD4BABC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2284"/>
          <a:stretch/>
        </p:blipFill>
        <p:spPr>
          <a:xfrm>
            <a:off x="1890295" y="0"/>
            <a:ext cx="4978400" cy="1559598"/>
          </a:xfrm>
          <a:prstGeom prst="rect">
            <a:avLst/>
          </a:prstGeom>
        </p:spPr>
      </p:pic>
      <p:graphicFrame>
        <p:nvGraphicFramePr>
          <p:cNvPr id="11" name="Espace réservé du contenu 2">
            <a:extLst>
              <a:ext uri="{FF2B5EF4-FFF2-40B4-BE49-F238E27FC236}">
                <a16:creationId xmlns:a16="http://schemas.microsoft.com/office/drawing/2014/main" id="{CE232363-8D9F-6240-98A8-586D29CA65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768554"/>
              </p:ext>
            </p:extLst>
          </p:nvPr>
        </p:nvGraphicFramePr>
        <p:xfrm>
          <a:off x="1784279" y="2741917"/>
          <a:ext cx="6272784" cy="282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CBDE3719-BCAF-8840-B1E3-975F3B925E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998" y="4289381"/>
            <a:ext cx="805562" cy="793831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22AA815-AC88-0648-B7B1-3970EAAF3A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" b="24586"/>
          <a:stretch/>
        </p:blipFill>
        <p:spPr>
          <a:xfrm>
            <a:off x="1084867" y="3235324"/>
            <a:ext cx="800693" cy="816011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7327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ZoneTexte 1">
            <a:extLst>
              <a:ext uri="{FF2B5EF4-FFF2-40B4-BE49-F238E27FC236}">
                <a16:creationId xmlns:a16="http://schemas.microsoft.com/office/drawing/2014/main" id="{82BD6559-E9A4-6F4F-9B43-4624CB043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08" y="736182"/>
            <a:ext cx="1890261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en-US" sz="2000" dirty="0" err="1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biocontrôle</a:t>
            </a:r>
            <a:r>
              <a:rPr lang="en-US" sz="2000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</p:txBody>
      </p:sp>
      <p:sp>
        <p:nvSpPr>
          <p:cNvPr id="118787" name="Rectangle 5">
            <a:extLst>
              <a:ext uri="{FF2B5EF4-FFF2-40B4-BE49-F238E27FC236}">
                <a16:creationId xmlns:a16="http://schemas.microsoft.com/office/drawing/2014/main" id="{F94E14D7-4301-7F40-85BC-E376FBC7A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2621" y="672339"/>
            <a:ext cx="6864229" cy="79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ensemble de méthodes de protection des végétaux reposant sur l'utilisation de mécanismes naturels pour maîtriser les </a:t>
            </a:r>
            <a:r>
              <a:rPr lang="fr-FR" alt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bioagresseurs</a:t>
            </a:r>
            <a:r>
              <a:rPr lang="fr-FR" alt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E45DF7-C0DF-504D-A9D2-C751F6441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4"/>
            <a:ext cx="9144000" cy="480131"/>
          </a:xfrm>
          <a:prstGeom prst="rect">
            <a:avLst/>
          </a:prstGeom>
          <a:solidFill>
            <a:srgbClr val="8816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Contexte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définitions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160765-A111-D248-8718-61F7D406A26A}"/>
              </a:ext>
            </a:extLst>
          </p:cNvPr>
          <p:cNvGrpSpPr/>
          <p:nvPr/>
        </p:nvGrpSpPr>
        <p:grpSpPr>
          <a:xfrm>
            <a:off x="3891345" y="5215493"/>
            <a:ext cx="3550147" cy="1128707"/>
            <a:chOff x="3798357" y="5168999"/>
            <a:chExt cx="3550147" cy="112870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7EA858B-802B-F14F-8AFE-B270A37224E8}"/>
                </a:ext>
              </a:extLst>
            </p:cNvPr>
            <p:cNvSpPr/>
            <p:nvPr/>
          </p:nvSpPr>
          <p:spPr>
            <a:xfrm>
              <a:off x="4978715" y="5928374"/>
              <a:ext cx="1685077" cy="369332"/>
            </a:xfrm>
            <a:prstGeom prst="rect">
              <a:avLst/>
            </a:prstGeom>
            <a:solidFill>
              <a:srgbClr val="73255F"/>
            </a:solidFill>
            <a:ln>
              <a:solidFill>
                <a:srgbClr val="881652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dont des SDP</a:t>
              </a:r>
            </a:p>
          </p:txBody>
        </p:sp>
        <p:sp>
          <p:nvSpPr>
            <p:cNvPr id="3" name="Flèche vers la gauche 2">
              <a:extLst>
                <a:ext uri="{FF2B5EF4-FFF2-40B4-BE49-F238E27FC236}">
                  <a16:creationId xmlns:a16="http://schemas.microsoft.com/office/drawing/2014/main" id="{8D784682-1014-3444-955C-A212979AD3D7}"/>
                </a:ext>
              </a:extLst>
            </p:cNvPr>
            <p:cNvSpPr/>
            <p:nvPr/>
          </p:nvSpPr>
          <p:spPr>
            <a:xfrm rot="18533955">
              <a:off x="6587265" y="5477819"/>
              <a:ext cx="1070060" cy="452419"/>
            </a:xfrm>
            <a:prstGeom prst="leftArrow">
              <a:avLst>
                <a:gd name="adj1" fmla="val 55544"/>
                <a:gd name="adj2" fmla="val 50000"/>
              </a:avLst>
            </a:prstGeom>
            <a:solidFill>
              <a:srgbClr val="881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Flèche vers la gauche 12">
              <a:extLst>
                <a:ext uri="{FF2B5EF4-FFF2-40B4-BE49-F238E27FC236}">
                  <a16:creationId xmlns:a16="http://schemas.microsoft.com/office/drawing/2014/main" id="{84E80BDE-547B-E44C-B558-87F00C182E22}"/>
                </a:ext>
              </a:extLst>
            </p:cNvPr>
            <p:cNvSpPr/>
            <p:nvPr/>
          </p:nvSpPr>
          <p:spPr>
            <a:xfrm rot="12973968">
              <a:off x="3798357" y="5549153"/>
              <a:ext cx="1174798" cy="235921"/>
            </a:xfrm>
            <a:prstGeom prst="leftArrow">
              <a:avLst/>
            </a:prstGeom>
            <a:solidFill>
              <a:srgbClr val="881652"/>
            </a:solidFill>
            <a:ln>
              <a:solidFill>
                <a:srgbClr val="881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1FE25EC-E5F8-8D41-AD6F-72A1C3DE9C33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10F158-992D-254E-868D-9A95E9775CC0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3F265A7-D6CE-EF4C-A187-5B87D81AC2D3}"/>
              </a:ext>
            </a:extLst>
          </p:cNvPr>
          <p:cNvGrpSpPr/>
          <p:nvPr/>
        </p:nvGrpSpPr>
        <p:grpSpPr>
          <a:xfrm>
            <a:off x="2561706" y="1941772"/>
            <a:ext cx="1787183" cy="3096425"/>
            <a:chOff x="1670953" y="1555196"/>
            <a:chExt cx="2073457" cy="3379284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EB660FF-8C8C-7B41-B0BF-F75400278156}"/>
                </a:ext>
              </a:extLst>
            </p:cNvPr>
            <p:cNvSpPr/>
            <p:nvPr/>
          </p:nvSpPr>
          <p:spPr>
            <a:xfrm>
              <a:off x="1732730" y="2019055"/>
              <a:ext cx="2011680" cy="123530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AC2D271-A9AA-594C-893F-17F84EBE154F}"/>
                </a:ext>
              </a:extLst>
            </p:cNvPr>
            <p:cNvSpPr txBox="1"/>
            <p:nvPr/>
          </p:nvSpPr>
          <p:spPr>
            <a:xfrm>
              <a:off x="1726014" y="2350556"/>
              <a:ext cx="201168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Bactéries, champignons, virus …</a:t>
              </a:r>
            </a:p>
          </p:txBody>
        </p:sp>
        <p:sp>
          <p:nvSpPr>
            <p:cNvPr id="17" name="Légende encadrée 2 16">
              <a:extLst>
                <a:ext uri="{FF2B5EF4-FFF2-40B4-BE49-F238E27FC236}">
                  <a16:creationId xmlns:a16="http://schemas.microsoft.com/office/drawing/2014/main" id="{290E514C-2F65-164A-9165-7D1696AB2611}"/>
                </a:ext>
              </a:extLst>
            </p:cNvPr>
            <p:cNvSpPr/>
            <p:nvPr/>
          </p:nvSpPr>
          <p:spPr>
            <a:xfrm>
              <a:off x="1867287" y="1555196"/>
              <a:ext cx="1787183" cy="365351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53529"/>
                <a:gd name="adj6" fmla="val 30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D5FCA72-F11A-C340-B488-9BFC4CF6C9C9}"/>
                </a:ext>
              </a:extLst>
            </p:cNvPr>
            <p:cNvSpPr txBox="1"/>
            <p:nvPr/>
          </p:nvSpPr>
          <p:spPr>
            <a:xfrm>
              <a:off x="1918339" y="1600166"/>
              <a:ext cx="1750419" cy="302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Micro-organismes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4B1CC9B-96E5-D54F-99B9-355411C7D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4259" y="3364691"/>
              <a:ext cx="1511796" cy="139981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E5027CD-8971-9C42-9F0D-9F5CFFDD7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21" b="97302" l="4943" r="89924">
                          <a14:foregroundMark x1="20152" y1="9048" x2="20152" y2="9048"/>
                          <a14:foregroundMark x1="37072" y1="7619" x2="37072" y2="7619"/>
                          <a14:foregroundMark x1="28517" y1="5714" x2="28517" y2="5714"/>
                          <a14:foregroundMark x1="16920" y1="5079" x2="16920" y2="5079"/>
                          <a14:foregroundMark x1="5323" y1="23175" x2="5323" y2="23175"/>
                          <a14:foregroundMark x1="6274" y1="16667" x2="6274" y2="16667"/>
                          <a14:foregroundMark x1="32510" y1="51587" x2="32510" y2="51587"/>
                          <a14:foregroundMark x1="40114" y1="90952" x2="40114" y2="90952"/>
                          <a14:foregroundMark x1="39354" y1="94127" x2="39354" y2="94127"/>
                          <a14:foregroundMark x1="32510" y1="97302" x2="32510" y2="97302"/>
                          <a14:foregroundMark x1="26996" y1="5079" x2="26996" y2="5079"/>
                          <a14:foregroundMark x1="36312" y1="5079" x2="36312" y2="5079"/>
                          <a14:foregroundMark x1="18631" y1="5714" x2="18631" y2="5714"/>
                          <a14:foregroundMark x1="7795" y1="19365" x2="7795" y2="19365"/>
                          <a14:foregroundMark x1="7034" y1="18730" x2="7034" y2="18730"/>
                          <a14:foregroundMark x1="6274" y1="17937" x2="6274" y2="17937"/>
                          <a14:foregroundMark x1="6274" y1="17937" x2="6274" y2="1793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70953" y="3738862"/>
              <a:ext cx="997669" cy="1195618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E45D31B-1D39-C04C-9249-12DB5FF91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28" b="52448" l="10000" r="90000"/>
                      </a14:imgEffect>
                    </a14:imgLayer>
                  </a14:imgProps>
                </a:ext>
              </a:extLst>
            </a:blip>
            <a:srcRect b="41724"/>
            <a:stretch/>
          </p:blipFill>
          <p:spPr>
            <a:xfrm>
              <a:off x="2492853" y="4272069"/>
              <a:ext cx="1092020" cy="659271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431E94C-B1D1-E246-906B-CAC44948EFCF}"/>
              </a:ext>
            </a:extLst>
          </p:cNvPr>
          <p:cNvGrpSpPr/>
          <p:nvPr/>
        </p:nvGrpSpPr>
        <p:grpSpPr>
          <a:xfrm>
            <a:off x="379178" y="1970266"/>
            <a:ext cx="1787183" cy="3035311"/>
            <a:chOff x="3962124" y="1555196"/>
            <a:chExt cx="2011680" cy="3253213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B92E5944-347D-E340-B440-C0E08A450AD5}"/>
                </a:ext>
              </a:extLst>
            </p:cNvPr>
            <p:cNvSpPr/>
            <p:nvPr/>
          </p:nvSpPr>
          <p:spPr>
            <a:xfrm>
              <a:off x="3962124" y="2019055"/>
              <a:ext cx="2011680" cy="1175657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E4CBFFE-783D-D24D-9C4F-9C64BB069916}"/>
                </a:ext>
              </a:extLst>
            </p:cNvPr>
            <p:cNvSpPr txBox="1"/>
            <p:nvPr/>
          </p:nvSpPr>
          <p:spPr>
            <a:xfrm>
              <a:off x="3962124" y="2263924"/>
              <a:ext cx="2011680" cy="692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Insectes, acariens, nématodes auxiliaires…</a:t>
              </a:r>
            </a:p>
          </p:txBody>
        </p:sp>
        <p:sp>
          <p:nvSpPr>
            <p:cNvPr id="25" name="Légende encadrée 2 24">
              <a:extLst>
                <a:ext uri="{FF2B5EF4-FFF2-40B4-BE49-F238E27FC236}">
                  <a16:creationId xmlns:a16="http://schemas.microsoft.com/office/drawing/2014/main" id="{9831BCD9-C5FB-F147-9CD1-D3CCC4D435E9}"/>
                </a:ext>
              </a:extLst>
            </p:cNvPr>
            <p:cNvSpPr/>
            <p:nvPr/>
          </p:nvSpPr>
          <p:spPr>
            <a:xfrm>
              <a:off x="4081691" y="1555196"/>
              <a:ext cx="1787183" cy="365351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53529"/>
                <a:gd name="adj6" fmla="val 30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CD0E08F-DF0B-3D4F-86E5-7E8AB38A0641}"/>
                </a:ext>
              </a:extLst>
            </p:cNvPr>
            <p:cNvSpPr txBox="1"/>
            <p:nvPr/>
          </p:nvSpPr>
          <p:spPr>
            <a:xfrm>
              <a:off x="4127258" y="1583982"/>
              <a:ext cx="1745181" cy="296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Macro-organismes</a:t>
              </a:r>
              <a:endPara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818689-A3C4-FA4F-9680-5AC844F2B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7503" y="3293220"/>
              <a:ext cx="1724075" cy="1491092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2B6E2934-10CE-B048-BD57-CAF9AC200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5925" t="6926" r="29500" b="7520"/>
            <a:stretch/>
          </p:blipFill>
          <p:spPr>
            <a:xfrm rot="16574220">
              <a:off x="5087228" y="3241823"/>
              <a:ext cx="688011" cy="714825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85D8C3D-8751-9B4F-81A0-CBB00534C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122" t="62260" r="39302" b="2272"/>
            <a:stretch/>
          </p:blipFill>
          <p:spPr>
            <a:xfrm flipH="1">
              <a:off x="4561187" y="4394998"/>
              <a:ext cx="520973" cy="413411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630986B-F3AC-124A-9C93-8E466BE8CB67}"/>
              </a:ext>
            </a:extLst>
          </p:cNvPr>
          <p:cNvGrpSpPr/>
          <p:nvPr/>
        </p:nvGrpSpPr>
        <p:grpSpPr>
          <a:xfrm>
            <a:off x="4589499" y="1891983"/>
            <a:ext cx="2306526" cy="3099791"/>
            <a:chOff x="8266513" y="1555196"/>
            <a:chExt cx="2273688" cy="2832919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8BBDD37B-E713-7A42-92AB-EEF7F8E6F382}"/>
                </a:ext>
              </a:extLst>
            </p:cNvPr>
            <p:cNvSpPr/>
            <p:nvPr/>
          </p:nvSpPr>
          <p:spPr>
            <a:xfrm>
              <a:off x="8381723" y="2019053"/>
              <a:ext cx="2011680" cy="1002475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A1B4C226-CD7D-E144-91FA-B98C652FE99A}"/>
                </a:ext>
              </a:extLst>
            </p:cNvPr>
            <p:cNvSpPr txBox="1"/>
            <p:nvPr/>
          </p:nvSpPr>
          <p:spPr>
            <a:xfrm>
              <a:off x="8353108" y="2137149"/>
              <a:ext cx="2011680" cy="759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Substances produites par un organisme vivant qui agit sur un autre : phéromones, </a:t>
              </a:r>
              <a:r>
                <a:rPr lang="fr-F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kairomones</a:t>
              </a:r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Légende encadrée 2 35">
              <a:extLst>
                <a:ext uri="{FF2B5EF4-FFF2-40B4-BE49-F238E27FC236}">
                  <a16:creationId xmlns:a16="http://schemas.microsoft.com/office/drawing/2014/main" id="{1C90B78E-2D98-DF44-9009-81CD481E67AE}"/>
                </a:ext>
              </a:extLst>
            </p:cNvPr>
            <p:cNvSpPr/>
            <p:nvPr/>
          </p:nvSpPr>
          <p:spPr>
            <a:xfrm>
              <a:off x="8493971" y="1555196"/>
              <a:ext cx="1787183" cy="365351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53529"/>
                <a:gd name="adj6" fmla="val 30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3D5B56D-E440-394C-82D6-841E9167D8F0}"/>
                </a:ext>
              </a:extLst>
            </p:cNvPr>
            <p:cNvSpPr txBox="1"/>
            <p:nvPr/>
          </p:nvSpPr>
          <p:spPr>
            <a:xfrm>
              <a:off x="8520893" y="1600166"/>
              <a:ext cx="1774859" cy="253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Médiateurs chimiques</a:t>
              </a: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B309B532-7F0B-8F41-8A71-3AE0526C516F}"/>
                </a:ext>
              </a:extLst>
            </p:cNvPr>
            <p:cNvGrpSpPr/>
            <p:nvPr/>
          </p:nvGrpSpPr>
          <p:grpSpPr>
            <a:xfrm>
              <a:off x="8266513" y="3139487"/>
              <a:ext cx="2273688" cy="1248628"/>
              <a:chOff x="6808102" y="3872186"/>
              <a:chExt cx="2273688" cy="1248628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003663CD-FE78-D54F-9378-A4EFF40EB3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08102" y="3945157"/>
                <a:ext cx="2192694" cy="1175657"/>
              </a:xfrm>
              <a:prstGeom prst="rect">
                <a:avLst/>
              </a:prstGeom>
            </p:spPr>
          </p:pic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6419979E-1C29-CF48-AE9F-615A542AF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6566" b="97475" l="5236" r="94241">
                            <a14:foregroundMark x1="5236" y1="55556" x2="5236" y2="55556"/>
                            <a14:foregroundMark x1="41361" y1="10101" x2="41361" y2="10101"/>
                            <a14:foregroundMark x1="72775" y1="6566" x2="72775" y2="6566"/>
                            <a14:foregroundMark x1="90576" y1="31313" x2="90576" y2="31313"/>
                            <a14:foregroundMark x1="94764" y1="39899" x2="94764" y2="39899"/>
                            <a14:foregroundMark x1="94241" y1="56061" x2="94241" y2="56061"/>
                            <a14:foregroundMark x1="33508" y1="93434" x2="33508" y2="93434"/>
                            <a14:foregroundMark x1="28796" y1="97475" x2="28796" y2="9747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05481" y="4434096"/>
                <a:ext cx="606632" cy="628864"/>
              </a:xfrm>
              <a:prstGeom prst="rect">
                <a:avLst/>
              </a:prstGeom>
            </p:spPr>
          </p:pic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C745C0AB-7138-CB4F-B7DF-899C1C2ED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566" b="97475" l="5236" r="94241">
                            <a14:foregroundMark x1="5236" y1="55556" x2="5236" y2="55556"/>
                            <a14:foregroundMark x1="41361" y1="10101" x2="41361" y2="10101"/>
                            <a14:foregroundMark x1="72775" y1="6566" x2="72775" y2="6566"/>
                            <a14:foregroundMark x1="90576" y1="31313" x2="90576" y2="31313"/>
                            <a14:foregroundMark x1="94764" y1="39899" x2="94764" y2="39899"/>
                            <a14:foregroundMark x1="94241" y1="56061" x2="94241" y2="56061"/>
                            <a14:foregroundMark x1="33508" y1="93434" x2="33508" y2="93434"/>
                            <a14:foregroundMark x1="28796" y1="97475" x2="28796" y2="9747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1386375" flipH="1">
                <a:off x="8603098" y="4200072"/>
                <a:ext cx="478692" cy="496236"/>
              </a:xfrm>
              <a:prstGeom prst="rect">
                <a:avLst/>
              </a:prstGeom>
            </p:spPr>
          </p:pic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CBA65E58-2600-3244-9089-9947C9A9E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566" b="97475" l="5236" r="94241">
                            <a14:foregroundMark x1="5236" y1="55556" x2="5236" y2="55556"/>
                            <a14:foregroundMark x1="41361" y1="10101" x2="41361" y2="10101"/>
                            <a14:foregroundMark x1="72775" y1="6566" x2="72775" y2="6566"/>
                            <a14:foregroundMark x1="90576" y1="31313" x2="90576" y2="31313"/>
                            <a14:foregroundMark x1="94764" y1="39899" x2="94764" y2="39899"/>
                            <a14:foregroundMark x1="94241" y1="56061" x2="94241" y2="56061"/>
                            <a14:foregroundMark x1="33508" y1="93434" x2="33508" y2="93434"/>
                            <a14:foregroundMark x1="28796" y1="97475" x2="28796" y2="9747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8180092" flipH="1">
                <a:off x="8246264" y="3872186"/>
                <a:ext cx="478692" cy="496236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5013B89-678B-7D47-8FEC-F285C9FC44AE}"/>
                  </a:ext>
                </a:extLst>
              </p:cNvPr>
              <p:cNvSpPr/>
              <p:nvPr/>
            </p:nvSpPr>
            <p:spPr>
              <a:xfrm>
                <a:off x="7900537" y="4097390"/>
                <a:ext cx="104776" cy="1079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B2885604-DB60-1B4F-9027-B5613A6C9ECD}"/>
              </a:ext>
            </a:extLst>
          </p:cNvPr>
          <p:cNvGrpSpPr/>
          <p:nvPr/>
        </p:nvGrpSpPr>
        <p:grpSpPr>
          <a:xfrm>
            <a:off x="6967081" y="1886994"/>
            <a:ext cx="1943279" cy="3041095"/>
            <a:chOff x="6184802" y="1558073"/>
            <a:chExt cx="2018396" cy="3045731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E9B54416-ACAB-894A-AE2A-1F8873101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9685421">
              <a:off x="6882990" y="3110426"/>
              <a:ext cx="854762" cy="1493378"/>
            </a:xfrm>
            <a:prstGeom prst="rect">
              <a:avLst/>
            </a:prstGeom>
          </p:spPr>
        </p:pic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18933908-B0F9-1843-9671-DC5694E9885B}"/>
                </a:ext>
              </a:extLst>
            </p:cNvPr>
            <p:cNvSpPr/>
            <p:nvPr/>
          </p:nvSpPr>
          <p:spPr>
            <a:xfrm>
              <a:off x="6191518" y="2019054"/>
              <a:ext cx="2011680" cy="1144996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4C4E2CD6-546E-F145-B880-AC8EDA9127EE}"/>
                </a:ext>
              </a:extLst>
            </p:cNvPr>
            <p:cNvSpPr txBox="1"/>
            <p:nvPr/>
          </p:nvSpPr>
          <p:spPr>
            <a:xfrm>
              <a:off x="6184802" y="2345271"/>
              <a:ext cx="2011680" cy="462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D’origine végétale, animale ou minérale</a:t>
              </a:r>
            </a:p>
          </p:txBody>
        </p:sp>
        <p:sp>
          <p:nvSpPr>
            <p:cNvPr id="50" name="Légende encadrée 2 49">
              <a:extLst>
                <a:ext uri="{FF2B5EF4-FFF2-40B4-BE49-F238E27FC236}">
                  <a16:creationId xmlns:a16="http://schemas.microsoft.com/office/drawing/2014/main" id="{740CDBA8-8691-E04F-AB19-063623567260}"/>
                </a:ext>
              </a:extLst>
            </p:cNvPr>
            <p:cNvSpPr/>
            <p:nvPr/>
          </p:nvSpPr>
          <p:spPr>
            <a:xfrm>
              <a:off x="6303766" y="1558073"/>
              <a:ext cx="1787183" cy="365351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53529"/>
                <a:gd name="adj6" fmla="val 30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CDD74DB0-2687-B94F-9E28-5FA683B2F77F}"/>
                </a:ext>
              </a:extLst>
            </p:cNvPr>
            <p:cNvSpPr txBox="1"/>
            <p:nvPr/>
          </p:nvSpPr>
          <p:spPr>
            <a:xfrm>
              <a:off x="6295596" y="1607713"/>
              <a:ext cx="1886740" cy="277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Substances naturelles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6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8577" y="707970"/>
            <a:ext cx="5583580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>
                <a:solidFill>
                  <a:srgbClr val="881652"/>
                </a:solidFill>
                <a:latin typeface="Arial"/>
                <a:cs typeface="Arial"/>
              </a:rPr>
              <a:t>Les </a:t>
            </a:r>
            <a:r>
              <a:rPr lang="en-US" b="1" dirty="0" err="1">
                <a:solidFill>
                  <a:srgbClr val="881652"/>
                </a:solidFill>
                <a:latin typeface="Arial"/>
                <a:cs typeface="Arial"/>
              </a:rPr>
              <a:t>Stimulateurs</a:t>
            </a:r>
            <a:r>
              <a:rPr lang="en-US" b="1" dirty="0">
                <a:solidFill>
                  <a:srgbClr val="881652"/>
                </a:solidFill>
                <a:latin typeface="Arial"/>
                <a:cs typeface="Arial"/>
              </a:rPr>
              <a:t> de </a:t>
            </a:r>
            <a:r>
              <a:rPr lang="en-US" b="1" dirty="0" err="1">
                <a:solidFill>
                  <a:srgbClr val="881652"/>
                </a:solidFill>
                <a:latin typeface="Arial"/>
                <a:cs typeface="Arial"/>
              </a:rPr>
              <a:t>Défenses</a:t>
            </a:r>
            <a:r>
              <a:rPr lang="en-US" b="1" dirty="0">
                <a:solidFill>
                  <a:srgbClr val="881652"/>
                </a:solidFill>
                <a:latin typeface="Arial"/>
                <a:cs typeface="Arial"/>
              </a:rPr>
              <a:t> des </a:t>
            </a:r>
            <a:r>
              <a:rPr lang="en-US" b="1" dirty="0" err="1">
                <a:solidFill>
                  <a:srgbClr val="881652"/>
                </a:solidFill>
                <a:latin typeface="Arial"/>
                <a:cs typeface="Arial"/>
              </a:rPr>
              <a:t>Plantes</a:t>
            </a:r>
            <a:r>
              <a:rPr lang="en-US" b="1" dirty="0">
                <a:solidFill>
                  <a:srgbClr val="881652"/>
                </a:solidFill>
                <a:latin typeface="Arial"/>
                <a:cs typeface="Arial"/>
              </a:rPr>
              <a:t> (SDP)</a:t>
            </a:r>
            <a:endParaRPr lang="en-US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8E2BDAF-8738-B44C-8F4F-00E79951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12" y="8758"/>
            <a:ext cx="9144000" cy="480131"/>
          </a:xfrm>
          <a:prstGeom prst="rect">
            <a:avLst/>
          </a:prstGeom>
          <a:solidFill>
            <a:srgbClr val="8816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Contexte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définitions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EA21BC-0E0F-CC4E-B075-9693CFFB927A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36EBFF5-3976-7041-B478-4FABE2B51086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3BB5CC4-0C03-8741-8126-9AE2967146FF}"/>
              </a:ext>
            </a:extLst>
          </p:cNvPr>
          <p:cNvGrpSpPr/>
          <p:nvPr/>
        </p:nvGrpSpPr>
        <p:grpSpPr>
          <a:xfrm>
            <a:off x="368275" y="1158559"/>
            <a:ext cx="8775725" cy="2511500"/>
            <a:chOff x="168577" y="1131001"/>
            <a:chExt cx="8775725" cy="2511500"/>
          </a:xfrm>
        </p:grpSpPr>
        <p:pic>
          <p:nvPicPr>
            <p:cNvPr id="5" name="Image 4" descr="def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77" y="1131001"/>
              <a:ext cx="8741783" cy="251150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3" name="Connecteur droit 2"/>
            <p:cNvCxnSpPr>
              <a:cxnSpLocks/>
            </p:cNvCxnSpPr>
            <p:nvPr/>
          </p:nvCxnSpPr>
          <p:spPr>
            <a:xfrm>
              <a:off x="4144878" y="1625803"/>
              <a:ext cx="3681310" cy="0"/>
            </a:xfrm>
            <a:prstGeom prst="line">
              <a:avLst/>
            </a:prstGeom>
            <a:ln w="28575" cmpd="sng">
              <a:solidFill>
                <a:srgbClr val="88165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>
              <a:cxnSpLocks/>
            </p:cNvCxnSpPr>
            <p:nvPr/>
          </p:nvCxnSpPr>
          <p:spPr>
            <a:xfrm>
              <a:off x="3917339" y="1776255"/>
              <a:ext cx="2097979" cy="0"/>
            </a:xfrm>
            <a:prstGeom prst="line">
              <a:avLst/>
            </a:prstGeom>
            <a:ln w="28575" cmpd="sng">
              <a:solidFill>
                <a:srgbClr val="88165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>
              <a:cxnSpLocks/>
            </p:cNvCxnSpPr>
            <p:nvPr/>
          </p:nvCxnSpPr>
          <p:spPr>
            <a:xfrm>
              <a:off x="3050982" y="2299055"/>
              <a:ext cx="4388666" cy="0"/>
            </a:xfrm>
            <a:prstGeom prst="line">
              <a:avLst/>
            </a:prstGeom>
            <a:ln w="28575" cmpd="sng">
              <a:solidFill>
                <a:srgbClr val="88165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663B60-CE2E-4E4F-9439-054212D3ADDA}"/>
                </a:ext>
              </a:extLst>
            </p:cNvPr>
            <p:cNvSpPr/>
            <p:nvPr/>
          </p:nvSpPr>
          <p:spPr>
            <a:xfrm>
              <a:off x="8898583" y="1131001"/>
              <a:ext cx="45719" cy="2511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6173D240-4BFE-1949-8444-3E17DD39FAFE}"/>
              </a:ext>
            </a:extLst>
          </p:cNvPr>
          <p:cNvGrpSpPr/>
          <p:nvPr/>
        </p:nvGrpSpPr>
        <p:grpSpPr>
          <a:xfrm>
            <a:off x="696041" y="3466569"/>
            <a:ext cx="3759261" cy="1848257"/>
            <a:chOff x="696041" y="3466569"/>
            <a:chExt cx="3759261" cy="1848257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F33E7D91-E3FB-8743-A8F4-3AC360278BFA}"/>
                </a:ext>
              </a:extLst>
            </p:cNvPr>
            <p:cNvGrpSpPr/>
            <p:nvPr/>
          </p:nvGrpSpPr>
          <p:grpSpPr>
            <a:xfrm>
              <a:off x="746005" y="3466569"/>
              <a:ext cx="3709297" cy="1848257"/>
              <a:chOff x="677306" y="3652621"/>
              <a:chExt cx="3709297" cy="1848257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5F6A98B1-1285-6B47-BDCE-AAF6F48FF4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2871" t="18417" r="37133" b="41204"/>
              <a:stretch/>
            </p:blipFill>
            <p:spPr>
              <a:xfrm>
                <a:off x="1733016" y="4276788"/>
                <a:ext cx="795130" cy="455133"/>
              </a:xfrm>
              <a:prstGeom prst="rect">
                <a:avLst/>
              </a:prstGeom>
            </p:spPr>
          </p:pic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ABEDF14A-F4CF-804B-B9E4-AF545BF367DF}"/>
                  </a:ext>
                </a:extLst>
              </p:cNvPr>
              <p:cNvGrpSpPr/>
              <p:nvPr/>
            </p:nvGrpSpPr>
            <p:grpSpPr>
              <a:xfrm>
                <a:off x="677306" y="3871985"/>
                <a:ext cx="1055710" cy="1074210"/>
                <a:chOff x="730314" y="3739465"/>
                <a:chExt cx="1055710" cy="1074210"/>
              </a:xfrm>
            </p:grpSpPr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B6B48F26-9F6F-6A48-A0EB-BE00AF00E3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30314" y="3739465"/>
                  <a:ext cx="1055710" cy="1055710"/>
                </a:xfrm>
                <a:prstGeom prst="rect">
                  <a:avLst/>
                </a:prstGeom>
              </p:spPr>
            </p:pic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9EC03135-D52B-6D45-B078-DD910FBEC427}"/>
                    </a:ext>
                  </a:extLst>
                </p:cNvPr>
                <p:cNvSpPr txBox="1"/>
                <p:nvPr/>
              </p:nvSpPr>
              <p:spPr>
                <a:xfrm>
                  <a:off x="770166" y="4444343"/>
                  <a:ext cx="5629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SDP</a:t>
                  </a:r>
                </a:p>
              </p:txBody>
            </p:sp>
          </p:grp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78395361-2CC2-EB4C-9B00-EA86EBFD8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538346" y="3652621"/>
                <a:ext cx="1848257" cy="1848257"/>
              </a:xfrm>
              <a:prstGeom prst="rect">
                <a:avLst/>
              </a:prstGeom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3EC3CD0-62F3-CC4B-8775-FD62194B54B9}"/>
                  </a:ext>
                </a:extLst>
              </p:cNvPr>
              <p:cNvSpPr txBox="1"/>
              <p:nvPr/>
            </p:nvSpPr>
            <p:spPr>
              <a:xfrm>
                <a:off x="2967777" y="4329188"/>
                <a:ext cx="10168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défenses</a:t>
                </a:r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71B5278E-49C4-CC42-93FF-00EDD50414A1}"/>
                </a:ext>
              </a:extLst>
            </p:cNvPr>
            <p:cNvSpPr txBox="1"/>
            <p:nvPr/>
          </p:nvSpPr>
          <p:spPr>
            <a:xfrm>
              <a:off x="696041" y="4730126"/>
              <a:ext cx="780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éliciteur</a:t>
              </a:r>
              <a:endParaRPr lang="fr-FR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CFA86C5C-BD71-E44F-AFBC-E43D9EC17AC1}"/>
              </a:ext>
            </a:extLst>
          </p:cNvPr>
          <p:cNvGrpSpPr/>
          <p:nvPr/>
        </p:nvGrpSpPr>
        <p:grpSpPr>
          <a:xfrm>
            <a:off x="1569051" y="5205421"/>
            <a:ext cx="4083966" cy="1366217"/>
            <a:chOff x="1569051" y="5205421"/>
            <a:chExt cx="4083966" cy="136621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CC67B04-2B12-3E4E-8A9D-3F827816D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8732" y="5205421"/>
              <a:ext cx="2044285" cy="114084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2EE3884-2481-9A42-A7F5-F88D9F2A7680}"/>
                </a:ext>
              </a:extLst>
            </p:cNvPr>
            <p:cNvGrpSpPr/>
            <p:nvPr/>
          </p:nvGrpSpPr>
          <p:grpSpPr>
            <a:xfrm>
              <a:off x="1894537" y="5238737"/>
              <a:ext cx="1055710" cy="1074210"/>
              <a:chOff x="730314" y="3739465"/>
              <a:chExt cx="1055710" cy="1074210"/>
            </a:xfrm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C65FEF73-9313-BF4B-949E-865135064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30314" y="3739465"/>
                <a:ext cx="1055710" cy="1055710"/>
              </a:xfrm>
              <a:prstGeom prst="rect">
                <a:avLst/>
              </a:prstGeom>
            </p:spPr>
          </p:pic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3074823-CCC0-404E-92A7-1C4D29A38077}"/>
                  </a:ext>
                </a:extLst>
              </p:cNvPr>
              <p:cNvSpPr txBox="1"/>
              <p:nvPr/>
            </p:nvSpPr>
            <p:spPr>
              <a:xfrm>
                <a:off x="770166" y="4444343"/>
                <a:ext cx="562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SDP</a:t>
                </a:r>
              </a:p>
            </p:txBody>
          </p:sp>
        </p:grp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B2CA2FF-F038-FA4E-85FA-E5186E229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871" t="18417" r="37133" b="41204"/>
            <a:stretch/>
          </p:blipFill>
          <p:spPr>
            <a:xfrm>
              <a:off x="2865141" y="5548276"/>
              <a:ext cx="795130" cy="455133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A4AA1E2-865C-6448-B575-28B613E97B22}"/>
                </a:ext>
              </a:extLst>
            </p:cNvPr>
            <p:cNvSpPr txBox="1"/>
            <p:nvPr/>
          </p:nvSpPr>
          <p:spPr>
            <a:xfrm>
              <a:off x="1569051" y="6263861"/>
              <a:ext cx="13492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potentialisateur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891480D-ED2B-D941-89C8-24BCE1578310}"/>
              </a:ext>
            </a:extLst>
          </p:cNvPr>
          <p:cNvGrpSpPr/>
          <p:nvPr/>
        </p:nvGrpSpPr>
        <p:grpSpPr>
          <a:xfrm>
            <a:off x="5208310" y="4311072"/>
            <a:ext cx="3819200" cy="2929541"/>
            <a:chOff x="5208310" y="4311072"/>
            <a:chExt cx="3819200" cy="292954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8EC8D18-BCCF-4F4B-8CE2-EF76054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97969" y="4311072"/>
              <a:ext cx="2929541" cy="2929541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B3D284E-BFB3-6B49-8698-B95ED7AC29CA}"/>
                </a:ext>
              </a:extLst>
            </p:cNvPr>
            <p:cNvSpPr txBox="1"/>
            <p:nvPr/>
          </p:nvSpPr>
          <p:spPr>
            <a:xfrm>
              <a:off x="6950055" y="5450355"/>
              <a:ext cx="1318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défenses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BF48E49-EC79-9A46-8630-2D64ECC75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871" t="18417" r="37133" b="41204"/>
            <a:stretch/>
          </p:blipFill>
          <p:spPr>
            <a:xfrm>
              <a:off x="5394972" y="5548276"/>
              <a:ext cx="795130" cy="455133"/>
            </a:xfrm>
            <a:prstGeom prst="rect">
              <a:avLst/>
            </a:prstGeom>
          </p:spPr>
        </p:pic>
        <p:sp>
          <p:nvSpPr>
            <p:cNvPr id="33" name="Éclair 32">
              <a:extLst>
                <a:ext uri="{FF2B5EF4-FFF2-40B4-BE49-F238E27FC236}">
                  <a16:creationId xmlns:a16="http://schemas.microsoft.com/office/drawing/2014/main" id="{CF9ABEA7-5BD9-604A-9993-BF6CE64F5C3F}"/>
                </a:ext>
              </a:extLst>
            </p:cNvPr>
            <p:cNvSpPr/>
            <p:nvPr/>
          </p:nvSpPr>
          <p:spPr>
            <a:xfrm rot="668673">
              <a:off x="5429263" y="5077066"/>
              <a:ext cx="455884" cy="519118"/>
            </a:xfrm>
            <a:prstGeom prst="lightningBol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95B6549-BEBB-2B4C-A1A2-C82FFE288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33" b="89778" l="3556" r="93778">
                          <a14:foregroundMark x1="60889" y1="19556" x2="35111" y2="20000"/>
                          <a14:foregroundMark x1="35111" y1="20000" x2="49778" y2="44000"/>
                          <a14:foregroundMark x1="49778" y1="44000" x2="68000" y2="26222"/>
                          <a14:foregroundMark x1="68000" y1="26222" x2="63111" y2="19556"/>
                          <a14:foregroundMark x1="37333" y1="50667" x2="71556" y2="52000"/>
                          <a14:foregroundMark x1="71556" y1="52000" x2="50222" y2="36889"/>
                          <a14:foregroundMark x1="50222" y1="36889" x2="30222" y2="44889"/>
                          <a14:foregroundMark x1="47556" y1="44889" x2="51556" y2="42667"/>
                          <a14:foregroundMark x1="36889" y1="52889" x2="72000" y2="57778"/>
                          <a14:foregroundMark x1="72000" y1="57778" x2="47111" y2="62222"/>
                          <a14:foregroundMark x1="47111" y1="62222" x2="70222" y2="57333"/>
                          <a14:foregroundMark x1="58222" y1="26222" x2="40444" y2="25333"/>
                          <a14:foregroundMark x1="53778" y1="43556" x2="29333" y2="55111"/>
                          <a14:foregroundMark x1="29333" y1="55111" x2="61333" y2="67556"/>
                          <a14:foregroundMark x1="61333" y1="67556" x2="79111" y2="46222"/>
                          <a14:foregroundMark x1="79111" y1="46222" x2="52889" y2="42667"/>
                          <a14:foregroundMark x1="52889" y1="42667" x2="51556" y2="43556"/>
                          <a14:foregroundMark x1="64889" y1="19556" x2="32889" y2="18667"/>
                          <a14:foregroundMark x1="32889" y1="18667" x2="26667" y2="46222"/>
                          <a14:foregroundMark x1="26667" y1="46222" x2="45333" y2="67556"/>
                          <a14:foregroundMark x1="45333" y1="67556" x2="70667" y2="64444"/>
                          <a14:foregroundMark x1="70667" y1="64444" x2="70222" y2="37778"/>
                          <a14:foregroundMark x1="70222" y1="37778" x2="64000" y2="18222"/>
                          <a14:foregroundMark x1="40000" y1="21778" x2="34667" y2="22667"/>
                          <a14:foregroundMark x1="35556" y1="25778" x2="34222" y2="25778"/>
                          <a14:foregroundMark x1="36000" y1="29333" x2="51556" y2="48889"/>
                          <a14:foregroundMark x1="51556" y1="48889" x2="33333" y2="25333"/>
                          <a14:foregroundMark x1="33333" y1="25333" x2="39111" y2="35556"/>
                          <a14:foregroundMark x1="62222" y1="42222" x2="60000" y2="42667"/>
                          <a14:foregroundMark x1="58222" y1="46222" x2="58222" y2="50222"/>
                          <a14:foregroundMark x1="8000" y1="48444" x2="8444" y2="74222"/>
                          <a14:foregroundMark x1="8000" y1="68000" x2="3556" y2="72889"/>
                          <a14:foregroundMark x1="89507" y1="72754" x2="90222" y2="81333"/>
                          <a14:foregroundMark x1="88444" y1="60000" x2="88820" y2="64515"/>
                          <a14:foregroundMark x1="92889" y1="76444" x2="94222" y2="81778"/>
                          <a14:foregroundMark x1="39556" y1="9333" x2="26667" y2="10667"/>
                          <a14:foregroundMark x1="23111" y1="88889" x2="26222" y2="89333"/>
                          <a14:backgroundMark x1="87111" y1="68000" x2="87111" y2="71111"/>
                          <a14:backgroundMark x1="87111" y1="66222" x2="87111" y2="65778"/>
                          <a14:backgroundMark x1="87111" y1="64889" x2="88889" y2="72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08310" y="4473371"/>
              <a:ext cx="771147" cy="771147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A3710B4-CDAF-6545-8FFF-D42B9B626D44}"/>
              </a:ext>
            </a:extLst>
          </p:cNvPr>
          <p:cNvSpPr txBox="1"/>
          <p:nvPr/>
        </p:nvSpPr>
        <p:spPr>
          <a:xfrm>
            <a:off x="-26193" y="6482977"/>
            <a:ext cx="15905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i="1" dirty="0">
                <a:latin typeface="Arial" panose="020B0604020202020204" pitchFamily="34" charset="0"/>
                <a:cs typeface="Arial" panose="020B0604020202020204" pitchFamily="34" charset="0"/>
              </a:rPr>
              <a:t>* Réseau Mixte Technologique</a:t>
            </a:r>
          </a:p>
        </p:txBody>
      </p:sp>
    </p:spTree>
    <p:extLst>
      <p:ext uri="{BB962C8B-B14F-4D97-AF65-F5344CB8AC3E}">
        <p14:creationId xmlns:p14="http://schemas.microsoft.com/office/powerpoint/2010/main" val="258810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4654" y="734996"/>
            <a:ext cx="56719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altLang="ja-JP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Efficacité variable </a:t>
            </a:r>
            <a:r>
              <a:rPr lang="fr-FR" altLang="ja-JP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d’un SDP…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altLang="ja-JP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altLang="ja-JP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…mais un SDP </a:t>
            </a:r>
            <a:r>
              <a:rPr lang="fr-FR" altLang="ja-JP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n’est pas </a:t>
            </a:r>
            <a:r>
              <a:rPr lang="fr-FR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fr-FR" altLang="ja-JP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 simple » </a:t>
            </a:r>
            <a:r>
              <a:rPr lang="fr-FR" altLang="ja-JP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fongicide</a:t>
            </a:r>
            <a:r>
              <a:rPr lang="fr-FR" altLang="ja-JP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 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BFAC2C52-55E1-7D40-96AC-FC6B92A56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4"/>
            <a:ext cx="9144000" cy="480131"/>
          </a:xfrm>
          <a:prstGeom prst="rect">
            <a:avLst/>
          </a:prstGeom>
          <a:solidFill>
            <a:srgbClr val="8816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Contexte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définitions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71634E-DB21-1C4F-8629-6C4ECBFC1ED7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EDCD0E8-5810-6845-944D-3B16F1586448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51F77A8-892F-8343-8A2F-2AAD29FAF4AB}"/>
              </a:ext>
            </a:extLst>
          </p:cNvPr>
          <p:cNvGrpSpPr/>
          <p:nvPr/>
        </p:nvGrpSpPr>
        <p:grpSpPr>
          <a:xfrm>
            <a:off x="1291773" y="2058745"/>
            <a:ext cx="7481029" cy="4199802"/>
            <a:chOff x="1291773" y="2058745"/>
            <a:chExt cx="7481029" cy="4199802"/>
          </a:xfrm>
        </p:grpSpPr>
        <p:sp>
          <p:nvSpPr>
            <p:cNvPr id="13" name="Rectangle 12"/>
            <p:cNvSpPr/>
            <p:nvPr/>
          </p:nvSpPr>
          <p:spPr>
            <a:xfrm>
              <a:off x="1291773" y="5242884"/>
              <a:ext cx="74810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fr-FR" altLang="ja-JP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 d’action très différent</a:t>
              </a:r>
              <a:endParaRPr lang="fr-FR" altLang="ja-JP" sz="2000" b="1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endParaRPr lang="fr-FR" altLang="ja-JP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altLang="ja-JP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Performance immunitaire liée à l’</a:t>
              </a:r>
              <a:r>
                <a:rPr lang="fr-FR" altLang="ja-JP" sz="2000" b="1" dirty="0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état physiologique </a:t>
              </a:r>
              <a:r>
                <a:rPr lang="fr-FR" altLang="ja-JP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de la plante</a:t>
              </a: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76B5F44-B4AF-4244-BD1C-0DADE0E28A1A}"/>
                </a:ext>
              </a:extLst>
            </p:cNvPr>
            <p:cNvGrpSpPr/>
            <p:nvPr/>
          </p:nvGrpSpPr>
          <p:grpSpPr>
            <a:xfrm>
              <a:off x="1566064" y="2058745"/>
              <a:ext cx="6889696" cy="2990600"/>
              <a:chOff x="1566064" y="2058745"/>
              <a:chExt cx="6889696" cy="2990600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2">
                <a:lum contrast="20000"/>
              </a:blip>
              <a:stretch>
                <a:fillRect/>
              </a:stretch>
            </p:blipFill>
            <p:spPr>
              <a:xfrm>
                <a:off x="1566064" y="2058745"/>
                <a:ext cx="5330676" cy="29906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969762" y="3339855"/>
                <a:ext cx="1834287" cy="16307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3"/>
              <a:srcRect l="3077" t="24470" r="39128"/>
              <a:stretch/>
            </p:blipFill>
            <p:spPr>
              <a:xfrm>
                <a:off x="4875674" y="3230093"/>
                <a:ext cx="1849965" cy="1648385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590117" y="3554045"/>
                <a:ext cx="1865643" cy="646331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altLang="ja-JP" b="1" dirty="0">
                    <a:latin typeface="Arial"/>
                    <a:cs typeface="Arial"/>
                  </a:rPr>
                  <a:t>Réponses immunitaires</a:t>
                </a:r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EA0AA5F-7B14-8F48-95F0-E6B943F313EC}"/>
                  </a:ext>
                </a:extLst>
              </p:cNvPr>
              <p:cNvSpPr txBox="1"/>
              <p:nvPr/>
            </p:nvSpPr>
            <p:spPr>
              <a:xfrm>
                <a:off x="6768785" y="2071274"/>
                <a:ext cx="7072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0433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(SDP)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38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-9939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7E1CB0F-7485-E047-BD62-9A7979405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80131"/>
          </a:xfrm>
          <a:prstGeom prst="rect">
            <a:avLst/>
          </a:prstGeom>
          <a:solidFill>
            <a:srgbClr val="8816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Contexte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définitions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451E4A-9D18-5F44-9ACF-C7485F979D33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3D0E3F2-0997-8E4F-8163-25D3058CA73A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60FCE2F-0DF9-C14C-8647-8A4AE508096D}"/>
              </a:ext>
            </a:extLst>
          </p:cNvPr>
          <p:cNvGrpSpPr/>
          <p:nvPr/>
        </p:nvGrpSpPr>
        <p:grpSpPr>
          <a:xfrm>
            <a:off x="221653" y="710921"/>
            <a:ext cx="8700694" cy="4691112"/>
            <a:chOff x="221653" y="710921"/>
            <a:chExt cx="8700694" cy="4691112"/>
          </a:xfrm>
        </p:grpSpPr>
        <p:pic>
          <p:nvPicPr>
            <p:cNvPr id="19" name="Image 18" descr="EBIC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7445" y="1994550"/>
              <a:ext cx="1627336" cy="670462"/>
            </a:xfrm>
            <a:prstGeom prst="rect">
              <a:avLst/>
            </a:prstGeom>
          </p:spPr>
        </p:pic>
        <p:sp>
          <p:nvSpPr>
            <p:cNvPr id="11" name="Organigramme : Alternative 4"/>
            <p:cNvSpPr/>
            <p:nvPr/>
          </p:nvSpPr>
          <p:spPr>
            <a:xfrm>
              <a:off x="221653" y="3154609"/>
              <a:ext cx="8700694" cy="2247424"/>
            </a:xfrm>
            <a:prstGeom prst="flowChartAlternateProcess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fr-FR" i="1" dirty="0">
                  <a:solidFill>
                    <a:schemeClr val="tx1"/>
                  </a:solidFill>
                  <a:latin typeface="Arial"/>
                  <a:cs typeface="Arial"/>
                </a:rPr>
                <a:t> … une /des substance(s) et/ou des micro-organismes dont la fonction, lorsqu’appliqués aux plantes ou à la rhizosphère, est la </a:t>
              </a:r>
              <a:r>
                <a:rPr lang="fr-FR" b="1" i="1" dirty="0">
                  <a:solidFill>
                    <a:schemeClr val="tx1"/>
                  </a:solidFill>
                  <a:latin typeface="Arial"/>
                  <a:cs typeface="Arial"/>
                </a:rPr>
                <a:t>stimulation des processus naturels</a:t>
              </a:r>
              <a:r>
                <a:rPr lang="fr-FR" i="1" dirty="0">
                  <a:solidFill>
                    <a:schemeClr val="tx1"/>
                  </a:solidFill>
                  <a:latin typeface="Arial"/>
                  <a:cs typeface="Arial"/>
                </a:rPr>
                <a:t> qui favorisent/améliorent :</a:t>
              </a:r>
            </a:p>
            <a:p>
              <a:pPr marL="2154238" indent="-342900">
                <a:buFontTx/>
                <a:buChar char="-"/>
              </a:pPr>
              <a:r>
                <a:rPr lang="fr-FR" i="1" dirty="0">
                  <a:solidFill>
                    <a:schemeClr val="tx1"/>
                  </a:solidFill>
                  <a:latin typeface="Arial"/>
                  <a:cs typeface="Arial"/>
                </a:rPr>
                <a:t>l’absorption ou l’utilisation des </a:t>
              </a:r>
              <a:r>
                <a:rPr lang="fr-FR" b="1" i="1" dirty="0">
                  <a:solidFill>
                    <a:schemeClr val="tx1"/>
                  </a:solidFill>
                  <a:latin typeface="Arial"/>
                  <a:cs typeface="Arial"/>
                </a:rPr>
                <a:t>nutriments</a:t>
              </a:r>
              <a:r>
                <a:rPr lang="fr-FR" i="1" dirty="0">
                  <a:solidFill>
                    <a:schemeClr val="tx1"/>
                  </a:solidFill>
                  <a:latin typeface="Arial"/>
                  <a:cs typeface="Arial"/>
                </a:rPr>
                <a:t>, </a:t>
              </a:r>
            </a:p>
            <a:p>
              <a:pPr marL="2154238" indent="-342900">
                <a:buFontTx/>
                <a:buChar char="-"/>
              </a:pPr>
              <a:r>
                <a:rPr lang="fr-FR" i="1" dirty="0">
                  <a:solidFill>
                    <a:schemeClr val="tx1"/>
                  </a:solidFill>
                  <a:latin typeface="Arial"/>
                  <a:cs typeface="Arial"/>
                </a:rPr>
                <a:t>la tolérance aux </a:t>
              </a:r>
              <a:r>
                <a:rPr lang="fr-FR" b="1" i="1" dirty="0">
                  <a:solidFill>
                    <a:schemeClr val="tx1"/>
                  </a:solidFill>
                  <a:latin typeface="Arial"/>
                  <a:cs typeface="Arial"/>
                </a:rPr>
                <a:t>stress abiotiques</a:t>
              </a:r>
              <a:r>
                <a:rPr lang="fr-FR" i="1" dirty="0">
                  <a:solidFill>
                    <a:schemeClr val="tx1"/>
                  </a:solidFill>
                  <a:latin typeface="Arial"/>
                  <a:cs typeface="Arial"/>
                </a:rPr>
                <a:t>, </a:t>
              </a:r>
            </a:p>
            <a:p>
              <a:pPr marL="2154238" indent="-342900">
                <a:buFontTx/>
                <a:buChar char="-"/>
              </a:pPr>
              <a:r>
                <a:rPr lang="fr-FR" i="1" dirty="0">
                  <a:solidFill>
                    <a:schemeClr val="tx1"/>
                  </a:solidFill>
                  <a:latin typeface="Arial"/>
                  <a:cs typeface="Arial"/>
                </a:rPr>
                <a:t>ou la qualité ou le rendement de la</a:t>
              </a:r>
              <a:r>
                <a:rPr lang="fr-FR" b="1" i="1" dirty="0">
                  <a:solidFill>
                    <a:schemeClr val="tx1"/>
                  </a:solidFill>
                  <a:latin typeface="Arial"/>
                  <a:cs typeface="Arial"/>
                </a:rPr>
                <a:t> culture</a:t>
              </a:r>
              <a:r>
                <a:rPr lang="fr-FR" i="1" dirty="0">
                  <a:solidFill>
                    <a:schemeClr val="tx1"/>
                  </a:solidFill>
                  <a:latin typeface="Arial"/>
                  <a:cs typeface="Arial"/>
                </a:rPr>
                <a:t>, </a:t>
              </a:r>
            </a:p>
            <a:p>
              <a:pPr algn="ctr"/>
              <a:r>
                <a:rPr lang="fr-FR" i="1" dirty="0">
                  <a:solidFill>
                    <a:schemeClr val="tx1"/>
                  </a:solidFill>
                  <a:latin typeface="Arial"/>
                  <a:cs typeface="Arial"/>
                </a:rPr>
                <a:t>indépendamment de la présence de nutriments. </a:t>
              </a:r>
              <a:r>
                <a:rPr lang="fr-FR" i="1" baseline="30000" dirty="0">
                  <a:solidFill>
                    <a:schemeClr val="tx1"/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2" name="ZoneTexte 1">
              <a:extLst>
                <a:ext uri="{FF2B5EF4-FFF2-40B4-BE49-F238E27FC236}">
                  <a16:creationId xmlns:a16="http://schemas.microsoft.com/office/drawing/2014/main" id="{B7C3A002-3FB7-B043-B4A8-A0F23748E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653" y="941318"/>
              <a:ext cx="2215671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200" dirty="0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Les </a:t>
              </a:r>
              <a:r>
                <a:rPr lang="en-US" sz="2200" dirty="0" err="1">
                  <a:solidFill>
                    <a:srgbClr val="8816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biostimulants</a:t>
              </a:r>
              <a:endParaRPr lang="en-US" sz="2200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F65346C-9CA1-B749-B1A4-83717EDE7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36" t="37943" r="4042" b="2639"/>
            <a:stretch/>
          </p:blipFill>
          <p:spPr>
            <a:xfrm>
              <a:off x="3073969" y="710921"/>
              <a:ext cx="1269766" cy="123374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89655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3E5AB5D2-389D-6346-89A7-D6E8C7852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80131"/>
          </a:xfrm>
          <a:prstGeom prst="rect">
            <a:avLst/>
          </a:prstGeom>
          <a:solidFill>
            <a:srgbClr val="8816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Contexte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définitions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DCFA90-D737-694D-9FD8-512860CDB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8" b="82804"/>
          <a:stretch/>
        </p:blipFill>
        <p:spPr>
          <a:xfrm>
            <a:off x="373774" y="4777361"/>
            <a:ext cx="8770226" cy="99335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D32B918-B56F-5C41-B461-47EC74C8E3F4}"/>
              </a:ext>
            </a:extLst>
          </p:cNvPr>
          <p:cNvSpPr txBox="1"/>
          <p:nvPr/>
        </p:nvSpPr>
        <p:spPr>
          <a:xfrm>
            <a:off x="0" y="6394492"/>
            <a:ext cx="9142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Calvo </a:t>
            </a:r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., 2014 ; Dujardin, 2015</a:t>
            </a:r>
            <a:endParaRPr 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679709D-09FE-BD47-86A1-3F3A8DADEE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21"/>
          <a:stretch/>
        </p:blipFill>
        <p:spPr>
          <a:xfrm>
            <a:off x="570156" y="937965"/>
            <a:ext cx="7189822" cy="29831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9886C1-3F7A-E145-851A-D7E3AEE0D244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8E8AB9-8662-E84C-A543-95E2B30E13A0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EA25FA-FEF5-9D43-A003-48E2A48340D7}"/>
              </a:ext>
            </a:extLst>
          </p:cNvPr>
          <p:cNvSpPr txBox="1"/>
          <p:nvPr/>
        </p:nvSpPr>
        <p:spPr>
          <a:xfrm>
            <a:off x="763040" y="719373"/>
            <a:ext cx="680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/>
                <a:cs typeface="Arial"/>
              </a:rPr>
              <a:t>Les biostimulants sont </a:t>
            </a:r>
            <a:r>
              <a:rPr lang="fr-FR" b="1" dirty="0">
                <a:solidFill>
                  <a:srgbClr val="881652"/>
                </a:solidFill>
                <a:latin typeface="Arial"/>
                <a:cs typeface="Arial"/>
              </a:rPr>
              <a:t>définis et classés selon leur nature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2DFC621-1442-FA45-987C-579A4A734C58}"/>
              </a:ext>
            </a:extLst>
          </p:cNvPr>
          <p:cNvGrpSpPr/>
          <p:nvPr/>
        </p:nvGrpSpPr>
        <p:grpSpPr>
          <a:xfrm>
            <a:off x="308612" y="3304986"/>
            <a:ext cx="7834652" cy="1115943"/>
            <a:chOff x="308612" y="3304986"/>
            <a:chExt cx="7834652" cy="111594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0DE87DC-56D8-A944-8957-D5E12877EBEF}"/>
                </a:ext>
              </a:extLst>
            </p:cNvPr>
            <p:cNvSpPr txBox="1"/>
            <p:nvPr/>
          </p:nvSpPr>
          <p:spPr>
            <a:xfrm>
              <a:off x="1490368" y="3315460"/>
              <a:ext cx="143922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Micro-organismes vivants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6A4ECBD-7E13-5B40-AFE4-93213536FA2E}"/>
                </a:ext>
              </a:extLst>
            </p:cNvPr>
            <p:cNvSpPr txBox="1"/>
            <p:nvPr/>
          </p:nvSpPr>
          <p:spPr>
            <a:xfrm>
              <a:off x="308612" y="3315459"/>
              <a:ext cx="123667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Extraits d’algues ou de plantes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1ABF5FD-6917-524D-8CEB-12C1BCBD29F9}"/>
                </a:ext>
              </a:extLst>
            </p:cNvPr>
            <p:cNvSpPr txBox="1"/>
            <p:nvPr/>
          </p:nvSpPr>
          <p:spPr>
            <a:xfrm>
              <a:off x="308612" y="3959264"/>
              <a:ext cx="107146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Extraits protéiques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457898C-B707-D247-A1B3-9FC94A8A0FD7}"/>
                </a:ext>
              </a:extLst>
            </p:cNvPr>
            <p:cNvSpPr txBox="1"/>
            <p:nvPr/>
          </p:nvSpPr>
          <p:spPr>
            <a:xfrm>
              <a:off x="2929590" y="3306811"/>
              <a:ext cx="150512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non xénobiotiques (hormones)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DE8538B-1F73-644F-8BE4-77A61948A73F}"/>
                </a:ext>
              </a:extLst>
            </p:cNvPr>
            <p:cNvSpPr txBox="1"/>
            <p:nvPr/>
          </p:nvSpPr>
          <p:spPr>
            <a:xfrm>
              <a:off x="4335854" y="3304987"/>
              <a:ext cx="125573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Xénobiotiques </a:t>
              </a:r>
            </a:p>
            <a:p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2275013-8B56-0040-84BA-0CF1E3906ED7}"/>
                </a:ext>
              </a:extLst>
            </p:cNvPr>
            <p:cNvSpPr txBox="1"/>
            <p:nvPr/>
          </p:nvSpPr>
          <p:spPr>
            <a:xfrm>
              <a:off x="5756734" y="3304986"/>
              <a:ext cx="123667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Substances humiques</a:t>
              </a:r>
            </a:p>
            <a:p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2626609-DEAE-8549-9658-3D0706DB0355}"/>
                </a:ext>
              </a:extLst>
            </p:cNvPr>
            <p:cNvSpPr txBox="1"/>
            <p:nvPr/>
          </p:nvSpPr>
          <p:spPr>
            <a:xfrm>
              <a:off x="6906592" y="3324044"/>
              <a:ext cx="123667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Poudres de roche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770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3E5AB5D2-389D-6346-89A7-D6E8C7852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80131"/>
          </a:xfrm>
          <a:prstGeom prst="rect">
            <a:avLst/>
          </a:prstGeom>
          <a:solidFill>
            <a:srgbClr val="8816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Contexte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définitions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1">
            <a:extLst>
              <a:ext uri="{FF2B5EF4-FFF2-40B4-BE49-F238E27FC236}">
                <a16:creationId xmlns:a16="http://schemas.microsoft.com/office/drawing/2014/main" id="{FA977E6F-A548-D845-BC31-59AB76CAC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49" y="695202"/>
            <a:ext cx="5916428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Effets</a:t>
            </a:r>
            <a:r>
              <a:rPr lang="en-US" sz="2000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observés</a:t>
            </a:r>
            <a:r>
              <a:rPr lang="en-US" sz="2000" dirty="0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2000" dirty="0" err="1">
                <a:solidFill>
                  <a:srgbClr val="8816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revendiqués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vigne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autres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plantes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3B7F6A-B33D-2445-8172-9F588EFB4797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A2F69B-8036-B043-8A13-070C07E8677A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F82425F-1801-504D-B748-36B7267158C6}"/>
              </a:ext>
            </a:extLst>
          </p:cNvPr>
          <p:cNvGrpSpPr/>
          <p:nvPr/>
        </p:nvGrpSpPr>
        <p:grpSpPr>
          <a:xfrm>
            <a:off x="608449" y="1661121"/>
            <a:ext cx="7946039" cy="4358090"/>
            <a:chOff x="853348" y="1576307"/>
            <a:chExt cx="7946039" cy="435809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272EF00-C51F-BD4E-AA83-30ADABF5B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3720" t="11807" r="15584" b="34392"/>
            <a:stretch/>
          </p:blipFill>
          <p:spPr>
            <a:xfrm>
              <a:off x="853348" y="1576307"/>
              <a:ext cx="7946039" cy="435809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AA84C0C-578A-574F-B572-06E70957337E}"/>
                </a:ext>
              </a:extLst>
            </p:cNvPr>
            <p:cNvSpPr/>
            <p:nvPr/>
          </p:nvSpPr>
          <p:spPr>
            <a:xfrm>
              <a:off x="3000374" y="1576307"/>
              <a:ext cx="3300413" cy="43580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C2780B-9FD3-1344-9598-D4A5599B7E39}"/>
                </a:ext>
              </a:extLst>
            </p:cNvPr>
            <p:cNvSpPr/>
            <p:nvPr/>
          </p:nvSpPr>
          <p:spPr>
            <a:xfrm>
              <a:off x="6172651" y="4178966"/>
              <a:ext cx="271012" cy="1264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E5996EE-716C-2641-A0D3-65254B40F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5727" y="1869090"/>
              <a:ext cx="3144010" cy="3574448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86A2150C-4907-584B-BAAA-A62D061B1A03}"/>
                </a:ext>
              </a:extLst>
            </p:cNvPr>
            <p:cNvSpPr/>
            <p:nvPr/>
          </p:nvSpPr>
          <p:spPr>
            <a:xfrm>
              <a:off x="3290207" y="2686050"/>
              <a:ext cx="416379" cy="41637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 : avec coin arrondi 10">
              <a:extLst>
                <a:ext uri="{FF2B5EF4-FFF2-40B4-BE49-F238E27FC236}">
                  <a16:creationId xmlns:a16="http://schemas.microsoft.com/office/drawing/2014/main" id="{F20D5FF8-4DD0-7A4C-8CAE-4CF8ABFB0296}"/>
                </a:ext>
              </a:extLst>
            </p:cNvPr>
            <p:cNvSpPr/>
            <p:nvPr/>
          </p:nvSpPr>
          <p:spPr>
            <a:xfrm>
              <a:off x="2661558" y="2106386"/>
              <a:ext cx="474170" cy="375557"/>
            </a:xfrm>
            <a:prstGeom prst="round1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 : avec coin arrondi 11">
              <a:extLst>
                <a:ext uri="{FF2B5EF4-FFF2-40B4-BE49-F238E27FC236}">
                  <a16:creationId xmlns:a16="http://schemas.microsoft.com/office/drawing/2014/main" id="{D87296CF-6F37-DF40-A8C3-844865F4A6F6}"/>
                </a:ext>
              </a:extLst>
            </p:cNvPr>
            <p:cNvSpPr/>
            <p:nvPr/>
          </p:nvSpPr>
          <p:spPr>
            <a:xfrm>
              <a:off x="2728886" y="3341061"/>
              <a:ext cx="474170" cy="375557"/>
            </a:xfrm>
            <a:prstGeom prst="round1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D20538B7-171F-7442-BACF-1BD4E77EEA2F}"/>
                </a:ext>
              </a:extLst>
            </p:cNvPr>
            <p:cNvCxnSpPr/>
            <p:nvPr/>
          </p:nvCxnSpPr>
          <p:spPr>
            <a:xfrm>
              <a:off x="2661558" y="2106386"/>
              <a:ext cx="628649" cy="65314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6DD9DAB-20F8-D045-9C5F-AFE782E433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3938" y="1751212"/>
              <a:ext cx="1335799" cy="54295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6ADF47B-57EF-544B-9D50-A6DE102623D9}"/>
                </a:ext>
              </a:extLst>
            </p:cNvPr>
            <p:cNvSpPr/>
            <p:nvPr/>
          </p:nvSpPr>
          <p:spPr>
            <a:xfrm>
              <a:off x="5863358" y="2378757"/>
              <a:ext cx="416379" cy="41637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C6D299E6-BF8B-EA41-A30B-C6DE9BA86903}"/>
                </a:ext>
              </a:extLst>
            </p:cNvPr>
            <p:cNvCxnSpPr>
              <a:cxnSpLocks/>
            </p:cNvCxnSpPr>
            <p:nvPr/>
          </p:nvCxnSpPr>
          <p:spPr>
            <a:xfrm>
              <a:off x="6086478" y="2791793"/>
              <a:ext cx="193259" cy="38666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CFAD5470-D861-804D-842F-26144640D1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1837" y="4294414"/>
              <a:ext cx="831826" cy="26701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C76EF93B-65EB-1B4A-9988-ED7404EC10C6}"/>
                </a:ext>
              </a:extLst>
            </p:cNvPr>
            <p:cNvSpPr/>
            <p:nvPr/>
          </p:nvSpPr>
          <p:spPr>
            <a:xfrm>
              <a:off x="3608737" y="4431497"/>
              <a:ext cx="416379" cy="41637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4D9F4675-7074-C241-8214-423242B989DE}"/>
                </a:ext>
              </a:extLst>
            </p:cNvPr>
            <p:cNvCxnSpPr>
              <a:cxnSpLocks/>
            </p:cNvCxnSpPr>
            <p:nvPr/>
          </p:nvCxnSpPr>
          <p:spPr>
            <a:xfrm>
              <a:off x="2898643" y="4639686"/>
              <a:ext cx="71417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685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BFAC2C52-55E1-7D40-96AC-FC6B92A56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4"/>
            <a:ext cx="9144000" cy="480131"/>
          </a:xfrm>
          <a:prstGeom prst="rect">
            <a:avLst/>
          </a:prstGeom>
          <a:solidFill>
            <a:srgbClr val="8816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Objectif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934046-9B8F-374F-A819-C5E274DB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9822" y="1222044"/>
            <a:ext cx="1280826" cy="1280826"/>
          </a:xfrm>
          <a:prstGeom prst="rect">
            <a:avLst/>
          </a:prstGeom>
        </p:spPr>
      </p:pic>
      <p:sp>
        <p:nvSpPr>
          <p:cNvPr id="8" name="Rectangle 16" descr="rameau">
            <a:extLst>
              <a:ext uri="{FF2B5EF4-FFF2-40B4-BE49-F238E27FC236}">
                <a16:creationId xmlns:a16="http://schemas.microsoft.com/office/drawing/2014/main" id="{7F0678C6-2BC6-A94F-A7E1-53A422305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706" y="1504440"/>
            <a:ext cx="7748302" cy="872034"/>
          </a:xfrm>
          <a:prstGeom prst="rect">
            <a:avLst/>
          </a:prstGeom>
          <a:solidFill>
            <a:srgbClr val="881652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chemeClr val="bg1"/>
                </a:solidFill>
                <a:highlight>
                  <a:srgbClr val="88165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Vérifier si des biostimulants peuvent être des leviers d'augmentation d'efficacité des SDP, </a:t>
            </a:r>
            <a:r>
              <a:rPr lang="fr-FR" b="1" i="1" dirty="0">
                <a:solidFill>
                  <a:schemeClr val="bg1"/>
                </a:solidFill>
                <a:highlight>
                  <a:srgbClr val="88165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fr-FR" b="1" dirty="0">
                <a:solidFill>
                  <a:schemeClr val="bg1"/>
                </a:solidFill>
                <a:highlight>
                  <a:srgbClr val="88165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leurs effets sur la physiologie de la vigne</a:t>
            </a:r>
            <a:endParaRPr lang="fr-FR" sz="2000" b="1" dirty="0">
              <a:solidFill>
                <a:schemeClr val="bg1"/>
              </a:solidFill>
              <a:highlight>
                <a:srgbClr val="881652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AD1D3-FBB3-5044-A5F1-1EAC296C2DB2}"/>
              </a:ext>
            </a:extLst>
          </p:cNvPr>
          <p:cNvSpPr/>
          <p:nvPr/>
        </p:nvSpPr>
        <p:spPr>
          <a:xfrm>
            <a:off x="0" y="6668427"/>
            <a:ext cx="9142388" cy="93367"/>
          </a:xfrm>
          <a:prstGeom prst="rect">
            <a:avLst/>
          </a:prstGeom>
          <a:solidFill>
            <a:srgbClr val="881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43C96B-13CD-4245-9A46-321729383F08}"/>
              </a:ext>
            </a:extLst>
          </p:cNvPr>
          <p:cNvSpPr txBox="1"/>
          <p:nvPr/>
        </p:nvSpPr>
        <p:spPr>
          <a:xfrm>
            <a:off x="3434943" y="6571463"/>
            <a:ext cx="5475417" cy="253916"/>
          </a:xfrm>
          <a:prstGeom prst="rect">
            <a:avLst/>
          </a:prstGeom>
          <a:solidFill>
            <a:schemeClr val="bg1"/>
          </a:solidFill>
          <a:ln>
            <a:solidFill>
              <a:srgbClr val="8816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881652"/>
                </a:solidFill>
                <a:latin typeface="Arial"/>
                <a:cs typeface="Arial"/>
              </a:rPr>
              <a:t>Rencontres chercheurs professionnels, Beaune, Bordeaux, Montpellier 8 mars 2022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9121E43-7436-284A-B390-F25D089989DB}"/>
              </a:ext>
            </a:extLst>
          </p:cNvPr>
          <p:cNvGrpSpPr/>
          <p:nvPr/>
        </p:nvGrpSpPr>
        <p:grpSpPr>
          <a:xfrm>
            <a:off x="450671" y="3489154"/>
            <a:ext cx="8302903" cy="1518852"/>
            <a:chOff x="360731" y="3833925"/>
            <a:chExt cx="8302903" cy="151885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E943296-695C-414C-A1B3-EEF9E117A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4472" y="4105665"/>
              <a:ext cx="1055710" cy="105571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A2034B3-46C3-9641-B821-53CA8E058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24" y="4199287"/>
              <a:ext cx="1055710" cy="1067707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69E8D22-EE91-154C-8FBA-AA8929E3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971" y="4380429"/>
              <a:ext cx="1285178" cy="72000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3F7864E-66FC-9C48-A637-7C6D4D192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8481" flipH="1">
              <a:off x="360731" y="3833925"/>
              <a:ext cx="1261224" cy="151885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31C218D-3064-A54A-AA30-C908C03DF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36" t="37943" r="4042" b="2639"/>
            <a:stretch/>
          </p:blipFill>
          <p:spPr>
            <a:xfrm>
              <a:off x="1493174" y="4065760"/>
              <a:ext cx="1303304" cy="12663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147DE3A-5B24-6E4C-BAB4-E9CFD0641AF6}"/>
                </a:ext>
              </a:extLst>
            </p:cNvPr>
            <p:cNvSpPr txBox="1"/>
            <p:nvPr/>
          </p:nvSpPr>
          <p:spPr>
            <a:xfrm>
              <a:off x="540651" y="479841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BS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30738F-4DF9-0D4A-8D20-664F4DE0E0EF}"/>
                </a:ext>
              </a:extLst>
            </p:cNvPr>
            <p:cNvSpPr txBox="1"/>
            <p:nvPr/>
          </p:nvSpPr>
          <p:spPr>
            <a:xfrm>
              <a:off x="3819782" y="4813376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SDP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DF23BBA-2580-7944-B8D8-28823F888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2871" t="18417" r="37133" b="41204"/>
            <a:stretch/>
          </p:blipFill>
          <p:spPr>
            <a:xfrm>
              <a:off x="2861788" y="4512866"/>
              <a:ext cx="795130" cy="45513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750A50A-9768-C244-870C-62A52C1F1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2871" t="18417" r="37133" b="41204"/>
            <a:stretch/>
          </p:blipFill>
          <p:spPr>
            <a:xfrm>
              <a:off x="4691900" y="4514432"/>
              <a:ext cx="795130" cy="455133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03AAFD2-1E7E-644C-9C2A-94EC08C2D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2871" t="18417" r="37133" b="41204"/>
            <a:stretch/>
          </p:blipFill>
          <p:spPr>
            <a:xfrm>
              <a:off x="6788149" y="4512865"/>
              <a:ext cx="795130" cy="45513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B8102C4-B0F3-4D46-9CD0-802FA3F902FD}"/>
                </a:ext>
              </a:extLst>
            </p:cNvPr>
            <p:cNvGrpSpPr/>
            <p:nvPr/>
          </p:nvGrpSpPr>
          <p:grpSpPr>
            <a:xfrm>
              <a:off x="5379311" y="3846195"/>
              <a:ext cx="1560558" cy="511821"/>
              <a:chOff x="5379311" y="3846195"/>
              <a:chExt cx="1560558" cy="511821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95B99505-53C5-994C-9B88-07CCF356F3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6133" t="86706" r="21537" b="-889"/>
              <a:stretch/>
            </p:blipFill>
            <p:spPr>
              <a:xfrm>
                <a:off x="5379311" y="3846195"/>
                <a:ext cx="1560558" cy="511821"/>
              </a:xfrm>
              <a:prstGeom prst="rect">
                <a:avLst/>
              </a:prstGeom>
            </p:spPr>
          </p:pic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0DD407C-9A4F-3244-879B-F75FEF68F909}"/>
                  </a:ext>
                </a:extLst>
              </p:cNvPr>
              <p:cNvSpPr txBox="1"/>
              <p:nvPr/>
            </p:nvSpPr>
            <p:spPr>
              <a:xfrm>
                <a:off x="5645315" y="3910871"/>
                <a:ext cx="1028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88165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défenses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56472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7984</TotalTime>
  <Words>1426</Words>
  <Application>Microsoft Macintosh PowerPoint</Application>
  <PresentationFormat>Affichage à l'écran (4:3)</PresentationFormat>
  <Paragraphs>263</Paragraphs>
  <Slides>24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Comic Sans MS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INRA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mcheloir</dc:creator>
  <cp:keywords/>
  <dc:description/>
  <cp:lastModifiedBy>Microsoft Office User</cp:lastModifiedBy>
  <cp:revision>418</cp:revision>
  <cp:lastPrinted>2019-05-17T15:04:18Z</cp:lastPrinted>
  <dcterms:created xsi:type="dcterms:W3CDTF">2017-05-31T13:13:56Z</dcterms:created>
  <dcterms:modified xsi:type="dcterms:W3CDTF">2022-03-05T11:27:03Z</dcterms:modified>
  <cp:category/>
</cp:coreProperties>
</file>