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70" r:id="rId3"/>
    <p:sldId id="269" r:id="rId4"/>
    <p:sldId id="271" r:id="rId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70"/>
  </p:normalViewPr>
  <p:slideViewPr>
    <p:cSldViewPr snapToGrid="0" snapToObjects="1">
      <p:cViewPr varScale="1">
        <p:scale>
          <a:sx n="333" d="100"/>
          <a:sy n="333" d="100"/>
        </p:scale>
        <p:origin x="4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822876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172" y="3681191"/>
            <a:ext cx="822876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3927" y="1603963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172" y="3681191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3927" y="3681191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264931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388" y="1603963"/>
            <a:ext cx="264931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1277" y="1603963"/>
            <a:ext cx="264931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172" y="3681191"/>
            <a:ext cx="264931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388" y="3681191"/>
            <a:ext cx="264931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1277" y="3681191"/>
            <a:ext cx="264931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172" y="1603963"/>
            <a:ext cx="822876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822876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4015600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3927" y="1603963"/>
            <a:ext cx="4015600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53073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3927" y="1603963"/>
            <a:ext cx="4015600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172" y="3681191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4015600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3927" y="1603963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3927" y="3681191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2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172" y="1603963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3927" y="1603963"/>
            <a:ext cx="4015600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172" y="3681191"/>
            <a:ext cx="822876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5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0" y="6119355"/>
            <a:ext cx="9139514" cy="733626"/>
            <a:chOff x="0" y="5059800"/>
            <a:chExt cx="10075680" cy="606600"/>
          </a:xfrm>
        </p:grpSpPr>
        <p:sp>
          <p:nvSpPr>
            <p:cNvPr id="42" name="CustomShape 2"/>
            <p:cNvSpPr/>
            <p:nvPr/>
          </p:nvSpPr>
          <p:spPr>
            <a:xfrm>
              <a:off x="0" y="5096880"/>
              <a:ext cx="10075680" cy="569520"/>
            </a:xfrm>
            <a:prstGeom prst="rect">
              <a:avLst/>
            </a:prstGeom>
            <a:solidFill>
              <a:srgbClr val="1EA4A8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CustomShape 3"/>
            <p:cNvSpPr/>
            <p:nvPr/>
          </p:nvSpPr>
          <p:spPr>
            <a:xfrm>
              <a:off x="0" y="5059800"/>
              <a:ext cx="1542960" cy="34560"/>
            </a:xfrm>
            <a:prstGeom prst="rect">
              <a:avLst/>
            </a:prstGeom>
            <a:solidFill>
              <a:srgbClr val="1EA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" name="CustomShape 4"/>
          <p:cNvSpPr/>
          <p:nvPr/>
        </p:nvSpPr>
        <p:spPr>
          <a:xfrm>
            <a:off x="7883599" y="6245182"/>
            <a:ext cx="1119417" cy="2455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BE" sz="1935" b="0" strike="noStrike" spc="-1">
                <a:solidFill>
                  <a:srgbClr val="FFFFFF"/>
                </a:solidFill>
                <a:latin typeface="Arial"/>
                <a:ea typeface="DejaVu Sans"/>
              </a:rPr>
              <a:t>.0</a:t>
            </a:r>
            <a:fld id="{A950FFBC-DFD3-42CF-953E-BD0008E564F0}" type="slidenum">
              <a:rPr lang="fr-BE" sz="1935" b="0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en-US" sz="1935" b="0" strike="noStrike" spc="-1">
              <a:latin typeface="Arial"/>
            </a:endParaRPr>
          </a:p>
        </p:txBody>
      </p:sp>
      <p:pic>
        <p:nvPicPr>
          <p:cNvPr id="45" name="Picture 11" descr="Logo&#10;&#10;Description automatically generated"/>
          <p:cNvPicPr/>
          <p:nvPr/>
        </p:nvPicPr>
        <p:blipFill>
          <a:blip r:embed="rId14"/>
          <a:stretch/>
        </p:blipFill>
        <p:spPr>
          <a:xfrm>
            <a:off x="305325" y="6373185"/>
            <a:ext cx="929691" cy="320009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514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172" y="1603963"/>
            <a:ext cx="822876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5" b="0" strike="noStrike" spc="-1">
                <a:latin typeface="Arial"/>
              </a:rPr>
              <a:t>Click to edit the outline text format</a:t>
            </a:r>
          </a:p>
          <a:p>
            <a:pPr marL="1044922" lvl="1" indent="-391846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6" b="0" strike="noStrike" spc="-1">
                <a:latin typeface="Arial"/>
              </a:rPr>
              <a:t>Second Outline Level</a:t>
            </a:r>
          </a:p>
          <a:p>
            <a:pPr marL="1567382" lvl="2" indent="-348307">
              <a:spcBef>
                <a:spcPts val="84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7" b="0" strike="noStrike" spc="-1">
                <a:latin typeface="Arial"/>
              </a:rPr>
              <a:t>Third Outline Level</a:t>
            </a:r>
          </a:p>
          <a:p>
            <a:pPr marL="2089843" lvl="3" indent="-261230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8" b="0" strike="noStrike" spc="-1">
                <a:latin typeface="Arial"/>
              </a:rPr>
              <a:t>Fourth Outline Level</a:t>
            </a:r>
          </a:p>
          <a:p>
            <a:pPr marL="2612304" lvl="4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8" b="0" strike="noStrike" spc="-1">
                <a:latin typeface="Arial"/>
              </a:rPr>
              <a:t>Fifth Outline Level</a:t>
            </a:r>
          </a:p>
          <a:p>
            <a:pPr marL="3134765" lvl="5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8" b="0" strike="noStrike" spc="-1">
                <a:latin typeface="Arial"/>
              </a:rPr>
              <a:t>Sixth Outline Level</a:t>
            </a:r>
          </a:p>
          <a:p>
            <a:pPr marL="3657226" lvl="6" indent="-26123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8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105875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61" indent="-391846" algn="l" defTabSz="1105875" rtl="0" eaLnBrk="1" latinLnBrk="0" hangingPunct="1">
        <a:lnSpc>
          <a:spcPct val="90000"/>
        </a:lnSpc>
        <a:spcBef>
          <a:spcPts val="1416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Table 2"/>
          <p:cNvGraphicFramePr/>
          <p:nvPr>
            <p:extLst>
              <p:ext uri="{D42A27DB-BD31-4B8C-83A1-F6EECF244321}">
                <p14:modId xmlns:p14="http://schemas.microsoft.com/office/powerpoint/2010/main" val="938694487"/>
              </p:ext>
            </p:extLst>
          </p:nvPr>
        </p:nvGraphicFramePr>
        <p:xfrm>
          <a:off x="574386" y="2134248"/>
          <a:ext cx="7995227" cy="3926831"/>
        </p:xfrm>
        <a:graphic>
          <a:graphicData uri="http://schemas.openxmlformats.org/drawingml/2006/table">
            <a:tbl>
              <a:tblPr/>
              <a:tblGrid>
                <a:gridCol w="170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GB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Type </a:t>
                      </a:r>
                      <a:r>
                        <a:rPr lang="en-GB" sz="13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d’interaction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Effet</a:t>
                      </a:r>
                      <a:r>
                        <a:rPr lang="en-GB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sur </a:t>
                      </a:r>
                      <a:r>
                        <a:rPr lang="en-GB" sz="1300" b="1" strike="noStrike" spc="-1" dirty="0">
                          <a:solidFill>
                            <a:srgbClr val="548235"/>
                          </a:solidFill>
                          <a:latin typeface="Arial"/>
                          <a:ea typeface="DejaVu Sans"/>
                        </a:rPr>
                        <a:t>l’ESPÈCE</a:t>
                      </a:r>
                      <a:r>
                        <a:rPr lang="en-GB" sz="1300" b="1" strike="noStrike" spc="-1" baseline="-25000" dirty="0">
                          <a:solidFill>
                            <a:srgbClr val="548235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Effet</a:t>
                      </a:r>
                      <a:r>
                        <a:rPr lang="en-GB" sz="13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sur </a:t>
                      </a:r>
                      <a:r>
                        <a:rPr lang="en-GB" sz="1300" b="1" strike="noStrike" spc="-1" dirty="0">
                          <a:solidFill>
                            <a:srgbClr val="7030A0"/>
                          </a:solidFill>
                          <a:latin typeface="Arial"/>
                          <a:ea typeface="DejaVu Sans"/>
                        </a:rPr>
                        <a:t>l’ESPÈCE</a:t>
                      </a:r>
                      <a:r>
                        <a:rPr lang="en-GB" sz="1300" b="1" strike="noStrike" spc="-1" baseline="-25000" dirty="0">
                          <a:solidFill>
                            <a:srgbClr val="7030A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La nature de </a:t>
                      </a:r>
                      <a:r>
                        <a:rPr lang="en-GB" sz="1400" b="1" dirty="0" err="1"/>
                        <a:t>l'interaction</a:t>
                      </a:r>
                      <a:endParaRPr lang="en-GB" sz="2177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Mutualisme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 (+)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 (+)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Avantages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mutuels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pour les deux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espèces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Compétition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Down (-)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Down (-)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Les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espèces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ont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un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effet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négatif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les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uns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sur les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autres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Prédation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/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Parasitisme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 (+)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Down (-)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Le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prédateur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/ parasite se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développe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au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détriment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de la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proie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/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hôte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Commensalisme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 (+)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Null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ESPÈCE</a:t>
                      </a:r>
                      <a:r>
                        <a:rPr lang="en-GB" sz="1300" b="0" strike="noStrike" spc="-1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1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en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bénéficie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alors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que ESPÈCE</a:t>
                      </a:r>
                      <a:r>
                        <a:rPr lang="en-GB" sz="1300" b="0" strike="noStrike" spc="-1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n'est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pas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affecté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Amensalisme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Down (-)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GB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Null</a:t>
                      </a:r>
                      <a:endParaRPr lang="en-US" sz="1300" b="0" strike="noStrike" spc="-1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ESPÈCE</a:t>
                      </a:r>
                      <a:r>
                        <a:rPr lang="en-GB" sz="1300" b="0" strike="noStrike" spc="-1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a un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effet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négatif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sur ESPÈCE</a:t>
                      </a:r>
                      <a:r>
                        <a:rPr lang="en-GB" sz="1300" b="0" strike="noStrike" spc="-1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1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mais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ESPÈCE</a:t>
                      </a:r>
                      <a:r>
                        <a:rPr lang="en-GB" sz="1300" b="0" strike="noStrike" spc="-1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n'est</a:t>
                      </a:r>
                      <a:r>
                        <a:rPr lang="en-GB" sz="13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pas </a:t>
                      </a:r>
                      <a:r>
                        <a:rPr lang="en-GB" sz="13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affecté</a:t>
                      </a:r>
                      <a:endParaRPr lang="en-US" sz="1300" b="0" strike="noStrike" spc="-1" dirty="0">
                        <a:latin typeface="Times New Roman"/>
                      </a:endParaRPr>
                    </a:p>
                  </a:txBody>
                  <a:tcPr marL="110588" marR="110588" marT="55294" marB="55294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05D29AC-D524-F54E-BBD9-2FF2829D7AEA}"/>
              </a:ext>
            </a:extLst>
          </p:cNvPr>
          <p:cNvGrpSpPr/>
          <p:nvPr/>
        </p:nvGrpSpPr>
        <p:grpSpPr>
          <a:xfrm>
            <a:off x="6103457" y="1757870"/>
            <a:ext cx="2568534" cy="911264"/>
            <a:chOff x="4970437" y="896896"/>
            <a:chExt cx="2568534" cy="911264"/>
          </a:xfrm>
        </p:grpSpPr>
        <p:pic>
          <p:nvPicPr>
            <p:cNvPr id="356" name="Graphic 3" descr="Germ with solid fill"/>
            <p:cNvPicPr/>
            <p:nvPr/>
          </p:nvPicPr>
          <p:blipFill>
            <a:blip r:embed="rId2"/>
            <a:stretch/>
          </p:blipFill>
          <p:spPr>
            <a:xfrm>
              <a:off x="4970437" y="896896"/>
              <a:ext cx="1215163" cy="911264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1" name="TextBox 8"/>
            <p:cNvSpPr/>
            <p:nvPr/>
          </p:nvSpPr>
          <p:spPr>
            <a:xfrm>
              <a:off x="6084069" y="1294404"/>
              <a:ext cx="1454902" cy="44493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8847" tIns="54423" rIns="108847" bIns="54423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2177" b="1" spc="-1" dirty="0">
                  <a:solidFill>
                    <a:srgbClr val="7030A0"/>
                  </a:solidFill>
                  <a:latin typeface="Arial"/>
                  <a:ea typeface="DejaVu Sans"/>
                </a:rPr>
                <a:t>ESPÈCE</a:t>
              </a:r>
              <a:r>
                <a:rPr lang="en-US" sz="2177" b="1" spc="-1" baseline="-25000" dirty="0">
                  <a:solidFill>
                    <a:srgbClr val="7030A0"/>
                  </a:solidFill>
                  <a:latin typeface="Arial"/>
                  <a:ea typeface="DejaVu Sans"/>
                </a:rPr>
                <a:t>2</a:t>
              </a:r>
              <a:endParaRPr lang="en-US" sz="2177" spc="-1" dirty="0">
                <a:latin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BAED92-FAD3-AE45-B4ED-29EAE4EB0DA6}"/>
              </a:ext>
            </a:extLst>
          </p:cNvPr>
          <p:cNvGrpSpPr/>
          <p:nvPr/>
        </p:nvGrpSpPr>
        <p:grpSpPr>
          <a:xfrm>
            <a:off x="3400383" y="1944071"/>
            <a:ext cx="2531912" cy="911264"/>
            <a:chOff x="1565575" y="1021852"/>
            <a:chExt cx="2531912" cy="911264"/>
          </a:xfrm>
        </p:grpSpPr>
        <p:pic>
          <p:nvPicPr>
            <p:cNvPr id="357" name="Graphic 4" descr="Germ with solid fill"/>
            <p:cNvPicPr/>
            <p:nvPr/>
          </p:nvPicPr>
          <p:blipFill>
            <a:blip r:embed="rId3"/>
            <a:stretch/>
          </p:blipFill>
          <p:spPr>
            <a:xfrm>
              <a:off x="2882324" y="1021852"/>
              <a:ext cx="1215163" cy="911264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0" name="TextBox 7"/>
            <p:cNvSpPr/>
            <p:nvPr/>
          </p:nvSpPr>
          <p:spPr>
            <a:xfrm>
              <a:off x="1565575" y="1294404"/>
              <a:ext cx="1454902" cy="44493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8847" tIns="54423" rIns="108847" bIns="54423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2177" b="1" spc="-1" dirty="0">
                  <a:solidFill>
                    <a:srgbClr val="548235"/>
                  </a:solidFill>
                  <a:latin typeface="Arial"/>
                  <a:ea typeface="DejaVu Sans"/>
                </a:rPr>
                <a:t>ESPÈCE</a:t>
              </a:r>
              <a:r>
                <a:rPr lang="en-US" sz="2177" b="1" spc="-1" baseline="-25000" dirty="0">
                  <a:solidFill>
                    <a:srgbClr val="548235"/>
                  </a:solidFill>
                  <a:latin typeface="Arial"/>
                  <a:ea typeface="DejaVu Sans"/>
                </a:rPr>
                <a:t>1</a:t>
              </a:r>
              <a:endParaRPr lang="en-US" sz="2177" spc="-1" dirty="0">
                <a:latin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053A59-A3B6-4A4B-964A-DFF113DB1554}"/>
              </a:ext>
            </a:extLst>
          </p:cNvPr>
          <p:cNvGrpSpPr/>
          <p:nvPr/>
        </p:nvGrpSpPr>
        <p:grpSpPr>
          <a:xfrm>
            <a:off x="5368034" y="1012808"/>
            <a:ext cx="1513289" cy="939010"/>
            <a:chOff x="3533226" y="259427"/>
            <a:chExt cx="2051540" cy="770171"/>
          </a:xfrm>
        </p:grpSpPr>
        <p:sp>
          <p:nvSpPr>
            <p:cNvPr id="359" name="U-turn Arrow 4"/>
            <p:cNvSpPr/>
            <p:nvPr/>
          </p:nvSpPr>
          <p:spPr>
            <a:xfrm>
              <a:off x="3533226" y="604316"/>
              <a:ext cx="2051540" cy="377045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4D6DAA1-4BAC-DC4C-95F0-6D785E3A1186}"/>
                </a:ext>
              </a:extLst>
            </p:cNvPr>
            <p:cNvGrpSpPr/>
            <p:nvPr/>
          </p:nvGrpSpPr>
          <p:grpSpPr>
            <a:xfrm>
              <a:off x="4368732" y="259427"/>
              <a:ext cx="383198" cy="770171"/>
              <a:chOff x="4368732" y="333071"/>
              <a:chExt cx="383198" cy="770171"/>
            </a:xfrm>
          </p:grpSpPr>
          <p:sp>
            <p:nvSpPr>
              <p:cNvPr id="362" name="TextBox 9"/>
              <p:cNvSpPr/>
              <p:nvPr/>
            </p:nvSpPr>
            <p:spPr>
              <a:xfrm>
                <a:off x="4368732" y="333071"/>
                <a:ext cx="383198" cy="44493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8847" tIns="54423" rIns="108847" bIns="54423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2177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+</a:t>
                </a:r>
                <a:endParaRPr lang="en-US" sz="2177" spc="-1" dirty="0">
                  <a:latin typeface="Arial"/>
                </a:endParaRPr>
              </a:p>
            </p:txBody>
          </p:sp>
          <p:sp>
            <p:nvSpPr>
              <p:cNvPr id="363" name="TextBox 10"/>
              <p:cNvSpPr/>
              <p:nvPr/>
            </p:nvSpPr>
            <p:spPr>
              <a:xfrm>
                <a:off x="4403999" y="658305"/>
                <a:ext cx="312666" cy="44493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8847" tIns="54423" rIns="108847" bIns="54423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2177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-</a:t>
                </a:r>
                <a:endParaRPr lang="en-US" sz="2177" spc="-1" dirty="0">
                  <a:latin typeface="Arial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459826-879D-BC4C-8EAB-39083F6565C3}"/>
              </a:ext>
            </a:extLst>
          </p:cNvPr>
          <p:cNvGrpSpPr/>
          <p:nvPr/>
        </p:nvGrpSpPr>
        <p:grpSpPr>
          <a:xfrm>
            <a:off x="5309257" y="2653732"/>
            <a:ext cx="1495988" cy="852270"/>
            <a:chOff x="3474449" y="1760495"/>
            <a:chExt cx="2051976" cy="823288"/>
          </a:xfrm>
        </p:grpSpPr>
        <p:sp>
          <p:nvSpPr>
            <p:cNvPr id="358" name="U-turn Arrow 3"/>
            <p:cNvSpPr/>
            <p:nvPr/>
          </p:nvSpPr>
          <p:spPr>
            <a:xfrm rot="10800000">
              <a:off x="3474449" y="1816432"/>
              <a:ext cx="2051976" cy="377045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785952-1C4B-4145-A546-E78B0C91997B}"/>
                </a:ext>
              </a:extLst>
            </p:cNvPr>
            <p:cNvGrpSpPr/>
            <p:nvPr/>
          </p:nvGrpSpPr>
          <p:grpSpPr>
            <a:xfrm>
              <a:off x="4372216" y="1760495"/>
              <a:ext cx="383198" cy="823288"/>
              <a:chOff x="4372216" y="1791180"/>
              <a:chExt cx="383198" cy="823288"/>
            </a:xfrm>
          </p:grpSpPr>
          <p:sp>
            <p:nvSpPr>
              <p:cNvPr id="364" name="TextBox 11"/>
              <p:cNvSpPr/>
              <p:nvPr/>
            </p:nvSpPr>
            <p:spPr>
              <a:xfrm>
                <a:off x="4372216" y="1791180"/>
                <a:ext cx="383198" cy="44493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8847" tIns="54423" rIns="108847" bIns="54423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2177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+</a:t>
                </a:r>
                <a:endParaRPr lang="en-US" sz="2177" spc="-1" dirty="0">
                  <a:latin typeface="Arial"/>
                </a:endParaRPr>
              </a:p>
            </p:txBody>
          </p:sp>
          <p:sp>
            <p:nvSpPr>
              <p:cNvPr id="365" name="TextBox 12"/>
              <p:cNvSpPr/>
              <p:nvPr/>
            </p:nvSpPr>
            <p:spPr>
              <a:xfrm>
                <a:off x="4407482" y="2169531"/>
                <a:ext cx="312666" cy="44493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8847" tIns="54423" rIns="108847" bIns="54423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2177" spc="-1">
                    <a:solidFill>
                      <a:srgbClr val="000000"/>
                    </a:solidFill>
                    <a:latin typeface="Arial"/>
                    <a:ea typeface="DejaVu Sans"/>
                  </a:rPr>
                  <a:t>-</a:t>
                </a:r>
                <a:endParaRPr lang="en-US" sz="2177" spc="-1">
                  <a:latin typeface="Arial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65308F-F704-0E43-8DA8-C363079AB415}"/>
              </a:ext>
            </a:extLst>
          </p:cNvPr>
          <p:cNvSpPr txBox="1"/>
          <p:nvPr/>
        </p:nvSpPr>
        <p:spPr>
          <a:xfrm>
            <a:off x="968094" y="1893007"/>
            <a:ext cx="2281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est possible d'imaginer d'autres modes d'interaction</a:t>
            </a:r>
          </a:p>
        </p:txBody>
      </p:sp>
      <p:sp>
        <p:nvSpPr>
          <p:cNvPr id="354" name="CustomShape 10"/>
          <p:cNvSpPr/>
          <p:nvPr/>
        </p:nvSpPr>
        <p:spPr>
          <a:xfrm>
            <a:off x="-2497" y="10857"/>
            <a:ext cx="9144001" cy="6309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386" spc="-1" dirty="0" err="1"/>
              <a:t>Inférence</a:t>
            </a:r>
            <a:r>
              <a:rPr lang="en-US" sz="3386" spc="-1" dirty="0"/>
              <a:t> </a:t>
            </a:r>
            <a:r>
              <a:rPr lang="en-US" sz="3400" spc="-1" dirty="0" err="1"/>
              <a:t>logique</a:t>
            </a:r>
            <a:r>
              <a:rPr lang="en-US" sz="3386" spc="-1" dirty="0"/>
              <a:t> de </a:t>
            </a:r>
            <a:r>
              <a:rPr lang="en-US" sz="3386" spc="-1" dirty="0" err="1"/>
              <a:t>réseaux</a:t>
            </a:r>
            <a:r>
              <a:rPr lang="en-US" sz="3386" spc="-1" dirty="0"/>
              <a:t> </a:t>
            </a:r>
            <a:r>
              <a:rPr lang="en-US" sz="3386" spc="-1" dirty="0" err="1"/>
              <a:t>microbiens</a:t>
            </a:r>
            <a:endParaRPr lang="en-US" sz="3386" spc="-1" dirty="0">
              <a:latin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07FB44-4608-E74F-A40D-11DB89B15B82}"/>
              </a:ext>
            </a:extLst>
          </p:cNvPr>
          <p:cNvGrpSpPr/>
          <p:nvPr/>
        </p:nvGrpSpPr>
        <p:grpSpPr>
          <a:xfrm>
            <a:off x="5504107" y="418988"/>
            <a:ext cx="3602580" cy="1536091"/>
            <a:chOff x="3744780" y="1310761"/>
            <a:chExt cx="3579193" cy="19196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A4F975-A57C-8547-BEC5-D3992F876AC2}"/>
                </a:ext>
              </a:extLst>
            </p:cNvPr>
            <p:cNvGrpSpPr/>
            <p:nvPr/>
          </p:nvGrpSpPr>
          <p:grpSpPr>
            <a:xfrm>
              <a:off x="3744780" y="2116001"/>
              <a:ext cx="1670955" cy="739334"/>
              <a:chOff x="1947550" y="1021852"/>
              <a:chExt cx="2362454" cy="911264"/>
            </a:xfrm>
          </p:grpSpPr>
          <p:pic>
            <p:nvPicPr>
              <p:cNvPr id="40" name="Graphic 4" descr="Germ with solid fill">
                <a:extLst>
                  <a:ext uri="{FF2B5EF4-FFF2-40B4-BE49-F238E27FC236}">
                    <a16:creationId xmlns:a16="http://schemas.microsoft.com/office/drawing/2014/main" id="{A0B81A43-EC96-2D44-80A2-391F7DCC2E0C}"/>
                  </a:ext>
                </a:extLst>
              </p:cNvPr>
              <p:cNvPicPr/>
              <p:nvPr/>
            </p:nvPicPr>
            <p:blipFill>
              <a:blip r:embed="rId3"/>
              <a:stretch/>
            </p:blipFill>
            <p:spPr>
              <a:xfrm>
                <a:off x="3094840" y="1021852"/>
                <a:ext cx="1215164" cy="911264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1" name="TextBox 7">
                <a:extLst>
                  <a:ext uri="{FF2B5EF4-FFF2-40B4-BE49-F238E27FC236}">
                    <a16:creationId xmlns:a16="http://schemas.microsoft.com/office/drawing/2014/main" id="{FD7262BF-3F76-0C4B-8DA1-3703327B43B7}"/>
                  </a:ext>
                </a:extLst>
              </p:cNvPr>
              <p:cNvSpPr/>
              <p:nvPr/>
            </p:nvSpPr>
            <p:spPr>
              <a:xfrm>
                <a:off x="1947550" y="1294403"/>
                <a:ext cx="1264560" cy="45373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8847" tIns="54423" rIns="108847" bIns="54423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200" b="1" spc="-1" dirty="0">
                    <a:solidFill>
                      <a:srgbClr val="548235"/>
                    </a:solidFill>
                    <a:latin typeface="Arial"/>
                    <a:ea typeface="DejaVu Sans"/>
                  </a:rPr>
                  <a:t>ESPÈCE</a:t>
                </a:r>
                <a:r>
                  <a:rPr lang="en-US" sz="1200" b="1" spc="-1" baseline="-25000" dirty="0">
                    <a:solidFill>
                      <a:srgbClr val="548235"/>
                    </a:solidFill>
                    <a:latin typeface="Arial"/>
                    <a:ea typeface="DejaVu Sans"/>
                  </a:rPr>
                  <a:t>1</a:t>
                </a:r>
                <a:endParaRPr lang="en-US" sz="1200" spc="-1" dirty="0">
                  <a:latin typeface="Arial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A6C427-014D-654C-B976-76D71CA6AD07}"/>
                </a:ext>
              </a:extLst>
            </p:cNvPr>
            <p:cNvGrpSpPr/>
            <p:nvPr/>
          </p:nvGrpSpPr>
          <p:grpSpPr>
            <a:xfrm>
              <a:off x="5627477" y="1929800"/>
              <a:ext cx="1696496" cy="739334"/>
              <a:chOff x="4970437" y="896896"/>
              <a:chExt cx="2398562" cy="911264"/>
            </a:xfrm>
          </p:grpSpPr>
          <p:pic>
            <p:nvPicPr>
              <p:cNvPr id="38" name="Graphic 3" descr="Germ with solid fill">
                <a:extLst>
                  <a:ext uri="{FF2B5EF4-FFF2-40B4-BE49-F238E27FC236}">
                    <a16:creationId xmlns:a16="http://schemas.microsoft.com/office/drawing/2014/main" id="{971FBE43-822F-AB41-A87B-B969E32EDD3C}"/>
                  </a:ext>
                </a:extLst>
              </p:cNvPr>
              <p:cNvPicPr/>
              <p:nvPr/>
            </p:nvPicPr>
            <p:blipFill>
              <a:blip r:embed="rId2"/>
              <a:stretch/>
            </p:blipFill>
            <p:spPr>
              <a:xfrm>
                <a:off x="4970437" y="896896"/>
                <a:ext cx="1215163" cy="911264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9" name="TextBox 8">
                <a:extLst>
                  <a:ext uri="{FF2B5EF4-FFF2-40B4-BE49-F238E27FC236}">
                    <a16:creationId xmlns:a16="http://schemas.microsoft.com/office/drawing/2014/main" id="{88429771-59B6-CF4C-B384-D1C070D76BE1}"/>
                  </a:ext>
                </a:extLst>
              </p:cNvPr>
              <p:cNvSpPr/>
              <p:nvPr/>
            </p:nvSpPr>
            <p:spPr>
              <a:xfrm>
                <a:off x="6104440" y="1294404"/>
                <a:ext cx="1264559" cy="45373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8847" tIns="54423" rIns="108847" bIns="54423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200" b="1" spc="-1" dirty="0">
                    <a:solidFill>
                      <a:srgbClr val="7030A0"/>
                    </a:solidFill>
                    <a:latin typeface="Arial"/>
                    <a:ea typeface="DejaVu Sans"/>
                  </a:rPr>
                  <a:t>ESPÈCE</a:t>
                </a:r>
                <a:r>
                  <a:rPr lang="en-US" sz="1200" b="1" spc="-1" baseline="-25000" dirty="0">
                    <a:solidFill>
                      <a:srgbClr val="7030A0"/>
                    </a:solidFill>
                    <a:latin typeface="Arial"/>
                    <a:ea typeface="DejaVu Sans"/>
                  </a:rPr>
                  <a:t>2</a:t>
                </a:r>
                <a:endParaRPr lang="en-US" sz="1200" spc="-1" dirty="0">
                  <a:latin typeface="Arial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85CDFE-4B3B-4149-AD78-8DFEF9348DF5}"/>
                </a:ext>
              </a:extLst>
            </p:cNvPr>
            <p:cNvGrpSpPr/>
            <p:nvPr/>
          </p:nvGrpSpPr>
          <p:grpSpPr>
            <a:xfrm>
              <a:off x="4986866" y="1310761"/>
              <a:ext cx="1070344" cy="761846"/>
              <a:chOff x="3533226" y="215558"/>
              <a:chExt cx="2051540" cy="770172"/>
            </a:xfrm>
          </p:grpSpPr>
          <p:sp>
            <p:nvSpPr>
              <p:cNvPr id="34" name="U-turn Arrow 4">
                <a:extLst>
                  <a:ext uri="{FF2B5EF4-FFF2-40B4-BE49-F238E27FC236}">
                    <a16:creationId xmlns:a16="http://schemas.microsoft.com/office/drawing/2014/main" id="{F9858310-C0CE-7440-A4C0-08B1BDAD62CD}"/>
                  </a:ext>
                </a:extLst>
              </p:cNvPr>
              <p:cNvSpPr/>
              <p:nvPr/>
            </p:nvSpPr>
            <p:spPr>
              <a:xfrm>
                <a:off x="3533226" y="604316"/>
                <a:ext cx="2051540" cy="377045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75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3A3D514-C86B-5947-A587-7D5E3CFC80B4}"/>
                  </a:ext>
                </a:extLst>
              </p:cNvPr>
              <p:cNvGrpSpPr/>
              <p:nvPr/>
            </p:nvGrpSpPr>
            <p:grpSpPr>
              <a:xfrm>
                <a:off x="4368732" y="215558"/>
                <a:ext cx="383198" cy="770172"/>
                <a:chOff x="4368732" y="289202"/>
                <a:chExt cx="383198" cy="770172"/>
              </a:xfrm>
            </p:grpSpPr>
            <p:sp>
              <p:nvSpPr>
                <p:cNvPr id="36" name="TextBox 9">
                  <a:extLst>
                    <a:ext uri="{FF2B5EF4-FFF2-40B4-BE49-F238E27FC236}">
                      <a16:creationId xmlns:a16="http://schemas.microsoft.com/office/drawing/2014/main" id="{E4276925-30FD-254A-8383-E443988D57AB}"/>
                    </a:ext>
                  </a:extLst>
                </p:cNvPr>
                <p:cNvSpPr/>
                <p:nvPr/>
              </p:nvSpPr>
              <p:spPr>
                <a:xfrm>
                  <a:off x="4368732" y="289202"/>
                  <a:ext cx="383198" cy="44493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108847" tIns="54423" rIns="108847" bIns="54423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en-US" sz="2177" spc="-1" dirty="0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+</a:t>
                  </a:r>
                  <a:endParaRPr lang="en-US" sz="2177" spc="-1" dirty="0">
                    <a:latin typeface="Arial"/>
                  </a:endParaRPr>
                </a:p>
              </p:txBody>
            </p:sp>
            <p:sp>
              <p:nvSpPr>
                <p:cNvPr id="37" name="TextBox 10">
                  <a:extLst>
                    <a:ext uri="{FF2B5EF4-FFF2-40B4-BE49-F238E27FC236}">
                      <a16:creationId xmlns:a16="http://schemas.microsoft.com/office/drawing/2014/main" id="{4D92E6D6-CC5A-9144-8491-452D4F5082FA}"/>
                    </a:ext>
                  </a:extLst>
                </p:cNvPr>
                <p:cNvSpPr/>
                <p:nvPr/>
              </p:nvSpPr>
              <p:spPr>
                <a:xfrm>
                  <a:off x="4403999" y="614437"/>
                  <a:ext cx="312666" cy="44493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108847" tIns="54423" rIns="108847" bIns="54423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en-US" sz="2177" spc="-1" dirty="0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-</a:t>
                  </a:r>
                  <a:endParaRPr lang="en-US" sz="2177" spc="-1" dirty="0">
                    <a:latin typeface="Arial"/>
                  </a:endParaRP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DD2F288-27EA-2B48-B350-0D2078C473EF}"/>
                </a:ext>
              </a:extLst>
            </p:cNvPr>
            <p:cNvGrpSpPr/>
            <p:nvPr/>
          </p:nvGrpSpPr>
          <p:grpSpPr>
            <a:xfrm>
              <a:off x="4982691" y="2538947"/>
              <a:ext cx="1058107" cy="691472"/>
              <a:chOff x="3474449" y="1605489"/>
              <a:chExt cx="2051976" cy="823290"/>
            </a:xfrm>
          </p:grpSpPr>
          <p:sp>
            <p:nvSpPr>
              <p:cNvPr id="30" name="U-turn Arrow 3">
                <a:extLst>
                  <a:ext uri="{FF2B5EF4-FFF2-40B4-BE49-F238E27FC236}">
                    <a16:creationId xmlns:a16="http://schemas.microsoft.com/office/drawing/2014/main" id="{FEE4631E-B6AE-B948-B9F8-4052D0EE0760}"/>
                  </a:ext>
                </a:extLst>
              </p:cNvPr>
              <p:cNvSpPr/>
              <p:nvPr/>
            </p:nvSpPr>
            <p:spPr>
              <a:xfrm rot="10800000">
                <a:off x="3474449" y="1816432"/>
                <a:ext cx="2051976" cy="377045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75000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26A257A-E7CA-C44B-995D-75ADEEB1F3C9}"/>
                  </a:ext>
                </a:extLst>
              </p:cNvPr>
              <p:cNvGrpSpPr/>
              <p:nvPr/>
            </p:nvGrpSpPr>
            <p:grpSpPr>
              <a:xfrm>
                <a:off x="4372216" y="1605489"/>
                <a:ext cx="383198" cy="823290"/>
                <a:chOff x="4372216" y="1636174"/>
                <a:chExt cx="383198" cy="823290"/>
              </a:xfrm>
            </p:grpSpPr>
            <p:sp>
              <p:nvSpPr>
                <p:cNvPr id="32" name="TextBox 11">
                  <a:extLst>
                    <a:ext uri="{FF2B5EF4-FFF2-40B4-BE49-F238E27FC236}">
                      <a16:creationId xmlns:a16="http://schemas.microsoft.com/office/drawing/2014/main" id="{827E2B60-CE53-7A44-8AC6-74D56996A7E3}"/>
                    </a:ext>
                  </a:extLst>
                </p:cNvPr>
                <p:cNvSpPr/>
                <p:nvPr/>
              </p:nvSpPr>
              <p:spPr>
                <a:xfrm>
                  <a:off x="4372216" y="1636174"/>
                  <a:ext cx="383198" cy="44493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108847" tIns="54423" rIns="108847" bIns="54423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en-US" sz="2177" spc="-1" dirty="0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+</a:t>
                  </a:r>
                  <a:endParaRPr lang="en-US" sz="2177" spc="-1" dirty="0">
                    <a:latin typeface="Arial"/>
                  </a:endParaRPr>
                </a:p>
              </p:txBody>
            </p:sp>
            <p:sp>
              <p:nvSpPr>
                <p:cNvPr id="33" name="TextBox 12">
                  <a:extLst>
                    <a:ext uri="{FF2B5EF4-FFF2-40B4-BE49-F238E27FC236}">
                      <a16:creationId xmlns:a16="http://schemas.microsoft.com/office/drawing/2014/main" id="{92DE80C4-7A78-494A-A7A6-CFF3A1E95D15}"/>
                    </a:ext>
                  </a:extLst>
                </p:cNvPr>
                <p:cNvSpPr/>
                <p:nvPr/>
              </p:nvSpPr>
              <p:spPr>
                <a:xfrm>
                  <a:off x="4407482" y="2014527"/>
                  <a:ext cx="312665" cy="44493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108847" tIns="54423" rIns="108847" bIns="54423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en-US" sz="2177" spc="-1" dirty="0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-</a:t>
                  </a:r>
                  <a:endParaRPr lang="en-US" sz="2177" spc="-1" dirty="0">
                    <a:latin typeface="Arial"/>
                  </a:endParaRPr>
                </a:p>
              </p:txBody>
            </p: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214A3D-9B29-794B-A3CE-2D021B103325}"/>
              </a:ext>
            </a:extLst>
          </p:cNvPr>
          <p:cNvSpPr txBox="1"/>
          <p:nvPr/>
        </p:nvSpPr>
        <p:spPr>
          <a:xfrm>
            <a:off x="4895973" y="6334342"/>
            <a:ext cx="3368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err="1"/>
              <a:t>Derocles</a:t>
            </a:r>
            <a:r>
              <a:rPr lang="en-GB" sz="1000" dirty="0"/>
              <a:t> et al. (2018) Advances in Ecological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0"/>
          <p:cNvSpPr/>
          <p:nvPr/>
        </p:nvSpPr>
        <p:spPr>
          <a:xfrm>
            <a:off x="-2497" y="10857"/>
            <a:ext cx="9144001" cy="6309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386" spc="-1" dirty="0" err="1"/>
              <a:t>Inférence</a:t>
            </a:r>
            <a:r>
              <a:rPr lang="en-US" sz="3386" spc="-1" dirty="0"/>
              <a:t> </a:t>
            </a:r>
            <a:r>
              <a:rPr lang="en-US" sz="3400" spc="-1" dirty="0" err="1"/>
              <a:t>logique</a:t>
            </a:r>
            <a:r>
              <a:rPr lang="en-US" sz="3386" spc="-1" dirty="0"/>
              <a:t> de </a:t>
            </a:r>
            <a:r>
              <a:rPr lang="en-US" sz="3386" spc="-1" dirty="0" err="1"/>
              <a:t>réseaux</a:t>
            </a:r>
            <a:r>
              <a:rPr lang="en-US" sz="3386" spc="-1" dirty="0"/>
              <a:t> </a:t>
            </a:r>
            <a:r>
              <a:rPr lang="en-US" sz="3386" spc="-1" dirty="0" err="1"/>
              <a:t>microbiens</a:t>
            </a:r>
            <a:endParaRPr lang="en-US" sz="3386" spc="-1" dirty="0">
              <a:latin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8CA729-1277-1D44-BD4A-59D24F20F0AF}"/>
              </a:ext>
            </a:extLst>
          </p:cNvPr>
          <p:cNvGrpSpPr/>
          <p:nvPr/>
        </p:nvGrpSpPr>
        <p:grpSpPr>
          <a:xfrm>
            <a:off x="778208" y="1110646"/>
            <a:ext cx="7582589" cy="2614009"/>
            <a:chOff x="823396" y="1476791"/>
            <a:chExt cx="7582589" cy="2614009"/>
          </a:xfrm>
        </p:grpSpPr>
        <p:grpSp>
          <p:nvGrpSpPr>
            <p:cNvPr id="42" name="Group 1">
              <a:extLst>
                <a:ext uri="{FF2B5EF4-FFF2-40B4-BE49-F238E27FC236}">
                  <a16:creationId xmlns:a16="http://schemas.microsoft.com/office/drawing/2014/main" id="{F166F567-04A0-F54A-BAEC-05870C7052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3396" y="1476791"/>
              <a:ext cx="7582589" cy="1609228"/>
              <a:chOff x="583560" y="1153080"/>
              <a:chExt cx="8644320" cy="151128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DF6AD5E-4780-2E41-9F35-47A404C825FA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1107360" y="213984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B8E53AD2-FE0D-6849-A847-4C386ACCDE5A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1893240" y="2346840"/>
                <a:ext cx="25020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53296D3-529C-E748-A16D-64EFDEDBC52E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1377000" y="1958760"/>
                <a:ext cx="25056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A9DB392-E401-9C4F-BE8F-B3D469805BFE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1608840" y="2372040"/>
                <a:ext cx="313560" cy="187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7" name="CustomShape 46">
                <a:extLst>
                  <a:ext uri="{FF2B5EF4-FFF2-40B4-BE49-F238E27FC236}">
                    <a16:creationId xmlns:a16="http://schemas.microsoft.com/office/drawing/2014/main" id="{C7B6EFB4-180B-DF47-B26D-C830A2FD67A5}"/>
                  </a:ext>
                </a:extLst>
              </p:cNvPr>
              <p:cNvSpPr/>
              <p:nvPr/>
            </p:nvSpPr>
            <p:spPr>
              <a:xfrm>
                <a:off x="585000" y="1153080"/>
                <a:ext cx="2014920" cy="1511280"/>
              </a:xfrm>
              <a:prstGeom prst="ellipse">
                <a:avLst/>
              </a:prstGeom>
              <a:noFill/>
              <a:ln w="3672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CustomShape 47">
                <a:extLst>
                  <a:ext uri="{FF2B5EF4-FFF2-40B4-BE49-F238E27FC236}">
                    <a16:creationId xmlns:a16="http://schemas.microsoft.com/office/drawing/2014/main" id="{D4C77EFB-0B22-2246-9BB4-A487B987CDE3}"/>
                  </a:ext>
                </a:extLst>
              </p:cNvPr>
              <p:cNvSpPr/>
              <p:nvPr/>
            </p:nvSpPr>
            <p:spPr>
              <a:xfrm>
                <a:off x="2808000" y="1153440"/>
                <a:ext cx="2014560" cy="1510920"/>
              </a:xfrm>
              <a:prstGeom prst="ellipse">
                <a:avLst/>
              </a:prstGeom>
              <a:noFill/>
              <a:ln w="3672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CustomShape 48">
                <a:extLst>
                  <a:ext uri="{FF2B5EF4-FFF2-40B4-BE49-F238E27FC236}">
                    <a16:creationId xmlns:a16="http://schemas.microsoft.com/office/drawing/2014/main" id="{72ABD006-E32D-6B46-ADD8-C41CBA999DC2}"/>
                  </a:ext>
                </a:extLst>
              </p:cNvPr>
              <p:cNvSpPr/>
              <p:nvPr/>
            </p:nvSpPr>
            <p:spPr>
              <a:xfrm>
                <a:off x="5030280" y="1153440"/>
                <a:ext cx="2014920" cy="1510920"/>
              </a:xfrm>
              <a:prstGeom prst="ellipse">
                <a:avLst/>
              </a:prstGeom>
              <a:noFill/>
              <a:ln w="3672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CustomShape 49">
                <a:extLst>
                  <a:ext uri="{FF2B5EF4-FFF2-40B4-BE49-F238E27FC236}">
                    <a16:creationId xmlns:a16="http://schemas.microsoft.com/office/drawing/2014/main" id="{DFF455C8-BD63-974A-B1C5-BA578D052909}"/>
                  </a:ext>
                </a:extLst>
              </p:cNvPr>
              <p:cNvSpPr/>
              <p:nvPr/>
            </p:nvSpPr>
            <p:spPr>
              <a:xfrm>
                <a:off x="7212960" y="1153440"/>
                <a:ext cx="2014920" cy="1510920"/>
              </a:xfrm>
              <a:prstGeom prst="ellipse">
                <a:avLst/>
              </a:prstGeom>
              <a:noFill/>
              <a:ln w="3672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61B8057-9555-5347-BFDF-6B86EB6D9B8B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1623240" y="213984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F725038-7E56-F24D-A25A-69FDDB836212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1146960" y="139572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CC51D5E-976C-ED4F-A72B-68350F6AF17E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2178720" y="1782720"/>
                <a:ext cx="224280" cy="197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576CC12-6976-E045-A6EC-273DB107F9A6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869400" y="1961280"/>
                <a:ext cx="223920" cy="197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4FA704E-ED65-8E4B-BA5B-1A47DFF8E526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1385280" y="1782720"/>
                <a:ext cx="224280" cy="197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21F006A-B781-EF49-8BCB-B7CE3E3314D5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2099520" y="210996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1E2E01F-0719-BD41-840E-711164601B01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3131280" y="213984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0D74A15-E9B7-FE42-A61F-5CBA5DBAA540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3012120" y="184212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BB55766-3CDF-414B-B46F-FD77E3E1D4E1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4242600" y="225864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3A2E80DA-4A16-7340-8DC6-7B60DA01DA73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3647160" y="1782720"/>
                <a:ext cx="224280" cy="197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46EBB56-C9BF-5442-ABDC-4B9F3E9930BB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6186960" y="172296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539296E-E4CA-6445-872F-9E058A963020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5909400" y="1842120"/>
                <a:ext cx="22392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E1317F6-28AF-344E-982A-A959502AA27E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5313960" y="219924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808B37A-7B48-FF48-82B1-A89035F297A5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5155200" y="163368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BCFA8888-C8D3-6741-885C-970BB09B61F8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5829840" y="121716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7E60CAD-48B0-8F4E-8849-09587A023BDF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6226920" y="2318400"/>
                <a:ext cx="22392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4A545EF-4063-3F40-948A-AFC57C9BDFCF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6226920" y="2020680"/>
                <a:ext cx="22392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9DC6D52C-9F42-C04A-BBD5-5338C48083FB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6425280" y="154440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563E0-56E9-C948-B9D8-F409D41E1DDA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7457040" y="154440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C211C13-03C8-7846-8710-66527D95DE6C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8131680" y="216936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7819ECBE-4B6F-BA46-AA5D-A376DA38BD24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7774560" y="154440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D06107FD-966A-ED41-9053-8EC00353FB6A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7457040" y="213984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0C9EFA6D-5649-8246-8DC6-B9B249DF3FAB}"/>
                  </a:ext>
                </a:extLst>
              </p:cNvPr>
              <p:cNvPicPr/>
              <p:nvPr/>
            </p:nvPicPr>
            <p:blipFill>
              <a:blip r:embed="rId2"/>
              <a:srcRect r="13594"/>
              <a:stretch/>
            </p:blipFill>
            <p:spPr>
              <a:xfrm flipH="1">
                <a:off x="8806320" y="1544400"/>
                <a:ext cx="224280" cy="198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4D3A141-28D2-CC4B-A3CB-F2815CEA45A7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1688760" y="183600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322ABA4-9231-A747-8E11-483D1310E7D0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934920" y="1717200"/>
                <a:ext cx="313200" cy="187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CDC40CE-6AC4-6E4E-8191-1BE37ED0A398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1292040" y="2223000"/>
                <a:ext cx="31320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A9481A6-C4BA-1443-9984-36EE2D1EAC21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3593520" y="2372040"/>
                <a:ext cx="313560" cy="187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519DBBF4-856B-F34D-AD74-DB264B6A76F3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3593880" y="138960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9F02181-369E-5C4E-A51F-226482F0DDF6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4308480" y="201456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AD33459C-C96C-3347-AAF2-D8DA64695E7C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3157560" y="156816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B5BDE1C3-69FB-A24E-8401-20F245CCB230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4348080" y="1717200"/>
                <a:ext cx="313560" cy="1875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26F7416-77B2-9E44-A9E0-7765E8E77959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4030560" y="183600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08B55DC6-A6E8-654F-8D77-7B68CB61FC56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6650280" y="177660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5B331072-D471-0549-8E7B-1567F891ACC5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6650640" y="198504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D803397-E51F-BE4C-9F44-5B4DE22DA470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6452280" y="216360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4F6FB02-6ACA-D146-862A-5A0068AABE28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5896800" y="216360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9CFAC40-F169-7E46-8271-7065FE67AECF}"/>
                  </a:ext>
                </a:extLst>
              </p:cNvPr>
              <p:cNvPicPr/>
              <p:nvPr/>
            </p:nvPicPr>
            <p:blipFill>
              <a:blip r:embed="rId5"/>
              <a:srcRect l="3475" t="13139" b="7952"/>
              <a:stretch/>
            </p:blipFill>
            <p:spPr>
              <a:xfrm>
                <a:off x="7722720" y="2014560"/>
                <a:ext cx="313560" cy="187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503A10B4-5D15-2F41-B94C-B5CB6EEC3B7C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1297800" y="1512360"/>
                <a:ext cx="25092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F6F95715-F610-3C48-8416-581632B87646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1655280" y="1512360"/>
                <a:ext cx="25092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3A6A294-B14B-E145-BC38-ED2A0D406C49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861840" y="2137320"/>
                <a:ext cx="250560" cy="245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7C81783E-528E-B14A-9721-A54A84D15F5B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3322440" y="2226600"/>
                <a:ext cx="250920" cy="245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1915812-D2BA-DD44-AC01-3B1DD2D82D83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3679920" y="2077920"/>
                <a:ext cx="25056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31A5A22-EAC7-B448-BC98-6710D967FA33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3997800" y="2077920"/>
                <a:ext cx="25056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08DBB116-EEB4-D64C-8272-A112D84BD87E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3918600" y="2345760"/>
                <a:ext cx="25092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277B1904-68AB-134A-9BFA-9DC8AB64F7AB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4117320" y="1363680"/>
                <a:ext cx="25092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9189C7E-67C5-454D-A1B3-EB703B6E02C3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5506920" y="1363680"/>
                <a:ext cx="25092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BA028898-AB67-BD42-AE9E-71864F3FD318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5943960" y="2345760"/>
                <a:ext cx="25056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F4F92C9-AFA1-8D4E-B5BA-95F3B1F267AB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5944320" y="1423080"/>
                <a:ext cx="25056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737AA0AC-2962-084C-8267-CE9FDAE17089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8127360" y="1423080"/>
                <a:ext cx="25056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F9346BB7-62BF-934C-A0E9-503A2ABE9473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8524440" y="1452960"/>
                <a:ext cx="25092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6F3F49B6-9AC0-054D-AF00-18B8628A52E8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8326440" y="1750320"/>
                <a:ext cx="250920" cy="245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6ABB9643-78F7-394C-87FF-C466DE80764B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7731720" y="2256480"/>
                <a:ext cx="250560" cy="2448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4B43EE1F-E35D-B34B-A917-142D7AA71936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7335000" y="1839600"/>
                <a:ext cx="250920" cy="245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AB148707-65DD-384C-B989-E61A1EF69AA8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7970400" y="1750320"/>
                <a:ext cx="250920" cy="245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4CD02443-5330-E649-807D-2D45DEDDFDCE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8764560" y="1750320"/>
                <a:ext cx="250920" cy="245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8AEE8FAB-0B15-D443-B9B0-EF1BCA6B6267}"/>
                  </a:ext>
                </a:extLst>
              </p:cNvPr>
              <p:cNvPicPr/>
              <p:nvPr/>
            </p:nvPicPr>
            <p:blipFill>
              <a:blip r:embed="rId4"/>
              <a:srcRect t="10390" r="13346" b="6409"/>
              <a:stretch/>
            </p:blipFill>
            <p:spPr>
              <a:xfrm>
                <a:off x="8447040" y="2048040"/>
                <a:ext cx="250920" cy="245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EF40246D-5660-644F-9711-867F0B3A1FCE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1893240" y="2079360"/>
                <a:ext cx="25020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9166F99-DEA2-CC4F-9E1A-B8F2C098EC17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1932840" y="160344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FD56724A-6025-944B-A62F-217695992A66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1615320" y="133560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0B60DF7E-4681-0145-87D7-D5A5DEBF14CA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1099440" y="193068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548C82E3-3213-8B4F-A6C5-1DCED31D4A5A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583560" y="169272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B696FC09-B189-A24F-8DA2-134DE46AB3A3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1139040" y="240696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CBD565FB-3D4F-D24E-A46A-21730C242735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3361320" y="2079720"/>
                <a:ext cx="250560" cy="132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0D8A7C56-4264-1E45-BF11-CD586253D538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3282120" y="178200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3CB57EB2-70D6-3149-A2BC-3B3044BBC135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3917160" y="1663200"/>
                <a:ext cx="25020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28B2219B-F2FC-4E4B-8B1C-38D8ECCE654F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3639240" y="163332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7F66129B-684E-744D-B336-04FDE3224D28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3282120" y="139536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BDEA62B3-2324-AB41-A1EB-0DD2E8D1E1D5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3837600" y="1246680"/>
                <a:ext cx="250560" cy="132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FA25AA13-3A20-A44F-85CB-9907D1849929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4512240" y="187164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E813390C-3262-944A-BAA4-3C3AD869CE67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5226840" y="1872000"/>
                <a:ext cx="250200" cy="132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FDC90BB3-38F5-C043-A02F-30E4D0F37303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5583960" y="1812240"/>
                <a:ext cx="25020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E5E0C3C5-7C69-7141-9D35-069F137F58C5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5583960" y="2318760"/>
                <a:ext cx="250200" cy="132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45246F85-AA02-E041-B21B-217EB764C835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5544000" y="2050920"/>
                <a:ext cx="250560" cy="132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82160CD8-E5D1-4842-A8D1-103F365BD5D9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6377400" y="187200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024DAAB1-F24A-DB47-9705-91120C7771C1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6218640" y="136620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E8F2E16E-948E-0145-854E-12A4C87FA3E0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7567920" y="181260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23700636-B22B-B847-AE42-5166A3AB08C3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7925400" y="1336680"/>
                <a:ext cx="250200" cy="1328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5AF7BFEA-3B63-6644-8619-4308E170E4DC}"/>
                  </a:ext>
                </a:extLst>
              </p:cNvPr>
              <p:cNvPicPr/>
              <p:nvPr/>
            </p:nvPicPr>
            <p:blipFill>
              <a:blip r:embed="rId3"/>
              <a:srcRect l="336" t="20685" r="11" b="13"/>
              <a:stretch/>
            </p:blipFill>
            <p:spPr>
              <a:xfrm>
                <a:off x="8361720" y="2348640"/>
                <a:ext cx="250560" cy="1328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30" name="CustomShape 51">
              <a:extLst>
                <a:ext uri="{FF2B5EF4-FFF2-40B4-BE49-F238E27FC236}">
                  <a16:creationId xmlns:a16="http://schemas.microsoft.com/office/drawing/2014/main" id="{FBA4FD24-F5CE-9448-8FE7-137FE5422E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8122" y="3214367"/>
              <a:ext cx="1340512" cy="876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177" spc="-1" dirty="0">
                  <a:solidFill>
                    <a:srgbClr val="000000"/>
                  </a:solidFill>
                  <a:latin typeface="Arial"/>
                  <a:ea typeface="DejaVu Sans"/>
                </a:rPr>
                <a:t>Sample 1 </a:t>
              </a:r>
              <a:endParaRPr lang="en-US" sz="2177" spc="-1" dirty="0">
                <a:latin typeface="Arial"/>
              </a:endParaRPr>
            </a:p>
          </p:txBody>
        </p:sp>
        <p:sp>
          <p:nvSpPr>
            <p:cNvPr id="131" name="CustomShape 52">
              <a:extLst>
                <a:ext uri="{FF2B5EF4-FFF2-40B4-BE49-F238E27FC236}">
                  <a16:creationId xmlns:a16="http://schemas.microsoft.com/office/drawing/2014/main" id="{D9B98318-128B-1546-982A-08050CAD4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9084" y="3214917"/>
              <a:ext cx="1340512" cy="52938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177" spc="-1" dirty="0">
                  <a:solidFill>
                    <a:srgbClr val="000000"/>
                  </a:solidFill>
                  <a:latin typeface="Arial"/>
                  <a:ea typeface="DejaVu Sans"/>
                </a:rPr>
                <a:t>Sample 2</a:t>
              </a:r>
              <a:endParaRPr lang="en-US" sz="2177" spc="-1" dirty="0">
                <a:latin typeface="Arial"/>
              </a:endParaRPr>
            </a:p>
          </p:txBody>
        </p:sp>
        <p:sp>
          <p:nvSpPr>
            <p:cNvPr id="132" name="CustomShape 53">
              <a:extLst>
                <a:ext uri="{FF2B5EF4-FFF2-40B4-BE49-F238E27FC236}">
                  <a16:creationId xmlns:a16="http://schemas.microsoft.com/office/drawing/2014/main" id="{A1BB1BD0-DB7C-1544-B53A-3F7D193A3D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1987" y="3215555"/>
              <a:ext cx="1340512" cy="52938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177" spc="-1" dirty="0">
                  <a:solidFill>
                    <a:srgbClr val="000000"/>
                  </a:solidFill>
                  <a:latin typeface="Arial"/>
                  <a:ea typeface="DejaVu Sans"/>
                </a:rPr>
                <a:t>Sample 3</a:t>
              </a:r>
              <a:endParaRPr lang="en-US" sz="2177" spc="-1" dirty="0">
                <a:latin typeface="Arial"/>
              </a:endParaRPr>
            </a:p>
          </p:txBody>
        </p:sp>
        <p:sp>
          <p:nvSpPr>
            <p:cNvPr id="133" name="CustomShape 54">
              <a:extLst>
                <a:ext uri="{FF2B5EF4-FFF2-40B4-BE49-F238E27FC236}">
                  <a16:creationId xmlns:a16="http://schemas.microsoft.com/office/drawing/2014/main" id="{89F2BE1F-1D28-9042-B464-8D62B8E19B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5596" y="3214917"/>
              <a:ext cx="1611528" cy="52938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177" spc="-1" dirty="0">
                  <a:solidFill>
                    <a:srgbClr val="000000"/>
                  </a:solidFill>
                  <a:latin typeface="Arial"/>
                  <a:ea typeface="DejaVu Sans"/>
                </a:rPr>
                <a:t>Sample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2177" spc="-1" dirty="0">
                  <a:solidFill>
                    <a:srgbClr val="000000"/>
                  </a:solidFill>
                  <a:latin typeface="Arial"/>
                  <a:ea typeface="DejaVu Sans"/>
                </a:rPr>
                <a:t>4</a:t>
              </a:r>
              <a:endParaRPr lang="en-US" sz="2177" spc="-1" dirty="0">
                <a:latin typeface="Arial"/>
              </a:endParaRPr>
            </a:p>
          </p:txBody>
        </p:sp>
      </p:grpSp>
      <p:sp>
        <p:nvSpPr>
          <p:cNvPr id="134" name="CustomShape 55">
            <a:extLst>
              <a:ext uri="{FF2B5EF4-FFF2-40B4-BE49-F238E27FC236}">
                <a16:creationId xmlns:a16="http://schemas.microsoft.com/office/drawing/2014/main" id="{899FCB2D-98E5-BD49-B398-AF6FEDC9B468}"/>
              </a:ext>
            </a:extLst>
          </p:cNvPr>
          <p:cNvSpPr>
            <a:spLocks noChangeAspect="1"/>
          </p:cNvSpPr>
          <p:nvPr/>
        </p:nvSpPr>
        <p:spPr>
          <a:xfrm>
            <a:off x="2933896" y="3811273"/>
            <a:ext cx="2950507" cy="5293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77" spc="-1" dirty="0" err="1">
                <a:solidFill>
                  <a:srgbClr val="000000"/>
                </a:solidFill>
                <a:latin typeface="Arial"/>
                <a:ea typeface="DejaVu Sans"/>
              </a:rPr>
              <a:t>Inférence</a:t>
            </a:r>
            <a:endParaRPr lang="en-US" sz="2177" spc="-1" dirty="0">
              <a:latin typeface="Arial"/>
            </a:endParaRPr>
          </a:p>
        </p:txBody>
      </p:sp>
      <p:sp>
        <p:nvSpPr>
          <p:cNvPr id="135" name="CustomShape 56">
            <a:extLst>
              <a:ext uri="{FF2B5EF4-FFF2-40B4-BE49-F238E27FC236}">
                <a16:creationId xmlns:a16="http://schemas.microsoft.com/office/drawing/2014/main" id="{BB399840-46FD-6343-B776-85A53ACE0E7A}"/>
              </a:ext>
            </a:extLst>
          </p:cNvPr>
          <p:cNvSpPr>
            <a:spLocks noChangeAspect="1"/>
          </p:cNvSpPr>
          <p:nvPr/>
        </p:nvSpPr>
        <p:spPr>
          <a:xfrm>
            <a:off x="4249743" y="3524326"/>
            <a:ext cx="267183" cy="222333"/>
          </a:xfrm>
          <a:custGeom>
            <a:avLst/>
            <a:gdLst/>
            <a:ahLst/>
            <a:cxnLst/>
            <a:rect l="l" t="t" r="r" b="b"/>
            <a:pathLst>
              <a:path w="637" h="707">
                <a:moveTo>
                  <a:pt x="159" y="0"/>
                </a:moveTo>
                <a:lnTo>
                  <a:pt x="159" y="529"/>
                </a:lnTo>
                <a:lnTo>
                  <a:pt x="0" y="529"/>
                </a:lnTo>
                <a:lnTo>
                  <a:pt x="318" y="706"/>
                </a:lnTo>
                <a:lnTo>
                  <a:pt x="636" y="529"/>
                </a:lnTo>
                <a:lnTo>
                  <a:pt x="477" y="529"/>
                </a:lnTo>
                <a:lnTo>
                  <a:pt x="477" y="0"/>
                </a:lnTo>
                <a:lnTo>
                  <a:pt x="159" y="0"/>
                </a:lnTo>
              </a:path>
            </a:pathLst>
          </a:cu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6" name="Group 4">
            <a:extLst>
              <a:ext uri="{FF2B5EF4-FFF2-40B4-BE49-F238E27FC236}">
                <a16:creationId xmlns:a16="http://schemas.microsoft.com/office/drawing/2014/main" id="{240463E5-5D4C-C844-A329-BFB8694E10FF}"/>
              </a:ext>
            </a:extLst>
          </p:cNvPr>
          <p:cNvGrpSpPr>
            <a:grpSpLocks noChangeAspect="1"/>
          </p:cNvGrpSpPr>
          <p:nvPr/>
        </p:nvGrpSpPr>
        <p:grpSpPr>
          <a:xfrm>
            <a:off x="3558581" y="4677798"/>
            <a:ext cx="1653168" cy="1407212"/>
            <a:chOff x="3528000" y="3780000"/>
            <a:chExt cx="2266920" cy="132156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262C196D-364E-4C48-8D42-210EDBF710D0}"/>
                </a:ext>
              </a:extLst>
            </p:cNvPr>
            <p:cNvPicPr/>
            <p:nvPr/>
          </p:nvPicPr>
          <p:blipFill>
            <a:blip r:embed="rId6"/>
            <a:srcRect l="84476" t="59403" b="565"/>
            <a:stretch/>
          </p:blipFill>
          <p:spPr>
            <a:xfrm>
              <a:off x="3631680" y="3799440"/>
              <a:ext cx="2163240" cy="1302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" name="CustomShape 57">
              <a:extLst>
                <a:ext uri="{FF2B5EF4-FFF2-40B4-BE49-F238E27FC236}">
                  <a16:creationId xmlns:a16="http://schemas.microsoft.com/office/drawing/2014/main" id="{825CA0D6-B190-E145-91C2-53828F1E076A}"/>
                </a:ext>
              </a:extLst>
            </p:cNvPr>
            <p:cNvSpPr/>
            <p:nvPr/>
          </p:nvSpPr>
          <p:spPr>
            <a:xfrm>
              <a:off x="3528000" y="3780000"/>
              <a:ext cx="760320" cy="6804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58">
              <a:extLst>
                <a:ext uri="{FF2B5EF4-FFF2-40B4-BE49-F238E27FC236}">
                  <a16:creationId xmlns:a16="http://schemas.microsoft.com/office/drawing/2014/main" id="{78EBDDE0-CE37-8141-8BDF-9C5F3CF8297C}"/>
                </a:ext>
              </a:extLst>
            </p:cNvPr>
            <p:cNvSpPr/>
            <p:nvPr/>
          </p:nvSpPr>
          <p:spPr>
            <a:xfrm>
              <a:off x="3769200" y="3780000"/>
              <a:ext cx="657000" cy="55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0" name="CustomShape 59">
            <a:extLst>
              <a:ext uri="{FF2B5EF4-FFF2-40B4-BE49-F238E27FC236}">
                <a16:creationId xmlns:a16="http://schemas.microsoft.com/office/drawing/2014/main" id="{ABABFC18-5249-F642-B991-6887C4CADE0D}"/>
              </a:ext>
            </a:extLst>
          </p:cNvPr>
          <p:cNvSpPr>
            <a:spLocks noChangeAspect="1"/>
          </p:cNvSpPr>
          <p:nvPr/>
        </p:nvSpPr>
        <p:spPr>
          <a:xfrm>
            <a:off x="4274408" y="4384946"/>
            <a:ext cx="267182" cy="240733"/>
          </a:xfrm>
          <a:custGeom>
            <a:avLst/>
            <a:gdLst/>
            <a:ahLst/>
            <a:cxnLst/>
            <a:rect l="l" t="t" r="r" b="b"/>
            <a:pathLst>
              <a:path w="637" h="765">
                <a:moveTo>
                  <a:pt x="159" y="0"/>
                </a:moveTo>
                <a:lnTo>
                  <a:pt x="159" y="573"/>
                </a:lnTo>
                <a:lnTo>
                  <a:pt x="0" y="573"/>
                </a:lnTo>
                <a:lnTo>
                  <a:pt x="318" y="764"/>
                </a:lnTo>
                <a:lnTo>
                  <a:pt x="636" y="573"/>
                </a:lnTo>
                <a:lnTo>
                  <a:pt x="477" y="573"/>
                </a:lnTo>
                <a:lnTo>
                  <a:pt x="477" y="0"/>
                </a:lnTo>
                <a:lnTo>
                  <a:pt x="159" y="0"/>
                </a:lnTo>
              </a:path>
            </a:pathLst>
          </a:cu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7088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DD5A722-A699-C64B-A89D-7D670480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6518" y="2019524"/>
            <a:ext cx="8790963" cy="3464526"/>
          </a:xfrm>
          <a:prstGeom prst="rect">
            <a:avLst/>
          </a:prstGeom>
          <a:ln w="0"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AF4835D-E2A8-3146-8004-664E15D82DF1}"/>
              </a:ext>
            </a:extLst>
          </p:cNvPr>
          <p:cNvSpPr/>
          <p:nvPr/>
        </p:nvSpPr>
        <p:spPr>
          <a:xfrm>
            <a:off x="0" y="0"/>
            <a:ext cx="9144000" cy="11137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400" spc="-1" dirty="0" err="1"/>
              <a:t>Inférence</a:t>
            </a:r>
            <a:r>
              <a:rPr lang="en-US" sz="3400" spc="-1" dirty="0"/>
              <a:t> </a:t>
            </a:r>
            <a:r>
              <a:rPr lang="en-US" sz="3400" spc="-1" dirty="0" err="1"/>
              <a:t>logique</a:t>
            </a:r>
            <a:r>
              <a:rPr lang="en-US" sz="3400" spc="-1" dirty="0"/>
              <a:t> de </a:t>
            </a:r>
            <a:r>
              <a:rPr lang="en-US" sz="3400" spc="-1" dirty="0" err="1"/>
              <a:t>réseaux</a:t>
            </a:r>
            <a:r>
              <a:rPr lang="en-US" sz="3400" spc="-1" dirty="0"/>
              <a:t> </a:t>
            </a:r>
            <a:r>
              <a:rPr lang="en-US" sz="3400" spc="-1" dirty="0" err="1"/>
              <a:t>microbiens</a:t>
            </a:r>
            <a:endParaRPr lang="en-US" sz="3400" spc="-1" dirty="0"/>
          </a:p>
        </p:txBody>
      </p:sp>
    </p:spTree>
    <p:extLst>
      <p:ext uri="{BB962C8B-B14F-4D97-AF65-F5344CB8AC3E}">
        <p14:creationId xmlns:p14="http://schemas.microsoft.com/office/powerpoint/2010/main" val="292319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0"/>
          <p:cNvSpPr/>
          <p:nvPr/>
        </p:nvSpPr>
        <p:spPr>
          <a:xfrm>
            <a:off x="-2497" y="10857"/>
            <a:ext cx="9144001" cy="9101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386" spc="-1" dirty="0" err="1"/>
              <a:t>Inférence</a:t>
            </a:r>
            <a:r>
              <a:rPr lang="en-US" sz="3386" spc="-1" dirty="0"/>
              <a:t> </a:t>
            </a:r>
            <a:r>
              <a:rPr lang="en-US" sz="3400" spc="-1" dirty="0" err="1"/>
              <a:t>logique</a:t>
            </a:r>
            <a:r>
              <a:rPr lang="en-US" sz="3386" spc="-1" dirty="0"/>
              <a:t> de </a:t>
            </a:r>
            <a:r>
              <a:rPr lang="en-US" sz="3386" spc="-1" dirty="0" err="1"/>
              <a:t>réseaux</a:t>
            </a:r>
            <a:r>
              <a:rPr lang="en-US" sz="3386" spc="-1" dirty="0"/>
              <a:t> </a:t>
            </a:r>
            <a:r>
              <a:rPr lang="en-US" sz="3386" spc="-1" dirty="0" err="1"/>
              <a:t>microbiens</a:t>
            </a:r>
            <a:endParaRPr lang="en-US" sz="3386" spc="-1" dirty="0"/>
          </a:p>
          <a:p>
            <a:pPr algn="ctr">
              <a:lnSpc>
                <a:spcPct val="100000"/>
              </a:lnSpc>
              <a:buNone/>
            </a:pPr>
            <a:r>
              <a:rPr lang="en-GB" dirty="0"/>
              <a:t>le </a:t>
            </a:r>
            <a:r>
              <a:rPr lang="en-GB" dirty="0" err="1"/>
              <a:t>mildiou</a:t>
            </a:r>
            <a:r>
              <a:rPr lang="en-GB" dirty="0"/>
              <a:t> (</a:t>
            </a:r>
            <a:r>
              <a:rPr lang="en-GB" i="1" dirty="0" err="1"/>
              <a:t>Plasmopara</a:t>
            </a:r>
            <a:r>
              <a:rPr lang="en-GB" i="1" dirty="0"/>
              <a:t> </a:t>
            </a:r>
            <a:r>
              <a:rPr lang="en-GB" i="1" dirty="0" err="1"/>
              <a:t>viticola</a:t>
            </a:r>
            <a:r>
              <a:rPr lang="en-GB" dirty="0"/>
              <a:t>) de la </a:t>
            </a:r>
            <a:r>
              <a:rPr lang="en-GB" dirty="0" err="1"/>
              <a:t>vigne</a:t>
            </a:r>
            <a:endParaRPr lang="en-US" sz="3386" spc="-1" dirty="0">
              <a:latin typeface="Arial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2B0B8F8-090B-654E-88B9-A84721EF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072265" y="1629000"/>
            <a:ext cx="4378780" cy="3600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A66CB2-A813-0348-B6DA-D93794C3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031455" y="1629000"/>
            <a:ext cx="4460400" cy="3600966"/>
          </a:xfrm>
          <a:prstGeom prst="rect">
            <a:avLst/>
          </a:prstGeom>
          <a:ln w="0"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934C90-303A-E148-B72D-DDB76EB2BD7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47255" y="5583400"/>
            <a:ext cx="1828800" cy="402480"/>
          </a:xfrm>
          <a:prstGeom prst="rect">
            <a:avLst/>
          </a:prstGeom>
          <a:ln w="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6E2EFB-C80F-F843-A37C-9D4F56624BC6}"/>
              </a:ext>
            </a:extLst>
          </p:cNvPr>
          <p:cNvSpPr txBox="1"/>
          <p:nvPr/>
        </p:nvSpPr>
        <p:spPr>
          <a:xfrm>
            <a:off x="380999" y="1412571"/>
            <a:ext cx="37773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Nous pouvons:</a:t>
            </a:r>
          </a:p>
          <a:p>
            <a:endParaRPr lang="fr-F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attribuer automatiquement les liens à des types d'interaction.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reconstruire des réseaux d'interactions, qui incluent des agents pathogènes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construire une compréhension écologique des réseaux microbiens</a:t>
            </a:r>
          </a:p>
        </p:txBody>
      </p:sp>
    </p:spTree>
    <p:extLst>
      <p:ext uri="{BB962C8B-B14F-4D97-AF65-F5344CB8AC3E}">
        <p14:creationId xmlns:p14="http://schemas.microsoft.com/office/powerpoint/2010/main" val="14021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187</Words>
  <Application>Microsoft Macintosh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David Bohan</cp:lastModifiedBy>
  <cp:revision>12</cp:revision>
  <dcterms:created xsi:type="dcterms:W3CDTF">2022-02-28T16:36:51Z</dcterms:created>
  <dcterms:modified xsi:type="dcterms:W3CDTF">2022-03-04T11:13:48Z</dcterms:modified>
  <dc:language>en-US</dc:language>
</cp:coreProperties>
</file>