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79" r:id="rId2"/>
    <p:sldId id="273" r:id="rId3"/>
    <p:sldId id="274" r:id="rId4"/>
    <p:sldId id="275" r:id="rId5"/>
    <p:sldId id="276" r:id="rId6"/>
    <p:sldId id="277" r:id="rId7"/>
    <p:sldId id="278" r:id="rId8"/>
    <p:sldId id="256" r:id="rId9"/>
    <p:sldId id="257" r:id="rId10"/>
    <p:sldId id="259" r:id="rId11"/>
    <p:sldId id="258" r:id="rId12"/>
    <p:sldId id="260" r:id="rId13"/>
    <p:sldId id="261" r:id="rId14"/>
    <p:sldId id="262" r:id="rId15"/>
    <p:sldId id="263" r:id="rId16"/>
    <p:sldId id="264" r:id="rId17"/>
    <p:sldId id="265" r:id="rId18"/>
    <p:sldId id="267" r:id="rId19"/>
    <p:sldId id="272" r:id="rId20"/>
    <p:sldId id="269" r:id="rId21"/>
    <p:sldId id="268" r:id="rId22"/>
    <p:sldId id="270" r:id="rId23"/>
    <p:sldId id="271" r:id="rId24"/>
    <p:sldId id="280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45"/>
    <p:restoredTop sz="89479" autoAdjust="0"/>
  </p:normalViewPr>
  <p:slideViewPr>
    <p:cSldViewPr snapToGrid="0" snapToObjects="1">
      <p:cViewPr varScale="1">
        <p:scale>
          <a:sx n="167" d="100"/>
          <a:sy n="167" d="100"/>
        </p:scale>
        <p:origin x="184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111FC-7445-4039-9198-3C76D1581326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D2333-D583-498F-87E4-4911D7BB55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927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D2333-D583-498F-87E4-4911D7BB55E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377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685FC-769D-4932-B0DD-19C67B2F8C2B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1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924D6D-F390-5F4D-AEFA-A3FED64AF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D5BDBD-4E34-3B40-8B76-AA7F5E54A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B66540-EE8A-094A-A57D-D5C7EDE8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B9CA-F1CE-244E-A8BD-3C24C0F6C0CE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E830AC-7B4C-4640-8ED7-89CAEC0D2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9EC75C-7955-0E4C-8B5A-D0CF7D52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458A-8CC0-A545-8B4D-952B2899D9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41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71FED2-81A1-1843-B110-1F34DA76A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F0061B6-B886-7F44-AF84-80343C338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CFB63F-FAAE-EC4A-A736-F2ED11006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B9CA-F1CE-244E-A8BD-3C24C0F6C0CE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7A3AFC-A07F-9C46-8EBD-8B7301DA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FBC9D9-9DE2-1F49-9623-FC1F0268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458A-8CC0-A545-8B4D-952B2899D9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52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0B88F4F-7A55-D94A-B87F-E6F1C4BFD9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5F8A70-AA31-DB44-88CD-FEDD69D19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0959C4-A746-4D4F-BA97-DF354BFC7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B9CA-F1CE-244E-A8BD-3C24C0F6C0CE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E6E81E-EE28-D349-BFA9-EAA7C5FEB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B470B5-A0D9-B84D-9F6D-0CBC5A78D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458A-8CC0-A545-8B4D-952B2899D9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62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A48546-C729-934C-B64D-894EEE85E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218ABC-F3BD-AE42-9DC8-F47F137DD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318C7B-E7DF-B745-8906-3BCE6B536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B9CA-F1CE-244E-A8BD-3C24C0F6C0CE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A563BF-BEFB-5440-93ED-4D425667C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30336D-ADF3-CB44-8AD4-08EA1E757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458A-8CC0-A545-8B4D-952B2899D9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83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93EFFD-7A61-EF43-A736-70D7D7F9D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64A825-E23B-654B-97E9-9FDA4D366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494E6D-17D9-5E4D-98B7-A09FC7ABF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B9CA-F1CE-244E-A8BD-3C24C0F6C0CE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894DB9-EA6A-954F-A4E4-0722FC55E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5931A0-95D2-C647-BCCC-4642A246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458A-8CC0-A545-8B4D-952B2899D9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12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29D76B-5ACA-3947-B948-B24B514B7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4A9EA1-8B44-8D42-B5E9-BF50EB487C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6351A4-DF51-6643-A882-7BAE67750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52C17D-FEAF-1549-9735-7F27D49F6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B9CA-F1CE-244E-A8BD-3C24C0F6C0CE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F3FBFF-D648-F840-8419-ADD173EF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6A995F-4D95-8D49-854B-47ED857D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458A-8CC0-A545-8B4D-952B2899D9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70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2189DF-4932-A244-81B8-3D675BDC7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2773ED-A5CA-CC41-90D1-AF9242A93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8F6BF2-1C98-DB40-ABC8-EE63B3E26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8291B5B-9ABF-6D43-8087-18037CDEB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5240BD1-E0CF-BE43-8AD7-4A816B037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EE67049-5E39-9048-9760-B1FCA115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B9CA-F1CE-244E-A8BD-3C24C0F6C0CE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EDA26C4-B849-3542-AA70-2320AB9D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F749AED-F125-EE47-A483-486BF495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458A-8CC0-A545-8B4D-952B2899D9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46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1F4E4C-8F07-7C4B-B09C-1DAC97E03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E937614-3BF8-4644-8098-6F49967C9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B9CA-F1CE-244E-A8BD-3C24C0F6C0CE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FBB0F5-70F0-E94D-AEA6-374B2B1D5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0B8E54-8C43-DD4F-B740-664D1FA2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458A-8CC0-A545-8B4D-952B2899D9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64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020DD74-7433-5E4D-A4A7-CE286342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B9CA-F1CE-244E-A8BD-3C24C0F6C0CE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CCB7533-CAD0-2642-9428-C764A3CEA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FCC9D1-894E-DF47-BD6D-6BEAB89D0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458A-8CC0-A545-8B4D-952B2899D9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64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3C023D-DCEC-B94F-9E40-F616EA3B5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B97CC6-EF9F-D44B-BD95-C7DC365FF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BF351-019F-2546-A0C8-F31902B13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A3F51C-4FED-C74B-BFD5-02C830E20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B9CA-F1CE-244E-A8BD-3C24C0F6C0CE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5C5846-7CC8-B548-8471-47F292D3A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00582B-508B-304C-85EB-365AED0DF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458A-8CC0-A545-8B4D-952B2899D9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84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665660-02DE-E049-9BC5-DE6F03A1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1F06757-82AB-AB49-AE41-79BC77FB1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CA5437-DB0B-E14B-9018-FB0361A4A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E4C073-5A44-8044-9A7F-21F9A07B1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B9CA-F1CE-244E-A8BD-3C24C0F6C0CE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18DD7C-15DE-FF40-A3EA-61F0100B5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4E2BBB-E1CF-144D-97B5-9FCE6C3E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458A-8CC0-A545-8B4D-952B2899D9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45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9314958-4194-3F47-B570-590023234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9F3C28-368D-E14A-B2A1-CFE9D6FBA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07A337-B4F8-7743-8917-C6C52E180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9B9CA-F1CE-244E-A8BD-3C24C0F6C0CE}" type="datetimeFigureOut">
              <a:rPr lang="fr-FR" smtClean="0"/>
              <a:t>04/03/2022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9B9CD6-C5C9-404E-9A52-1B4CB7AA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9E3CA9-8731-0B46-BA5F-39D688294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F458A-8CC0-A545-8B4D-952B2899D9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10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tif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6E54DED-95CE-FC43-AA6C-E7099DE07874}"/>
              </a:ext>
            </a:extLst>
          </p:cNvPr>
          <p:cNvSpPr txBox="1"/>
          <p:nvPr/>
        </p:nvSpPr>
        <p:spPr>
          <a:xfrm>
            <a:off x="281156" y="1979339"/>
            <a:ext cx="1162968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chemeClr val="accent1"/>
                </a:solidFill>
                <a:latin typeface="+mj-lt"/>
              </a:rPr>
              <a:t>Accompagner les viticulteurs dans leurs projets de réduction de l’usage des pesticides :</a:t>
            </a:r>
          </a:p>
          <a:p>
            <a:r>
              <a:rPr lang="fr-FR" sz="4400" b="1" dirty="0">
                <a:solidFill>
                  <a:schemeClr val="accent1"/>
                </a:solidFill>
                <a:latin typeface="+mj-lt"/>
              </a:rPr>
              <a:t>l’exemple du réseau DEPHY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0E93BB8-2FCD-A344-9B9B-9249D651E8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176402"/>
            <a:ext cx="2109826" cy="109974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B06D2DB-57DA-E04C-96C7-9426CE26F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779" y="176402"/>
            <a:ext cx="2215384" cy="576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2BA71DC-6913-A44D-8B4D-29DFB5BAB2DA}"/>
              </a:ext>
            </a:extLst>
          </p:cNvPr>
          <p:cNvSpPr txBox="1"/>
          <p:nvPr/>
        </p:nvSpPr>
        <p:spPr>
          <a:xfrm>
            <a:off x="281156" y="4236720"/>
            <a:ext cx="11910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Virginie Brun </a:t>
            </a:r>
            <a:r>
              <a:rPr lang="fr-FR" sz="2000" dirty="0"/>
              <a:t>(APCA – CAN DEPHY)</a:t>
            </a:r>
            <a:r>
              <a:rPr lang="fr-FR" sz="2400" dirty="0"/>
              <a:t>, Laurent </a:t>
            </a:r>
            <a:r>
              <a:rPr lang="fr-FR" sz="2400" dirty="0" err="1"/>
              <a:t>Delière</a:t>
            </a:r>
            <a:r>
              <a:rPr lang="fr-FR" sz="2400" dirty="0"/>
              <a:t> </a:t>
            </a:r>
            <a:r>
              <a:rPr lang="fr-FR" sz="2000" dirty="0"/>
              <a:t>(INRAE – CAN DEPHY)</a:t>
            </a:r>
            <a:r>
              <a:rPr lang="fr-FR" sz="2400" dirty="0"/>
              <a:t>, Alexandre </a:t>
            </a:r>
            <a:r>
              <a:rPr lang="fr-FR" sz="2400" dirty="0" err="1"/>
              <a:t>Sauquet</a:t>
            </a:r>
            <a:r>
              <a:rPr lang="fr-FR" sz="2400" dirty="0"/>
              <a:t> </a:t>
            </a:r>
            <a:r>
              <a:rPr lang="fr-FR" sz="2000" dirty="0"/>
              <a:t>(INRAE)</a:t>
            </a:r>
            <a:endParaRPr lang="fr-FR" sz="2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851A4C1-37CE-CA42-80CE-12BF8A10FB16}"/>
              </a:ext>
            </a:extLst>
          </p:cNvPr>
          <p:cNvSpPr txBox="1"/>
          <p:nvPr/>
        </p:nvSpPr>
        <p:spPr>
          <a:xfrm>
            <a:off x="115084" y="6312266"/>
            <a:ext cx="11795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Cultiver et Protéger Autrement - Rencontre Chercheurs – Professionnels «Sortir des pesticides en viticulture » 8 mars 2022</a:t>
            </a:r>
          </a:p>
        </p:txBody>
      </p:sp>
    </p:spTree>
    <p:extLst>
      <p:ext uri="{BB962C8B-B14F-4D97-AF65-F5344CB8AC3E}">
        <p14:creationId xmlns:p14="http://schemas.microsoft.com/office/powerpoint/2010/main" val="3986093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>
            <a:extLst>
              <a:ext uri="{FF2B5EF4-FFF2-40B4-BE49-F238E27FC236}">
                <a16:creationId xmlns:a16="http://schemas.microsoft.com/office/drawing/2014/main" id="{60D063AA-A085-7942-AD17-F48B8AD5F020}"/>
              </a:ext>
            </a:extLst>
          </p:cNvPr>
          <p:cNvSpPr/>
          <p:nvPr/>
        </p:nvSpPr>
        <p:spPr>
          <a:xfrm>
            <a:off x="5966085" y="134911"/>
            <a:ext cx="5658787" cy="8394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C:\Users\SYESTHERadmin\Desktop\Doctorat\I_TrajectoirePerformances\Premier article\fig6.png">
            <a:extLst>
              <a:ext uri="{FF2B5EF4-FFF2-40B4-BE49-F238E27FC236}">
                <a16:creationId xmlns:a16="http://schemas.microsoft.com/office/drawing/2014/main" id="{9B26CE09-B592-D245-9FF3-CFF86740F6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23"/>
          <a:stretch/>
        </p:blipFill>
        <p:spPr bwMode="auto">
          <a:xfrm>
            <a:off x="1043344" y="1931435"/>
            <a:ext cx="8906391" cy="392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17FF4D6-8016-F645-83B4-B4F9ED6D5FA1}"/>
              </a:ext>
            </a:extLst>
          </p:cNvPr>
          <p:cNvSpPr txBox="1"/>
          <p:nvPr/>
        </p:nvSpPr>
        <p:spPr>
          <a:xfrm>
            <a:off x="5881142" y="1043123"/>
            <a:ext cx="631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/>
              <a:t>Fouillet</a:t>
            </a:r>
            <a:r>
              <a:rPr lang="fr-FR" sz="1400" i="1" dirty="0"/>
              <a:t> et al. , </a:t>
            </a:r>
            <a:r>
              <a:rPr lang="fr-FR" sz="1400" i="1" dirty="0" err="1"/>
              <a:t>Reducing</a:t>
            </a:r>
            <a:r>
              <a:rPr lang="fr-FR" sz="1400" i="1" dirty="0"/>
              <a:t> pesticide use in </a:t>
            </a:r>
            <a:r>
              <a:rPr lang="fr-FR" sz="1400" i="1" dirty="0" err="1"/>
              <a:t>vineyards</a:t>
            </a:r>
            <a:r>
              <a:rPr lang="fr-FR" sz="1400" i="1" dirty="0"/>
              <a:t>. Evidence </a:t>
            </a:r>
            <a:r>
              <a:rPr lang="fr-FR" sz="1400" i="1" dirty="0" err="1"/>
              <a:t>from</a:t>
            </a:r>
            <a:r>
              <a:rPr lang="fr-FR" sz="1400" i="1" dirty="0"/>
              <a:t> the </a:t>
            </a:r>
            <a:r>
              <a:rPr lang="fr-FR" sz="1400" i="1" dirty="0" err="1"/>
              <a:t>analysis</a:t>
            </a:r>
            <a:r>
              <a:rPr lang="fr-FR" sz="1400" i="1" dirty="0"/>
              <a:t> of the French DEPHY network, </a:t>
            </a:r>
            <a:r>
              <a:rPr lang="fr-FR" sz="1400" i="1" dirty="0" err="1"/>
              <a:t>submitted</a:t>
            </a:r>
            <a:r>
              <a:rPr lang="fr-FR" sz="1400" i="1" dirty="0"/>
              <a:t> to </a:t>
            </a:r>
            <a:r>
              <a:rPr lang="fr-FR" sz="1400" i="1" dirty="0" err="1"/>
              <a:t>European</a:t>
            </a:r>
            <a:r>
              <a:rPr lang="fr-FR" sz="1400" i="1" dirty="0"/>
              <a:t> Journal of </a:t>
            </a:r>
            <a:r>
              <a:rPr lang="fr-FR" sz="1400" i="1" dirty="0" err="1"/>
              <a:t>Agronomy</a:t>
            </a:r>
            <a:endParaRPr lang="fr-FR" sz="1400" i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7378867-729C-0841-8F4D-3000A5E8F57C}"/>
              </a:ext>
            </a:extLst>
          </p:cNvPr>
          <p:cNvSpPr txBox="1"/>
          <p:nvPr/>
        </p:nvSpPr>
        <p:spPr>
          <a:xfrm>
            <a:off x="1701140" y="5936700"/>
            <a:ext cx="4084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-39% de l’IFT par traitement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B77774A-4747-2B4B-A5FF-D3A3454B134B}"/>
              </a:ext>
            </a:extLst>
          </p:cNvPr>
          <p:cNvSpPr txBox="1"/>
          <p:nvPr/>
        </p:nvSpPr>
        <p:spPr>
          <a:xfrm>
            <a:off x="6693639" y="203673"/>
            <a:ext cx="538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244 Systèmes de Culture (Etat initial, 2012 – 2019)</a:t>
            </a:r>
          </a:p>
          <a:p>
            <a:r>
              <a:rPr lang="fr-FR" i="1" dirty="0"/>
              <a:t>Conventionnel et AB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CBC3CA4-533A-A540-A4F8-A6272DC03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016" y="190779"/>
            <a:ext cx="533088" cy="71078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2979365-679F-2B44-8072-AA810882CAB8}"/>
              </a:ext>
            </a:extLst>
          </p:cNvPr>
          <p:cNvSpPr txBox="1"/>
          <p:nvPr/>
        </p:nvSpPr>
        <p:spPr>
          <a:xfrm>
            <a:off x="70787" y="79101"/>
            <a:ext cx="5647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accent1"/>
                </a:solidFill>
                <a:latin typeface="+mj-lt"/>
              </a:rPr>
              <a:t>Comment est réduit l’IFT fongicide ?</a:t>
            </a:r>
          </a:p>
        </p:txBody>
      </p:sp>
    </p:spTree>
    <p:extLst>
      <p:ext uri="{BB962C8B-B14F-4D97-AF65-F5344CB8AC3E}">
        <p14:creationId xmlns:p14="http://schemas.microsoft.com/office/powerpoint/2010/main" val="1773471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>
            <a:extLst>
              <a:ext uri="{FF2B5EF4-FFF2-40B4-BE49-F238E27FC236}">
                <a16:creationId xmlns:a16="http://schemas.microsoft.com/office/drawing/2014/main" id="{72F62A26-5029-3C49-815F-256B2F94AB2E}"/>
              </a:ext>
            </a:extLst>
          </p:cNvPr>
          <p:cNvSpPr/>
          <p:nvPr/>
        </p:nvSpPr>
        <p:spPr>
          <a:xfrm>
            <a:off x="5966085" y="134911"/>
            <a:ext cx="5658787" cy="8394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FEEC005-81D8-BF4A-B67D-389CEC0B0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3" y="2364272"/>
            <a:ext cx="5640674" cy="370381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16BA603-A592-E248-B683-2140DA5BB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257" y="2364272"/>
            <a:ext cx="6117271" cy="370381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BCC6F53-C559-A744-A956-19A891D3A1BA}"/>
              </a:ext>
            </a:extLst>
          </p:cNvPr>
          <p:cNvSpPr txBox="1"/>
          <p:nvPr/>
        </p:nvSpPr>
        <p:spPr>
          <a:xfrm>
            <a:off x="691681" y="1774136"/>
            <a:ext cx="394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Utilisation Herbicides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E132C11-BC7B-074C-A10A-1FABD6609A7F}"/>
              </a:ext>
            </a:extLst>
          </p:cNvPr>
          <p:cNvSpPr txBox="1"/>
          <p:nvPr/>
        </p:nvSpPr>
        <p:spPr>
          <a:xfrm>
            <a:off x="7759056" y="1774136"/>
            <a:ext cx="32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Utilisation produits classés CMR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00B4131-6080-9248-B4B5-23CF7C1763B6}"/>
              </a:ext>
            </a:extLst>
          </p:cNvPr>
          <p:cNvSpPr txBox="1"/>
          <p:nvPr/>
        </p:nvSpPr>
        <p:spPr>
          <a:xfrm>
            <a:off x="6776084" y="203673"/>
            <a:ext cx="4571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171 à 198 Systèmes de Culture Conventionnel</a:t>
            </a:r>
          </a:p>
          <a:p>
            <a:r>
              <a:rPr lang="fr-FR" i="1" dirty="0"/>
              <a:t> (Etat initial, 2017 – 2020)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9A1F5D0-F0B6-CF4D-9454-1039374BB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460" y="190779"/>
            <a:ext cx="578325" cy="71078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86985AB-C714-034C-9B33-1791F415513D}"/>
              </a:ext>
            </a:extLst>
          </p:cNvPr>
          <p:cNvSpPr txBox="1"/>
          <p:nvPr/>
        </p:nvSpPr>
        <p:spPr>
          <a:xfrm>
            <a:off x="116892" y="134911"/>
            <a:ext cx="5455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accent1"/>
                </a:solidFill>
                <a:latin typeface="+mj-lt"/>
              </a:rPr>
              <a:t>Evolutions d’autres indicateurs?</a:t>
            </a:r>
          </a:p>
        </p:txBody>
      </p:sp>
    </p:spTree>
    <p:extLst>
      <p:ext uri="{BB962C8B-B14F-4D97-AF65-F5344CB8AC3E}">
        <p14:creationId xmlns:p14="http://schemas.microsoft.com/office/powerpoint/2010/main" val="4115407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Les apports de la recherche: reconstituer un contrefactuel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372" y="1825625"/>
            <a:ext cx="5533255" cy="4351338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372" y="1825625"/>
            <a:ext cx="55332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77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Les apports de la recherche: reconstituer un contrefactuel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372" y="1825625"/>
            <a:ext cx="5533255" cy="4351337"/>
          </a:xfrm>
        </p:spPr>
      </p:pic>
    </p:spTree>
    <p:extLst>
      <p:ext uri="{BB962C8B-B14F-4D97-AF65-F5344CB8AC3E}">
        <p14:creationId xmlns:p14="http://schemas.microsoft.com/office/powerpoint/2010/main" val="2489978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Les apports de la recherche: reconstituer un contrefactuel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372" y="1825625"/>
            <a:ext cx="5533255" cy="4351338"/>
          </a:xfrm>
        </p:spPr>
      </p:pic>
    </p:spTree>
    <p:extLst>
      <p:ext uri="{BB962C8B-B14F-4D97-AF65-F5344CB8AC3E}">
        <p14:creationId xmlns:p14="http://schemas.microsoft.com/office/powerpoint/2010/main" val="2750074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/>
          <p:cNvCxnSpPr/>
          <p:nvPr/>
        </p:nvCxnSpPr>
        <p:spPr>
          <a:xfrm>
            <a:off x="3416531" y="5187142"/>
            <a:ext cx="510401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3574473" y="1346662"/>
            <a:ext cx="16625" cy="40649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4455619" y="1596044"/>
            <a:ext cx="3191818" cy="8775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092565" y="3079102"/>
            <a:ext cx="2554872" cy="807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009207" y="1078869"/>
            <a:ext cx="140485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M Roman 12" panose="00000500000000000000" pitchFamily="50" charset="0"/>
                <a:cs typeface="Times New Roman" panose="02020603050405020304" pitchFamily="18" charset="0"/>
              </a:rPr>
              <a:t>IFT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611985" y="5114698"/>
            <a:ext cx="9060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M Roman 12" panose="00000500000000000000" pitchFamily="50" charset="0"/>
                <a:cs typeface="Times New Roman" panose="02020603050405020304" pitchFamily="18" charset="0"/>
              </a:rPr>
              <a:t>Année</a:t>
            </a:r>
          </a:p>
        </p:txBody>
      </p:sp>
      <p:cxnSp>
        <p:nvCxnSpPr>
          <p:cNvPr id="19" name="Connecteur droit 18"/>
          <p:cNvCxnSpPr/>
          <p:nvPr/>
        </p:nvCxnSpPr>
        <p:spPr>
          <a:xfrm flipH="1" flipV="1">
            <a:off x="4455619" y="4963886"/>
            <a:ext cx="1" cy="223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202561" y="5187142"/>
            <a:ext cx="9060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M Roman 12" panose="00000500000000000000" pitchFamily="50" charset="0"/>
                <a:cs typeface="Times New Roman" panose="02020603050405020304" pitchFamily="18" charset="0"/>
              </a:rPr>
              <a:t>2010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647437" y="1277206"/>
            <a:ext cx="2346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M Roman 12" panose="00000500000000000000" pitchFamily="50" charset="0"/>
              </a:rPr>
              <a:t>France (PK, 5000 obs.)</a:t>
            </a:r>
          </a:p>
          <a:p>
            <a:endParaRPr lang="fr-FR" sz="1600" dirty="0">
              <a:latin typeface="LM Roman 12" panose="00000500000000000000" pitchFamily="50" charset="0"/>
            </a:endParaRPr>
          </a:p>
          <a:p>
            <a:endParaRPr lang="fr-FR" sz="1600" dirty="0">
              <a:latin typeface="LM Roman 12" panose="00000500000000000000" pitchFamily="50" charset="0"/>
            </a:endParaRPr>
          </a:p>
          <a:p>
            <a:endParaRPr lang="fr-FR" sz="1600" dirty="0">
              <a:latin typeface="LM Roman 12" panose="00000500000000000000" pitchFamily="50" charset="0"/>
            </a:endParaRPr>
          </a:p>
          <a:p>
            <a:endParaRPr lang="fr-FR" sz="1600" dirty="0">
              <a:latin typeface="LM Roman 12" panose="00000500000000000000" pitchFamily="50" charset="0"/>
            </a:endParaRPr>
          </a:p>
          <a:p>
            <a:endParaRPr lang="fr-FR" sz="1600" dirty="0">
              <a:latin typeface="LM Roman 12" panose="00000500000000000000" pitchFamily="50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H="1" flipV="1">
            <a:off x="7613978" y="4963886"/>
            <a:ext cx="1" cy="223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360920" y="5187142"/>
            <a:ext cx="9060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M Roman 12" panose="00000500000000000000" pitchFamily="50" charset="0"/>
                <a:cs typeface="Times New Roman" panose="02020603050405020304" pitchFamily="18" charset="0"/>
              </a:rPr>
              <a:t>2016</a:t>
            </a:r>
          </a:p>
        </p:txBody>
      </p:sp>
      <p:cxnSp>
        <p:nvCxnSpPr>
          <p:cNvPr id="23" name="Connecteur droit 22"/>
          <p:cNvCxnSpPr/>
          <p:nvPr/>
        </p:nvCxnSpPr>
        <p:spPr>
          <a:xfrm flipH="1" flipV="1">
            <a:off x="5092565" y="2286000"/>
            <a:ext cx="1" cy="29011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830175" y="5187142"/>
            <a:ext cx="9060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M Roman 12" panose="00000500000000000000" pitchFamily="50" charset="0"/>
                <a:cs typeface="Times New Roman" panose="02020603050405020304" pitchFamily="18" charset="0"/>
              </a:rPr>
              <a:t>2011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268448" y="5749404"/>
            <a:ext cx="177892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LM Roman 12" panose="00000500000000000000" pitchFamily="50" charset="0"/>
              </a:rPr>
              <a:t>Mise en place de </a:t>
            </a:r>
            <a:r>
              <a:rPr lang="fr-FR" sz="1400" dirty="0" err="1">
                <a:latin typeface="LM Roman 12" panose="00000500000000000000" pitchFamily="50" charset="0"/>
              </a:rPr>
              <a:t>Dephy</a:t>
            </a:r>
            <a:endParaRPr lang="fr-FR" sz="1400" dirty="0">
              <a:latin typeface="LM Roman 12" panose="00000500000000000000" pitchFamily="50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650258" y="3929587"/>
            <a:ext cx="2343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M Roman 12" panose="00000500000000000000" pitchFamily="50" charset="0"/>
              </a:rPr>
              <a:t>145 Fermes </a:t>
            </a:r>
            <a:r>
              <a:rPr lang="fr-FR" sz="1600" dirty="0" err="1">
                <a:latin typeface="LM Roman 12" panose="00000500000000000000" pitchFamily="50" charset="0"/>
              </a:rPr>
              <a:t>Dephy</a:t>
            </a:r>
            <a:r>
              <a:rPr lang="fr-FR" sz="1600" dirty="0">
                <a:latin typeface="LM Roman 12" panose="00000500000000000000" pitchFamily="50" charset="0"/>
              </a:rPr>
              <a:t> </a:t>
            </a:r>
          </a:p>
        </p:txBody>
      </p:sp>
      <p:sp>
        <p:nvSpPr>
          <p:cNvPr id="2" name="Flèche vers le bas 1"/>
          <p:cNvSpPr/>
          <p:nvPr/>
        </p:nvSpPr>
        <p:spPr>
          <a:xfrm rot="10800000">
            <a:off x="5084251" y="5453252"/>
            <a:ext cx="107524" cy="24016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239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/>
          <p:cNvCxnSpPr/>
          <p:nvPr/>
        </p:nvCxnSpPr>
        <p:spPr>
          <a:xfrm>
            <a:off x="3416531" y="5187142"/>
            <a:ext cx="510401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3574473" y="1346662"/>
            <a:ext cx="16625" cy="40649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4455619" y="1596044"/>
            <a:ext cx="3191818" cy="8775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092565" y="3079102"/>
            <a:ext cx="2554872" cy="807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009207" y="1078869"/>
            <a:ext cx="140485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M Roman 12" panose="00000500000000000000" pitchFamily="50" charset="0"/>
                <a:cs typeface="Times New Roman" panose="02020603050405020304" pitchFamily="18" charset="0"/>
              </a:rPr>
              <a:t>IFT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611985" y="5114698"/>
            <a:ext cx="9060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M Roman 12" panose="00000500000000000000" pitchFamily="50" charset="0"/>
                <a:cs typeface="Times New Roman" panose="02020603050405020304" pitchFamily="18" charset="0"/>
              </a:rPr>
              <a:t>Année</a:t>
            </a:r>
          </a:p>
        </p:txBody>
      </p:sp>
      <p:cxnSp>
        <p:nvCxnSpPr>
          <p:cNvPr id="19" name="Connecteur droit 18"/>
          <p:cNvCxnSpPr/>
          <p:nvPr/>
        </p:nvCxnSpPr>
        <p:spPr>
          <a:xfrm flipH="1" flipV="1">
            <a:off x="4455619" y="4963886"/>
            <a:ext cx="1" cy="223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202561" y="5187142"/>
            <a:ext cx="9060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M Roman 12" panose="00000500000000000000" pitchFamily="50" charset="0"/>
                <a:cs typeface="Times New Roman" panose="02020603050405020304" pitchFamily="18" charset="0"/>
              </a:rPr>
              <a:t>2010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647437" y="1277206"/>
            <a:ext cx="2346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M Roman 12" panose="00000500000000000000" pitchFamily="50" charset="0"/>
              </a:rPr>
              <a:t>France (PK, 5000 obs.)</a:t>
            </a:r>
          </a:p>
          <a:p>
            <a:endParaRPr lang="fr-FR" sz="1600" dirty="0">
              <a:latin typeface="LM Roman 12" panose="00000500000000000000" pitchFamily="50" charset="0"/>
            </a:endParaRPr>
          </a:p>
          <a:p>
            <a:endParaRPr lang="fr-FR" sz="1600" dirty="0">
              <a:latin typeface="LM Roman 12" panose="00000500000000000000" pitchFamily="50" charset="0"/>
            </a:endParaRPr>
          </a:p>
          <a:p>
            <a:endParaRPr lang="fr-FR" sz="1600" dirty="0">
              <a:latin typeface="LM Roman 12" panose="00000500000000000000" pitchFamily="50" charset="0"/>
            </a:endParaRPr>
          </a:p>
          <a:p>
            <a:endParaRPr lang="fr-FR" sz="1600" dirty="0">
              <a:latin typeface="LM Roman 12" panose="00000500000000000000" pitchFamily="50" charset="0"/>
            </a:endParaRPr>
          </a:p>
          <a:p>
            <a:endParaRPr lang="fr-FR" sz="1600" dirty="0">
              <a:latin typeface="LM Roman 12" panose="00000500000000000000" pitchFamily="50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H="1" flipV="1">
            <a:off x="7613978" y="4963886"/>
            <a:ext cx="1" cy="223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360920" y="5187142"/>
            <a:ext cx="9060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M Roman 12" panose="00000500000000000000" pitchFamily="50" charset="0"/>
                <a:cs typeface="Times New Roman" panose="02020603050405020304" pitchFamily="18" charset="0"/>
              </a:rPr>
              <a:t>2016</a:t>
            </a:r>
          </a:p>
        </p:txBody>
      </p:sp>
      <p:cxnSp>
        <p:nvCxnSpPr>
          <p:cNvPr id="23" name="Connecteur droit 22"/>
          <p:cNvCxnSpPr/>
          <p:nvPr/>
        </p:nvCxnSpPr>
        <p:spPr>
          <a:xfrm flipH="1" flipV="1">
            <a:off x="5092565" y="2286000"/>
            <a:ext cx="1" cy="29011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830175" y="5187142"/>
            <a:ext cx="9060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M Roman 12" panose="00000500000000000000" pitchFamily="50" charset="0"/>
                <a:cs typeface="Times New Roman" panose="02020603050405020304" pitchFamily="18" charset="0"/>
              </a:rPr>
              <a:t>2011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268448" y="5749404"/>
            <a:ext cx="177892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LM Roman 12" panose="00000500000000000000" pitchFamily="50" charset="0"/>
              </a:rPr>
              <a:t>Mise en place de </a:t>
            </a:r>
            <a:r>
              <a:rPr lang="fr-FR" sz="1400" dirty="0" err="1">
                <a:latin typeface="LM Roman 12" panose="00000500000000000000" pitchFamily="50" charset="0"/>
              </a:rPr>
              <a:t>Dephy</a:t>
            </a:r>
            <a:endParaRPr lang="fr-FR" sz="1400" dirty="0">
              <a:latin typeface="LM Roman 12" panose="00000500000000000000" pitchFamily="50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650258" y="3929587"/>
            <a:ext cx="2552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M Roman 12" panose="00000500000000000000" pitchFamily="50" charset="0"/>
              </a:rPr>
              <a:t>107 Fermes </a:t>
            </a:r>
            <a:r>
              <a:rPr lang="fr-FR" sz="1600" dirty="0" err="1">
                <a:latin typeface="LM Roman 12" panose="00000500000000000000" pitchFamily="50" charset="0"/>
              </a:rPr>
              <a:t>Dephy</a:t>
            </a:r>
            <a:endParaRPr lang="fr-FR" sz="1600" dirty="0">
              <a:latin typeface="LM Roman 12" panose="00000500000000000000" pitchFamily="50" charset="0"/>
            </a:endParaRPr>
          </a:p>
        </p:txBody>
      </p:sp>
      <p:sp>
        <p:nvSpPr>
          <p:cNvPr id="2" name="Flèche vers le bas 1"/>
          <p:cNvSpPr/>
          <p:nvPr/>
        </p:nvSpPr>
        <p:spPr>
          <a:xfrm rot="10800000">
            <a:off x="5084251" y="5453252"/>
            <a:ext cx="107524" cy="24016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 flipH="1">
            <a:off x="4447308" y="2876203"/>
            <a:ext cx="3200129" cy="26018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775229" y="2348980"/>
            <a:ext cx="2427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chemeClr val="accent6">
                    <a:lumMod val="75000"/>
                  </a:schemeClr>
                </a:solidFill>
                <a:latin typeface="LM Roman 12" panose="00000500000000000000" pitchFamily="50" charset="0"/>
              </a:rPr>
              <a:t>Jumeaux statistiques 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LM Roman 12" panose="00000500000000000000" pitchFamily="50" charset="0"/>
              </a:rPr>
              <a:t>(107 de PK)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3514" y="2034839"/>
            <a:ext cx="278476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chemeClr val="accent6">
                    <a:lumMod val="75000"/>
                  </a:schemeClr>
                </a:solidFill>
                <a:latin typeface="LM Roman 12" panose="00000500000000000000" pitchFamily="50" charset="0"/>
              </a:rPr>
              <a:t>Données du </a:t>
            </a:r>
            <a:r>
              <a:rPr lang="fr-FR" sz="1600" b="1" u="sng" dirty="0" err="1">
                <a:solidFill>
                  <a:schemeClr val="accent6">
                    <a:lumMod val="75000"/>
                  </a:schemeClr>
                </a:solidFill>
                <a:latin typeface="LM Roman 12" panose="00000500000000000000" pitchFamily="50" charset="0"/>
              </a:rPr>
              <a:t>recencement</a:t>
            </a:r>
            <a:r>
              <a:rPr lang="fr-FR" sz="1600" b="1" u="sng" dirty="0">
                <a:solidFill>
                  <a:schemeClr val="accent6">
                    <a:lumMod val="75000"/>
                  </a:schemeClr>
                </a:solidFill>
                <a:latin typeface="LM Roman 12" panose="00000500000000000000" pitchFamily="50" charset="0"/>
              </a:rPr>
              <a:t> agricole de 2010</a:t>
            </a:r>
          </a:p>
          <a:p>
            <a:endParaRPr lang="fr-FR" sz="1600" b="1" dirty="0">
              <a:solidFill>
                <a:schemeClr val="accent6">
                  <a:lumMod val="75000"/>
                </a:schemeClr>
              </a:solidFill>
              <a:latin typeface="LM Roman 12" panose="00000500000000000000" pitchFamily="50" charset="0"/>
            </a:endParaRPr>
          </a:p>
          <a:p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LM Roman 12" panose="00000500000000000000" pitchFamily="50" charset="0"/>
              </a:rPr>
              <a:t>14 indicateurs (</a:t>
            </a:r>
            <a:r>
              <a:rPr lang="fr-FR" sz="1600" b="1" dirty="0" err="1">
                <a:solidFill>
                  <a:schemeClr val="accent6">
                    <a:lumMod val="75000"/>
                  </a:schemeClr>
                </a:solidFill>
                <a:latin typeface="LM Roman 12" panose="00000500000000000000" pitchFamily="50" charset="0"/>
              </a:rPr>
              <a:t>cara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LM Roman 12" panose="00000500000000000000" pitchFamily="50" charset="0"/>
              </a:rPr>
              <a:t> des exploitations et des agriculteurs)</a:t>
            </a:r>
            <a:endParaRPr lang="fr-FR" sz="1600" b="1" u="sng" dirty="0">
              <a:solidFill>
                <a:schemeClr val="accent6">
                  <a:lumMod val="75000"/>
                </a:schemeClr>
              </a:solidFill>
              <a:latin typeface="LM Roman 12" panose="00000500000000000000" pitchFamily="50" charset="0"/>
            </a:endParaRPr>
          </a:p>
          <a:p>
            <a:endParaRPr lang="fr-FR" sz="1600" b="1" dirty="0">
              <a:solidFill>
                <a:schemeClr val="accent6">
                  <a:lumMod val="75000"/>
                </a:schemeClr>
              </a:solidFill>
              <a:latin typeface="LM Roman 12" panose="00000500000000000000" pitchFamily="50" charset="0"/>
            </a:endParaRPr>
          </a:p>
          <a:p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LM Roman 12" panose="00000500000000000000" pitchFamily="50" charset="0"/>
              </a:rPr>
              <a:t>+</a:t>
            </a:r>
          </a:p>
          <a:p>
            <a:endParaRPr lang="fr-FR" sz="1600" b="1" dirty="0">
              <a:solidFill>
                <a:schemeClr val="accent6">
                  <a:lumMod val="75000"/>
                </a:schemeClr>
              </a:solidFill>
              <a:latin typeface="LM Roman 12" panose="00000500000000000000" pitchFamily="50" charset="0"/>
            </a:endParaRPr>
          </a:p>
          <a:p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LM Roman 12" panose="00000500000000000000" pitchFamily="50" charset="0"/>
              </a:rPr>
              <a:t>Jumeaux du même bassin viticole et si en bio ou non</a:t>
            </a:r>
            <a:endParaRPr lang="fr-FR" sz="1600" b="1" u="sng" dirty="0">
              <a:solidFill>
                <a:schemeClr val="accent6">
                  <a:lumMod val="75000"/>
                </a:schemeClr>
              </a:solidFill>
              <a:latin typeface="LM Roman 12" panose="00000500000000000000" pitchFamily="50" charset="0"/>
            </a:endParaRPr>
          </a:p>
        </p:txBody>
      </p:sp>
      <p:sp>
        <p:nvSpPr>
          <p:cNvPr id="6" name="Flèche vers le bas 5"/>
          <p:cNvSpPr/>
          <p:nvPr/>
        </p:nvSpPr>
        <p:spPr>
          <a:xfrm>
            <a:off x="8729405" y="1752855"/>
            <a:ext cx="182880" cy="495242"/>
          </a:xfrm>
          <a:prstGeom prst="down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731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/>
          <p:cNvCxnSpPr/>
          <p:nvPr/>
        </p:nvCxnSpPr>
        <p:spPr>
          <a:xfrm>
            <a:off x="3416531" y="5187142"/>
            <a:ext cx="510401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3574473" y="1346662"/>
            <a:ext cx="16625" cy="40649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4455619" y="1596044"/>
            <a:ext cx="3191818" cy="8775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092565" y="3079102"/>
            <a:ext cx="2554872" cy="807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009207" y="1078869"/>
            <a:ext cx="140485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M Roman 12" panose="00000500000000000000" pitchFamily="50" charset="0"/>
                <a:cs typeface="Times New Roman" panose="02020603050405020304" pitchFamily="18" charset="0"/>
              </a:rPr>
              <a:t>IFT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611985" y="5114698"/>
            <a:ext cx="9060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M Roman 12" panose="00000500000000000000" pitchFamily="50" charset="0"/>
                <a:cs typeface="Times New Roman" panose="02020603050405020304" pitchFamily="18" charset="0"/>
              </a:rPr>
              <a:t>Année</a:t>
            </a:r>
          </a:p>
        </p:txBody>
      </p:sp>
      <p:cxnSp>
        <p:nvCxnSpPr>
          <p:cNvPr id="19" name="Connecteur droit 18"/>
          <p:cNvCxnSpPr/>
          <p:nvPr/>
        </p:nvCxnSpPr>
        <p:spPr>
          <a:xfrm flipH="1" flipV="1">
            <a:off x="4455619" y="4963886"/>
            <a:ext cx="1" cy="223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202561" y="5187142"/>
            <a:ext cx="9060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M Roman 12" panose="00000500000000000000" pitchFamily="50" charset="0"/>
                <a:cs typeface="Times New Roman" panose="02020603050405020304" pitchFamily="18" charset="0"/>
              </a:rPr>
              <a:t>2010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647437" y="1277206"/>
            <a:ext cx="2346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M Roman 12" panose="00000500000000000000" pitchFamily="50" charset="0"/>
              </a:rPr>
              <a:t>France (PK, 5000 obs.)</a:t>
            </a:r>
          </a:p>
          <a:p>
            <a:endParaRPr lang="fr-FR" sz="1600" dirty="0">
              <a:latin typeface="LM Roman 12" panose="00000500000000000000" pitchFamily="50" charset="0"/>
            </a:endParaRPr>
          </a:p>
          <a:p>
            <a:endParaRPr lang="fr-FR" sz="1600" dirty="0">
              <a:latin typeface="LM Roman 12" panose="00000500000000000000" pitchFamily="50" charset="0"/>
            </a:endParaRPr>
          </a:p>
          <a:p>
            <a:endParaRPr lang="fr-FR" sz="1600" dirty="0">
              <a:latin typeface="LM Roman 12" panose="00000500000000000000" pitchFamily="50" charset="0"/>
            </a:endParaRPr>
          </a:p>
          <a:p>
            <a:endParaRPr lang="fr-FR" sz="1600" dirty="0">
              <a:latin typeface="LM Roman 12" panose="00000500000000000000" pitchFamily="50" charset="0"/>
            </a:endParaRPr>
          </a:p>
          <a:p>
            <a:endParaRPr lang="fr-FR" sz="1600" dirty="0">
              <a:latin typeface="LM Roman 12" panose="00000500000000000000" pitchFamily="50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H="1" flipV="1">
            <a:off x="7613978" y="4963886"/>
            <a:ext cx="1" cy="223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360920" y="5187142"/>
            <a:ext cx="9060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M Roman 12" panose="00000500000000000000" pitchFamily="50" charset="0"/>
                <a:cs typeface="Times New Roman" panose="02020603050405020304" pitchFamily="18" charset="0"/>
              </a:rPr>
              <a:t>2016</a:t>
            </a:r>
          </a:p>
        </p:txBody>
      </p:sp>
      <p:cxnSp>
        <p:nvCxnSpPr>
          <p:cNvPr id="23" name="Connecteur droit 22"/>
          <p:cNvCxnSpPr/>
          <p:nvPr/>
        </p:nvCxnSpPr>
        <p:spPr>
          <a:xfrm flipH="1" flipV="1">
            <a:off x="5092565" y="2286000"/>
            <a:ext cx="1" cy="29011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830175" y="5187142"/>
            <a:ext cx="9060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M Roman 12" panose="00000500000000000000" pitchFamily="50" charset="0"/>
                <a:cs typeface="Times New Roman" panose="02020603050405020304" pitchFamily="18" charset="0"/>
              </a:rPr>
              <a:t>2011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268448" y="5749404"/>
            <a:ext cx="177892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LM Roman 12" panose="00000500000000000000" pitchFamily="50" charset="0"/>
              </a:rPr>
              <a:t>Mise en place du programme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650258" y="3929587"/>
            <a:ext cx="2772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M Roman 12" panose="00000500000000000000" pitchFamily="50" charset="0"/>
              </a:rPr>
              <a:t>107 Fermes </a:t>
            </a:r>
            <a:r>
              <a:rPr lang="fr-FR" sz="1600" dirty="0" err="1">
                <a:latin typeface="LM Roman 12" panose="00000500000000000000" pitchFamily="50" charset="0"/>
              </a:rPr>
              <a:t>Dephy</a:t>
            </a:r>
            <a:r>
              <a:rPr lang="fr-FR" sz="1600" dirty="0">
                <a:latin typeface="LM Roman 12" panose="00000500000000000000" pitchFamily="50" charset="0"/>
              </a:rPr>
              <a:t> </a:t>
            </a:r>
          </a:p>
        </p:txBody>
      </p:sp>
      <p:sp>
        <p:nvSpPr>
          <p:cNvPr id="2" name="Flèche vers le bas 1"/>
          <p:cNvSpPr/>
          <p:nvPr/>
        </p:nvSpPr>
        <p:spPr>
          <a:xfrm rot="10800000">
            <a:off x="5084251" y="5453252"/>
            <a:ext cx="107524" cy="24016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 flipH="1">
            <a:off x="4447308" y="2876203"/>
            <a:ext cx="3200129" cy="26018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607305" y="2248947"/>
            <a:ext cx="2814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M Roman 12" panose="00000500000000000000" pitchFamily="50" charset="0"/>
              </a:rPr>
              <a:t>Jumeaux statistiques (de PK)</a:t>
            </a:r>
          </a:p>
        </p:txBody>
      </p:sp>
      <p:sp>
        <p:nvSpPr>
          <p:cNvPr id="25" name="Accolade fermante 24"/>
          <p:cNvSpPr/>
          <p:nvPr/>
        </p:nvSpPr>
        <p:spPr>
          <a:xfrm>
            <a:off x="7677278" y="2891838"/>
            <a:ext cx="354838" cy="187009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rgbClr val="FF0000"/>
              </a:solidFill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5166832" y="3078847"/>
            <a:ext cx="2480605" cy="14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ccolade fermante 5"/>
          <p:cNvSpPr/>
          <p:nvPr/>
        </p:nvSpPr>
        <p:spPr>
          <a:xfrm>
            <a:off x="7677278" y="3136384"/>
            <a:ext cx="261377" cy="7498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8053057" y="3348320"/>
            <a:ext cx="346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LM Roman 12" panose="00000500000000000000"/>
              </a:rPr>
              <a:t>Baisse d’IFT observé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8032116" y="2786059"/>
            <a:ext cx="346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  <a:latin typeface="LM Roman 12" panose="00000500000000000000"/>
              </a:rPr>
              <a:t>Augmentation d’IFT reconstitué</a:t>
            </a:r>
          </a:p>
        </p:txBody>
      </p:sp>
    </p:spTree>
    <p:extLst>
      <p:ext uri="{BB962C8B-B14F-4D97-AF65-F5344CB8AC3E}">
        <p14:creationId xmlns:p14="http://schemas.microsoft.com/office/powerpoint/2010/main" val="642724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/>
          <p:cNvCxnSpPr/>
          <p:nvPr/>
        </p:nvCxnSpPr>
        <p:spPr>
          <a:xfrm>
            <a:off x="3416531" y="5187142"/>
            <a:ext cx="510401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3574473" y="1346662"/>
            <a:ext cx="16625" cy="40649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4455619" y="1596044"/>
            <a:ext cx="3191818" cy="8775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092565" y="3079102"/>
            <a:ext cx="2554872" cy="807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009207" y="1078869"/>
            <a:ext cx="140485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M Roman 12" panose="00000500000000000000" pitchFamily="50" charset="0"/>
                <a:cs typeface="Times New Roman" panose="02020603050405020304" pitchFamily="18" charset="0"/>
              </a:rPr>
              <a:t>IFT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611985" y="5114698"/>
            <a:ext cx="9060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M Roman 12" panose="00000500000000000000" pitchFamily="50" charset="0"/>
                <a:cs typeface="Times New Roman" panose="02020603050405020304" pitchFamily="18" charset="0"/>
              </a:rPr>
              <a:t>Année</a:t>
            </a:r>
          </a:p>
        </p:txBody>
      </p:sp>
      <p:cxnSp>
        <p:nvCxnSpPr>
          <p:cNvPr id="19" name="Connecteur droit 18"/>
          <p:cNvCxnSpPr/>
          <p:nvPr/>
        </p:nvCxnSpPr>
        <p:spPr>
          <a:xfrm flipH="1" flipV="1">
            <a:off x="4455619" y="4963886"/>
            <a:ext cx="1" cy="223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202561" y="5187142"/>
            <a:ext cx="9060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M Roman 12" panose="00000500000000000000" pitchFamily="50" charset="0"/>
                <a:cs typeface="Times New Roman" panose="02020603050405020304" pitchFamily="18" charset="0"/>
              </a:rPr>
              <a:t>2010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647437" y="1277206"/>
            <a:ext cx="2346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M Roman 12" panose="00000500000000000000" pitchFamily="50" charset="0"/>
              </a:rPr>
              <a:t>France (PK, 5000 obs.)</a:t>
            </a:r>
          </a:p>
          <a:p>
            <a:endParaRPr lang="fr-FR" sz="1600" dirty="0">
              <a:latin typeface="LM Roman 12" panose="00000500000000000000" pitchFamily="50" charset="0"/>
            </a:endParaRPr>
          </a:p>
          <a:p>
            <a:endParaRPr lang="fr-FR" sz="1600" dirty="0">
              <a:latin typeface="LM Roman 12" panose="00000500000000000000" pitchFamily="50" charset="0"/>
            </a:endParaRPr>
          </a:p>
          <a:p>
            <a:endParaRPr lang="fr-FR" sz="1600" dirty="0">
              <a:latin typeface="LM Roman 12" panose="00000500000000000000" pitchFamily="50" charset="0"/>
            </a:endParaRPr>
          </a:p>
          <a:p>
            <a:endParaRPr lang="fr-FR" sz="1600" dirty="0">
              <a:latin typeface="LM Roman 12" panose="00000500000000000000" pitchFamily="50" charset="0"/>
            </a:endParaRPr>
          </a:p>
          <a:p>
            <a:endParaRPr lang="fr-FR" sz="1600" dirty="0">
              <a:latin typeface="LM Roman 12" panose="00000500000000000000" pitchFamily="50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H="1" flipV="1">
            <a:off x="7613978" y="4963886"/>
            <a:ext cx="1" cy="223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360920" y="5187142"/>
            <a:ext cx="9060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M Roman 12" panose="00000500000000000000" pitchFamily="50" charset="0"/>
                <a:cs typeface="Times New Roman" panose="02020603050405020304" pitchFamily="18" charset="0"/>
              </a:rPr>
              <a:t>2016</a:t>
            </a:r>
          </a:p>
        </p:txBody>
      </p:sp>
      <p:cxnSp>
        <p:nvCxnSpPr>
          <p:cNvPr id="23" name="Connecteur droit 22"/>
          <p:cNvCxnSpPr/>
          <p:nvPr/>
        </p:nvCxnSpPr>
        <p:spPr>
          <a:xfrm flipH="1" flipV="1">
            <a:off x="5092565" y="2286000"/>
            <a:ext cx="1" cy="29011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830175" y="5187142"/>
            <a:ext cx="9060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M Roman 12" panose="00000500000000000000" pitchFamily="50" charset="0"/>
                <a:cs typeface="Times New Roman" panose="02020603050405020304" pitchFamily="18" charset="0"/>
              </a:rPr>
              <a:t>2011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268448" y="5749404"/>
            <a:ext cx="177892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LM Roman 12" panose="00000500000000000000" pitchFamily="50" charset="0"/>
              </a:rPr>
              <a:t>Mise en place du programme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650258" y="3929587"/>
            <a:ext cx="2772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M Roman 12" panose="00000500000000000000" pitchFamily="50" charset="0"/>
              </a:rPr>
              <a:t>107 Fermes </a:t>
            </a:r>
            <a:r>
              <a:rPr lang="fr-FR" sz="1600" dirty="0" err="1">
                <a:latin typeface="LM Roman 12" panose="00000500000000000000" pitchFamily="50" charset="0"/>
              </a:rPr>
              <a:t>Dephy</a:t>
            </a:r>
            <a:r>
              <a:rPr lang="fr-FR" sz="1600" dirty="0">
                <a:latin typeface="LM Roman 12" panose="00000500000000000000" pitchFamily="50" charset="0"/>
              </a:rPr>
              <a:t> </a:t>
            </a:r>
          </a:p>
        </p:txBody>
      </p:sp>
      <p:sp>
        <p:nvSpPr>
          <p:cNvPr id="2" name="Flèche vers le bas 1"/>
          <p:cNvSpPr/>
          <p:nvPr/>
        </p:nvSpPr>
        <p:spPr>
          <a:xfrm rot="10800000">
            <a:off x="5084251" y="5453252"/>
            <a:ext cx="107524" cy="24016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 flipH="1">
            <a:off x="4447308" y="2876203"/>
            <a:ext cx="3200129" cy="26018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607305" y="2248947"/>
            <a:ext cx="2814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LM Roman 12" panose="00000500000000000000" pitchFamily="50" charset="0"/>
              </a:rPr>
              <a:t>Jumeaux statistiques (de PK)</a:t>
            </a:r>
          </a:p>
        </p:txBody>
      </p:sp>
      <p:cxnSp>
        <p:nvCxnSpPr>
          <p:cNvPr id="28" name="Connecteur droit 27"/>
          <p:cNvCxnSpPr/>
          <p:nvPr/>
        </p:nvCxnSpPr>
        <p:spPr>
          <a:xfrm>
            <a:off x="5166832" y="3078847"/>
            <a:ext cx="2480605" cy="14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ccolade fermante 26"/>
          <p:cNvSpPr/>
          <p:nvPr/>
        </p:nvSpPr>
        <p:spPr>
          <a:xfrm>
            <a:off x="7677278" y="2891838"/>
            <a:ext cx="354838" cy="97655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1" name="ZoneTexte 30"/>
          <p:cNvSpPr txBox="1"/>
          <p:nvPr/>
        </p:nvSpPr>
        <p:spPr>
          <a:xfrm>
            <a:off x="8032116" y="3172894"/>
            <a:ext cx="2457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>
                <a:solidFill>
                  <a:schemeClr val="accent1">
                    <a:lumMod val="75000"/>
                  </a:schemeClr>
                </a:solidFill>
                <a:latin typeface="LM Roman 12" panose="00000500000000000000" pitchFamily="50" charset="0"/>
              </a:rPr>
              <a:t>Impact du programme</a:t>
            </a:r>
          </a:p>
        </p:txBody>
      </p:sp>
    </p:spTree>
    <p:extLst>
      <p:ext uri="{BB962C8B-B14F-4D97-AF65-F5344CB8AC3E}">
        <p14:creationId xmlns:p14="http://schemas.microsoft.com/office/powerpoint/2010/main" val="3699688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Application de la méthodologie à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  <a:p>
            <a:r>
              <a:rPr lang="fr-FR" dirty="0"/>
              <a:t>IFT Chimique</a:t>
            </a:r>
          </a:p>
          <a:p>
            <a:r>
              <a:rPr lang="fr-FR" dirty="0"/>
              <a:t>IFT </a:t>
            </a:r>
            <a:r>
              <a:rPr lang="fr-FR" dirty="0" err="1"/>
              <a:t>Biocontrôle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Rendement (HL/ha)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901" y="3294920"/>
            <a:ext cx="5903940" cy="184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52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BAB01C3-9D42-429E-8D9F-4A1C1814D67F}"/>
              </a:ext>
            </a:extLst>
          </p:cNvPr>
          <p:cNvSpPr txBox="1">
            <a:spLocks/>
          </p:cNvSpPr>
          <p:nvPr/>
        </p:nvSpPr>
        <p:spPr>
          <a:xfrm>
            <a:off x="143339" y="179918"/>
            <a:ext cx="11616267" cy="740833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spc="-133" dirty="0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Le réseau DEPHY </a:t>
            </a:r>
            <a:r>
              <a:rPr lang="fr-FR" sz="4000" b="1" spc="-133" dirty="0" err="1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Ecophyto</a:t>
            </a:r>
            <a:r>
              <a:rPr lang="fr-FR" sz="4000" b="1" spc="-133" dirty="0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– Viticulture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43200" y="2660915"/>
            <a:ext cx="6096000" cy="4001091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fr-FR" sz="4000" dirty="0">
                <a:latin typeface="Arial Narrow" panose="020B0606020202030204" pitchFamily="34" charset="0"/>
              </a:rPr>
              <a:t>Eprouver, valoriser et déployer </a:t>
            </a:r>
          </a:p>
          <a:p>
            <a:pPr algn="ctr">
              <a:buNone/>
            </a:pPr>
            <a:r>
              <a:rPr lang="fr-FR" sz="2400" dirty="0">
                <a:latin typeface="Arial Narrow" panose="020B0606020202030204" pitchFamily="34" charset="0"/>
              </a:rPr>
              <a:t>les techniques et systèmes agricoles réduisant l’usage des produits phytosanitaires</a:t>
            </a:r>
          </a:p>
          <a:p>
            <a:pPr algn="ctr">
              <a:buNone/>
            </a:pPr>
            <a:r>
              <a:rPr lang="fr-FR" sz="2400" dirty="0">
                <a:latin typeface="Arial Narrow" panose="020B0606020202030204" pitchFamily="34" charset="0"/>
              </a:rPr>
              <a:t>tout en étant performants sur les plans économique, social et environnemental, à partir d'un réseau national couvrant l'ensemble des filières de production </a:t>
            </a:r>
          </a:p>
          <a:p>
            <a:pPr algn="ctr">
              <a:buNone/>
            </a:pPr>
            <a:r>
              <a:rPr lang="fr-FR" sz="2400" dirty="0">
                <a:latin typeface="Arial Narrow" panose="020B0606020202030204" pitchFamily="34" charset="0"/>
              </a:rPr>
              <a:t>et mobilisant les partenaires de la recherche, du développement et du transfert.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16" y="1106042"/>
            <a:ext cx="2982969" cy="1554873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7248723" y="957716"/>
            <a:ext cx="4514756" cy="4166225"/>
            <a:chOff x="5577840" y="1733339"/>
            <a:chExt cx="3386067" cy="3124669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91"/>
            <a:stretch/>
          </p:blipFill>
          <p:spPr>
            <a:xfrm>
              <a:off x="5577840" y="1746796"/>
              <a:ext cx="3386067" cy="311121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577840" y="1733339"/>
              <a:ext cx="1154400" cy="118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7105882" y="5114071"/>
            <a:ext cx="4800436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fr-FR" sz="2400" b="1" dirty="0">
                <a:solidFill>
                  <a:srgbClr val="990099"/>
                </a:solidFill>
                <a:latin typeface="Arial Narrow" panose="020B0606020202030204" pitchFamily="34" charset="0"/>
              </a:rPr>
              <a:t>Actuellement (2022) 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990099"/>
                </a:solidFill>
                <a:latin typeface="Arial Narrow" panose="020B0606020202030204" pitchFamily="34" charset="0"/>
              </a:rPr>
              <a:t>36</a:t>
            </a:r>
            <a:r>
              <a:rPr lang="fr-FR" sz="2400" dirty="0">
                <a:latin typeface="Arial Narrow" panose="020B0606020202030204" pitchFamily="34" charset="0"/>
              </a:rPr>
              <a:t> groupes de viticulteurs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990099"/>
                </a:solidFill>
                <a:latin typeface="Arial Narrow" panose="020B0606020202030204" pitchFamily="34" charset="0"/>
              </a:rPr>
              <a:t>422</a:t>
            </a:r>
            <a:r>
              <a:rPr lang="fr-FR" sz="2400" dirty="0">
                <a:latin typeface="Arial Narrow" panose="020B0606020202030204" pitchFamily="34" charset="0"/>
              </a:rPr>
              <a:t> viticulteurs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990099"/>
                </a:solidFill>
                <a:latin typeface="Arial Narrow" panose="020B0606020202030204" pitchFamily="34" charset="0"/>
              </a:rPr>
              <a:t>48%</a:t>
            </a:r>
            <a:r>
              <a:rPr lang="fr-FR" sz="2400" dirty="0">
                <a:latin typeface="Arial Narrow" panose="020B0606020202030204" pitchFamily="34" charset="0"/>
              </a:rPr>
              <a:t> de systèmes en bio ou </a:t>
            </a:r>
            <a:r>
              <a:rPr lang="fr-FR" sz="2400" dirty="0" err="1">
                <a:latin typeface="Arial Narrow" panose="020B0606020202030204" pitchFamily="34" charset="0"/>
              </a:rPr>
              <a:t>conv</a:t>
            </a:r>
            <a:r>
              <a:rPr lang="fr-FR" sz="24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459" y="768620"/>
            <a:ext cx="1824203" cy="60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25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Résultats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9950"/>
            <a:ext cx="10515600" cy="406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95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Résultats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28664"/>
            <a:ext cx="10515600" cy="354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86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Résultats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42747"/>
            <a:ext cx="10515600" cy="331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32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Conclusion et validité externe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60" y="1825625"/>
            <a:ext cx="6538279" cy="4351338"/>
          </a:xfrm>
        </p:spPr>
      </p:pic>
    </p:spTree>
    <p:extLst>
      <p:ext uri="{BB962C8B-B14F-4D97-AF65-F5344CB8AC3E}">
        <p14:creationId xmlns:p14="http://schemas.microsoft.com/office/powerpoint/2010/main" val="754213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1472988-4E89-AA4A-9AE6-2F2AAAA68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7225"/>
            <a:ext cx="121920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Merci pour votre attention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662DB9-54F2-8C47-8A87-D185A6AC3041}"/>
              </a:ext>
            </a:extLst>
          </p:cNvPr>
          <p:cNvSpPr/>
          <p:nvPr/>
        </p:nvSpPr>
        <p:spPr>
          <a:xfrm rot="10800000">
            <a:off x="-1" y="6209929"/>
            <a:ext cx="12191998" cy="648070"/>
          </a:xfrm>
          <a:prstGeom prst="rect">
            <a:avLst/>
          </a:prstGeom>
          <a:solidFill>
            <a:srgbClr val="3CB4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>
            <a:defPPr>
              <a:defRPr lang="fr-FR"/>
            </a:defPPr>
            <a:lvl1pPr marL="0" algn="l" defTabSz="4114800" rtl="0" eaLnBrk="1" latinLnBrk="0" hangingPunct="1">
              <a:defRPr sz="8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057400" algn="l" defTabSz="4114800" rtl="0" eaLnBrk="1" latinLnBrk="0" hangingPunct="1">
              <a:defRPr sz="8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114800" algn="l" defTabSz="4114800" rtl="0" eaLnBrk="1" latinLnBrk="0" hangingPunct="1">
              <a:defRPr sz="8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172200" algn="l" defTabSz="4114800" rtl="0" eaLnBrk="1" latinLnBrk="0" hangingPunct="1">
              <a:defRPr sz="8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229600" algn="l" defTabSz="4114800" rtl="0" eaLnBrk="1" latinLnBrk="0" hangingPunct="1">
              <a:defRPr sz="8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287000" algn="l" defTabSz="4114800" rtl="0" eaLnBrk="1" latinLnBrk="0" hangingPunct="1">
              <a:defRPr sz="8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344400" algn="l" defTabSz="4114800" rtl="0" eaLnBrk="1" latinLnBrk="0" hangingPunct="1">
              <a:defRPr sz="8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401800" algn="l" defTabSz="4114800" rtl="0" eaLnBrk="1" latinLnBrk="0" hangingPunct="1">
              <a:defRPr sz="8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459200" algn="l" defTabSz="4114800" rtl="0" eaLnBrk="1" latinLnBrk="0" hangingPunct="1">
              <a:defRPr sz="8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ED032932-B297-9D47-85BF-4D4396EFF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714" y="6312990"/>
            <a:ext cx="8808745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6ECFF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4114800" rtl="0" eaLnBrk="1" latinLnBrk="0" hangingPunct="1">
              <a:defRPr sz="8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algn="l" defTabSz="4114800" rtl="0" eaLnBrk="1" latinLnBrk="0" hangingPunct="1">
              <a:defRPr sz="8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0" algn="l" defTabSz="4114800" rtl="0" eaLnBrk="1" latinLnBrk="0" hangingPunct="1">
              <a:defRPr sz="8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72200" algn="l" defTabSz="4114800" rtl="0" eaLnBrk="1" latinLnBrk="0" hangingPunct="1">
              <a:defRPr sz="8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0" algn="l" defTabSz="4114800" rtl="0" eaLnBrk="1" latinLnBrk="0" hangingPunct="1">
              <a:defRPr sz="8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87000" algn="l" defTabSz="4114800" rtl="0" eaLnBrk="1" latinLnBrk="0" hangingPunct="1">
              <a:defRPr sz="8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400" algn="l" defTabSz="4114800" rtl="0" eaLnBrk="1" latinLnBrk="0" hangingPunct="1">
              <a:defRPr sz="8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800" algn="l" defTabSz="4114800" rtl="0" eaLnBrk="1" latinLnBrk="0" hangingPunct="1">
              <a:defRPr sz="8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459200" algn="l" defTabSz="4114800" rtl="0" eaLnBrk="1" latinLnBrk="0" hangingPunct="1">
              <a:defRPr sz="8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 pilotée par le ministère chargé de l’agriculture et le ministère chargé de l’environnement, avec l’appui financier de l’Agence </a:t>
            </a:r>
            <a:r>
              <a:rPr lang="fr-FR" altLang="fr-FR" sz="100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rançaise pour la Biodiversité, par les crédits issus de la redevance pour pollutions diffuses, attribués au financement du plan </a:t>
            </a:r>
            <a:r>
              <a:rPr kumimoji="0" lang="fr-FR" altLang="fr-FR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Ecophyto</a:t>
            </a: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7" name="Picture 3" descr="R:\DATA_PRIV\DATA_DEPHY\2013\02_PILOTAGE_PROJET\08_COMMUNICATION\OUTILS_DE_COMMUNICATION\Logos\ecophytoDEPHY_logo.png">
            <a:extLst>
              <a:ext uri="{FF2B5EF4-FFF2-40B4-BE49-F238E27FC236}">
                <a16:creationId xmlns:a16="http://schemas.microsoft.com/office/drawing/2014/main" id="{3DC97B67-83C7-5442-BDEF-8469FCE5F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17" y="6302232"/>
            <a:ext cx="897436" cy="468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8977474-4C61-C147-9795-757F35A7F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314" y="6205576"/>
            <a:ext cx="525714" cy="65242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2AB7EBF-4388-6C4B-9D52-DFC6C7602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891" y="6316247"/>
            <a:ext cx="746034" cy="43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22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BAB01C3-9D42-429E-8D9F-4A1C1814D6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6405" y="279772"/>
            <a:ext cx="4244628" cy="740833"/>
          </a:xfrm>
        </p:spPr>
        <p:txBody>
          <a:bodyPr vert="horz" lIns="121917" tIns="60958" rIns="121917" bIns="60958" rtlCol="0" anchor="ctr">
            <a:noAutofit/>
          </a:bodyPr>
          <a:lstStyle/>
          <a:p>
            <a:pPr algn="l"/>
            <a:r>
              <a:rPr lang="fr-FR" sz="4000" b="1" spc="-133" dirty="0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L’accompagnement des FERMES DEPHY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74A9EE-0220-4153-88A1-91577D1162FA}"/>
              </a:ext>
            </a:extLst>
          </p:cNvPr>
          <p:cNvSpPr/>
          <p:nvPr/>
        </p:nvSpPr>
        <p:spPr>
          <a:xfrm>
            <a:off x="4818236" y="548680"/>
            <a:ext cx="3029819" cy="95410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fr-FR" sz="2700" dirty="0">
                <a:latin typeface="Arial Narrow" panose="020B0606020202030204" pitchFamily="34" charset="0"/>
              </a:rPr>
              <a:t>Accompagner</a:t>
            </a:r>
          </a:p>
          <a:p>
            <a:r>
              <a:rPr lang="fr-FR" sz="2700" b="1" dirty="0">
                <a:latin typeface="Arial Narrow" panose="020B0606020202030204" pitchFamily="34" charset="0"/>
              </a:rPr>
              <a:t>VERS QUOI ?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92D0D4D-E42F-48BD-9656-E9742E6F5DD1}"/>
              </a:ext>
            </a:extLst>
          </p:cNvPr>
          <p:cNvSpPr txBox="1"/>
          <p:nvPr/>
        </p:nvSpPr>
        <p:spPr>
          <a:xfrm>
            <a:off x="69513" y="5126839"/>
            <a:ext cx="2586716" cy="779700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r-FR" sz="2100" dirty="0">
                <a:latin typeface="Arial Narrow" panose="020B0606020202030204" pitchFamily="34" charset="0"/>
              </a:rPr>
              <a:t>Accompagnement</a:t>
            </a:r>
          </a:p>
          <a:p>
            <a:pPr algn="ctr"/>
            <a:r>
              <a:rPr lang="fr-FR" sz="2100" b="1" dirty="0">
                <a:latin typeface="Arial Narrow" panose="020B0606020202030204" pitchFamily="34" charset="0"/>
              </a:rPr>
              <a:t>INDIVIDUEL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A06CE3B-ED47-45F7-B178-46E08E83AA55}"/>
              </a:ext>
            </a:extLst>
          </p:cNvPr>
          <p:cNvSpPr txBox="1"/>
          <p:nvPr/>
        </p:nvSpPr>
        <p:spPr>
          <a:xfrm>
            <a:off x="2686025" y="5126839"/>
            <a:ext cx="2583980" cy="779700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r-FR" sz="2100" dirty="0">
                <a:latin typeface="Arial Narrow" panose="020B0606020202030204" pitchFamily="34" charset="0"/>
              </a:rPr>
              <a:t>Accompagnement</a:t>
            </a:r>
          </a:p>
          <a:p>
            <a:pPr algn="ctr"/>
            <a:r>
              <a:rPr lang="fr-FR" sz="2100" b="1" dirty="0">
                <a:latin typeface="Arial Narrow" panose="020B0606020202030204" pitchFamily="34" charset="0"/>
              </a:rPr>
              <a:t>COLLECTIF</a:t>
            </a:r>
          </a:p>
        </p:txBody>
      </p:sp>
      <p:pic>
        <p:nvPicPr>
          <p:cNvPr id="25" name="Picture 28" descr="D:\NEXTCLOUD\RAD\RESEAU CIVAM\communication_plaidoyer\Modèles\cible.jpg">
            <a:extLst>
              <a:ext uri="{FF2B5EF4-FFF2-40B4-BE49-F238E27FC236}">
                <a16:creationId xmlns:a16="http://schemas.microsoft.com/office/drawing/2014/main" id="{24007C45-CBF5-447E-BB3C-B7BA9754A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060" y="1020605"/>
            <a:ext cx="1286489" cy="120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7751F78A-3163-4B6D-AC96-27301679E633}"/>
              </a:ext>
            </a:extLst>
          </p:cNvPr>
          <p:cNvSpPr txBox="1"/>
          <p:nvPr/>
        </p:nvSpPr>
        <p:spPr>
          <a:xfrm>
            <a:off x="4655841" y="1590614"/>
            <a:ext cx="2310316" cy="7797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fr-FR" sz="2100" dirty="0">
                <a:latin typeface="Arial Narrow" panose="020B0606020202030204" pitchFamily="34" charset="0"/>
              </a:rPr>
              <a:t>Réduire les phytos</a:t>
            </a:r>
          </a:p>
          <a:p>
            <a:r>
              <a:rPr lang="fr-FR" sz="2100" dirty="0">
                <a:latin typeface="Arial Narrow" panose="020B0606020202030204" pitchFamily="34" charset="0"/>
              </a:rPr>
              <a:t>Projet plus global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57F39BC-27DF-4A6B-9738-C59F8C588313}"/>
              </a:ext>
            </a:extLst>
          </p:cNvPr>
          <p:cNvSpPr txBox="1"/>
          <p:nvPr/>
        </p:nvSpPr>
        <p:spPr>
          <a:xfrm>
            <a:off x="1335091" y="3662787"/>
            <a:ext cx="2682240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fr-FR" sz="2700" dirty="0">
                <a:latin typeface="Arial Narrow" panose="020B0606020202030204" pitchFamily="34" charset="0"/>
              </a:rPr>
              <a:t>Accompagner</a:t>
            </a:r>
          </a:p>
          <a:p>
            <a:pPr algn="r"/>
            <a:r>
              <a:rPr lang="fr-FR" sz="2700" b="1" dirty="0">
                <a:latin typeface="Arial Narrow" panose="020B0606020202030204" pitchFamily="34" charset="0"/>
              </a:rPr>
              <a:t>COMMENT ?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EE725FF-1DC7-43D4-B2C4-63D519AC563A}"/>
              </a:ext>
            </a:extLst>
          </p:cNvPr>
          <p:cNvSpPr txBox="1"/>
          <p:nvPr/>
        </p:nvSpPr>
        <p:spPr>
          <a:xfrm>
            <a:off x="8051413" y="4366325"/>
            <a:ext cx="2682240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fr-FR" sz="2700" dirty="0">
                <a:latin typeface="Arial Narrow" panose="020B0606020202030204" pitchFamily="34" charset="0"/>
              </a:rPr>
              <a:t>Accompagner</a:t>
            </a:r>
          </a:p>
          <a:p>
            <a:pPr algn="r"/>
            <a:r>
              <a:rPr lang="fr-FR" sz="2700" b="1" dirty="0">
                <a:latin typeface="Arial Narrow" panose="020B0606020202030204" pitchFamily="34" charset="0"/>
              </a:rPr>
              <a:t>QUOI ?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17971AD-BF94-4F23-AE9C-00B3080CCB58}"/>
              </a:ext>
            </a:extLst>
          </p:cNvPr>
          <p:cNvSpPr txBox="1"/>
          <p:nvPr/>
        </p:nvSpPr>
        <p:spPr>
          <a:xfrm>
            <a:off x="8430812" y="5103659"/>
            <a:ext cx="2721029" cy="7797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r-FR" sz="2100" dirty="0">
                <a:latin typeface="Arial Narrow" panose="020B0606020202030204" pitchFamily="34" charset="0"/>
              </a:rPr>
              <a:t>Le changement de pratiques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C3C0F16F-3738-465D-A55B-629B3109F456}"/>
              </a:ext>
            </a:extLst>
          </p:cNvPr>
          <p:cNvCxnSpPr>
            <a:cxnSpLocks/>
          </p:cNvCxnSpPr>
          <p:nvPr/>
        </p:nvCxnSpPr>
        <p:spPr>
          <a:xfrm flipH="1">
            <a:off x="2081209" y="4609471"/>
            <a:ext cx="575019" cy="491468"/>
          </a:xfrm>
          <a:prstGeom prst="straightConnector1">
            <a:avLst/>
          </a:prstGeom>
          <a:ln w="38100">
            <a:solidFill>
              <a:srgbClr val="0099C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10B02034-11C0-4540-B8A3-84FAB3884155}"/>
              </a:ext>
            </a:extLst>
          </p:cNvPr>
          <p:cNvCxnSpPr>
            <a:cxnSpLocks/>
          </p:cNvCxnSpPr>
          <p:nvPr/>
        </p:nvCxnSpPr>
        <p:spPr>
          <a:xfrm>
            <a:off x="3394255" y="4609471"/>
            <a:ext cx="623076" cy="491467"/>
          </a:xfrm>
          <a:prstGeom prst="straightConnector1">
            <a:avLst/>
          </a:prstGeom>
          <a:ln w="38100">
            <a:solidFill>
              <a:srgbClr val="0099C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à coins arrondis 11"/>
          <p:cNvSpPr/>
          <p:nvPr/>
        </p:nvSpPr>
        <p:spPr>
          <a:xfrm>
            <a:off x="4357605" y="2878829"/>
            <a:ext cx="3694607" cy="1138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fr-FR" dirty="0">
                <a:latin typeface="Arial Narrow" panose="020B0606020202030204" pitchFamily="34" charset="0"/>
              </a:rPr>
              <a:t>ACCOMPAGNEMENT DEPHY</a:t>
            </a:r>
          </a:p>
        </p:txBody>
      </p:sp>
      <p:cxnSp>
        <p:nvCxnSpPr>
          <p:cNvPr id="17" name="Connecteur droit avec flèche 16"/>
          <p:cNvCxnSpPr>
            <a:stCxn id="12" idx="0"/>
          </p:cNvCxnSpPr>
          <p:nvPr/>
        </p:nvCxnSpPr>
        <p:spPr>
          <a:xfrm flipH="1" flipV="1">
            <a:off x="6204908" y="2370313"/>
            <a:ext cx="1" cy="5085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H="1">
            <a:off x="3978013" y="4016862"/>
            <a:ext cx="480056" cy="4209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7985959" y="4008706"/>
            <a:ext cx="444853" cy="4051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166301" y="5845525"/>
            <a:ext cx="2105377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r-FR" sz="2700" b="1" u="sng" dirty="0">
                <a:solidFill>
                  <a:srgbClr val="3CB497"/>
                </a:solidFill>
                <a:latin typeface="Arial Narrow" panose="020B0606020202030204" pitchFamily="34" charset="0"/>
              </a:rPr>
              <a:t>Système de culture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5037486" y="5308589"/>
            <a:ext cx="2363003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r-FR" dirty="0">
                <a:solidFill>
                  <a:srgbClr val="3CB497"/>
                </a:solidFill>
                <a:latin typeface="Arial Narrow" panose="020B0606020202030204" pitchFamily="34" charset="0"/>
              </a:rPr>
              <a:t>Faire évoluer</a:t>
            </a:r>
          </a:p>
        </p:txBody>
      </p:sp>
      <p:sp>
        <p:nvSpPr>
          <p:cNvPr id="44" name="Flèche vers le bas 43"/>
          <p:cNvSpPr/>
          <p:nvPr/>
        </p:nvSpPr>
        <p:spPr>
          <a:xfrm>
            <a:off x="5961772" y="4393274"/>
            <a:ext cx="514431" cy="737839"/>
          </a:xfrm>
          <a:prstGeom prst="downArrow">
            <a:avLst/>
          </a:prstGeom>
          <a:solidFill>
            <a:srgbClr val="3CB497"/>
          </a:solidFill>
          <a:ln>
            <a:solidFill>
              <a:srgbClr val="3CB4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19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4294967295"/>
          </p:nvPr>
        </p:nvSpPr>
        <p:spPr>
          <a:xfrm>
            <a:off x="911424" y="983226"/>
            <a:ext cx="5198645" cy="5472608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endParaRPr lang="fr-FR" sz="1300" dirty="0">
              <a:latin typeface="Arial Narrow" panose="020B0606020202030204" pitchFamily="34" charset="0"/>
            </a:endParaRPr>
          </a:p>
          <a:p>
            <a:r>
              <a:rPr lang="fr-FR" sz="2400" dirty="0">
                <a:latin typeface="Arial Narrow" panose="020B0606020202030204" pitchFamily="34" charset="0"/>
              </a:rPr>
              <a:t>Accompagner chaque agriculteur dans l’atteinte de ses objectifs de </a:t>
            </a:r>
            <a:r>
              <a:rPr lang="fr-FR" sz="2400" b="1" dirty="0">
                <a:latin typeface="Arial Narrow" panose="020B0606020202030204" pitchFamily="34" charset="0"/>
              </a:rPr>
              <a:t>réduction de l’utilisation des produits phytosanitaires</a:t>
            </a:r>
            <a:endParaRPr lang="fr-FR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300" dirty="0">
              <a:latin typeface="Arial Narrow" panose="020B0606020202030204" pitchFamily="34" charset="0"/>
            </a:endParaRPr>
          </a:p>
          <a:p>
            <a:r>
              <a:rPr lang="fr-FR" sz="2400" dirty="0">
                <a:latin typeface="Arial Narrow" panose="020B0606020202030204" pitchFamily="34" charset="0"/>
              </a:rPr>
              <a:t>Analyser les moteurs et les freins dans l’atteinte des objectifs par rapport à un indicateur : </a:t>
            </a:r>
            <a:r>
              <a:rPr lang="fr-FR" sz="2400" b="1" dirty="0">
                <a:latin typeface="Arial Narrow" panose="020B0606020202030204" pitchFamily="34" charset="0"/>
              </a:rPr>
              <a:t>l’IFT (Indicateur de Fréquence de Traitement)</a:t>
            </a:r>
          </a:p>
          <a:p>
            <a:pPr marL="0" indent="0">
              <a:buNone/>
            </a:pPr>
            <a:endParaRPr lang="fr-FR" sz="1300" dirty="0">
              <a:latin typeface="Arial Narrow" panose="020B0606020202030204" pitchFamily="34" charset="0"/>
            </a:endParaRPr>
          </a:p>
          <a:p>
            <a:r>
              <a:rPr lang="fr-FR" sz="2400" dirty="0">
                <a:latin typeface="Arial Narrow" panose="020B0606020202030204" pitchFamily="34" charset="0"/>
              </a:rPr>
              <a:t>Un concept / objet d’étude : le Système de Culture (</a:t>
            </a:r>
            <a:r>
              <a:rPr lang="fr-FR" sz="2400" b="1" dirty="0" err="1">
                <a:latin typeface="Arial Narrow" panose="020B0606020202030204" pitchFamily="34" charset="0"/>
              </a:rPr>
              <a:t>SdC</a:t>
            </a:r>
            <a:r>
              <a:rPr lang="fr-FR" sz="2400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4" name="Espace réservé du contenu 1">
            <a:extLst>
              <a:ext uri="{FF2B5EF4-FFF2-40B4-BE49-F238E27FC236}">
                <a16:creationId xmlns:a16="http://schemas.microsoft.com/office/drawing/2014/main" id="{E5AA89AE-3B80-4922-95DE-FC3E2140A1BB}"/>
              </a:ext>
            </a:extLst>
          </p:cNvPr>
          <p:cNvSpPr txBox="1">
            <a:spLocks/>
          </p:cNvSpPr>
          <p:nvPr/>
        </p:nvSpPr>
        <p:spPr>
          <a:xfrm>
            <a:off x="6384032" y="983226"/>
            <a:ext cx="5088565" cy="5472608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vert="horz" lIns="121917" tIns="60958" rIns="121917" bIns="6095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300" dirty="0">
              <a:latin typeface="Arial Narrow" panose="020B0606020202030204" pitchFamily="34" charset="0"/>
            </a:endParaRPr>
          </a:p>
          <a:p>
            <a:r>
              <a:rPr lang="fr-FR" sz="2400" dirty="0">
                <a:latin typeface="Arial Narrow" panose="020B0606020202030204" pitchFamily="34" charset="0"/>
              </a:rPr>
              <a:t>Confronter les idées et projets =&gt; </a:t>
            </a:r>
            <a:r>
              <a:rPr lang="fr-FR" sz="2400" b="1" dirty="0">
                <a:latin typeface="Arial Narrow" panose="020B0606020202030204" pitchFamily="34" charset="0"/>
              </a:rPr>
              <a:t>réinterroger ses pratiques</a:t>
            </a:r>
            <a:r>
              <a:rPr lang="fr-FR" sz="2400" dirty="0">
                <a:latin typeface="Arial Narrow" panose="020B0606020202030204" pitchFamily="34" charset="0"/>
              </a:rPr>
              <a:t>, élargir son champ de vision, prendre du recul</a:t>
            </a:r>
          </a:p>
          <a:p>
            <a:endParaRPr lang="fr-FR" sz="1300" dirty="0">
              <a:latin typeface="Arial Narrow" panose="020B0606020202030204" pitchFamily="34" charset="0"/>
            </a:endParaRPr>
          </a:p>
          <a:p>
            <a:r>
              <a:rPr lang="fr-FR" sz="2400" b="1" dirty="0">
                <a:latin typeface="Arial Narrow" panose="020B0606020202030204" pitchFamily="34" charset="0"/>
              </a:rPr>
              <a:t>Intelligence collective</a:t>
            </a:r>
            <a:r>
              <a:rPr lang="fr-FR" sz="2400" dirty="0">
                <a:latin typeface="Arial Narrow" panose="020B0606020202030204" pitchFamily="34" charset="0"/>
              </a:rPr>
              <a:t>, réponses aux problèmes rencontrés par les membres du groupe au fil du chemin</a:t>
            </a:r>
          </a:p>
          <a:p>
            <a:endParaRPr lang="fr-FR" sz="1300" dirty="0">
              <a:latin typeface="Arial Narrow" panose="020B0606020202030204" pitchFamily="34" charset="0"/>
            </a:endParaRPr>
          </a:p>
          <a:p>
            <a:r>
              <a:rPr lang="fr-FR" sz="2400" dirty="0">
                <a:latin typeface="Arial Narrow" panose="020B0606020202030204" pitchFamily="34" charset="0"/>
              </a:rPr>
              <a:t>Mieux supporter la pression sociale inhérente à un changement</a:t>
            </a:r>
          </a:p>
          <a:p>
            <a:endParaRPr lang="fr-FR" sz="1300" dirty="0">
              <a:latin typeface="Arial Narrow" panose="020B0606020202030204" pitchFamily="34" charset="0"/>
            </a:endParaRPr>
          </a:p>
          <a:p>
            <a:r>
              <a:rPr lang="fr-FR" sz="2400" dirty="0">
                <a:latin typeface="Arial Narrow" panose="020B0606020202030204" pitchFamily="34" charset="0"/>
              </a:rPr>
              <a:t>Retrouver une </a:t>
            </a:r>
            <a:r>
              <a:rPr lang="fr-FR" sz="2400" b="1" dirty="0">
                <a:latin typeface="Arial Narrow" panose="020B0606020202030204" pitchFamily="34" charset="0"/>
              </a:rPr>
              <a:t>autonomie décisionnelle</a:t>
            </a:r>
          </a:p>
          <a:p>
            <a:pPr algn="ctr"/>
            <a:endParaRPr lang="fr-FR" sz="2400" dirty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5493" y="407162"/>
            <a:ext cx="51845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fr-FR" sz="3200" dirty="0">
                <a:latin typeface="Arial Narrow" panose="020B0606020202030204" pitchFamily="34" charset="0"/>
              </a:rPr>
              <a:t>Accompagnement individuel</a:t>
            </a:r>
          </a:p>
        </p:txBody>
      </p:sp>
      <p:sp>
        <p:nvSpPr>
          <p:cNvPr id="6" name="Rectangle 5"/>
          <p:cNvSpPr/>
          <p:nvPr/>
        </p:nvSpPr>
        <p:spPr>
          <a:xfrm>
            <a:off x="6384032" y="407162"/>
            <a:ext cx="508856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fr-FR" sz="3200" dirty="0">
                <a:latin typeface="Arial Narrow" panose="020B0606020202030204" pitchFamily="34" charset="0"/>
              </a:rPr>
              <a:t>Accompagnement collectif</a:t>
            </a:r>
          </a:p>
        </p:txBody>
      </p:sp>
    </p:spTree>
    <p:extLst>
      <p:ext uri="{BB962C8B-B14F-4D97-AF65-F5344CB8AC3E}">
        <p14:creationId xmlns:p14="http://schemas.microsoft.com/office/powerpoint/2010/main" val="358656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239349" y="2078"/>
            <a:ext cx="11618384" cy="740833"/>
          </a:xfrm>
        </p:spPr>
        <p:txBody>
          <a:bodyPr vert="horz" lIns="121917" tIns="60958" rIns="121917" bIns="60958" rtlCol="0" anchor="ctr">
            <a:noAutofit/>
          </a:bodyPr>
          <a:lstStyle/>
          <a:p>
            <a:pPr algn="ctr"/>
            <a:r>
              <a:rPr lang="fr-FR" b="1" spc="-133" dirty="0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Quelle méthodologie d’accompagnement ?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719403" y="2988732"/>
            <a:ext cx="10177131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/>
          <p:cNvGrpSpPr/>
          <p:nvPr/>
        </p:nvGrpSpPr>
        <p:grpSpPr>
          <a:xfrm>
            <a:off x="815413" y="1316767"/>
            <a:ext cx="1728192" cy="1805379"/>
            <a:chOff x="187214" y="2199686"/>
            <a:chExt cx="1296144" cy="1805378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827584" y="3356992"/>
              <a:ext cx="0" cy="6480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/>
            <p:nvPr/>
          </p:nvSpPr>
          <p:spPr>
            <a:xfrm>
              <a:off x="187214" y="2199686"/>
              <a:ext cx="1296144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latin typeface="Arial Narrow" panose="020B0606020202030204" pitchFamily="34" charset="0"/>
                </a:rPr>
                <a:t>Diagnostic</a:t>
              </a:r>
            </a:p>
            <a:p>
              <a:pPr algn="ctr"/>
              <a:r>
                <a:rPr lang="fr-FR" sz="2400" dirty="0">
                  <a:latin typeface="Arial Narrow" panose="020B0606020202030204" pitchFamily="34" charset="0"/>
                </a:rPr>
                <a:t>PZO</a:t>
              </a:r>
            </a:p>
            <a:p>
              <a:pPr algn="ctr"/>
              <a:r>
                <a:rPr lang="fr-FR" sz="2400" dirty="0">
                  <a:latin typeface="Arial Narrow" panose="020B0606020202030204" pitchFamily="34" charset="0"/>
                </a:rPr>
                <a:t>Décisionnel</a:t>
              </a: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745497" y="3457940"/>
            <a:ext cx="2016224" cy="3090824"/>
            <a:chOff x="107504" y="4365104"/>
            <a:chExt cx="1512168" cy="3090824"/>
          </a:xfrm>
        </p:grpSpPr>
        <p:sp>
          <p:nvSpPr>
            <p:cNvPr id="9" name="Flèche vers le bas 8"/>
            <p:cNvSpPr/>
            <p:nvPr/>
          </p:nvSpPr>
          <p:spPr>
            <a:xfrm>
              <a:off x="647564" y="4365104"/>
              <a:ext cx="324036" cy="432048"/>
            </a:xfrm>
            <a:prstGeom prst="downArrow">
              <a:avLst/>
            </a:prstGeom>
            <a:solidFill>
              <a:srgbClr val="F54B66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07504" y="4901383"/>
              <a:ext cx="1512168" cy="2554545"/>
            </a:xfrm>
            <a:prstGeom prst="rect">
              <a:avLst/>
            </a:prstGeom>
            <a:solidFill>
              <a:srgbClr val="F54B66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/>
                <a:t>Comprendre Etat Initial</a:t>
              </a:r>
            </a:p>
            <a:p>
              <a:pPr algn="ctr"/>
              <a:r>
                <a:rPr lang="fr-FR" sz="2000" dirty="0"/>
                <a:t>Contexte</a:t>
              </a:r>
            </a:p>
            <a:p>
              <a:pPr algn="ctr"/>
              <a:r>
                <a:rPr lang="fr-FR" sz="2000" dirty="0"/>
                <a:t>Moyens / </a:t>
              </a:r>
              <a:r>
                <a:rPr lang="fr-FR" sz="2000" dirty="0" err="1"/>
                <a:t>Obj</a:t>
              </a:r>
              <a:endParaRPr lang="fr-FR" sz="2000" dirty="0"/>
            </a:p>
            <a:p>
              <a:pPr algn="ctr"/>
              <a:r>
                <a:rPr lang="fr-FR" sz="2000" dirty="0"/>
                <a:t>Historique</a:t>
              </a:r>
            </a:p>
            <a:p>
              <a:pPr algn="ctr"/>
              <a:r>
                <a:rPr lang="fr-FR" sz="2000" dirty="0"/>
                <a:t>SDC i</a:t>
              </a:r>
            </a:p>
            <a:p>
              <a:pPr algn="ctr"/>
              <a:r>
                <a:rPr lang="fr-FR" sz="2000" dirty="0"/>
                <a:t>Point de comparaison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3304640" y="1892830"/>
            <a:ext cx="1056117" cy="1332991"/>
            <a:chOff x="602559" y="2446697"/>
            <a:chExt cx="495055" cy="1558367"/>
          </a:xfrm>
        </p:grpSpPr>
        <p:cxnSp>
          <p:nvCxnSpPr>
            <p:cNvPr id="12" name="Connecteur droit 11"/>
            <p:cNvCxnSpPr/>
            <p:nvPr/>
          </p:nvCxnSpPr>
          <p:spPr>
            <a:xfrm>
              <a:off x="827584" y="3356992"/>
              <a:ext cx="0" cy="6480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602559" y="2446697"/>
              <a:ext cx="495055" cy="97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latin typeface="Arial Narrow" panose="020B0606020202030204" pitchFamily="34" charset="0"/>
                </a:rPr>
                <a:t>Projet </a:t>
              </a:r>
              <a:r>
                <a:rPr lang="fr-FR" sz="2400" dirty="0" err="1">
                  <a:latin typeface="Arial Narrow" panose="020B0606020202030204" pitchFamily="34" charset="0"/>
                </a:rPr>
                <a:t>Indiv</a:t>
              </a:r>
              <a:r>
                <a:rPr lang="fr-FR" sz="2400" dirty="0">
                  <a:latin typeface="Arial Narrow" panose="020B0606020202030204" pitchFamily="34" charset="0"/>
                </a:rPr>
                <a:t>.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2886745" y="3444886"/>
            <a:ext cx="2016224" cy="3029556"/>
            <a:chOff x="107504" y="4365104"/>
            <a:chExt cx="1512168" cy="3027927"/>
          </a:xfrm>
        </p:grpSpPr>
        <p:sp>
          <p:nvSpPr>
            <p:cNvPr id="15" name="Flèche vers le bas 14"/>
            <p:cNvSpPr/>
            <p:nvPr/>
          </p:nvSpPr>
          <p:spPr>
            <a:xfrm>
              <a:off x="647564" y="4365104"/>
              <a:ext cx="324036" cy="432048"/>
            </a:xfrm>
            <a:prstGeom prst="downArrow">
              <a:avLst/>
            </a:prstGeom>
            <a:solidFill>
              <a:srgbClr val="F54B66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07504" y="4901382"/>
              <a:ext cx="1512168" cy="2491649"/>
            </a:xfrm>
            <a:prstGeom prst="rect">
              <a:avLst/>
            </a:prstGeom>
            <a:solidFill>
              <a:srgbClr val="F54B66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/>
                <a:t>Co-conception</a:t>
              </a:r>
              <a:r>
                <a:rPr lang="fr-FR" sz="2000" dirty="0"/>
                <a:t> Agri / IR</a:t>
              </a:r>
            </a:p>
            <a:p>
              <a:pPr algn="ctr"/>
              <a:r>
                <a:rPr lang="fr-FR" sz="2000" dirty="0"/>
                <a:t>SDC « idéal »</a:t>
              </a:r>
            </a:p>
            <a:p>
              <a:pPr algn="ctr"/>
              <a:r>
                <a:rPr lang="fr-FR" sz="2000" dirty="0"/>
                <a:t>Objectifs / Leviers</a:t>
              </a:r>
            </a:p>
            <a:p>
              <a:pPr algn="ctr"/>
              <a:endParaRPr lang="fr-FR" sz="1600" dirty="0"/>
            </a:p>
            <a:p>
              <a:pPr algn="ctr"/>
              <a:r>
                <a:rPr lang="fr-FR" sz="2000" dirty="0"/>
                <a:t>N + 3-5 ans</a:t>
              </a:r>
            </a:p>
            <a:p>
              <a:pPr algn="ctr"/>
              <a:r>
                <a:rPr lang="fr-FR" sz="2000" dirty="0"/>
                <a:t>N + 1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209098" y="1628799"/>
            <a:ext cx="2358997" cy="1583068"/>
            <a:chOff x="274694" y="2421999"/>
            <a:chExt cx="1105780" cy="1583067"/>
          </a:xfrm>
        </p:grpSpPr>
        <p:cxnSp>
          <p:nvCxnSpPr>
            <p:cNvPr id="18" name="Connecteur droit 17"/>
            <p:cNvCxnSpPr>
              <a:cxnSpLocks/>
              <a:stCxn id="19" idx="2"/>
            </p:cNvCxnSpPr>
            <p:nvPr/>
          </p:nvCxnSpPr>
          <p:spPr>
            <a:xfrm>
              <a:off x="827584" y="3622327"/>
              <a:ext cx="0" cy="3827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274694" y="2421999"/>
              <a:ext cx="110578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latin typeface="Arial Narrow" panose="020B0606020202030204" pitchFamily="34" charset="0"/>
                </a:rPr>
                <a:t>Visites en saison +</a:t>
              </a:r>
            </a:p>
            <a:p>
              <a:pPr algn="ctr"/>
              <a:r>
                <a:rPr lang="fr-FR" sz="2400" dirty="0">
                  <a:latin typeface="Arial Narrow" panose="020B0606020202030204" pitchFamily="34" charset="0"/>
                </a:rPr>
                <a:t>Animations du groupe</a:t>
              </a: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5499644" y="3447519"/>
            <a:ext cx="2016224" cy="2947227"/>
            <a:chOff x="107504" y="4365104"/>
            <a:chExt cx="1512168" cy="2790766"/>
          </a:xfrm>
        </p:grpSpPr>
        <p:sp>
          <p:nvSpPr>
            <p:cNvPr id="21" name="Flèche vers le bas 20"/>
            <p:cNvSpPr/>
            <p:nvPr/>
          </p:nvSpPr>
          <p:spPr>
            <a:xfrm>
              <a:off x="647564" y="4365104"/>
              <a:ext cx="324036" cy="432048"/>
            </a:xfrm>
            <a:prstGeom prst="downArrow">
              <a:avLst/>
            </a:prstGeom>
            <a:solidFill>
              <a:srgbClr val="F54B66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07504" y="4911801"/>
              <a:ext cx="1512168" cy="2244069"/>
            </a:xfrm>
            <a:prstGeom prst="rect">
              <a:avLst/>
            </a:prstGeom>
            <a:solidFill>
              <a:srgbClr val="F54B66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/>
                <a:t>Facilitation</a:t>
              </a:r>
            </a:p>
            <a:p>
              <a:pPr algn="ctr"/>
              <a:endParaRPr lang="fr-FR" sz="1600" dirty="0"/>
            </a:p>
            <a:p>
              <a:pPr algn="ctr"/>
              <a:r>
                <a:rPr lang="fr-FR" sz="2000" dirty="0"/>
                <a:t>Rassurance</a:t>
              </a:r>
            </a:p>
            <a:p>
              <a:pPr algn="ctr"/>
              <a:endParaRPr lang="fr-FR" sz="900" dirty="0"/>
            </a:p>
            <a:p>
              <a:pPr algn="ctr"/>
              <a:r>
                <a:rPr lang="fr-FR" sz="2000" dirty="0"/>
                <a:t>Prise de recul</a:t>
              </a:r>
            </a:p>
            <a:p>
              <a:pPr algn="ctr"/>
              <a:endParaRPr lang="fr-FR" sz="900" dirty="0"/>
            </a:p>
            <a:p>
              <a:pPr algn="ctr"/>
              <a:r>
                <a:rPr lang="fr-FR" sz="2000" dirty="0"/>
                <a:t>Echanges</a:t>
              </a:r>
            </a:p>
            <a:p>
              <a:pPr algn="ctr"/>
              <a:endParaRPr lang="fr-FR" sz="900" dirty="0"/>
            </a:p>
            <a:p>
              <a:pPr algn="ctr"/>
              <a:r>
                <a:rPr lang="fr-FR" sz="2000" dirty="0"/>
                <a:t>Recueil infos</a:t>
              </a: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8455127" y="2056651"/>
            <a:ext cx="1693920" cy="1121743"/>
            <a:chOff x="430571" y="2883322"/>
            <a:chExt cx="794025" cy="1121742"/>
          </a:xfrm>
        </p:grpSpPr>
        <p:cxnSp>
          <p:nvCxnSpPr>
            <p:cNvPr id="24" name="Connecteur droit 23"/>
            <p:cNvCxnSpPr>
              <a:cxnSpLocks/>
              <a:stCxn id="25" idx="2"/>
            </p:cNvCxnSpPr>
            <p:nvPr/>
          </p:nvCxnSpPr>
          <p:spPr>
            <a:xfrm>
              <a:off x="827584" y="3714318"/>
              <a:ext cx="7" cy="2907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430571" y="2883322"/>
              <a:ext cx="794025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latin typeface="Arial Narrow" panose="020B0606020202030204" pitchFamily="34" charset="0"/>
                </a:rPr>
                <a:t>Bilan de campagne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8389987" y="3444885"/>
            <a:ext cx="2094968" cy="2596878"/>
            <a:chOff x="107504" y="4365105"/>
            <a:chExt cx="1571226" cy="2168399"/>
          </a:xfrm>
        </p:grpSpPr>
        <p:sp>
          <p:nvSpPr>
            <p:cNvPr id="27" name="Flèche vers le bas 26"/>
            <p:cNvSpPr/>
            <p:nvPr/>
          </p:nvSpPr>
          <p:spPr>
            <a:xfrm>
              <a:off x="647564" y="4365105"/>
              <a:ext cx="324036" cy="396970"/>
            </a:xfrm>
            <a:prstGeom prst="downArrow">
              <a:avLst/>
            </a:prstGeom>
            <a:solidFill>
              <a:srgbClr val="F54B66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107504" y="4914441"/>
              <a:ext cx="1571226" cy="1619063"/>
            </a:xfrm>
            <a:prstGeom prst="rect">
              <a:avLst/>
            </a:prstGeom>
            <a:solidFill>
              <a:srgbClr val="F54B66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/>
                <a:t>Prise de recul</a:t>
              </a:r>
            </a:p>
            <a:p>
              <a:pPr algn="ctr"/>
              <a:r>
                <a:rPr lang="fr-FR" sz="2000" dirty="0"/>
                <a:t>+ / - / </a:t>
              </a:r>
            </a:p>
            <a:p>
              <a:pPr algn="ctr"/>
              <a:r>
                <a:rPr lang="fr-FR" sz="2000" dirty="0"/>
                <a:t>Améliorations</a:t>
              </a:r>
            </a:p>
            <a:p>
              <a:endParaRPr lang="fr-FR" sz="2000" dirty="0"/>
            </a:p>
            <a:p>
              <a:pPr algn="ctr"/>
              <a:r>
                <a:rPr lang="fr-FR" sz="2000" b="1" dirty="0"/>
                <a:t>Réajustement</a:t>
              </a:r>
              <a:r>
                <a:rPr lang="fr-FR" sz="2000" dirty="0"/>
                <a:t> du projet N +1</a:t>
              </a:r>
            </a:p>
          </p:txBody>
        </p:sp>
      </p:grpSp>
      <p:sp>
        <p:nvSpPr>
          <p:cNvPr id="29" name="Flèche courbée vers le bas 28"/>
          <p:cNvSpPr/>
          <p:nvPr/>
        </p:nvSpPr>
        <p:spPr>
          <a:xfrm flipH="1">
            <a:off x="3606825" y="932723"/>
            <a:ext cx="5839968" cy="96010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703211" y="2573235"/>
            <a:ext cx="1627047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r-FR" sz="3200" dirty="0">
                <a:solidFill>
                  <a:schemeClr val="accent1"/>
                </a:solidFill>
                <a:latin typeface="Arial Narrow" panose="020B0606020202030204" pitchFamily="34" charset="0"/>
              </a:rPr>
              <a:t>SDC « idéal »</a:t>
            </a:r>
          </a:p>
        </p:txBody>
      </p:sp>
    </p:spTree>
    <p:extLst>
      <p:ext uri="{BB962C8B-B14F-4D97-AF65-F5344CB8AC3E}">
        <p14:creationId xmlns:p14="http://schemas.microsoft.com/office/powerpoint/2010/main" val="214264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/>
          <p:cNvSpPr txBox="1">
            <a:spLocks/>
          </p:cNvSpPr>
          <p:nvPr/>
        </p:nvSpPr>
        <p:spPr>
          <a:xfrm>
            <a:off x="238256" y="165101"/>
            <a:ext cx="11618384" cy="740833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spc="-133" dirty="0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Faire évoluer les systèmes et produire des références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4317784" y="1636393"/>
            <a:ext cx="2571248" cy="686639"/>
          </a:xfrm>
          <a:prstGeom prst="roundRect">
            <a:avLst/>
          </a:prstGeom>
          <a:solidFill>
            <a:srgbClr val="8BD6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6" rIns="121909" bIns="60956" rtlCol="0" anchor="ctr"/>
          <a:lstStyle/>
          <a:p>
            <a:pPr algn="ctr"/>
            <a:r>
              <a:rPr lang="fr-F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Système</a:t>
            </a:r>
          </a:p>
          <a:p>
            <a:pPr algn="ctr"/>
            <a:r>
              <a:rPr lang="fr-F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économe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4317784" y="2443438"/>
            <a:ext cx="2571245" cy="690791"/>
          </a:xfrm>
          <a:prstGeom prst="roundRect">
            <a:avLst/>
          </a:prstGeom>
          <a:solidFill>
            <a:srgbClr val="9DDFC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6" rIns="121909" bIns="60956" rtlCol="0" anchor="ctr"/>
          <a:lstStyle/>
          <a:p>
            <a:pPr algn="ctr"/>
            <a:r>
              <a:rPr lang="fr-F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Système économe ayant baissé son IFT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4318668" y="3248806"/>
            <a:ext cx="2571245" cy="690791"/>
          </a:xfrm>
          <a:prstGeom prst="roundRect">
            <a:avLst/>
          </a:prstGeom>
          <a:solidFill>
            <a:srgbClr val="D5E1D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6" rIns="121909" bIns="60956" rtlCol="0" anchor="ctr"/>
          <a:lstStyle/>
          <a:p>
            <a:pPr algn="ctr"/>
            <a:r>
              <a:rPr lang="fr-F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Système ayant baissé son IFT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061897" y="1124807"/>
            <a:ext cx="2325375" cy="2762060"/>
          </a:xfrm>
          <a:prstGeom prst="roundRect">
            <a:avLst/>
          </a:prstGeom>
          <a:solidFill>
            <a:srgbClr val="FFE7E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6" rIns="121909" bIns="60956" rtlCol="0" anchor="ctr"/>
          <a:lstStyle/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Analyse des systèmes</a:t>
            </a:r>
          </a:p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culture</a:t>
            </a:r>
          </a:p>
          <a:p>
            <a:pPr algn="ctr"/>
            <a:endParaRPr lang="fr-FR" dirty="0">
              <a:solidFill>
                <a:schemeClr val="tx1"/>
              </a:solidFill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fr-FR" sz="1600" dirty="0">
              <a:solidFill>
                <a:schemeClr val="tx1"/>
              </a:solidFill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fr-FR" sz="1900" dirty="0">
              <a:solidFill>
                <a:schemeClr val="tx1"/>
              </a:solidFill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3387271" y="2146763"/>
            <a:ext cx="930513" cy="6237"/>
          </a:xfrm>
          <a:prstGeom prst="straightConnector1">
            <a:avLst/>
          </a:prstGeom>
          <a:ln w="28575">
            <a:solidFill>
              <a:srgbClr val="9184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endCxn id="4" idx="1"/>
          </p:cNvCxnSpPr>
          <p:nvPr/>
        </p:nvCxnSpPr>
        <p:spPr>
          <a:xfrm>
            <a:off x="3350851" y="2788831"/>
            <a:ext cx="966932" cy="0"/>
          </a:xfrm>
          <a:prstGeom prst="straightConnector1">
            <a:avLst/>
          </a:prstGeom>
          <a:ln w="28575">
            <a:solidFill>
              <a:srgbClr val="9184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745731" y="3528245"/>
            <a:ext cx="5455" cy="504927"/>
          </a:xfrm>
          <a:prstGeom prst="straightConnector1">
            <a:avLst/>
          </a:prstGeom>
          <a:ln w="28575">
            <a:solidFill>
              <a:srgbClr val="9184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3350850" y="3561037"/>
            <a:ext cx="394881" cy="1"/>
          </a:xfrm>
          <a:prstGeom prst="straightConnector1">
            <a:avLst/>
          </a:prstGeom>
          <a:ln w="28575">
            <a:solidFill>
              <a:srgbClr val="91848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6889913" y="1994875"/>
            <a:ext cx="778856" cy="0"/>
          </a:xfrm>
          <a:prstGeom prst="straightConnector1">
            <a:avLst/>
          </a:prstGeom>
          <a:ln w="28575">
            <a:solidFill>
              <a:srgbClr val="9184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6889913" y="3562340"/>
            <a:ext cx="778856" cy="0"/>
          </a:xfrm>
          <a:prstGeom prst="straightConnector1">
            <a:avLst/>
          </a:prstGeom>
          <a:ln w="28575">
            <a:solidFill>
              <a:srgbClr val="9184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4" idx="3"/>
          </p:cNvCxnSpPr>
          <p:nvPr/>
        </p:nvCxnSpPr>
        <p:spPr>
          <a:xfrm flipV="1">
            <a:off x="6889030" y="2338199"/>
            <a:ext cx="779740" cy="450635"/>
          </a:xfrm>
          <a:prstGeom prst="straightConnector1">
            <a:avLst/>
          </a:prstGeom>
          <a:ln w="28575">
            <a:solidFill>
              <a:srgbClr val="9184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4" idx="3"/>
          </p:cNvCxnSpPr>
          <p:nvPr/>
        </p:nvCxnSpPr>
        <p:spPr>
          <a:xfrm>
            <a:off x="6889030" y="2788833"/>
            <a:ext cx="779740" cy="520635"/>
          </a:xfrm>
          <a:prstGeom prst="straightConnector1">
            <a:avLst/>
          </a:prstGeom>
          <a:ln w="28575">
            <a:solidFill>
              <a:srgbClr val="9184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1505805" y="4478553"/>
            <a:ext cx="394881" cy="1"/>
          </a:xfrm>
          <a:prstGeom prst="straightConnector1">
            <a:avLst/>
          </a:prstGeom>
          <a:ln w="28575">
            <a:solidFill>
              <a:srgbClr val="91848B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1505804" y="3837400"/>
            <a:ext cx="0" cy="641153"/>
          </a:xfrm>
          <a:prstGeom prst="straightConnector1">
            <a:avLst/>
          </a:prstGeom>
          <a:ln w="28575">
            <a:solidFill>
              <a:srgbClr val="9184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à coins arrondis 16"/>
          <p:cNvSpPr/>
          <p:nvPr/>
        </p:nvSpPr>
        <p:spPr>
          <a:xfrm>
            <a:off x="1861071" y="4057408"/>
            <a:ext cx="2975727" cy="7013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6" rIns="121909" bIns="60956" rtlCol="0" anchor="ctr"/>
          <a:lstStyle/>
          <a:p>
            <a:pPr algn="ctr"/>
            <a:r>
              <a:rPr lang="fr-F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Projet de changement</a:t>
            </a:r>
          </a:p>
          <a:p>
            <a:pPr algn="ctr"/>
            <a:r>
              <a:rPr lang="fr-FR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système</a:t>
            </a:r>
          </a:p>
        </p:txBody>
      </p:sp>
      <p:pic>
        <p:nvPicPr>
          <p:cNvPr id="18" name="Picture 8" descr="R:\DATA_PRIV\DATA_DEPHY\2013\02_PILOTAGE_PROJET\08_COMMUNICATION\OUTILS_DE_COMMUNICATION\Icones_illustratives\selection_flaticon\png\Communication\017-megaphon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0102" y="1842060"/>
            <a:ext cx="897345" cy="89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à coins arrondis 18"/>
          <p:cNvSpPr/>
          <p:nvPr/>
        </p:nvSpPr>
        <p:spPr>
          <a:xfrm>
            <a:off x="8833597" y="1672755"/>
            <a:ext cx="2860463" cy="10361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6" rIns="121909" bIns="60956" rtlCol="0" anchor="ctr"/>
          <a:lstStyle/>
          <a:p>
            <a:r>
              <a:rPr lang="fr-FR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est possible d’être économe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8862497" y="2864389"/>
            <a:ext cx="2643140" cy="10361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6" rIns="121909" bIns="60956" rtlCol="0" anchor="ctr"/>
          <a:lstStyle/>
          <a:p>
            <a:r>
              <a:rPr lang="fr-FR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changement est possible</a:t>
            </a:r>
          </a:p>
        </p:txBody>
      </p:sp>
      <p:pic>
        <p:nvPicPr>
          <p:cNvPr id="21" name="Picture 8" descr="R:\DATA_PRIV\DATA_DEPHY\2013\02_PILOTAGE_PROJET\08_COMMUNICATION\OUTILS_DE_COMMUNICATION\Icones_illustratives\selection_flaticon\png\Communication\017-megaphon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6582" y="2989522"/>
            <a:ext cx="897345" cy="89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onnecteur droit avec flèche 21"/>
          <p:cNvCxnSpPr/>
          <p:nvPr/>
        </p:nvCxnSpPr>
        <p:spPr>
          <a:xfrm>
            <a:off x="3378669" y="3392945"/>
            <a:ext cx="966932" cy="0"/>
          </a:xfrm>
          <a:prstGeom prst="straightConnector1">
            <a:avLst/>
          </a:prstGeom>
          <a:ln w="28575">
            <a:solidFill>
              <a:srgbClr val="9184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/>
          <p:cNvGrpSpPr/>
          <p:nvPr/>
        </p:nvGrpSpPr>
        <p:grpSpPr>
          <a:xfrm>
            <a:off x="837106" y="2573611"/>
            <a:ext cx="2653836" cy="1326917"/>
            <a:chOff x="4572000" y="3789040"/>
            <a:chExt cx="1218869" cy="545825"/>
          </a:xfrm>
        </p:grpSpPr>
        <p:pic>
          <p:nvPicPr>
            <p:cNvPr id="24" name="Picture 1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96" b="99301" l="4389" r="987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789040"/>
              <a:ext cx="1218869" cy="5458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5" cstate="email">
              <a:duotone>
                <a:prstClr val="black"/>
                <a:srgbClr val="F54B66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89286" l="9821" r="89286">
                          <a14:foregroundMark x1="74107" y1="28571" x2="73214" y2="58929"/>
                          <a14:foregroundMark x1="68687" y1="11111" x2="19192" y2="40404"/>
                          <a14:backgroundMark x1="30357" y1="59821" x2="73214" y2="794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5882" y="3865296"/>
              <a:ext cx="412942" cy="412942"/>
            </a:xfrm>
            <a:prstGeom prst="rect">
              <a:avLst/>
            </a:prstGeom>
          </p:spPr>
        </p:pic>
      </p:grpSp>
      <p:sp>
        <p:nvSpPr>
          <p:cNvPr id="26" name="Rectangle à coins arrondis 25"/>
          <p:cNvSpPr/>
          <p:nvPr/>
        </p:nvSpPr>
        <p:spPr>
          <a:xfrm>
            <a:off x="1324205" y="5083555"/>
            <a:ext cx="9764351" cy="1536171"/>
          </a:xfrm>
          <a:prstGeom prst="roundRect">
            <a:avLst/>
          </a:prstGeom>
          <a:solidFill>
            <a:srgbClr val="45A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r>
              <a:rPr lang="fr-FR" sz="2400" dirty="0"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 Repérer et décrire les </a:t>
            </a:r>
            <a:r>
              <a:rPr lang="fr-FR" sz="2400" b="1" dirty="0"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s</a:t>
            </a:r>
            <a:r>
              <a:rPr lang="fr-FR" sz="2400" b="1" dirty="0"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ystèmes de culture économes et </a:t>
            </a:r>
            <a:r>
              <a:rPr lang="fr-FR" sz="2400" b="1" dirty="0" err="1"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multiperformants</a:t>
            </a:r>
            <a:endParaRPr lang="fr-FR" sz="2400" b="1" dirty="0"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sz="1200" dirty="0"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2400" dirty="0"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 Repérer et décrire les situations et stratégies associées aux </a:t>
            </a:r>
            <a:r>
              <a:rPr lang="fr-FR" sz="2400" b="1" dirty="0"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trajectoires remarquables </a:t>
            </a:r>
            <a:r>
              <a:rPr lang="fr-FR" sz="2400" dirty="0">
                <a:latin typeface="Arial Narrow" panose="020B060602020203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de réduction d’usage des pesticides</a:t>
            </a:r>
            <a:endParaRPr lang="fr-FR" sz="2400" dirty="0">
              <a:latin typeface="Arial Narrow" panose="020B0606020202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51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/>
          <p:cNvSpPr txBox="1">
            <a:spLocks/>
          </p:cNvSpPr>
          <p:nvPr/>
        </p:nvSpPr>
        <p:spPr>
          <a:xfrm>
            <a:off x="238256" y="-131"/>
            <a:ext cx="11618384" cy="740833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spc="-133" dirty="0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Partager les acquis et transférer les résultats</a:t>
            </a:r>
          </a:p>
        </p:txBody>
      </p:sp>
      <p:sp>
        <p:nvSpPr>
          <p:cNvPr id="3" name="Espace réservé du contenu 1"/>
          <p:cNvSpPr txBox="1">
            <a:spLocks/>
          </p:cNvSpPr>
          <p:nvPr/>
        </p:nvSpPr>
        <p:spPr>
          <a:xfrm>
            <a:off x="5730413" y="1172456"/>
            <a:ext cx="6242049" cy="475403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700" dirty="0">
                <a:latin typeface="Arial Narrow" panose="020B0606020202030204" pitchFamily="34" charset="0"/>
              </a:rPr>
              <a:t>Des </a:t>
            </a:r>
            <a:r>
              <a:rPr lang="fr-FR" sz="2700" b="1" dirty="0">
                <a:latin typeface="Arial Narrow" panose="020B0606020202030204" pitchFamily="34" charset="0"/>
              </a:rPr>
              <a:t>fiches descriptives </a:t>
            </a:r>
            <a:r>
              <a:rPr lang="fr-FR" sz="2700" dirty="0">
                <a:latin typeface="Arial Narrow" panose="020B0606020202030204" pitchFamily="34" charset="0"/>
              </a:rPr>
              <a:t>de trajectoires remarquables de réduction de </a:t>
            </a:r>
            <a:r>
              <a:rPr lang="fr-FR" sz="2700" dirty="0" err="1">
                <a:latin typeface="Arial Narrow" panose="020B0606020202030204" pitchFamily="34" charset="0"/>
              </a:rPr>
              <a:t>phytos</a:t>
            </a:r>
            <a:endParaRPr lang="fr-FR" sz="2700" dirty="0">
              <a:latin typeface="Arial Narrow" panose="020B0606020202030204" pitchFamily="34" charset="0"/>
            </a:endParaRPr>
          </a:p>
        </p:txBody>
      </p:sp>
      <p:sp>
        <p:nvSpPr>
          <p:cNvPr id="4" name="Espace réservé du contenu 1"/>
          <p:cNvSpPr txBox="1">
            <a:spLocks/>
          </p:cNvSpPr>
          <p:nvPr/>
        </p:nvSpPr>
        <p:spPr>
          <a:xfrm>
            <a:off x="1199458" y="4149081"/>
            <a:ext cx="6240693" cy="475291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268288" indent="-268288" algn="just" defTabSz="914400" rtl="0" eaLnBrk="1" latinLnBrk="0" hangingPunct="1">
              <a:spcBef>
                <a:spcPct val="20000"/>
              </a:spcBef>
              <a:buClr>
                <a:srgbClr val="0080C8"/>
              </a:buClr>
              <a:buSzPct val="140000"/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3888" indent="-166688" algn="l" defTabSz="914400" rtl="0" eaLnBrk="1" latinLnBrk="0" hangingPunct="1">
              <a:spcBef>
                <a:spcPct val="20000"/>
              </a:spcBef>
              <a:buClr>
                <a:srgbClr val="3CB497"/>
              </a:buClr>
              <a:buSzPct val="12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6325" indent="-161925" algn="l" defTabSz="914400" rtl="0" eaLnBrk="1" latinLnBrk="0" hangingPunct="1">
              <a:spcBef>
                <a:spcPct val="20000"/>
              </a:spcBef>
              <a:buClr>
                <a:srgbClr val="F54B66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/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909034" y="4983270"/>
            <a:ext cx="6240693" cy="2157468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268288" indent="-268288" algn="just" defTabSz="914400" rtl="0" eaLnBrk="1" latinLnBrk="0" hangingPunct="1">
              <a:spcBef>
                <a:spcPct val="20000"/>
              </a:spcBef>
              <a:buClr>
                <a:srgbClr val="0080C8"/>
              </a:buClr>
              <a:buSzPct val="140000"/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3888" indent="-166688" algn="l" defTabSz="914400" rtl="0" eaLnBrk="1" latinLnBrk="0" hangingPunct="1">
              <a:spcBef>
                <a:spcPct val="20000"/>
              </a:spcBef>
              <a:buClr>
                <a:srgbClr val="3CB497"/>
              </a:buClr>
              <a:buSzPct val="12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76325" indent="-161925" algn="l" defTabSz="914400" rtl="0" eaLnBrk="1" latinLnBrk="0" hangingPunct="1">
              <a:spcBef>
                <a:spcPct val="20000"/>
              </a:spcBef>
              <a:buClr>
                <a:srgbClr val="F54B66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Tx/>
              <a:buSzPct val="100000"/>
            </a:pPr>
            <a:r>
              <a:rPr lang="fr-FR" sz="2700" dirty="0">
                <a:latin typeface="Arial Narrow" panose="020B0606020202030204" pitchFamily="34" charset="0"/>
              </a:rPr>
              <a:t>Des </a:t>
            </a:r>
            <a:r>
              <a:rPr lang="fr-FR" sz="2700" b="1" dirty="0">
                <a:latin typeface="Arial Narrow" panose="020B0606020202030204" pitchFamily="34" charset="0"/>
              </a:rPr>
              <a:t>brochures techniques </a:t>
            </a:r>
            <a:r>
              <a:rPr lang="fr-FR" sz="2700" dirty="0">
                <a:latin typeface="Arial Narrow" panose="020B0606020202030204" pitchFamily="34" charset="0"/>
              </a:rPr>
              <a:t>sur les systèmes suivis dans DEPHY et des </a:t>
            </a:r>
            <a:r>
              <a:rPr lang="fr-FR" sz="2700" b="1" dirty="0">
                <a:latin typeface="Arial Narrow" panose="020B0606020202030204" pitchFamily="34" charset="0"/>
              </a:rPr>
              <a:t>analyses thématiques </a:t>
            </a:r>
            <a:r>
              <a:rPr lang="fr-FR" sz="2700" dirty="0">
                <a:latin typeface="Arial Narrow" panose="020B0606020202030204" pitchFamily="34" charset="0"/>
              </a:rPr>
              <a:t>(glyphosate, biodiversité, cuivre...)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0362">
            <a:off x="9374606" y="3853236"/>
            <a:ext cx="1774909" cy="25739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244" y="3556712"/>
            <a:ext cx="1786267" cy="25338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964107"/>
            <a:ext cx="2834496" cy="19985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7" y="1420238"/>
            <a:ext cx="2829923" cy="20024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63" y="1897983"/>
            <a:ext cx="2816671" cy="19959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96" y="2396054"/>
            <a:ext cx="2821217" cy="19930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3642">
            <a:off x="7269220" y="3688832"/>
            <a:ext cx="2070047" cy="275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42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3C8AE22C-4B7B-6145-9486-A8DD256390A6}"/>
              </a:ext>
            </a:extLst>
          </p:cNvPr>
          <p:cNvSpPr/>
          <p:nvPr/>
        </p:nvSpPr>
        <p:spPr>
          <a:xfrm>
            <a:off x="5966085" y="134911"/>
            <a:ext cx="5658787" cy="8394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E90CB8B-13FA-0F4C-B98A-171871692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03" y="1568586"/>
            <a:ext cx="4465034" cy="498385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2E520CB-4C01-7A43-B45D-C648B33F75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00" b="7035"/>
          <a:stretch/>
        </p:blipFill>
        <p:spPr>
          <a:xfrm>
            <a:off x="5591188" y="1663905"/>
            <a:ext cx="3793186" cy="224103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47A8F14-3ADB-C046-B0D5-E61DC1446C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573" b="7216"/>
          <a:stretch/>
        </p:blipFill>
        <p:spPr>
          <a:xfrm>
            <a:off x="5658644" y="4459570"/>
            <a:ext cx="3793186" cy="225601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D3AC3B8-100F-8349-B13C-EB33F4194728}"/>
              </a:ext>
            </a:extLst>
          </p:cNvPr>
          <p:cNvSpPr txBox="1"/>
          <p:nvPr/>
        </p:nvSpPr>
        <p:spPr>
          <a:xfrm>
            <a:off x="6693639" y="203673"/>
            <a:ext cx="538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263 Systèmes de Culture (Etat initial, 2017 – 2020)</a:t>
            </a:r>
          </a:p>
          <a:p>
            <a:r>
              <a:rPr lang="fr-FR" i="1" dirty="0"/>
              <a:t>198 conventionnel -  65 AB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60499A3-F688-B949-AE73-444B8E794A66}"/>
              </a:ext>
            </a:extLst>
          </p:cNvPr>
          <p:cNvSpPr/>
          <p:nvPr/>
        </p:nvSpPr>
        <p:spPr>
          <a:xfrm>
            <a:off x="9878521" y="2435679"/>
            <a:ext cx="1191718" cy="69748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/>
              <a:t>- 23%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8783AD6-5580-E54C-A0FF-3F05B40DFBB8}"/>
              </a:ext>
            </a:extLst>
          </p:cNvPr>
          <p:cNvSpPr/>
          <p:nvPr/>
        </p:nvSpPr>
        <p:spPr>
          <a:xfrm>
            <a:off x="9907251" y="4909055"/>
            <a:ext cx="1191718" cy="69748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/>
              <a:t>+ 40%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556BAA4-99AA-1C4B-BBD0-D0B6DDFD0A4F}"/>
              </a:ext>
            </a:extLst>
          </p:cNvPr>
          <p:cNvSpPr txBox="1"/>
          <p:nvPr/>
        </p:nvSpPr>
        <p:spPr>
          <a:xfrm>
            <a:off x="116892" y="134911"/>
            <a:ext cx="5455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accent1"/>
                </a:solidFill>
                <a:latin typeface="+mj-lt"/>
              </a:rPr>
              <a:t>Quelle évolution des IFT ?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429ECF4-B091-6143-9F65-6B1BAB868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1016" y="190779"/>
            <a:ext cx="533088" cy="71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5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7D2491D7-4052-9848-8636-FDB60417CE34}"/>
              </a:ext>
            </a:extLst>
          </p:cNvPr>
          <p:cNvSpPr/>
          <p:nvPr/>
        </p:nvSpPr>
        <p:spPr>
          <a:xfrm>
            <a:off x="5966085" y="134911"/>
            <a:ext cx="5658787" cy="8394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C3A2764-E2F7-C94F-990D-A09FA358CE43}"/>
              </a:ext>
            </a:extLst>
          </p:cNvPr>
          <p:cNvSpPr txBox="1"/>
          <p:nvPr/>
        </p:nvSpPr>
        <p:spPr>
          <a:xfrm>
            <a:off x="0" y="2186358"/>
            <a:ext cx="4828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IFT Réf </a:t>
            </a:r>
            <a:r>
              <a:rPr lang="fr-FR" sz="1600" dirty="0"/>
              <a:t>= IFT moyen enquête SSP 2016 du bassin viticole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D3B4D448-B38F-BC4F-8181-5D353D1EC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305096"/>
              </p:ext>
            </p:extLst>
          </p:nvPr>
        </p:nvGraphicFramePr>
        <p:xfrm>
          <a:off x="70787" y="2686766"/>
          <a:ext cx="472606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4949">
                  <a:extLst>
                    <a:ext uri="{9D8B030D-6E8A-4147-A177-3AD203B41FA5}">
                      <a16:colId xmlns:a16="http://schemas.microsoft.com/office/drawing/2014/main" val="523177607"/>
                    </a:ext>
                  </a:extLst>
                </a:gridCol>
                <a:gridCol w="2991117">
                  <a:extLst>
                    <a:ext uri="{9D8B030D-6E8A-4147-A177-3AD203B41FA5}">
                      <a16:colId xmlns:a16="http://schemas.microsoft.com/office/drawing/2014/main" val="1574903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Classement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IFT Initial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143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Non Econome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&gt;= IFT Réf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336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Econome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&lt; IFT Réf et &gt; 50% IFT Réf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628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Très Econome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&lt;= 50% IFT Référence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380175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3EA79E1D-4605-0E43-B584-D7B108AE2007}"/>
              </a:ext>
            </a:extLst>
          </p:cNvPr>
          <p:cNvSpPr txBox="1"/>
          <p:nvPr/>
        </p:nvSpPr>
        <p:spPr>
          <a:xfrm>
            <a:off x="70787" y="79101"/>
            <a:ext cx="5647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accent1"/>
                </a:solidFill>
                <a:latin typeface="+mj-lt"/>
              </a:rPr>
              <a:t>Quelles évolutions selon l’état initial?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3953FE6-0A42-DF44-ACD5-D8F76FDB7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253" y="1632618"/>
            <a:ext cx="5226302" cy="5150995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3FACACA9-C35E-D24F-A79F-8785A6D31A24}"/>
              </a:ext>
            </a:extLst>
          </p:cNvPr>
          <p:cNvSpPr/>
          <p:nvPr/>
        </p:nvSpPr>
        <p:spPr>
          <a:xfrm>
            <a:off x="10920327" y="3141005"/>
            <a:ext cx="1069299" cy="5140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/>
              <a:t>- 33%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B928F48-BB78-AA4E-90B6-FB2E8A41EA2C}"/>
              </a:ext>
            </a:extLst>
          </p:cNvPr>
          <p:cNvSpPr/>
          <p:nvPr/>
        </p:nvSpPr>
        <p:spPr>
          <a:xfrm>
            <a:off x="10920327" y="3767342"/>
            <a:ext cx="1069299" cy="51401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/>
              <a:t>- 24%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F0C4FC2-6873-2C44-AB0D-191047652491}"/>
              </a:ext>
            </a:extLst>
          </p:cNvPr>
          <p:cNvSpPr/>
          <p:nvPr/>
        </p:nvSpPr>
        <p:spPr>
          <a:xfrm>
            <a:off x="10892679" y="4704907"/>
            <a:ext cx="1069299" cy="51401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/>
              <a:t>- 02%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7CF147C-C377-2C42-A3E8-CC7E2BABF6F4}"/>
              </a:ext>
            </a:extLst>
          </p:cNvPr>
          <p:cNvSpPr txBox="1"/>
          <p:nvPr/>
        </p:nvSpPr>
        <p:spPr>
          <a:xfrm>
            <a:off x="6693639" y="203673"/>
            <a:ext cx="538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263 Systèmes de Culture (Etat initial, 2017 – 2020)</a:t>
            </a:r>
          </a:p>
          <a:p>
            <a:r>
              <a:rPr lang="fr-FR" i="1" dirty="0"/>
              <a:t>198 conventionnel -  65 AB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5135493-45D7-4A4E-A356-1A057D59F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016" y="190779"/>
            <a:ext cx="533088" cy="71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604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869</Words>
  <Application>Microsoft Macintosh PowerPoint</Application>
  <PresentationFormat>Grand écran</PresentationFormat>
  <Paragraphs>207</Paragraphs>
  <Slides>24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LM Roman 12</vt:lpstr>
      <vt:lpstr>Open Sans</vt:lpstr>
      <vt:lpstr>Thème Office</vt:lpstr>
      <vt:lpstr>Présentation PowerPoint</vt:lpstr>
      <vt:lpstr>Présentation PowerPoint</vt:lpstr>
      <vt:lpstr>L’accompagnement des FERMES DEPHY</vt:lpstr>
      <vt:lpstr>Présentation PowerPoint</vt:lpstr>
      <vt:lpstr>Quelle méthodologie d’accompagnement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apports de la recherche: reconstituer un contrefactuel</vt:lpstr>
      <vt:lpstr>Les apports de la recherche: reconstituer un contrefactuel</vt:lpstr>
      <vt:lpstr>Les apports de la recherche: reconstituer un contrefactuel</vt:lpstr>
      <vt:lpstr>Présentation PowerPoint</vt:lpstr>
      <vt:lpstr>Présentation PowerPoint</vt:lpstr>
      <vt:lpstr>Présentation PowerPoint</vt:lpstr>
      <vt:lpstr>Présentation PowerPoint</vt:lpstr>
      <vt:lpstr>Application de la méthodologie à :</vt:lpstr>
      <vt:lpstr>Résultats</vt:lpstr>
      <vt:lpstr>Résultats</vt:lpstr>
      <vt:lpstr>Résultats</vt:lpstr>
      <vt:lpstr>Conclusion et validité externe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Laurent Deliere</cp:lastModifiedBy>
  <cp:revision>34</cp:revision>
  <dcterms:created xsi:type="dcterms:W3CDTF">2022-02-21T09:14:38Z</dcterms:created>
  <dcterms:modified xsi:type="dcterms:W3CDTF">2022-03-04T16:54:32Z</dcterms:modified>
</cp:coreProperties>
</file>