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8" r:id="rId3"/>
    <p:sldId id="259" r:id="rId4"/>
    <p:sldId id="260" r:id="rId5"/>
    <p:sldId id="261" r:id="rId6"/>
    <p:sldId id="263" r:id="rId7"/>
    <p:sldId id="257" r:id="rId8"/>
    <p:sldId id="266" r:id="rId9"/>
    <p:sldId id="267" r:id="rId10"/>
    <p:sldId id="262" r:id="rId11"/>
    <p:sldId id="269" r:id="rId12"/>
    <p:sldId id="275" r:id="rId13"/>
    <p:sldId id="279" r:id="rId14"/>
    <p:sldId id="274" r:id="rId15"/>
    <p:sldId id="276" r:id="rId16"/>
    <p:sldId id="277" r:id="rId17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8" autoAdjust="0"/>
    <p:restoredTop sz="95889" autoAdjust="0"/>
  </p:normalViewPr>
  <p:slideViewPr>
    <p:cSldViewPr snapToGrid="0">
      <p:cViewPr>
        <p:scale>
          <a:sx n="120" d="100"/>
          <a:sy n="120" d="100"/>
        </p:scale>
        <p:origin x="-10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euille_de_calcul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Feuille_de_calcul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385482048814124"/>
          <c:y val="0.18081603435934143"/>
          <c:w val="0.39757362904409382"/>
          <c:h val="0.70662739769239169"/>
        </c:manualLayout>
      </c:layout>
      <c:pieChart>
        <c:varyColors val="1"/>
        <c:ser>
          <c:idx val="0"/>
          <c:order val="0"/>
          <c:tx>
            <c:strRef>
              <c:f>graph!$O$55</c:f>
              <c:strCache>
                <c:ptCount val="1"/>
                <c:pt idx="0">
                  <c:v>Nb de parcelles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42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326-49AC-9DBD-582349AB6A78}"/>
              </c:ext>
            </c:extLst>
          </c:dPt>
          <c:dPt>
            <c:idx val="1"/>
            <c:bubble3D val="0"/>
            <c:spPr>
              <a:solidFill>
                <a:schemeClr val="accent1">
                  <a:tint val="54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326-49AC-9DBD-582349AB6A78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326-49AC-9DBD-582349AB6A78}"/>
              </c:ext>
            </c:extLst>
          </c:dPt>
          <c:dPt>
            <c:idx val="3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326-49AC-9DBD-582349AB6A78}"/>
              </c:ext>
            </c:extLst>
          </c:dPt>
          <c:dPt>
            <c:idx val="4"/>
            <c:bubble3D val="0"/>
            <c:spPr>
              <a:solidFill>
                <a:schemeClr val="accent1">
                  <a:tint val="89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326-49AC-9DBD-582349AB6A78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326-49AC-9DBD-582349AB6A78}"/>
              </c:ext>
            </c:extLst>
          </c:dPt>
          <c:dPt>
            <c:idx val="6"/>
            <c:bubble3D val="0"/>
            <c:spPr>
              <a:solidFill>
                <a:schemeClr val="accent1">
                  <a:shade val="8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3326-49AC-9DBD-582349AB6A78}"/>
              </c:ext>
            </c:extLst>
          </c:dPt>
          <c:dPt>
            <c:idx val="7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3326-49AC-9DBD-582349AB6A78}"/>
              </c:ext>
            </c:extLst>
          </c:dPt>
          <c:dPt>
            <c:idx val="8"/>
            <c:bubble3D val="0"/>
            <c:spPr>
              <a:solidFill>
                <a:schemeClr val="accent1">
                  <a:shade val="6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3326-49AC-9DBD-582349AB6A78}"/>
              </c:ext>
            </c:extLst>
          </c:dPt>
          <c:dPt>
            <c:idx val="9"/>
            <c:bubble3D val="0"/>
            <c:spPr>
              <a:solidFill>
                <a:schemeClr val="accent1">
                  <a:shade val="53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3326-49AC-9DBD-582349AB6A78}"/>
              </c:ext>
            </c:extLst>
          </c:dPt>
          <c:dPt>
            <c:idx val="10"/>
            <c:bubble3D val="0"/>
            <c:spPr>
              <a:solidFill>
                <a:schemeClr val="accent1">
                  <a:shade val="41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3326-49AC-9DBD-582349AB6A78}"/>
              </c:ext>
            </c:extLst>
          </c:dPt>
          <c:dLbls>
            <c:dLbl>
              <c:idx val="0"/>
              <c:layout>
                <c:manualLayout>
                  <c:x val="-2.2705630586813842E-3"/>
                  <c:y val="-9.27690086504980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>
                          <a:tint val="44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72078492146249"/>
                      <c:h val="7.039370078740157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326-49AC-9DBD-582349AB6A78}"/>
                </c:ext>
              </c:extLst>
            </c:dLbl>
            <c:dLbl>
              <c:idx val="1"/>
              <c:layout>
                <c:manualLayout>
                  <c:x val="3.3885714720376832E-2"/>
                  <c:y val="-2.27531285551763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>
                          <a:tint val="58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326-49AC-9DBD-582349AB6A78}"/>
                </c:ext>
              </c:extLst>
            </c:dLbl>
            <c:dLbl>
              <c:idx val="2"/>
              <c:layout>
                <c:manualLayout>
                  <c:x val="3.0342436064152579E-2"/>
                  <c:y val="-2.31124807395993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>
                          <a:tint val="72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326-49AC-9DBD-582349AB6A78}"/>
                </c:ext>
              </c:extLst>
            </c:dLbl>
            <c:dLbl>
              <c:idx val="3"/>
              <c:layout>
                <c:manualLayout>
                  <c:x val="3.03424360641525E-2"/>
                  <c:y val="-7.704160246533127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>
                          <a:tint val="8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326-49AC-9DBD-582349AB6A78}"/>
                </c:ext>
              </c:extLst>
            </c:dLbl>
            <c:dLbl>
              <c:idx val="4"/>
              <c:layout>
                <c:manualLayout>
                  <c:x val="1.7338534893801473E-2"/>
                  <c:y val="7.704160246533092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326-49AC-9DBD-582349AB6A78}"/>
                </c:ext>
              </c:extLst>
            </c:dLbl>
            <c:dLbl>
              <c:idx val="5"/>
              <c:layout>
                <c:manualLayout>
                  <c:x val="1.3003901170350947E-2"/>
                  <c:y val="-3.08166409861325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>
                          <a:shade val="8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326-49AC-9DBD-582349AB6A78}"/>
                </c:ext>
              </c:extLst>
            </c:dLbl>
            <c:dLbl>
              <c:idx val="6"/>
              <c:layout>
                <c:manualLayout>
                  <c:x val="2.1673168617251683E-2"/>
                  <c:y val="3.08166409861325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>
                          <a:shade val="72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3326-49AC-9DBD-582349AB6A78}"/>
                </c:ext>
              </c:extLst>
            </c:dLbl>
            <c:dLbl>
              <c:idx val="7"/>
              <c:layout>
                <c:manualLayout>
                  <c:x val="-5.6350238404854827E-2"/>
                  <c:y val="-4.27119857321378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>
                          <a:shade val="58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3326-49AC-9DBD-582349AB6A78}"/>
                </c:ext>
              </c:extLst>
            </c:dLbl>
            <c:dLbl>
              <c:idx val="8"/>
              <c:layout>
                <c:manualLayout>
                  <c:x val="-1.8266897392052301E-2"/>
                  <c:y val="7.704160246533127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>
                          <a:shade val="44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3326-49AC-9DBD-582349AB6A78}"/>
                </c:ext>
              </c:extLst>
            </c:dLbl>
            <c:dLbl>
              <c:idx val="9"/>
              <c:layout>
                <c:manualLayout>
                  <c:x val="-6.4324599217035455E-2"/>
                  <c:y val="-7.704160246533136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>
                          <a:shade val="53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3326-49AC-9DBD-582349AB6A78}"/>
                </c:ext>
              </c:extLst>
            </c:dLbl>
            <c:dLbl>
              <c:idx val="10"/>
              <c:layout>
                <c:manualLayout>
                  <c:x val="-3.6226406483100521E-2"/>
                  <c:y val="-2.73037542662116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>
                          <a:shade val="41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3326-49AC-9DBD-582349AB6A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graph!$N$56:$N$66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graph!$O$56:$O$66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6</c:v>
                </c:pt>
                <c:pt idx="4">
                  <c:v>9</c:v>
                </c:pt>
                <c:pt idx="5">
                  <c:v>10</c:v>
                </c:pt>
                <c:pt idx="6">
                  <c:v>7</c:v>
                </c:pt>
                <c:pt idx="7">
                  <c:v>52</c:v>
                </c:pt>
                <c:pt idx="8">
                  <c:v>22</c:v>
                </c:pt>
                <c:pt idx="9">
                  <c:v>5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326-49AC-9DBD-582349AB6A7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8183605762151021E-2"/>
          <c:y val="5.0925925925925923E-2"/>
          <c:w val="0.88761397399582476"/>
          <c:h val="0.572172280548264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'GRAPH 2021'!$D$108</c:f>
              <c:strCache>
                <c:ptCount val="1"/>
                <c:pt idx="0">
                  <c:v>Nb de parcelles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'GRAPH 2021'!$C$109:$C$131</c:f>
              <c:strCache>
                <c:ptCount val="23"/>
                <c:pt idx="0">
                  <c:v>Coutia</c:v>
                </c:pt>
                <c:pt idx="1">
                  <c:v>Luminan</c:v>
                </c:pt>
                <c:pt idx="2">
                  <c:v>3B12</c:v>
                </c:pt>
                <c:pt idx="3">
                  <c:v>3159-2-12 B</c:v>
                </c:pt>
                <c:pt idx="4">
                  <c:v>3160-11-3 N</c:v>
                </c:pt>
                <c:pt idx="5">
                  <c:v>3176-21-11 N</c:v>
                </c:pt>
                <c:pt idx="6">
                  <c:v>3184-1-9 N (G14)</c:v>
                </c:pt>
                <c:pt idx="7">
                  <c:v>3196-57 B (G9)</c:v>
                </c:pt>
                <c:pt idx="8">
                  <c:v>3197-81 B (G5)</c:v>
                </c:pt>
                <c:pt idx="9">
                  <c:v>Artaban</c:v>
                </c:pt>
                <c:pt idx="10">
                  <c:v>Floreal</c:v>
                </c:pt>
                <c:pt idx="11">
                  <c:v>Vidoc</c:v>
                </c:pt>
                <c:pt idx="12">
                  <c:v>Voltis</c:v>
                </c:pt>
                <c:pt idx="13">
                  <c:v>Opalor</c:v>
                </c:pt>
                <c:pt idx="14">
                  <c:v>Cabernet Cortis</c:v>
                </c:pt>
                <c:pt idx="15">
                  <c:v>Monarch</c:v>
                </c:pt>
                <c:pt idx="16">
                  <c:v>Muscaris</c:v>
                </c:pt>
                <c:pt idx="17">
                  <c:v>Pinotin</c:v>
                </c:pt>
                <c:pt idx="18">
                  <c:v>Prior</c:v>
                </c:pt>
                <c:pt idx="19">
                  <c:v>Sauvignac</c:v>
                </c:pt>
                <c:pt idx="20">
                  <c:v>Soreli</c:v>
                </c:pt>
                <c:pt idx="21">
                  <c:v>Souvignier gris</c:v>
                </c:pt>
                <c:pt idx="22">
                  <c:v>Autres cépages</c:v>
                </c:pt>
              </c:strCache>
            </c:strRef>
          </c:cat>
          <c:val>
            <c:numRef>
              <c:f>'GRAPH 2021'!$D$109:$D$131</c:f>
              <c:numCache>
                <c:formatCode>General</c:formatCode>
                <c:ptCount val="23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  <c:pt idx="5">
                  <c:v>7</c:v>
                </c:pt>
                <c:pt idx="6">
                  <c:v>6</c:v>
                </c:pt>
                <c:pt idx="7">
                  <c:v>3</c:v>
                </c:pt>
                <c:pt idx="8">
                  <c:v>5</c:v>
                </c:pt>
                <c:pt idx="9">
                  <c:v>12</c:v>
                </c:pt>
                <c:pt idx="10">
                  <c:v>20</c:v>
                </c:pt>
                <c:pt idx="11">
                  <c:v>9</c:v>
                </c:pt>
                <c:pt idx="12">
                  <c:v>5</c:v>
                </c:pt>
                <c:pt idx="13">
                  <c:v>2</c:v>
                </c:pt>
                <c:pt idx="14">
                  <c:v>5</c:v>
                </c:pt>
                <c:pt idx="15">
                  <c:v>2</c:v>
                </c:pt>
                <c:pt idx="16">
                  <c:v>9</c:v>
                </c:pt>
                <c:pt idx="17">
                  <c:v>1</c:v>
                </c:pt>
                <c:pt idx="18">
                  <c:v>1</c:v>
                </c:pt>
                <c:pt idx="19">
                  <c:v>3</c:v>
                </c:pt>
                <c:pt idx="20">
                  <c:v>3</c:v>
                </c:pt>
                <c:pt idx="21">
                  <c:v>10</c:v>
                </c:pt>
                <c:pt idx="2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EE-4AD6-9AF7-A62DF1DB31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37937280"/>
        <c:axId val="2137937696"/>
      </c:barChart>
      <c:lineChart>
        <c:grouping val="standard"/>
        <c:varyColors val="0"/>
        <c:ser>
          <c:idx val="1"/>
          <c:order val="1"/>
          <c:tx>
            <c:strRef>
              <c:f>'GRAPH 2021'!$E$108</c:f>
              <c:strCache>
                <c:ptCount val="1"/>
                <c:pt idx="0">
                  <c:v>Surface totale (ha)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rgbClr val="ED7D31"/>
              </a:solidFill>
              <a:ln w="9525">
                <a:solidFill>
                  <a:srgbClr val="ED7D31"/>
                </a:solidFill>
              </a:ln>
              <a:effectLst/>
            </c:spPr>
          </c:marker>
          <c:dPt>
            <c:idx val="22"/>
            <c:marker>
              <c:symbol val="diamond"/>
              <c:size val="5"/>
              <c:spPr>
                <a:solidFill>
                  <a:srgbClr val="ED7D31"/>
                </a:solidFill>
                <a:ln w="9525">
                  <a:solidFill>
                    <a:srgbClr val="ED7D31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F8EE-4AD6-9AF7-A62DF1DB3104}"/>
              </c:ext>
            </c:extLst>
          </c:dPt>
          <c:cat>
            <c:strRef>
              <c:f>'GRAPH 2021'!$C$109:$C$131</c:f>
              <c:strCache>
                <c:ptCount val="23"/>
                <c:pt idx="0">
                  <c:v>Coutia</c:v>
                </c:pt>
                <c:pt idx="1">
                  <c:v>Luminan</c:v>
                </c:pt>
                <c:pt idx="2">
                  <c:v>3B12</c:v>
                </c:pt>
                <c:pt idx="3">
                  <c:v>3159-2-12 B</c:v>
                </c:pt>
                <c:pt idx="4">
                  <c:v>3160-11-3 N</c:v>
                </c:pt>
                <c:pt idx="5">
                  <c:v>3176-21-11 N</c:v>
                </c:pt>
                <c:pt idx="6">
                  <c:v>3184-1-9 N (G14)</c:v>
                </c:pt>
                <c:pt idx="7">
                  <c:v>3196-57 B (G9)</c:v>
                </c:pt>
                <c:pt idx="8">
                  <c:v>3197-81 B (G5)</c:v>
                </c:pt>
                <c:pt idx="9">
                  <c:v>Artaban</c:v>
                </c:pt>
                <c:pt idx="10">
                  <c:v>Floreal</c:v>
                </c:pt>
                <c:pt idx="11">
                  <c:v>Vidoc</c:v>
                </c:pt>
                <c:pt idx="12">
                  <c:v>Voltis</c:v>
                </c:pt>
                <c:pt idx="13">
                  <c:v>Opalor</c:v>
                </c:pt>
                <c:pt idx="14">
                  <c:v>Cabernet Cortis</c:v>
                </c:pt>
                <c:pt idx="15">
                  <c:v>Monarch</c:v>
                </c:pt>
                <c:pt idx="16">
                  <c:v>Muscaris</c:v>
                </c:pt>
                <c:pt idx="17">
                  <c:v>Pinotin</c:v>
                </c:pt>
                <c:pt idx="18">
                  <c:v>Prior</c:v>
                </c:pt>
                <c:pt idx="19">
                  <c:v>Sauvignac</c:v>
                </c:pt>
                <c:pt idx="20">
                  <c:v>Soreli</c:v>
                </c:pt>
                <c:pt idx="21">
                  <c:v>Souvignier gris</c:v>
                </c:pt>
                <c:pt idx="22">
                  <c:v>Autres cépages</c:v>
                </c:pt>
              </c:strCache>
            </c:strRef>
          </c:cat>
          <c:val>
            <c:numRef>
              <c:f>'GRAPH 2021'!$E$109:$E$131</c:f>
              <c:numCache>
                <c:formatCode>General</c:formatCode>
                <c:ptCount val="23"/>
                <c:pt idx="0">
                  <c:v>1</c:v>
                </c:pt>
                <c:pt idx="1">
                  <c:v>2</c:v>
                </c:pt>
                <c:pt idx="2">
                  <c:v>2.5</c:v>
                </c:pt>
                <c:pt idx="3">
                  <c:v>0.5</c:v>
                </c:pt>
                <c:pt idx="4">
                  <c:v>1.611</c:v>
                </c:pt>
                <c:pt idx="5">
                  <c:v>3.77</c:v>
                </c:pt>
                <c:pt idx="6">
                  <c:v>2.0699999999999998</c:v>
                </c:pt>
                <c:pt idx="7">
                  <c:v>1.25</c:v>
                </c:pt>
                <c:pt idx="8">
                  <c:v>2.4299999999999997</c:v>
                </c:pt>
                <c:pt idx="9">
                  <c:v>6.2298999999999998</c:v>
                </c:pt>
                <c:pt idx="10">
                  <c:v>14.089199999999998</c:v>
                </c:pt>
                <c:pt idx="11">
                  <c:v>2.8832</c:v>
                </c:pt>
                <c:pt idx="12">
                  <c:v>3.8694000000000002</c:v>
                </c:pt>
                <c:pt idx="13">
                  <c:v>0.66</c:v>
                </c:pt>
                <c:pt idx="14">
                  <c:v>3.25</c:v>
                </c:pt>
                <c:pt idx="15">
                  <c:v>1.5066000000000002</c:v>
                </c:pt>
                <c:pt idx="16">
                  <c:v>9.4968000000000004</c:v>
                </c:pt>
                <c:pt idx="17">
                  <c:v>0.7</c:v>
                </c:pt>
                <c:pt idx="18">
                  <c:v>0.7</c:v>
                </c:pt>
                <c:pt idx="19">
                  <c:v>2.98</c:v>
                </c:pt>
                <c:pt idx="20">
                  <c:v>1.2872999999999999</c:v>
                </c:pt>
                <c:pt idx="21">
                  <c:v>12.901299999999999</c:v>
                </c:pt>
                <c:pt idx="2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EE-4AD6-9AF7-A62DF1DB31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7937280"/>
        <c:axId val="2137937696"/>
      </c:lineChart>
      <c:catAx>
        <c:axId val="213793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37937696"/>
        <c:crosses val="autoZero"/>
        <c:auto val="1"/>
        <c:lblAlgn val="ctr"/>
        <c:lblOffset val="100"/>
        <c:noMultiLvlLbl val="0"/>
      </c:catAx>
      <c:valAx>
        <c:axId val="2137937696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3793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7255795786763575"/>
          <c:y val="3.8507167762037775E-2"/>
          <c:w val="0.39186756699922898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'2021'!$B$3</c:f>
              <c:strCache>
                <c:ptCount val="1"/>
                <c:pt idx="0">
                  <c:v>IFT FONGICIDE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'2021'!$C$4:$C$9</c:f>
                <c:numCache>
                  <c:formatCode>General</c:formatCode>
                  <c:ptCount val="6"/>
                  <c:pt idx="0">
                    <c:v>1.2664515029479009</c:v>
                  </c:pt>
                  <c:pt idx="1">
                    <c:v>1.4275418421421897</c:v>
                  </c:pt>
                  <c:pt idx="2">
                    <c:v>0.92836052453503048</c:v>
                  </c:pt>
                  <c:pt idx="3">
                    <c:v>1.5122719762590677</c:v>
                  </c:pt>
                  <c:pt idx="4">
                    <c:v>2.8787065988981371</c:v>
                  </c:pt>
                  <c:pt idx="5">
                    <c:v>2.6173264257726001</c:v>
                  </c:pt>
                </c:numCache>
              </c:numRef>
            </c:plus>
            <c:minus>
              <c:numRef>
                <c:f>'2021'!$C$4:$C$9</c:f>
                <c:numCache>
                  <c:formatCode>General</c:formatCode>
                  <c:ptCount val="6"/>
                  <c:pt idx="0">
                    <c:v>1.2664515029479009</c:v>
                  </c:pt>
                  <c:pt idx="1">
                    <c:v>1.4275418421421897</c:v>
                  </c:pt>
                  <c:pt idx="2">
                    <c:v>0.92836052453503048</c:v>
                  </c:pt>
                  <c:pt idx="3">
                    <c:v>1.5122719762590677</c:v>
                  </c:pt>
                  <c:pt idx="4">
                    <c:v>2.8787065988981371</c:v>
                  </c:pt>
                  <c:pt idx="5">
                    <c:v>2.6173264257726001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'2021'!$A$4:$A$9</c:f>
              <c:strCache>
                <c:ptCount val="6"/>
                <c:pt idx="0">
                  <c:v>OSCAR 2017 (n=30)</c:v>
                </c:pt>
                <c:pt idx="1">
                  <c:v>OSCAR 2018 (n=32)</c:v>
                </c:pt>
                <c:pt idx="2">
                  <c:v>OSCAR 2019 (n=36)</c:v>
                </c:pt>
                <c:pt idx="3">
                  <c:v>OSCAR 2020 (n=61)</c:v>
                </c:pt>
                <c:pt idx="4">
                  <c:v>OSCAR 2021 (n=63)</c:v>
                </c:pt>
                <c:pt idx="5">
                  <c:v>National reference 2019</c:v>
                </c:pt>
              </c:strCache>
            </c:strRef>
          </c:cat>
          <c:val>
            <c:numRef>
              <c:f>'2021'!$B$4:$B$9</c:f>
              <c:numCache>
                <c:formatCode>General</c:formatCode>
                <c:ptCount val="6"/>
                <c:pt idx="0">
                  <c:v>1.2444559139784943</c:v>
                </c:pt>
                <c:pt idx="1">
                  <c:v>1.6382321126526735</c:v>
                </c:pt>
                <c:pt idx="2">
                  <c:v>0.57586153846153854</c:v>
                </c:pt>
                <c:pt idx="3">
                  <c:v>1.3113601092896174</c:v>
                </c:pt>
                <c:pt idx="4">
                  <c:v>2.311349206349206</c:v>
                </c:pt>
                <c:pt idx="5">
                  <c:v>10.1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6B-4382-BF01-B3C9AF8DB7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903451151"/>
        <c:axId val="1903453647"/>
      </c:barChart>
      <c:catAx>
        <c:axId val="1903451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03453647"/>
        <c:crosses val="autoZero"/>
        <c:auto val="1"/>
        <c:lblAlgn val="ctr"/>
        <c:lblOffset val="100"/>
        <c:noMultiLvlLbl val="0"/>
      </c:catAx>
      <c:valAx>
        <c:axId val="1903453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034511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88DC0-8805-42B2-8C18-32E573174653}" type="datetimeFigureOut">
              <a:rPr lang="fr-FR" smtClean="0"/>
              <a:t>04/03/2022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CA812-AE20-4537-83EC-8F1A6788CA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08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A812-AE20-4537-83EC-8F1A6788CAB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732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D03A6-D992-4CCD-9F66-AFE832F76E6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745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D03A6-D992-4CCD-9F66-AFE832F76E6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166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A812-AE20-4537-83EC-8F1A6788CAB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37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A812-AE20-4537-83EC-8F1A6788CAB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043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4C0E0-79C9-EF43-9257-1CA4FCDD7E1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947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42725-A9DE-4316-B483-DBFC10B58D1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65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A812-AE20-4537-83EC-8F1A6788CAB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184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D03A6-D992-4CCD-9F66-AFE832F76E6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1725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A812-AE20-4537-83EC-8F1A6788CAB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353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A812-AE20-4537-83EC-8F1A6788CAB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90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42725-A9DE-4316-B483-DBFC10B58D1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890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A812-AE20-4537-83EC-8F1A6788CAB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123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A812-AE20-4537-83EC-8F1A6788CAB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976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A812-AE20-4537-83EC-8F1A6788CAB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8490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EE56-34E4-49DB-A39F-E18E8C8483CC}" type="datetimeFigureOut">
              <a:rPr lang="fr-FR" smtClean="0"/>
              <a:t>04/03/2022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0EF-BEF3-450A-81B9-8AE10EEAA6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113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EE56-34E4-49DB-A39F-E18E8C8483CC}" type="datetimeFigureOut">
              <a:rPr lang="fr-FR" smtClean="0"/>
              <a:t>04/03/2022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0EF-BEF3-450A-81B9-8AE10EEAA6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633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EE56-34E4-49DB-A39F-E18E8C8483CC}" type="datetimeFigureOut">
              <a:rPr lang="fr-FR" smtClean="0"/>
              <a:t>04/03/2022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0EF-BEF3-450A-81B9-8AE10EEAA6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956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 userDrawn="1"/>
        </p:nvGrpSpPr>
        <p:grpSpPr>
          <a:xfrm>
            <a:off x="0" y="6301409"/>
            <a:ext cx="12192000" cy="556592"/>
            <a:chOff x="0" y="6192079"/>
            <a:chExt cx="12192000" cy="665922"/>
          </a:xfrm>
        </p:grpSpPr>
        <p:sp>
          <p:nvSpPr>
            <p:cNvPr id="7" name="Triangle isocèle 6"/>
            <p:cNvSpPr/>
            <p:nvPr/>
          </p:nvSpPr>
          <p:spPr>
            <a:xfrm flipH="1">
              <a:off x="0" y="6271591"/>
              <a:ext cx="12191998" cy="586407"/>
            </a:xfrm>
            <a:prstGeom prst="triangle">
              <a:avLst>
                <a:gd name="adj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riangle isocèle 7"/>
            <p:cNvSpPr/>
            <p:nvPr/>
          </p:nvSpPr>
          <p:spPr>
            <a:xfrm>
              <a:off x="3140765" y="6192079"/>
              <a:ext cx="9051235" cy="665922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53365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D417B-B5E7-5843-9271-5D97936A1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12BFCF4-6DD6-F94A-9D73-48B724217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0CDB3D-3C64-B845-929D-E2009327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1A78-2976-F643-B638-3EC2447DC0A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B70BB3-325E-CB45-A01B-E7E02A30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A9387E-6254-1D47-AA6E-FF1EF93C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65B2-2001-554A-BC22-08083C14233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7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BF8467-F246-EE40-8AA2-B72B8147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47BA3A-74D0-174C-A042-B3C409CAC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B2C703-3737-E247-8829-98B16BDBA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1A78-2976-F643-B638-3EC2447DC0A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F78B8A-D3B5-D542-A098-28C51CC48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5BFEE8-B7E0-6F40-B5A4-80448798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65B2-2001-554A-BC22-08083C14233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53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A56F9B-8C7E-0C4B-A4BC-6CC2D6F4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97AC40-8F41-C249-9529-5D3867DC0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A90526-E229-8549-99EA-C0C0818E1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1A78-2976-F643-B638-3EC2447DC0A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B95372-B4C5-CC47-9561-6F5379F2F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6D4E6E-C16F-854C-A21F-BFE74E7C6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65B2-2001-554A-BC22-08083C14233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30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0989DE-B623-504B-9B8B-029E7453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72C8B1-4AED-9F41-B155-A60D5766C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9C0A28-2806-C84D-B193-BC68320CF5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DD11CC-7CF8-9F44-9E23-6911B791A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1A78-2976-F643-B638-3EC2447DC0A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346903-E9AA-3348-B2F9-290D442FF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D438B8-89A8-E045-8EDE-695F6957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65B2-2001-554A-BC22-08083C14233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51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A8D578-D6A0-AB4D-A49C-CE4A82EF6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21574C-6E9E-9A47-BBBE-4BE9311E3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F3F447-CA2D-AA44-BA01-042330A9A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517F280-5BCB-E849-B7B8-6FC8E5347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BC7CB1A-CC2B-4645-A7C5-16D6BC6F3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34C2B98-89C0-F949-A150-DBF9B4B8F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1A78-2976-F643-B638-3EC2447DC0A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4CC030C-FB1C-9345-BFFF-0F4F25BFE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3D8C6D6-21C5-E64B-85FB-0D067E5B6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65B2-2001-554A-BC22-08083C14233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78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624C6A-153D-4E41-8695-D9C6901C7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17D03C7-15F0-E948-97B7-A66EA347E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1A78-2976-F643-B638-3EC2447DC0A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EA08E9D-CF55-0546-B666-CD831F3CC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67B8D7-380C-D34E-ACC5-FF9A4BEF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65B2-2001-554A-BC22-08083C14233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99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89CE0B-2C5E-2C4C-9000-ED65F8BA1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1A78-2976-F643-B638-3EC2447DC0A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D61A1E9-A109-8B4C-9CC7-575E34FAB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F817F1-21FC-8542-B3A9-31705FF34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65B2-2001-554A-BC22-08083C14233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4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EE56-34E4-49DB-A39F-E18E8C8483CC}" type="datetimeFigureOut">
              <a:rPr lang="fr-FR" smtClean="0"/>
              <a:t>04/03/2022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0EF-BEF3-450A-81B9-8AE10EEAA6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124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B32B79-DE74-3B4A-9B09-B490E29EA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09A2A7-DEF9-D141-B645-3485269D1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ACD449-FA61-B745-8A3C-79E7CB84A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35F346-FA97-DE4A-A075-6FDC20E2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1A78-2976-F643-B638-3EC2447DC0A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26715E-91F9-4341-B20E-BF9428389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CC9A9B-1E87-5E44-B82A-8C313B99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65B2-2001-554A-BC22-08083C14233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54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D44B63-2BFC-1A43-B899-293236EDD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B6ADE82-F5EA-FE41-B88A-3009932BE9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58CA03-DB43-5C48-A5ED-1BC7B98C1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5B7113-D5D6-A349-99A1-AF8BD8FD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1A78-2976-F643-B638-3EC2447DC0A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0ADAD4-A6DF-104A-9443-8EDA59B12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E40045-39F9-EB45-B8E7-F55AB1EF9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65B2-2001-554A-BC22-08083C14233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39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5DBC93-5F29-884F-AA78-9814D9C3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DBBC927-3C06-0D45-82AA-D5F2B7392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7D402B-BB82-D24B-8DD2-13D9B81DE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1A78-2976-F643-B638-3EC2447DC0A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83A73E-2E54-8543-AE3D-BF8D5116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D2A378-1F2D-2244-A7A5-9427EEA3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65B2-2001-554A-BC22-08083C14233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82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F7617BC-3F8C-8E45-9BA7-607F7E617B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96EA4F-AF05-CB4F-ABA3-BA53089AE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E9D939-B0BE-5B43-9836-16BD14DD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1A78-2976-F643-B638-3EC2447DC0A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5C8BF6-778A-184F-BF97-D57AEDD52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EAF0AA-A9FF-7343-B02B-59147BB6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365B2-2001-554A-BC22-08083C14233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32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56B83D3F-9EF7-4556-B877-AF55362F04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003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 userDrawn="1"/>
        </p:nvGrpSpPr>
        <p:grpSpPr>
          <a:xfrm>
            <a:off x="0" y="6301409"/>
            <a:ext cx="12192000" cy="556592"/>
            <a:chOff x="0" y="6192079"/>
            <a:chExt cx="12192000" cy="665922"/>
          </a:xfrm>
        </p:grpSpPr>
        <p:sp>
          <p:nvSpPr>
            <p:cNvPr id="7" name="Triangle isocèle 6"/>
            <p:cNvSpPr/>
            <p:nvPr/>
          </p:nvSpPr>
          <p:spPr>
            <a:xfrm flipH="1">
              <a:off x="0" y="6271591"/>
              <a:ext cx="12191998" cy="586407"/>
            </a:xfrm>
            <a:prstGeom prst="triangle">
              <a:avLst>
                <a:gd name="adj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riangle isocèle 7"/>
            <p:cNvSpPr/>
            <p:nvPr/>
          </p:nvSpPr>
          <p:spPr>
            <a:xfrm>
              <a:off x="3140765" y="6192079"/>
              <a:ext cx="9051235" cy="665922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09637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EE56-34E4-49DB-A39F-E18E8C8483CC}" type="datetimeFigureOut">
              <a:rPr lang="fr-FR" smtClean="0"/>
              <a:t>04/03/2022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0EF-BEF3-450A-81B9-8AE10EEAA6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76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EE56-34E4-49DB-A39F-E18E8C8483CC}" type="datetimeFigureOut">
              <a:rPr lang="fr-FR" smtClean="0"/>
              <a:t>04/03/2022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0EF-BEF3-450A-81B9-8AE10EEAA6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435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EE56-34E4-49DB-A39F-E18E8C8483CC}" type="datetimeFigureOut">
              <a:rPr lang="fr-FR" smtClean="0"/>
              <a:t>04/03/2022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0EF-BEF3-450A-81B9-8AE10EEAA6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200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EE56-34E4-49DB-A39F-E18E8C8483CC}" type="datetimeFigureOut">
              <a:rPr lang="fr-FR" smtClean="0"/>
              <a:t>04/03/2022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0EF-BEF3-450A-81B9-8AE10EEAA6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54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EE56-34E4-49DB-A39F-E18E8C8483CC}" type="datetimeFigureOut">
              <a:rPr lang="fr-FR" smtClean="0"/>
              <a:t>04/03/2022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0EF-BEF3-450A-81B9-8AE10EEAA6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905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EE56-34E4-49DB-A39F-E18E8C8483CC}" type="datetimeFigureOut">
              <a:rPr lang="fr-FR" smtClean="0"/>
              <a:t>04/03/2022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0EF-BEF3-450A-81B9-8AE10EEAA6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84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EE56-34E4-49DB-A39F-E18E8C8483CC}" type="datetimeFigureOut">
              <a:rPr lang="fr-FR" smtClean="0"/>
              <a:t>04/03/2022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0EF-BEF3-450A-81B9-8AE10EEAA6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95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AEE56-34E4-49DB-A39F-E18E8C8483CC}" type="datetimeFigureOut">
              <a:rPr lang="fr-FR" smtClean="0"/>
              <a:t>04/03/2022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0EF-BEF3-450A-81B9-8AE10EEAA6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39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FC189A2-270F-EB45-A783-52831435F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2A15D4-D91E-B943-8CF5-5E8E22715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894382-28FD-5E4B-BEEA-5169AD6F1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91A78-2976-F643-B638-3EC2447DC0A8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F1C3AB-2BD0-E14D-85C0-2BCADD4EB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9E17B8-1F7B-384C-B877-A65310813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365B2-2001-554A-BC22-08083C14233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8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1.png"/><Relationship Id="rId5" Type="http://schemas.openxmlformats.org/officeDocument/2006/relationships/hyperlink" Target="https://landfiles.com/inscription-oscar" TargetMode="External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openxmlformats.org/officeDocument/2006/relationships/image" Target="../media/image80.jpe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9.jpeg"/><Relationship Id="rId11" Type="http://schemas.openxmlformats.org/officeDocument/2006/relationships/image" Target="../media/image83.png"/><Relationship Id="rId5" Type="http://schemas.openxmlformats.org/officeDocument/2006/relationships/image" Target="../media/image78.jpeg"/><Relationship Id="rId10" Type="http://schemas.openxmlformats.org/officeDocument/2006/relationships/image" Target="../media/image3.pn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1.png"/><Relationship Id="rId21" Type="http://schemas.openxmlformats.org/officeDocument/2006/relationships/image" Target="../media/image33.png"/><Relationship Id="rId34" Type="http://schemas.openxmlformats.org/officeDocument/2006/relationships/image" Target="../media/image46.png"/><Relationship Id="rId42" Type="http://schemas.openxmlformats.org/officeDocument/2006/relationships/image" Target="../media/image5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40" Type="http://schemas.openxmlformats.org/officeDocument/2006/relationships/image" Target="../media/image52.png"/><Relationship Id="rId45" Type="http://schemas.openxmlformats.org/officeDocument/2006/relationships/image" Target="../media/image57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4" Type="http://schemas.openxmlformats.org/officeDocument/2006/relationships/image" Target="../media/image56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43" Type="http://schemas.openxmlformats.org/officeDocument/2006/relationships/image" Target="../media/image55.png"/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png"/><Relationship Id="rId20" Type="http://schemas.openxmlformats.org/officeDocument/2006/relationships/image" Target="../media/image32.png"/><Relationship Id="rId41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617" y="6443932"/>
            <a:ext cx="1277582" cy="3364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979F655-E855-2344-A627-3CFC832C08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30423"/>
          <a:stretch/>
        </p:blipFill>
        <p:spPr>
          <a:xfrm>
            <a:off x="0" y="0"/>
            <a:ext cx="1847263" cy="3502855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7713058-7FA6-2B4A-99DF-977035B59497}"/>
              </a:ext>
            </a:extLst>
          </p:cNvPr>
          <p:cNvSpPr txBox="1">
            <a:spLocks/>
          </p:cNvSpPr>
          <p:nvPr/>
        </p:nvSpPr>
        <p:spPr>
          <a:xfrm>
            <a:off x="1348110" y="4865509"/>
            <a:ext cx="10515600" cy="1500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Anne-Sophie </a:t>
            </a:r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Miclot </a:t>
            </a:r>
            <a:r>
              <a:rPr lang="fr-FR" sz="2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</a:t>
            </a:r>
            <a:r>
              <a:rPr lang="fr-FR" sz="24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Laurent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Delière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1,2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fr-FR" sz="24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fr-FR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 </a:t>
            </a:r>
            <a:r>
              <a:rPr lang="fr-F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INRAE UMR Santé &amp; Agroécologie du Vignoble, Villenave d’</a:t>
            </a:r>
            <a:r>
              <a:rPr lang="fr-F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Ornon</a:t>
            </a:r>
            <a:r>
              <a:rPr lang="fr-F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fr-FR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 </a:t>
            </a:r>
            <a:r>
              <a:rPr lang="fr-F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INRAE UE Vigne Bordeaux, Villenave d’</a:t>
            </a:r>
            <a:r>
              <a:rPr lang="fr-F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Ornon</a:t>
            </a:r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13585" y="1987045"/>
            <a:ext cx="9604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600" b="1" dirty="0" smtClean="0">
                <a:solidFill>
                  <a:schemeClr val="accent5"/>
                </a:solidFill>
                <a:latin typeface="+mj-lt"/>
              </a:rPr>
              <a:t>Observatoire </a:t>
            </a:r>
            <a:r>
              <a:rPr lang="fr-FR" sz="3600" b="1" dirty="0">
                <a:solidFill>
                  <a:schemeClr val="accent5"/>
                </a:solidFill>
                <a:latin typeface="+mj-lt"/>
              </a:rPr>
              <a:t>OSCAR : 4 ans de suivi du déploiement des variétés de vigne résistantes </a:t>
            </a:r>
            <a:r>
              <a:rPr lang="fr-FR" sz="3600" b="1" dirty="0" smtClean="0">
                <a:solidFill>
                  <a:schemeClr val="accent5"/>
                </a:solidFill>
                <a:latin typeface="+mj-lt"/>
              </a:rPr>
              <a:t>aux maladies </a:t>
            </a:r>
            <a:endParaRPr lang="fr-FR" sz="3600" b="1" dirty="0">
              <a:solidFill>
                <a:schemeClr val="accent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394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6261521" y="3082898"/>
            <a:ext cx="1048680" cy="497602"/>
            <a:chOff x="6182329" y="1711842"/>
            <a:chExt cx="1547541" cy="435935"/>
          </a:xfrm>
        </p:grpSpPr>
        <p:sp>
          <p:nvSpPr>
            <p:cNvPr id="4" name="Flèche droite 3"/>
            <p:cNvSpPr/>
            <p:nvPr/>
          </p:nvSpPr>
          <p:spPr>
            <a:xfrm>
              <a:off x="6182329" y="1711842"/>
              <a:ext cx="1547541" cy="435935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6218020" y="1800727"/>
              <a:ext cx="1392864" cy="242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Inoculés sur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293298" y="1775882"/>
            <a:ext cx="5568038" cy="3818235"/>
            <a:chOff x="-545038" y="-497485"/>
            <a:chExt cx="4900806" cy="3168109"/>
          </a:xfrm>
        </p:grpSpPr>
        <p:grpSp>
          <p:nvGrpSpPr>
            <p:cNvPr id="21" name="Groupe 20"/>
            <p:cNvGrpSpPr/>
            <p:nvPr/>
          </p:nvGrpSpPr>
          <p:grpSpPr>
            <a:xfrm>
              <a:off x="-545038" y="-497485"/>
              <a:ext cx="4900806" cy="3168109"/>
              <a:chOff x="-587455" y="-521488"/>
              <a:chExt cx="5282213" cy="3320969"/>
            </a:xfrm>
          </p:grpSpPr>
          <p:grpSp>
            <p:nvGrpSpPr>
              <p:cNvPr id="27" name="Groupe 26"/>
              <p:cNvGrpSpPr/>
              <p:nvPr/>
            </p:nvGrpSpPr>
            <p:grpSpPr>
              <a:xfrm>
                <a:off x="-587455" y="-521488"/>
                <a:ext cx="5282213" cy="3320969"/>
                <a:chOff x="-388782" y="-942907"/>
                <a:chExt cx="5283187" cy="3320969"/>
              </a:xfrm>
            </p:grpSpPr>
            <p:pic>
              <p:nvPicPr>
                <p:cNvPr id="29" name="Image 28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8782" y="-421419"/>
                  <a:ext cx="3601720" cy="2289809"/>
                </a:xfrm>
                <a:prstGeom prst="rect">
                  <a:avLst/>
                </a:prstGeom>
              </p:spPr>
            </p:pic>
            <p:pic>
              <p:nvPicPr>
                <p:cNvPr id="30" name="Image 29"/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91764" y="190831"/>
                  <a:ext cx="514985" cy="34480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31" name="Zone de texte 14"/>
                <p:cNvSpPr txBox="1"/>
                <p:nvPr/>
              </p:nvSpPr>
              <p:spPr>
                <a:xfrm>
                  <a:off x="1131867" y="-942907"/>
                  <a:ext cx="2036821" cy="1001046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solidFill>
                    <a:prstClr val="black"/>
                  </a:solidFill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2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Charente</a:t>
                  </a: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: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2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15 </a:t>
                  </a: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isolats issus Rpv1 (1D10)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15</a:t>
                  </a: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sensibles (à 745m)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Année plantation vigne R : 2018</a:t>
                  </a:r>
                </a:p>
              </p:txBody>
            </p:sp>
            <p:sp>
              <p:nvSpPr>
                <p:cNvPr id="32" name="Zone de texte 15"/>
                <p:cNvSpPr txBox="1"/>
                <p:nvPr/>
              </p:nvSpPr>
              <p:spPr>
                <a:xfrm>
                  <a:off x="-388782" y="892251"/>
                  <a:ext cx="2022606" cy="1202759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solidFill>
                    <a:prstClr val="black"/>
                  </a:solidFill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2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Gers</a:t>
                  </a: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: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2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15</a:t>
                  </a: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isolats issus </a:t>
                  </a:r>
                  <a:r>
                    <a:rPr lang="fr-FR" sz="1200" dirty="0" smtClean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Rpv1-Rpv3.1 </a:t>
                  </a: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(Floréal)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15</a:t>
                  </a: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sensibles (à 1km)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Année plantation vigne R : 2015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fr-FR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Zone de texte 16"/>
                <p:cNvSpPr txBox="1"/>
                <p:nvPr/>
              </p:nvSpPr>
              <p:spPr>
                <a:xfrm>
                  <a:off x="2218190" y="1316035"/>
                  <a:ext cx="2043460" cy="1062027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solidFill>
                    <a:prstClr val="black"/>
                  </a:solidFill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2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Aude</a:t>
                  </a: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: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2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15</a:t>
                  </a: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isolats issus Rpv1 (3159)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15</a:t>
                  </a: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sensibles (à 3km)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Année plantation vigne R : 2013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fr-FR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Zone de texte 17"/>
                <p:cNvSpPr txBox="1"/>
                <p:nvPr/>
              </p:nvSpPr>
              <p:spPr>
                <a:xfrm>
                  <a:off x="2846612" y="198774"/>
                  <a:ext cx="2047793" cy="1054176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solidFill>
                    <a:prstClr val="black"/>
                  </a:solidFill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2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Gard</a:t>
                  </a: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: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2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15</a:t>
                  </a: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isolats issus </a:t>
                  </a:r>
                  <a:r>
                    <a:rPr lang="fr-FR" sz="1200" dirty="0" smtClean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Rpv1-Rpv3.1 </a:t>
                  </a: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(</a:t>
                  </a:r>
                  <a:r>
                    <a:rPr lang="fr-FR" sz="1200" dirty="0" err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Vidoc</a:t>
                  </a: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15</a:t>
                  </a: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sensibles </a:t>
                  </a:r>
                  <a:r>
                    <a:rPr lang="fr-FR" sz="1200" dirty="0" smtClean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(</a:t>
                  </a: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à 677m)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Année plantation vigne R : 2016</a:t>
                  </a:r>
                </a:p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fr-FR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fr-FR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28" name="Image 27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6200000">
                <a:off x="620854" y="91925"/>
                <a:ext cx="303836" cy="27381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4850" y="889000"/>
              <a:ext cx="477520" cy="3619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Ellipse 22"/>
            <p:cNvSpPr/>
            <p:nvPr/>
          </p:nvSpPr>
          <p:spPr>
            <a:xfrm>
              <a:off x="692150" y="146050"/>
              <a:ext cx="114300" cy="127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>
              <a:off x="1758950" y="1428750"/>
              <a:ext cx="114300" cy="127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876300" y="1016000"/>
              <a:ext cx="114300" cy="1270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6" name="Ellipse 25"/>
            <p:cNvSpPr/>
            <p:nvPr/>
          </p:nvSpPr>
          <p:spPr>
            <a:xfrm>
              <a:off x="2197100" y="1092200"/>
              <a:ext cx="114300" cy="1270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841767" y="1343412"/>
            <a:ext cx="294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1">
                    <a:lumMod val="50000"/>
                  </a:schemeClr>
                </a:solidFill>
              </a:rPr>
              <a:t>120 isolats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617" y="6443932"/>
            <a:ext cx="1277582" cy="336430"/>
          </a:xfrm>
          <a:prstGeom prst="rect">
            <a:avLst/>
          </a:prstGeom>
        </p:spPr>
      </p:pic>
      <p:grpSp>
        <p:nvGrpSpPr>
          <p:cNvPr id="40" name="Groupe 39"/>
          <p:cNvGrpSpPr/>
          <p:nvPr/>
        </p:nvGrpSpPr>
        <p:grpSpPr>
          <a:xfrm>
            <a:off x="7935977" y="1937700"/>
            <a:ext cx="3084448" cy="3696338"/>
            <a:chOff x="6566838" y="243638"/>
            <a:chExt cx="2304199" cy="2929365"/>
          </a:xfrm>
        </p:grpSpPr>
        <p:grpSp>
          <p:nvGrpSpPr>
            <p:cNvPr id="41" name="Groupe 40"/>
            <p:cNvGrpSpPr/>
            <p:nvPr/>
          </p:nvGrpSpPr>
          <p:grpSpPr>
            <a:xfrm>
              <a:off x="6576135" y="243638"/>
              <a:ext cx="1915018" cy="2929365"/>
              <a:chOff x="8354139" y="-101439"/>
              <a:chExt cx="3145669" cy="4438130"/>
            </a:xfrm>
          </p:grpSpPr>
          <p:pic>
            <p:nvPicPr>
              <p:cNvPr id="46" name="Image 45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54139" y="-101439"/>
                <a:ext cx="1365788" cy="1254244"/>
              </a:xfrm>
              <a:prstGeom prst="rect">
                <a:avLst/>
              </a:prstGeom>
            </p:spPr>
          </p:pic>
          <p:pic>
            <p:nvPicPr>
              <p:cNvPr id="47" name="Image 46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53113" y="1853830"/>
                <a:ext cx="1319688" cy="1319689"/>
              </a:xfrm>
              <a:prstGeom prst="rect">
                <a:avLst/>
              </a:prstGeom>
            </p:spPr>
          </p:pic>
          <p:pic>
            <p:nvPicPr>
              <p:cNvPr id="48" name="Image 47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73423" y="3058816"/>
                <a:ext cx="1277874" cy="1277875"/>
              </a:xfrm>
              <a:prstGeom prst="rect">
                <a:avLst/>
              </a:prstGeom>
            </p:spPr>
          </p:pic>
          <p:pic>
            <p:nvPicPr>
              <p:cNvPr id="49" name="Image 48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78355" y="810839"/>
                <a:ext cx="1491997" cy="1397002"/>
              </a:xfrm>
              <a:prstGeom prst="rect">
                <a:avLst/>
              </a:prstGeom>
            </p:spPr>
          </p:pic>
          <p:sp>
            <p:nvSpPr>
              <p:cNvPr id="50" name="ZoneTexte 49"/>
              <p:cNvSpPr txBox="1"/>
              <p:nvPr/>
            </p:nvSpPr>
            <p:spPr>
              <a:xfrm>
                <a:off x="8650045" y="210703"/>
                <a:ext cx="1349958" cy="332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chemeClr val="bg1"/>
                    </a:solidFill>
                  </a:rPr>
                  <a:t>Rpv1</a:t>
                </a:r>
              </a:p>
            </p:txBody>
          </p:sp>
          <p:sp>
            <p:nvSpPr>
              <p:cNvPr id="51" name="ZoneTexte 50"/>
              <p:cNvSpPr txBox="1"/>
              <p:nvPr/>
            </p:nvSpPr>
            <p:spPr>
              <a:xfrm>
                <a:off x="10116607" y="3321445"/>
                <a:ext cx="1011712" cy="332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chemeClr val="bg1"/>
                    </a:solidFill>
                  </a:rPr>
                  <a:t>Sens.</a:t>
                </a:r>
              </a:p>
            </p:txBody>
          </p:sp>
          <p:sp>
            <p:nvSpPr>
              <p:cNvPr id="52" name="ZoneTexte 51"/>
              <p:cNvSpPr txBox="1"/>
              <p:nvPr/>
            </p:nvSpPr>
            <p:spPr>
              <a:xfrm>
                <a:off x="9872801" y="1258553"/>
                <a:ext cx="1627007" cy="332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>
                    <a:solidFill>
                      <a:schemeClr val="bg1"/>
                    </a:solidFill>
                  </a:rPr>
                  <a:t>Rpv1-Rpv3.1</a:t>
                </a:r>
                <a:endParaRPr lang="fr-FR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ZoneTexte 52"/>
              <p:cNvSpPr txBox="1"/>
              <p:nvPr/>
            </p:nvSpPr>
            <p:spPr>
              <a:xfrm>
                <a:off x="8800608" y="2243639"/>
                <a:ext cx="1011713" cy="332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>
                    <a:solidFill>
                      <a:schemeClr val="bg1"/>
                    </a:solidFill>
                  </a:rPr>
                  <a:t>Rpv3.1</a:t>
                </a:r>
                <a:endParaRPr lang="fr-FR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ZoneTexte 41"/>
            <p:cNvSpPr txBox="1"/>
            <p:nvPr/>
          </p:nvSpPr>
          <p:spPr>
            <a:xfrm>
              <a:off x="7332087" y="463757"/>
              <a:ext cx="1538950" cy="382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3176– </a:t>
              </a:r>
              <a:r>
                <a:rPr lang="fr-FR" sz="1400" dirty="0" smtClean="0"/>
                <a:t>21 – 11N</a:t>
              </a:r>
              <a:endParaRPr lang="fr-FR" sz="1400" dirty="0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6566838" y="1128440"/>
              <a:ext cx="1077877" cy="34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Artaban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7472135" y="1737780"/>
              <a:ext cx="1077877" cy="34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/>
                <a:t>Regent</a:t>
              </a:r>
              <a:endParaRPr lang="fr-FR" sz="1400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6590099" y="2595107"/>
              <a:ext cx="1077877" cy="34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Cab. </a:t>
              </a:r>
              <a:r>
                <a:rPr lang="fr-FR" sz="1400" dirty="0" err="1"/>
                <a:t>Sauv</a:t>
              </a:r>
              <a:r>
                <a:rPr lang="fr-FR" sz="1400" dirty="0"/>
                <a:t>.</a:t>
              </a:r>
            </a:p>
          </p:txBody>
        </p:sp>
      </p:grpSp>
      <p:sp>
        <p:nvSpPr>
          <p:cNvPr id="54" name="ZoneTexte 53"/>
          <p:cNvSpPr txBox="1"/>
          <p:nvPr/>
        </p:nvSpPr>
        <p:spPr>
          <a:xfrm>
            <a:off x="8394496" y="1424635"/>
            <a:ext cx="2949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solidFill>
                  <a:schemeClr val="bg1">
                    <a:lumMod val="50000"/>
                  </a:schemeClr>
                </a:solidFill>
              </a:rPr>
              <a:t>2500 disques</a:t>
            </a:r>
          </a:p>
        </p:txBody>
      </p:sp>
      <p:sp>
        <p:nvSpPr>
          <p:cNvPr id="61" name="Espace réservé du contenu 2"/>
          <p:cNvSpPr txBox="1">
            <a:spLocks/>
          </p:cNvSpPr>
          <p:nvPr/>
        </p:nvSpPr>
        <p:spPr>
          <a:xfrm>
            <a:off x="347956" y="131342"/>
            <a:ext cx="8835833" cy="754149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38"/>
              </a:spcBef>
              <a:spcAft>
                <a:spcPts val="338"/>
              </a:spcAft>
              <a:buNone/>
            </a:pPr>
            <a:r>
              <a:rPr lang="fr-FR" b="1" dirty="0" smtClean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Monitoring labo 2019</a:t>
            </a:r>
            <a:endParaRPr lang="fr-FR" b="1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617" y="6443932"/>
            <a:ext cx="1277582" cy="336430"/>
          </a:xfrm>
          <a:prstGeom prst="rect">
            <a:avLst/>
          </a:prstGeom>
        </p:spPr>
      </p:pic>
      <p:sp>
        <p:nvSpPr>
          <p:cNvPr id="61" name="Espace réservé du contenu 2"/>
          <p:cNvSpPr txBox="1">
            <a:spLocks/>
          </p:cNvSpPr>
          <p:nvPr/>
        </p:nvSpPr>
        <p:spPr>
          <a:xfrm>
            <a:off x="434071" y="122123"/>
            <a:ext cx="8835833" cy="754149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38"/>
              </a:spcBef>
              <a:spcAft>
                <a:spcPts val="338"/>
              </a:spcAft>
              <a:buNone/>
            </a:pPr>
            <a:r>
              <a:rPr lang="fr-FR" b="1" dirty="0" smtClean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Monitoring labo 2019</a:t>
            </a:r>
            <a:endParaRPr lang="fr-FR" b="1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6" name="ZoneTexte 105"/>
          <p:cNvSpPr txBox="1"/>
          <p:nvPr/>
        </p:nvSpPr>
        <p:spPr>
          <a:xfrm>
            <a:off x="153889" y="5930365"/>
            <a:ext cx="1010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Boxplot of the percentage sporulation of the isolates collected on </a:t>
            </a:r>
            <a:r>
              <a:rPr lang="en-US" sz="1200" i="1" dirty="0"/>
              <a:t>V. </a:t>
            </a:r>
            <a:r>
              <a:rPr lang="en-US" sz="1200" i="1" dirty="0" err="1"/>
              <a:t>vinifera</a:t>
            </a:r>
            <a:r>
              <a:rPr lang="en-US" sz="1200" i="1" dirty="0"/>
              <a:t>  </a:t>
            </a:r>
            <a:r>
              <a:rPr lang="en-US" sz="1200" dirty="0"/>
              <a:t>(60 isolates), Bouquet varieties (30 isolates), and Resdur1 varieties (30 isolates). Each isolates was replicated 5 times. The medians are represented by horizontal black lines and the means by red circles. The </a:t>
            </a:r>
            <a:r>
              <a:rPr lang="en-US" sz="1200" dirty="0" smtClean="0"/>
              <a:t>numbers in blue represent </a:t>
            </a:r>
            <a:r>
              <a:rPr lang="en-US" sz="1200" dirty="0"/>
              <a:t>the efficacy of resistance measured as the reduction of sporulation obtained with the resistant varieties compared to the susceptible Cabernet Sauvignon.</a:t>
            </a:r>
            <a:endParaRPr lang="fr-FR" sz="1200" dirty="0"/>
          </a:p>
        </p:txBody>
      </p:sp>
      <p:grpSp>
        <p:nvGrpSpPr>
          <p:cNvPr id="107" name="Groupe 106"/>
          <p:cNvGrpSpPr/>
          <p:nvPr/>
        </p:nvGrpSpPr>
        <p:grpSpPr>
          <a:xfrm>
            <a:off x="1181100" y="986919"/>
            <a:ext cx="6953370" cy="4832799"/>
            <a:chOff x="725528" y="3462"/>
            <a:chExt cx="6953370" cy="4832799"/>
          </a:xfrm>
        </p:grpSpPr>
        <p:grpSp>
          <p:nvGrpSpPr>
            <p:cNvPr id="108" name="Groupe 107"/>
            <p:cNvGrpSpPr/>
            <p:nvPr/>
          </p:nvGrpSpPr>
          <p:grpSpPr>
            <a:xfrm>
              <a:off x="725528" y="3462"/>
              <a:ext cx="5788556" cy="4265025"/>
              <a:chOff x="2562640" y="1009634"/>
              <a:chExt cx="5788556" cy="4265025"/>
            </a:xfrm>
          </p:grpSpPr>
          <p:pic>
            <p:nvPicPr>
              <p:cNvPr id="142" name="Image 14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7995" y="1492706"/>
                <a:ext cx="5513201" cy="3781953"/>
              </a:xfrm>
              <a:prstGeom prst="rect">
                <a:avLst/>
              </a:prstGeom>
            </p:spPr>
          </p:pic>
          <p:cxnSp>
            <p:nvCxnSpPr>
              <p:cNvPr id="143" name="Connecteur droit 142"/>
              <p:cNvCxnSpPr/>
              <p:nvPr/>
            </p:nvCxnSpPr>
            <p:spPr>
              <a:xfrm flipH="1" flipV="1">
                <a:off x="4562342" y="1451580"/>
                <a:ext cx="16626" cy="3781953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" name="Connecteur droit 143"/>
              <p:cNvCxnSpPr/>
              <p:nvPr/>
            </p:nvCxnSpPr>
            <p:spPr>
              <a:xfrm flipH="1" flipV="1">
                <a:off x="6179671" y="1467428"/>
                <a:ext cx="16626" cy="3781953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5" name="ZoneTexte 144"/>
              <p:cNvSpPr txBox="1"/>
              <p:nvPr/>
            </p:nvSpPr>
            <p:spPr>
              <a:xfrm>
                <a:off x="3045878" y="1009634"/>
                <a:ext cx="2021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Isolates</a:t>
                </a:r>
                <a:r>
                  <a:rPr kumimoji="0" lang="fr-FR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</a:t>
                </a: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V. </a:t>
                </a:r>
                <a:r>
                  <a:rPr kumimoji="0" lang="fr-FR" sz="1400" b="0" i="1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vinifera</a:t>
                </a:r>
                <a:r>
                  <a:rPr kumimoji="0" lang="fr-FR" sz="1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(n=60)</a:t>
                </a:r>
                <a:endParaRPr kumimoji="0" lang="fr-FR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ZoneTexte 145"/>
              <p:cNvSpPr txBox="1"/>
              <p:nvPr/>
            </p:nvSpPr>
            <p:spPr>
              <a:xfrm>
                <a:off x="4692095" y="1009634"/>
                <a:ext cx="19817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Isolates</a:t>
                </a:r>
                <a:r>
                  <a:rPr kumimoji="0" lang="fr-FR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</a:t>
                </a: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Bouquet (n=30)</a:t>
                </a: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ZoneTexte 146"/>
              <p:cNvSpPr txBox="1"/>
              <p:nvPr/>
            </p:nvSpPr>
            <p:spPr>
              <a:xfrm>
                <a:off x="6353053" y="1009634"/>
                <a:ext cx="16333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Isolates</a:t>
                </a:r>
                <a:r>
                  <a:rPr kumimoji="0" lang="fr-FR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</a:t>
                </a:r>
                <a:r>
                  <a:rPr kumimoji="0" lang="fr-FR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Resdur1 (n=30)</a:t>
                </a: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ZoneTexte 147"/>
              <p:cNvSpPr txBox="1"/>
              <p:nvPr/>
            </p:nvSpPr>
            <p:spPr>
              <a:xfrm rot="16200000">
                <a:off x="1045671" y="2819218"/>
                <a:ext cx="33417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Percentage</a:t>
                </a:r>
                <a:r>
                  <a:rPr kumimoji="0" lang="fr-FR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:r>
                  <a:rPr kumimoji="0" lang="fr-FR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sporulating</a:t>
                </a:r>
                <a:r>
                  <a:rPr kumimoji="0" lang="fr-FR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area (%)</a:t>
                </a: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9" name="ZoneTexte 108"/>
            <p:cNvSpPr txBox="1"/>
            <p:nvPr/>
          </p:nvSpPr>
          <p:spPr>
            <a:xfrm>
              <a:off x="2866714" y="4230681"/>
              <a:ext cx="20189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Inoculated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host 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0" name="Groupe 109"/>
            <p:cNvGrpSpPr/>
            <p:nvPr/>
          </p:nvGrpSpPr>
          <p:grpSpPr>
            <a:xfrm>
              <a:off x="1208766" y="4547985"/>
              <a:ext cx="6470132" cy="288276"/>
              <a:chOff x="1288830" y="5096228"/>
              <a:chExt cx="6470132" cy="288276"/>
            </a:xfrm>
          </p:grpSpPr>
          <p:grpSp>
            <p:nvGrpSpPr>
              <p:cNvPr id="132" name="Groupe 131"/>
              <p:cNvGrpSpPr/>
              <p:nvPr/>
            </p:nvGrpSpPr>
            <p:grpSpPr>
              <a:xfrm>
                <a:off x="1288830" y="5191982"/>
                <a:ext cx="3959097" cy="110562"/>
                <a:chOff x="1288830" y="5191982"/>
                <a:chExt cx="3959097" cy="110562"/>
              </a:xfrm>
            </p:grpSpPr>
            <p:sp>
              <p:nvSpPr>
                <p:cNvPr id="138" name="ZoneTexte 137"/>
                <p:cNvSpPr txBox="1"/>
                <p:nvPr/>
              </p:nvSpPr>
              <p:spPr>
                <a:xfrm>
                  <a:off x="1288830" y="5194544"/>
                  <a:ext cx="108000" cy="108000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" name="ZoneTexte 138"/>
                <p:cNvSpPr txBox="1"/>
                <p:nvPr/>
              </p:nvSpPr>
              <p:spPr>
                <a:xfrm>
                  <a:off x="4247065" y="5191982"/>
                  <a:ext cx="108000" cy="108000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" name="ZoneTexte 139"/>
                <p:cNvSpPr txBox="1"/>
                <p:nvPr/>
              </p:nvSpPr>
              <p:spPr>
                <a:xfrm>
                  <a:off x="2908261" y="5194544"/>
                  <a:ext cx="108000" cy="108000"/>
                </a:xfrm>
                <a:prstGeom prst="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" name="ZoneTexte 140"/>
                <p:cNvSpPr txBox="1"/>
                <p:nvPr/>
              </p:nvSpPr>
              <p:spPr>
                <a:xfrm>
                  <a:off x="5139927" y="5194544"/>
                  <a:ext cx="108000" cy="108000"/>
                </a:xfrm>
                <a:prstGeom prst="rect">
                  <a:avLst/>
                </a:prstGeom>
                <a:solidFill>
                  <a:srgbClr val="4472C4">
                    <a:lumMod val="40000"/>
                    <a:lumOff val="60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33" name="Groupe 132"/>
              <p:cNvGrpSpPr/>
              <p:nvPr/>
            </p:nvGrpSpPr>
            <p:grpSpPr>
              <a:xfrm>
                <a:off x="1370456" y="5096228"/>
                <a:ext cx="6388506" cy="288276"/>
                <a:chOff x="1370456" y="5096228"/>
                <a:chExt cx="6388506" cy="288276"/>
              </a:xfrm>
            </p:grpSpPr>
            <p:sp>
              <p:nvSpPr>
                <p:cNvPr id="134" name="ZoneTexte 133"/>
                <p:cNvSpPr txBox="1"/>
                <p:nvPr/>
              </p:nvSpPr>
              <p:spPr>
                <a:xfrm>
                  <a:off x="1370456" y="5107483"/>
                  <a:ext cx="146868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Cabernet sauvignon</a:t>
                  </a:r>
                </a:p>
              </p:txBody>
            </p:sp>
            <p:sp>
              <p:nvSpPr>
                <p:cNvPr id="135" name="ZoneTexte 134"/>
                <p:cNvSpPr txBox="1"/>
                <p:nvPr/>
              </p:nvSpPr>
              <p:spPr>
                <a:xfrm>
                  <a:off x="2965298" y="5107505"/>
                  <a:ext cx="107573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3176-21-11 N</a:t>
                  </a:r>
                </a:p>
              </p:txBody>
            </p:sp>
            <p:sp>
              <p:nvSpPr>
                <p:cNvPr id="136" name="ZoneTexte 135"/>
                <p:cNvSpPr txBox="1"/>
                <p:nvPr/>
              </p:nvSpPr>
              <p:spPr>
                <a:xfrm>
                  <a:off x="4332781" y="5100533"/>
                  <a:ext cx="71040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Regent</a:t>
                  </a:r>
                  <a:endParaRPr kumimoji="0" lang="fr-F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7" name="ZoneTexte 136"/>
                <p:cNvSpPr txBox="1"/>
                <p:nvPr/>
              </p:nvSpPr>
              <p:spPr>
                <a:xfrm>
                  <a:off x="5199912" y="5096228"/>
                  <a:ext cx="255905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Artaban</a:t>
                  </a:r>
                </a:p>
              </p:txBody>
            </p:sp>
          </p:grpSp>
        </p:grpSp>
        <p:grpSp>
          <p:nvGrpSpPr>
            <p:cNvPr id="111" name="Groupe 110"/>
            <p:cNvGrpSpPr/>
            <p:nvPr/>
          </p:nvGrpSpPr>
          <p:grpSpPr>
            <a:xfrm>
              <a:off x="1531275" y="1569986"/>
              <a:ext cx="4524116" cy="2370189"/>
              <a:chOff x="1531275" y="1569986"/>
              <a:chExt cx="4524116" cy="2370189"/>
            </a:xfrm>
          </p:grpSpPr>
          <p:sp>
            <p:nvSpPr>
              <p:cNvPr id="112" name="ZoneTexte 111"/>
              <p:cNvSpPr txBox="1"/>
              <p:nvPr/>
            </p:nvSpPr>
            <p:spPr>
              <a:xfrm>
                <a:off x="1717675" y="1790700"/>
                <a:ext cx="46301" cy="111125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ZoneTexte 112"/>
              <p:cNvSpPr txBox="1"/>
              <p:nvPr/>
            </p:nvSpPr>
            <p:spPr>
              <a:xfrm flipH="1">
                <a:off x="2138844" y="2381250"/>
                <a:ext cx="45719" cy="101939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ZoneTexte 113"/>
              <p:cNvSpPr txBox="1"/>
              <p:nvPr/>
            </p:nvSpPr>
            <p:spPr>
              <a:xfrm>
                <a:off x="2057400" y="2314575"/>
                <a:ext cx="87884" cy="109855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ZoneTexte 114"/>
              <p:cNvSpPr txBox="1"/>
              <p:nvPr/>
            </p:nvSpPr>
            <p:spPr>
              <a:xfrm>
                <a:off x="2432050" y="2676525"/>
                <a:ext cx="87884" cy="109855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ZoneTexte 115"/>
              <p:cNvSpPr txBox="1"/>
              <p:nvPr/>
            </p:nvSpPr>
            <p:spPr>
              <a:xfrm>
                <a:off x="4073056" y="2683292"/>
                <a:ext cx="87884" cy="109855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ZoneTexte 116"/>
              <p:cNvSpPr txBox="1"/>
              <p:nvPr/>
            </p:nvSpPr>
            <p:spPr>
              <a:xfrm>
                <a:off x="3695281" y="2231306"/>
                <a:ext cx="87884" cy="109855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ZoneTexte 117"/>
              <p:cNvSpPr txBox="1"/>
              <p:nvPr/>
            </p:nvSpPr>
            <p:spPr>
              <a:xfrm>
                <a:off x="4210050" y="2841625"/>
                <a:ext cx="87884" cy="109855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ZoneTexte 118"/>
              <p:cNvSpPr txBox="1"/>
              <p:nvPr/>
            </p:nvSpPr>
            <p:spPr>
              <a:xfrm>
                <a:off x="5699125" y="2200275"/>
                <a:ext cx="87884" cy="109855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ZoneTexte 119"/>
              <p:cNvSpPr txBox="1"/>
              <p:nvPr/>
            </p:nvSpPr>
            <p:spPr>
              <a:xfrm>
                <a:off x="3310808" y="2392311"/>
                <a:ext cx="114979" cy="48839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ZoneTexte 120"/>
              <p:cNvSpPr txBox="1"/>
              <p:nvPr/>
            </p:nvSpPr>
            <p:spPr>
              <a:xfrm>
                <a:off x="4917358" y="2449461"/>
                <a:ext cx="114979" cy="48839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ZoneTexte 121"/>
              <p:cNvSpPr txBox="1"/>
              <p:nvPr/>
            </p:nvSpPr>
            <p:spPr>
              <a:xfrm>
                <a:off x="5298358" y="1569986"/>
                <a:ext cx="114979" cy="48839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ZoneTexte 122"/>
              <p:cNvSpPr txBox="1"/>
              <p:nvPr/>
            </p:nvSpPr>
            <p:spPr>
              <a:xfrm>
                <a:off x="3498205" y="3157020"/>
                <a:ext cx="5699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</a:rPr>
                  <a:t>-74%</a:t>
                </a:r>
              </a:p>
            </p:txBody>
          </p:sp>
          <p:sp>
            <p:nvSpPr>
              <p:cNvPr id="124" name="ZoneTexte 123"/>
              <p:cNvSpPr txBox="1"/>
              <p:nvPr/>
            </p:nvSpPr>
            <p:spPr>
              <a:xfrm>
                <a:off x="3861303" y="3485157"/>
                <a:ext cx="5699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</a:rPr>
                  <a:t>-88%</a:t>
                </a:r>
              </a:p>
            </p:txBody>
          </p:sp>
          <p:sp>
            <p:nvSpPr>
              <p:cNvPr id="125" name="ZoneTexte 124"/>
              <p:cNvSpPr txBox="1"/>
              <p:nvPr/>
            </p:nvSpPr>
            <p:spPr>
              <a:xfrm>
                <a:off x="3150979" y="2639619"/>
                <a:ext cx="5699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</a:rPr>
                  <a:t>-65%</a:t>
                </a:r>
              </a:p>
            </p:txBody>
          </p:sp>
          <p:sp>
            <p:nvSpPr>
              <p:cNvPr id="126" name="ZoneTexte 125"/>
              <p:cNvSpPr txBox="1"/>
              <p:nvPr/>
            </p:nvSpPr>
            <p:spPr>
              <a:xfrm>
                <a:off x="5123465" y="1915024"/>
                <a:ext cx="5699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</a:rPr>
                  <a:t>-47%</a:t>
                </a:r>
              </a:p>
            </p:txBody>
          </p:sp>
          <p:sp>
            <p:nvSpPr>
              <p:cNvPr id="127" name="ZoneTexte 126"/>
              <p:cNvSpPr txBox="1"/>
              <p:nvPr/>
            </p:nvSpPr>
            <p:spPr>
              <a:xfrm>
                <a:off x="5485472" y="3057745"/>
                <a:ext cx="5699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</a:rPr>
                  <a:t>-78%</a:t>
                </a:r>
              </a:p>
            </p:txBody>
          </p:sp>
          <p:sp>
            <p:nvSpPr>
              <p:cNvPr id="128" name="ZoneTexte 127"/>
              <p:cNvSpPr txBox="1"/>
              <p:nvPr/>
            </p:nvSpPr>
            <p:spPr>
              <a:xfrm>
                <a:off x="4743436" y="2603225"/>
                <a:ext cx="5699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</a:rPr>
                  <a:t>-69%</a:t>
                </a:r>
              </a:p>
            </p:txBody>
          </p:sp>
          <p:sp>
            <p:nvSpPr>
              <p:cNvPr id="129" name="ZoneTexte 128"/>
              <p:cNvSpPr txBox="1"/>
              <p:nvPr/>
            </p:nvSpPr>
            <p:spPr>
              <a:xfrm>
                <a:off x="1531275" y="2650229"/>
                <a:ext cx="5699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</a:rPr>
                  <a:t>-65%</a:t>
                </a:r>
              </a:p>
            </p:txBody>
          </p:sp>
          <p:sp>
            <p:nvSpPr>
              <p:cNvPr id="130" name="ZoneTexte 129"/>
              <p:cNvSpPr txBox="1"/>
              <p:nvPr/>
            </p:nvSpPr>
            <p:spPr>
              <a:xfrm>
                <a:off x="1873650" y="3142368"/>
                <a:ext cx="5699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</a:rPr>
                  <a:t>-78%</a:t>
                </a:r>
              </a:p>
            </p:txBody>
          </p:sp>
          <p:sp>
            <p:nvSpPr>
              <p:cNvPr id="131" name="ZoneTexte 130"/>
              <p:cNvSpPr txBox="1"/>
              <p:nvPr/>
            </p:nvSpPr>
            <p:spPr>
              <a:xfrm>
                <a:off x="2267036" y="3490868"/>
                <a:ext cx="5699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</a:rPr>
                  <a:t>-89%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684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582" y="6452094"/>
            <a:ext cx="1541417" cy="405906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395526" y="162855"/>
            <a:ext cx="8835833" cy="754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547926" y="162855"/>
            <a:ext cx="8835833" cy="754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chemeClr val="accent1"/>
                </a:solidFill>
              </a:rPr>
              <a:t>OSCAR, un outil de recherche </a:t>
            </a:r>
            <a:endParaRPr lang="fr-FR" sz="3200" b="1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70836" y="1729120"/>
            <a:ext cx="10557129" cy="2652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b="1" i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Projet </a:t>
            </a:r>
            <a:r>
              <a:rPr lang="fr-FR" sz="2400" b="1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PPR VITAE</a:t>
            </a:r>
            <a:r>
              <a:rPr lang="fr-FR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 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WP3 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–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Grapevine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genetic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fr-F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resistance</a:t>
            </a: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endParaRPr lang="fr-FR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/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	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		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Task 3.2 Managing disease resistance durability </a:t>
            </a:r>
            <a:endParaRPr lang="en-US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/>
            <a:endParaRPr lang="en-US" sz="24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évoluent les populations de mildiou confrontées à la résistance</a:t>
            </a:r>
          </a:p>
          <a:p>
            <a:pPr marL="285750" indent="-285750">
              <a:spcBef>
                <a:spcPts val="1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Mise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 point de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marqueurs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moléculaires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la virulence chez le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mildiou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la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vigne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endParaRPr lang="fr-FR" dirty="0"/>
          </a:p>
          <a:p>
            <a:pPr algn="just"/>
            <a:r>
              <a:rPr lang="fr-FR" dirty="0"/>
              <a:t>	</a:t>
            </a:r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36" y="5440447"/>
            <a:ext cx="6610093" cy="10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5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895" y="6466349"/>
            <a:ext cx="1143000" cy="3009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35164" t="16420" r="35889" b="31362"/>
          <a:stretch/>
        </p:blipFill>
        <p:spPr>
          <a:xfrm>
            <a:off x="703976" y="1295997"/>
            <a:ext cx="5400777" cy="5277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92575" y="1080943"/>
            <a:ext cx="38040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5"/>
              </a:rPr>
              <a:t>https://</a:t>
            </a:r>
            <a:r>
              <a:rPr lang="fr-FR" dirty="0" smtClean="0">
                <a:hlinkClick r:id="rId5"/>
              </a:rPr>
              <a:t>landfiles.com/inscription-oscar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06947" y="110343"/>
            <a:ext cx="11646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FR" dirty="0" smtClean="0">
                <a:solidFill>
                  <a:schemeClr val="accent1"/>
                </a:solidFill>
              </a:rPr>
              <a:t>Développer </a:t>
            </a:r>
            <a:r>
              <a:rPr lang="fr-FR" dirty="0" smtClean="0">
                <a:solidFill>
                  <a:schemeClr val="accent1"/>
                </a:solidFill>
              </a:rPr>
              <a:t>la collecte des données, favoriser </a:t>
            </a:r>
            <a:r>
              <a:rPr lang="fr-FR" dirty="0">
                <a:solidFill>
                  <a:schemeClr val="accent1"/>
                </a:solidFill>
              </a:rPr>
              <a:t>le partage d’expériences et l’échange </a:t>
            </a:r>
            <a:r>
              <a:rPr lang="fr-FR" dirty="0" smtClean="0">
                <a:solidFill>
                  <a:schemeClr val="accent1"/>
                </a:solidFill>
              </a:rPr>
              <a:t>d’informations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2466" y="2841475"/>
            <a:ext cx="1903846" cy="3826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6782" y="2348830"/>
            <a:ext cx="1355639" cy="89393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3647" y="2348830"/>
            <a:ext cx="1275329" cy="87531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8367" y="5176865"/>
            <a:ext cx="2891527" cy="103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7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EA7DFB-E794-EE4E-AAC9-6C07318648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5989" y="-3185"/>
            <a:ext cx="10515600" cy="768350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chemeClr val="accent1"/>
                </a:solidFill>
              </a:rPr>
              <a:t>Pour en savoir plus…</a:t>
            </a:r>
            <a:endParaRPr lang="fr-FR" sz="3200" b="1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C070D8-7FBE-6943-B398-393F455A02D5}"/>
              </a:ext>
            </a:extLst>
          </p:cNvPr>
          <p:cNvSpPr/>
          <p:nvPr/>
        </p:nvSpPr>
        <p:spPr>
          <a:xfrm>
            <a:off x="68845" y="826719"/>
            <a:ext cx="5259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http://observatoire-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</a:rPr>
              <a:t>cepages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</a:rPr>
              <a:t>resistants.fr</a:t>
            </a: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878BC2-9E37-8A44-9336-EEDC4801E3F9}"/>
              </a:ext>
            </a:extLst>
          </p:cNvPr>
          <p:cNvSpPr/>
          <p:nvPr/>
        </p:nvSpPr>
        <p:spPr>
          <a:xfrm>
            <a:off x="8129115" y="1349939"/>
            <a:ext cx="2292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@</a:t>
            </a:r>
            <a:r>
              <a:rPr lang="fr-FR" sz="2800" dirty="0" err="1">
                <a:solidFill>
                  <a:schemeClr val="accent1">
                    <a:lumMod val="75000"/>
                  </a:schemeClr>
                </a:solidFill>
              </a:rPr>
              <a:t>Oscar_vigne</a:t>
            </a:r>
            <a:endParaRPr lang="fr-F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895" y="6466349"/>
            <a:ext cx="1143000" cy="30099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85" y="1349938"/>
            <a:ext cx="7190018" cy="5071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2236" y="2227496"/>
            <a:ext cx="3492922" cy="28298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0717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979F655-E855-2344-A627-3CFC832C08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30423"/>
          <a:stretch/>
        </p:blipFill>
        <p:spPr>
          <a:xfrm>
            <a:off x="0" y="0"/>
            <a:ext cx="1847263" cy="3502855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ECF2A7D-5261-B847-99B9-E68C897435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17641" y="347922"/>
            <a:ext cx="9347200" cy="731837"/>
          </a:xfrm>
        </p:spPr>
        <p:txBody>
          <a:bodyPr/>
          <a:lstStyle/>
          <a:p>
            <a:r>
              <a:rPr lang="fr-FR" sz="4000" b="1" dirty="0">
                <a:solidFill>
                  <a:schemeClr val="accent1"/>
                </a:solidFill>
              </a:rPr>
              <a:t>Merci pour votre attention</a:t>
            </a:r>
            <a:endParaRPr lang="fr-FR" sz="4000" i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649A979-2F2E-3C45-9D4E-5789ECF81218}"/>
              </a:ext>
            </a:extLst>
          </p:cNvPr>
          <p:cNvSpPr txBox="1"/>
          <p:nvPr/>
        </p:nvSpPr>
        <p:spPr>
          <a:xfrm>
            <a:off x="2351839" y="1431918"/>
            <a:ext cx="4857750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2" dirty="0"/>
              <a:t>Equipe « </a:t>
            </a:r>
            <a:r>
              <a:rPr lang="fr-FR" sz="1662" dirty="0" smtClean="0"/>
              <a:t>Gestion durable des </a:t>
            </a:r>
            <a:r>
              <a:rPr lang="fr-FR" sz="1662" dirty="0"/>
              <a:t>r</a:t>
            </a:r>
            <a:r>
              <a:rPr lang="fr-FR" sz="1662" dirty="0" smtClean="0"/>
              <a:t>ésistances </a:t>
            </a:r>
            <a:r>
              <a:rPr lang="fr-FR" sz="1662" dirty="0"/>
              <a:t>v</a:t>
            </a:r>
            <a:r>
              <a:rPr lang="fr-FR" sz="1662" dirty="0" smtClean="0"/>
              <a:t>ariétales</a:t>
            </a:r>
            <a:r>
              <a:rPr lang="fr-FR" sz="1662" dirty="0"/>
              <a:t> »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E03DC98-7E34-1B4A-B5E9-2C42E3E06C8B}"/>
              </a:ext>
            </a:extLst>
          </p:cNvPr>
          <p:cNvSpPr txBox="1"/>
          <p:nvPr/>
        </p:nvSpPr>
        <p:spPr>
          <a:xfrm>
            <a:off x="1563267" y="5128375"/>
            <a:ext cx="6303085" cy="49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92" i="1" dirty="0">
                <a:solidFill>
                  <a:schemeClr val="accent5">
                    <a:lumMod val="75000"/>
                  </a:schemeClr>
                </a:solidFill>
              </a:rPr>
              <a:t>Laurent </a:t>
            </a:r>
            <a:r>
              <a:rPr lang="fr-FR" sz="1292" i="1" dirty="0" err="1" smtClean="0">
                <a:solidFill>
                  <a:schemeClr val="accent5">
                    <a:lumMod val="75000"/>
                  </a:schemeClr>
                </a:solidFill>
              </a:rPr>
              <a:t>Delière</a:t>
            </a:r>
            <a:r>
              <a:rPr lang="fr-FR" sz="1292" i="1" dirty="0" smtClean="0">
                <a:solidFill>
                  <a:schemeClr val="accent5">
                    <a:lumMod val="75000"/>
                  </a:schemeClr>
                </a:solidFill>
              </a:rPr>
              <a:t> -</a:t>
            </a:r>
            <a:r>
              <a:rPr lang="fr-FR" sz="1292" i="1" dirty="0" smtClean="0">
                <a:solidFill>
                  <a:schemeClr val="accent5">
                    <a:lumMod val="75000"/>
                  </a:schemeClr>
                </a:solidFill>
              </a:rPr>
              <a:t> Isabelle </a:t>
            </a:r>
            <a:r>
              <a:rPr lang="fr-FR" sz="1292" i="1" dirty="0">
                <a:solidFill>
                  <a:schemeClr val="accent5">
                    <a:lumMod val="75000"/>
                  </a:schemeClr>
                </a:solidFill>
              </a:rPr>
              <a:t>Demeaux - </a:t>
            </a:r>
            <a:r>
              <a:rPr lang="fr-FR" sz="1292" i="1" dirty="0">
                <a:solidFill>
                  <a:schemeClr val="accent5">
                    <a:lumMod val="75000"/>
                  </a:schemeClr>
                </a:solidFill>
              </a:rPr>
              <a:t>Julie </a:t>
            </a:r>
            <a:r>
              <a:rPr lang="fr-FR" sz="1292" i="1" dirty="0" smtClean="0">
                <a:solidFill>
                  <a:schemeClr val="accent5">
                    <a:lumMod val="75000"/>
                  </a:schemeClr>
                </a:solidFill>
              </a:rPr>
              <a:t>Bourg - Frédéric </a:t>
            </a:r>
            <a:r>
              <a:rPr lang="fr-FR" sz="1292" i="1" dirty="0">
                <a:solidFill>
                  <a:schemeClr val="accent5">
                    <a:lumMod val="75000"/>
                  </a:schemeClr>
                </a:solidFill>
              </a:rPr>
              <a:t>Fabre </a:t>
            </a:r>
            <a:endParaRPr lang="fr-FR" sz="1292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FR" sz="1292" i="1" dirty="0" smtClean="0">
                <a:solidFill>
                  <a:schemeClr val="accent5">
                    <a:lumMod val="75000"/>
                  </a:schemeClr>
                </a:solidFill>
              </a:rPr>
              <a:t>François Delmotte </a:t>
            </a:r>
            <a:r>
              <a:rPr lang="fr-FR" sz="1292" i="1" dirty="0" smtClean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fr-FR" sz="1292" i="1" dirty="0">
                <a:solidFill>
                  <a:schemeClr val="accent5">
                    <a:lumMod val="75000"/>
                  </a:schemeClr>
                </a:solidFill>
              </a:rPr>
              <a:t>Carole </a:t>
            </a:r>
            <a:r>
              <a:rPr lang="fr-FR" sz="1292" i="1" dirty="0" smtClean="0">
                <a:solidFill>
                  <a:schemeClr val="accent5">
                    <a:lumMod val="75000"/>
                  </a:schemeClr>
                </a:solidFill>
              </a:rPr>
              <a:t>Couture </a:t>
            </a:r>
            <a:r>
              <a:rPr lang="fr-FR" sz="1292" i="1" dirty="0">
                <a:solidFill>
                  <a:schemeClr val="accent5">
                    <a:lumMod val="75000"/>
                  </a:schemeClr>
                </a:solidFill>
              </a:rPr>
              <a:t>- Manon Paineau </a:t>
            </a:r>
            <a:endParaRPr lang="fr-FR" sz="1292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BFE8C4C-8BDD-2546-845D-40B3872BE5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4067"/>
          <a:stretch/>
        </p:blipFill>
        <p:spPr>
          <a:xfrm>
            <a:off x="3649976" y="2037357"/>
            <a:ext cx="1239129" cy="1281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D2E779-CA7E-E24C-82DA-DF09C17291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89"/>
          <a:stretch/>
        </p:blipFill>
        <p:spPr>
          <a:xfrm>
            <a:off x="4219093" y="3440627"/>
            <a:ext cx="1257621" cy="1306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018CEE4-38F0-2A47-B1E8-7D99703C41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31"/>
          <a:stretch/>
        </p:blipFill>
        <p:spPr>
          <a:xfrm>
            <a:off x="5860430" y="3440627"/>
            <a:ext cx="1286888" cy="1306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F54073A-E5DA-CD48-8F52-E42341C36E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4174" y="3473227"/>
            <a:ext cx="1161203" cy="1279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7471427-2368-7847-B745-EF2F8BE998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983" y="2042369"/>
            <a:ext cx="1283369" cy="1287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F2277AF-AC4E-6243-A36A-0BB7F2A247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10"/>
          <a:stretch/>
        </p:blipFill>
        <p:spPr>
          <a:xfrm>
            <a:off x="2120717" y="2037357"/>
            <a:ext cx="1231679" cy="1292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895" y="6466349"/>
            <a:ext cx="1143000" cy="30099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9509" y="3048232"/>
            <a:ext cx="2072300" cy="101355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5730" y="1321902"/>
            <a:ext cx="2740154" cy="150745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77266" y="4250925"/>
            <a:ext cx="1362629" cy="175490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"/>
          <a:stretch/>
        </p:blipFill>
        <p:spPr>
          <a:xfrm>
            <a:off x="5116489" y="2030647"/>
            <a:ext cx="1280476" cy="128620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4722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9772" y="218209"/>
            <a:ext cx="11932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 smtClean="0">
                <a:solidFill>
                  <a:schemeClr val="accent5"/>
                </a:solidFill>
                <a:latin typeface="+mj-lt"/>
              </a:rPr>
              <a:t>OsCaR</a:t>
            </a:r>
            <a:r>
              <a:rPr lang="fr-FR" sz="3200" b="1" dirty="0" smtClean="0">
                <a:solidFill>
                  <a:schemeClr val="accent5"/>
                </a:solidFill>
                <a:latin typeface="+mj-lt"/>
              </a:rPr>
              <a:t>, l’Observatoire national du déploiement des Cépages Résistants</a:t>
            </a:r>
            <a:endParaRPr lang="fr-FR" sz="3200" b="1" dirty="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895" y="6466349"/>
            <a:ext cx="1143000" cy="30099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84" y="1649444"/>
            <a:ext cx="4522022" cy="1571552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4070187" y="3431836"/>
            <a:ext cx="808137" cy="1200219"/>
            <a:chOff x="4070187" y="3431836"/>
            <a:chExt cx="808137" cy="1200219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4831773" y="3491345"/>
              <a:ext cx="0" cy="111182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4114803" y="4603172"/>
              <a:ext cx="718703" cy="1735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rganigramme : Connecteur 10"/>
            <p:cNvSpPr/>
            <p:nvPr/>
          </p:nvSpPr>
          <p:spPr>
            <a:xfrm>
              <a:off x="4801016" y="3431836"/>
              <a:ext cx="77308" cy="71074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Organigramme : Connecteur 11"/>
            <p:cNvSpPr/>
            <p:nvPr/>
          </p:nvSpPr>
          <p:spPr>
            <a:xfrm>
              <a:off x="4070187" y="4560981"/>
              <a:ext cx="77308" cy="71074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 17"/>
          <p:cNvGrpSpPr/>
          <p:nvPr/>
        </p:nvGrpSpPr>
        <p:grpSpPr>
          <a:xfrm flipH="1">
            <a:off x="6851487" y="3431836"/>
            <a:ext cx="808137" cy="1200219"/>
            <a:chOff x="4070187" y="3431836"/>
            <a:chExt cx="808137" cy="1200219"/>
          </a:xfrm>
        </p:grpSpPr>
        <p:cxnSp>
          <p:nvCxnSpPr>
            <p:cNvPr id="19" name="Connecteur droit 18"/>
            <p:cNvCxnSpPr/>
            <p:nvPr/>
          </p:nvCxnSpPr>
          <p:spPr>
            <a:xfrm>
              <a:off x="4831773" y="3491345"/>
              <a:ext cx="0" cy="1111827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4114803" y="4603172"/>
              <a:ext cx="718703" cy="1735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rganigramme : Connecteur 20"/>
            <p:cNvSpPr/>
            <p:nvPr/>
          </p:nvSpPr>
          <p:spPr>
            <a:xfrm>
              <a:off x="4801016" y="3431836"/>
              <a:ext cx="77308" cy="71074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Organigramme : Connecteur 21"/>
            <p:cNvSpPr/>
            <p:nvPr/>
          </p:nvSpPr>
          <p:spPr>
            <a:xfrm>
              <a:off x="4070187" y="4560981"/>
              <a:ext cx="77308" cy="71074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2090928" y="4145482"/>
            <a:ext cx="1932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Organiser la surveillance</a:t>
            </a:r>
            <a:endParaRPr lang="fr-FR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935154" y="3960815"/>
            <a:ext cx="3661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Favoriser le partage d’expériences et l’échange d’informations</a:t>
            </a:r>
            <a:endParaRPr lang="fr-FR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8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895" y="6466349"/>
            <a:ext cx="1143000" cy="30099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C7BBE466-67D9-6941-87B7-0CC31F572C13}"/>
              </a:ext>
            </a:extLst>
          </p:cNvPr>
          <p:cNvGrpSpPr/>
          <p:nvPr/>
        </p:nvGrpSpPr>
        <p:grpSpPr>
          <a:xfrm>
            <a:off x="387744" y="1025432"/>
            <a:ext cx="4043304" cy="5134896"/>
            <a:chOff x="387744" y="1025432"/>
            <a:chExt cx="4043304" cy="5134896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9BEE61DB-044C-004E-B693-903725C965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262" y="1323777"/>
              <a:ext cx="470229" cy="47147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" b="1" dirty="0" err="1">
                  <a:solidFill>
                    <a:schemeClr val="tx1"/>
                  </a:solidFill>
                </a:rPr>
                <a:t>Viti</a:t>
              </a:r>
              <a:endParaRPr lang="fr-FR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0AAAEA0E-D005-FD48-9552-CACB72B933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214" y="2071255"/>
              <a:ext cx="470229" cy="47147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" b="1" dirty="0" err="1">
                  <a:solidFill>
                    <a:schemeClr val="tx1"/>
                  </a:solidFill>
                </a:rPr>
                <a:t>Viti</a:t>
              </a:r>
              <a:endParaRPr lang="fr-FR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EC07D2A-4B48-2347-A435-DBC359C7AC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0605" y="1025432"/>
              <a:ext cx="470229" cy="47147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" b="1" dirty="0" err="1">
                  <a:solidFill>
                    <a:schemeClr val="tx1"/>
                  </a:solidFill>
                </a:rPr>
                <a:t>Viti</a:t>
              </a:r>
              <a:endParaRPr lang="fr-FR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B16413D-C25F-9744-BFB9-8FFB010366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2149" y="2900353"/>
              <a:ext cx="470229" cy="47147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" b="1" dirty="0" err="1">
                  <a:solidFill>
                    <a:schemeClr val="tx1"/>
                  </a:solidFill>
                </a:rPr>
                <a:t>Viti</a:t>
              </a:r>
              <a:endParaRPr lang="fr-FR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C7BAA34F-0457-1B46-9CC1-D8DA41D6A8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7744" y="4162845"/>
              <a:ext cx="470229" cy="47147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" b="1" dirty="0" err="1">
                  <a:solidFill>
                    <a:schemeClr val="tx1"/>
                  </a:solidFill>
                </a:rPr>
                <a:t>Viti</a:t>
              </a:r>
              <a:endParaRPr lang="fr-FR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8AFE72A-C765-E648-A16B-E7736B89D3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679" y="4991943"/>
              <a:ext cx="470229" cy="47147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" b="1" dirty="0" err="1">
                  <a:solidFill>
                    <a:schemeClr val="tx1"/>
                  </a:solidFill>
                </a:rPr>
                <a:t>Viti</a:t>
              </a:r>
              <a:endParaRPr lang="fr-FR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FFB0469D-91F2-794B-A642-EC65EF5034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3938" y="5688849"/>
              <a:ext cx="470229" cy="47147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" b="1" dirty="0" err="1">
                  <a:solidFill>
                    <a:schemeClr val="tx1"/>
                  </a:solidFill>
                </a:rPr>
                <a:t>Viti</a:t>
              </a:r>
              <a:endParaRPr lang="fr-FR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6AFA874-5156-C347-B821-704E1CCFB3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0819" y="4705294"/>
              <a:ext cx="470229" cy="47147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" b="1" dirty="0" err="1">
                  <a:solidFill>
                    <a:schemeClr val="tx1"/>
                  </a:solidFill>
                </a:rPr>
                <a:t>Viti</a:t>
              </a:r>
              <a:endParaRPr lang="fr-FR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2B1C05D8-BED3-FE4D-B7CF-D71320D157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34428" y="5453110"/>
              <a:ext cx="470229" cy="47147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" b="1" dirty="0" err="1">
                  <a:solidFill>
                    <a:schemeClr val="tx1"/>
                  </a:solidFill>
                </a:rPr>
                <a:t>Viti</a:t>
              </a:r>
              <a:endParaRPr lang="fr-FR" sz="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2025821" y="2688940"/>
            <a:ext cx="3753330" cy="1907193"/>
            <a:chOff x="2025821" y="2688940"/>
            <a:chExt cx="3753330" cy="1907193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C88789F7-273D-E146-A6D2-62F334E6B001}"/>
                </a:ext>
              </a:extLst>
            </p:cNvPr>
            <p:cNvGrpSpPr/>
            <p:nvPr/>
          </p:nvGrpSpPr>
          <p:grpSpPr>
            <a:xfrm>
              <a:off x="3710388" y="2716445"/>
              <a:ext cx="2068763" cy="1310772"/>
              <a:chOff x="3710388" y="2716445"/>
              <a:chExt cx="2068763" cy="1310772"/>
            </a:xfrm>
          </p:grpSpPr>
          <p:sp>
            <p:nvSpPr>
              <p:cNvPr id="5" name="Ellipse 4">
                <a:extLst>
                  <a:ext uri="{FF2B5EF4-FFF2-40B4-BE49-F238E27FC236}">
                    <a16:creationId xmlns:a16="http://schemas.microsoft.com/office/drawing/2014/main" id="{C917204D-C24A-A643-8206-67A6035C46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71864" y="2716445"/>
                <a:ext cx="1307287" cy="1310772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50" b="1" dirty="0">
                    <a:solidFill>
                      <a:srgbClr val="000000"/>
                    </a:solidFill>
                  </a:rPr>
                  <a:t>COPIL Scientifique</a:t>
                </a: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0420EBF2-C1B6-4945-8801-439D8403832D}"/>
                  </a:ext>
                </a:extLst>
              </p:cNvPr>
              <p:cNvCxnSpPr>
                <a:cxnSpLocks/>
                <a:stCxn id="5" idx="2"/>
                <a:endCxn id="31" idx="6"/>
              </p:cNvCxnSpPr>
              <p:nvPr/>
            </p:nvCxnSpPr>
            <p:spPr>
              <a:xfrm flipH="1">
                <a:off x="3710388" y="3371831"/>
                <a:ext cx="761476" cy="1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084CE49F-D3C6-4645-A527-C75B888907E6}"/>
                </a:ext>
              </a:extLst>
            </p:cNvPr>
            <p:cNvGrpSpPr/>
            <p:nvPr/>
          </p:nvGrpSpPr>
          <p:grpSpPr>
            <a:xfrm>
              <a:off x="2025821" y="2688940"/>
              <a:ext cx="1684567" cy="1907193"/>
              <a:chOff x="2025821" y="2688940"/>
              <a:chExt cx="1684567" cy="1907193"/>
            </a:xfrm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6480F71-E29E-8F44-9406-92BB86F25D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29794" y="2830094"/>
                <a:ext cx="1080594" cy="108347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50" b="1" dirty="0">
                    <a:solidFill>
                      <a:srgbClr val="000000"/>
                    </a:solidFill>
                  </a:rPr>
                  <a:t>Equipe Animation</a:t>
                </a:r>
              </a:p>
            </p:txBody>
          </p: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FAFABA62-F5F0-7548-978E-45C22002DDEA}"/>
                  </a:ext>
                </a:extLst>
              </p:cNvPr>
              <p:cNvCxnSpPr>
                <a:cxnSpLocks/>
                <a:stCxn id="31" idx="1"/>
                <a:endCxn id="18" idx="5"/>
              </p:cNvCxnSpPr>
              <p:nvPr/>
            </p:nvCxnSpPr>
            <p:spPr>
              <a:xfrm flipH="1" flipV="1">
                <a:off x="2307136" y="2688940"/>
                <a:ext cx="480907" cy="299825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F1D8070D-9244-6B46-A461-40AFC39E18FC}"/>
                  </a:ext>
                </a:extLst>
              </p:cNvPr>
              <p:cNvCxnSpPr>
                <a:cxnSpLocks/>
                <a:stCxn id="31" idx="3"/>
                <a:endCxn id="23" idx="7"/>
              </p:cNvCxnSpPr>
              <p:nvPr/>
            </p:nvCxnSpPr>
            <p:spPr>
              <a:xfrm flipH="1">
                <a:off x="2025821" y="3754898"/>
                <a:ext cx="762222" cy="414692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E802126D-5E3E-D34E-8A62-4EF4615AECFA}"/>
                  </a:ext>
                </a:extLst>
              </p:cNvPr>
              <p:cNvCxnSpPr>
                <a:cxnSpLocks/>
                <a:stCxn id="26" idx="0"/>
                <a:endCxn id="31" idx="4"/>
              </p:cNvCxnSpPr>
              <p:nvPr/>
            </p:nvCxnSpPr>
            <p:spPr>
              <a:xfrm flipV="1">
                <a:off x="3167475" y="3913569"/>
                <a:ext cx="2616" cy="682564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ZoneTexte 1"/>
          <p:cNvSpPr txBox="1"/>
          <p:nvPr/>
        </p:nvSpPr>
        <p:spPr>
          <a:xfrm>
            <a:off x="259773" y="218209"/>
            <a:ext cx="88530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accent5"/>
                </a:solidFill>
                <a:latin typeface="+mj-lt"/>
              </a:rPr>
              <a:t>Un dispositif participatif et partenarial</a:t>
            </a:r>
            <a:endParaRPr lang="fr-FR" sz="3200" dirty="0">
              <a:solidFill>
                <a:schemeClr val="accent5"/>
              </a:solidFill>
              <a:latin typeface="+mj-lt"/>
            </a:endParaRPr>
          </a:p>
          <a:p>
            <a:endParaRPr lang="fr-FR" sz="32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4220109" y="293445"/>
            <a:ext cx="2794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dirty="0">
              <a:latin typeface="+mj-lt"/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882149" y="293445"/>
            <a:ext cx="11174363" cy="6380247"/>
            <a:chOff x="882149" y="293445"/>
            <a:chExt cx="11174363" cy="6380247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01E3E3C5-2D2E-914B-ABD5-9F7D84D03283}"/>
                </a:ext>
              </a:extLst>
            </p:cNvPr>
            <p:cNvGrpSpPr/>
            <p:nvPr/>
          </p:nvGrpSpPr>
          <p:grpSpPr>
            <a:xfrm>
              <a:off x="882149" y="1572147"/>
              <a:ext cx="3102846" cy="4116702"/>
              <a:chOff x="857973" y="1496911"/>
              <a:chExt cx="3102846" cy="4116702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314673A9-3364-5249-818D-A0DBF7E50F9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545490" y="1876234"/>
                <a:ext cx="864000" cy="864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0" b="1" dirty="0" err="1">
                    <a:solidFill>
                      <a:srgbClr val="000000"/>
                    </a:solidFill>
                  </a:rPr>
                  <a:t>Coord</a:t>
                </a:r>
                <a:r>
                  <a:rPr lang="fr-FR" sz="1000" b="1" dirty="0">
                    <a:solidFill>
                      <a:srgbClr val="000000"/>
                    </a:solidFill>
                  </a:rPr>
                  <a:t>.  locale</a:t>
                </a:r>
              </a:p>
            </p:txBody>
          </p: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E97382B3-751B-6048-BF35-78E7C1BE278B}"/>
                  </a:ext>
                </a:extLst>
              </p:cNvPr>
              <p:cNvCxnSpPr>
                <a:cxnSpLocks/>
                <a:stCxn id="9" idx="6"/>
                <a:endCxn id="18" idx="2"/>
              </p:cNvCxnSpPr>
              <p:nvPr/>
            </p:nvCxnSpPr>
            <p:spPr>
              <a:xfrm>
                <a:off x="1163443" y="2306995"/>
                <a:ext cx="382047" cy="1239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9314CD0A-0063-D342-A916-86AFC8AFD7F9}"/>
                  </a:ext>
                </a:extLst>
              </p:cNvPr>
              <p:cNvCxnSpPr>
                <a:cxnSpLocks/>
                <a:stCxn id="10" idx="4"/>
                <a:endCxn id="18" idx="0"/>
              </p:cNvCxnSpPr>
              <p:nvPr/>
            </p:nvCxnSpPr>
            <p:spPr>
              <a:xfrm flipH="1">
                <a:off x="1977490" y="1496911"/>
                <a:ext cx="68230" cy="379323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EC9E805D-CA88-4745-AED2-B6950377000E}"/>
                  </a:ext>
                </a:extLst>
              </p:cNvPr>
              <p:cNvCxnSpPr>
                <a:cxnSpLocks/>
                <a:stCxn id="11" idx="7"/>
                <a:endCxn id="18" idx="3"/>
              </p:cNvCxnSpPr>
              <p:nvPr/>
            </p:nvCxnSpPr>
            <p:spPr>
              <a:xfrm flipV="1">
                <a:off x="1283515" y="2613704"/>
                <a:ext cx="388505" cy="355696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85BDC407-389F-1C4A-B03B-83975261FC78}"/>
                  </a:ext>
                </a:extLst>
              </p:cNvPr>
              <p:cNvCxnSpPr>
                <a:cxnSpLocks/>
                <a:endCxn id="18" idx="1"/>
              </p:cNvCxnSpPr>
              <p:nvPr/>
            </p:nvCxnSpPr>
            <p:spPr>
              <a:xfrm>
                <a:off x="1476628" y="1726209"/>
                <a:ext cx="195392" cy="276555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27B52E4-C341-444E-A298-44A9795920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264175" y="3967824"/>
                <a:ext cx="864000" cy="864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0" b="1" dirty="0" err="1">
                    <a:solidFill>
                      <a:srgbClr val="000000"/>
                    </a:solidFill>
                  </a:rPr>
                  <a:t>Coord</a:t>
                </a:r>
                <a:r>
                  <a:rPr lang="fr-FR" sz="1000" b="1" dirty="0">
                    <a:solidFill>
                      <a:srgbClr val="000000"/>
                    </a:solidFill>
                  </a:rPr>
                  <a:t>.  locale</a:t>
                </a:r>
              </a:p>
            </p:txBody>
          </p: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A7726FDB-BCF2-0E48-8A24-251BB2EA07C3}"/>
                  </a:ext>
                </a:extLst>
              </p:cNvPr>
              <p:cNvCxnSpPr>
                <a:cxnSpLocks/>
                <a:stCxn id="12" idx="6"/>
                <a:endCxn id="23" idx="2"/>
              </p:cNvCxnSpPr>
              <p:nvPr/>
            </p:nvCxnSpPr>
            <p:spPr>
              <a:xfrm>
                <a:off x="857973" y="4398585"/>
                <a:ext cx="406202" cy="1239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BC318FB8-7959-0646-91D2-E5B5C1FDD769}"/>
                  </a:ext>
                </a:extLst>
              </p:cNvPr>
              <p:cNvCxnSpPr>
                <a:cxnSpLocks/>
                <a:stCxn id="13" idx="7"/>
                <a:endCxn id="23" idx="3"/>
              </p:cNvCxnSpPr>
              <p:nvPr/>
            </p:nvCxnSpPr>
            <p:spPr>
              <a:xfrm flipV="1">
                <a:off x="978045" y="4705294"/>
                <a:ext cx="412660" cy="355696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CA0D8712-724D-1F4E-BCCE-3BB19DE59C3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11299" y="4520897"/>
                <a:ext cx="864000" cy="864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0" b="1" dirty="0" err="1">
                    <a:solidFill>
                      <a:srgbClr val="000000"/>
                    </a:solidFill>
                  </a:rPr>
                  <a:t>Coord</a:t>
                </a:r>
                <a:r>
                  <a:rPr lang="fr-FR" sz="1000" b="1" dirty="0">
                    <a:solidFill>
                      <a:srgbClr val="000000"/>
                    </a:solidFill>
                  </a:rPr>
                  <a:t>.  locale</a:t>
                </a:r>
              </a:p>
            </p:txBody>
          </p: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260E0467-D823-4E49-A980-7F0F8F99962F}"/>
                  </a:ext>
                </a:extLst>
              </p:cNvPr>
              <p:cNvCxnSpPr>
                <a:cxnSpLocks/>
                <a:stCxn id="26" idx="6"/>
                <a:endCxn id="15" idx="2"/>
              </p:cNvCxnSpPr>
              <p:nvPr/>
            </p:nvCxnSpPr>
            <p:spPr>
              <a:xfrm flipV="1">
                <a:off x="3575299" y="4941034"/>
                <a:ext cx="385520" cy="11863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D210A810-34C2-4F46-B2C9-74D6862DAC0E}"/>
                  </a:ext>
                </a:extLst>
              </p:cNvPr>
              <p:cNvCxnSpPr>
                <a:cxnSpLocks/>
                <a:stCxn id="16" idx="7"/>
                <a:endCxn id="26" idx="3"/>
              </p:cNvCxnSpPr>
              <p:nvPr/>
            </p:nvCxnSpPr>
            <p:spPr>
              <a:xfrm flipV="1">
                <a:off x="2535794" y="5258367"/>
                <a:ext cx="302035" cy="26379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B43628A2-FA15-0043-A290-22AE6D191559}"/>
                  </a:ext>
                </a:extLst>
              </p:cNvPr>
              <p:cNvCxnSpPr>
                <a:cxnSpLocks/>
                <a:stCxn id="26" idx="4"/>
                <a:endCxn id="14" idx="0"/>
              </p:cNvCxnSpPr>
              <p:nvPr/>
            </p:nvCxnSpPr>
            <p:spPr>
              <a:xfrm>
                <a:off x="3143299" y="5384897"/>
                <a:ext cx="221578" cy="228716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4"/>
            <a:stretch/>
          </p:blipFill>
          <p:spPr>
            <a:xfrm>
              <a:off x="6537116" y="293445"/>
              <a:ext cx="5519396" cy="6380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373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9773" y="218209"/>
            <a:ext cx="8853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accent5"/>
                </a:solidFill>
                <a:latin typeface="+mj-lt"/>
              </a:rPr>
              <a:t>Organisation de la surveillance au vignoble</a:t>
            </a:r>
            <a:endParaRPr lang="fr-FR" sz="3200" b="1" dirty="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895" y="6466349"/>
            <a:ext cx="1143000" cy="30099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34926" y="1393444"/>
            <a:ext cx="6181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>
                <a:solidFill>
                  <a:schemeClr val="bg1"/>
                </a:solidFill>
                <a:latin typeface="Book Antiqua"/>
                <a:cs typeface="Book Antiqua"/>
              </a:rPr>
              <a:t>Black-rot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26" y="1076047"/>
            <a:ext cx="11040813" cy="3688400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3723900" y="1867938"/>
            <a:ext cx="6594744" cy="3513194"/>
            <a:chOff x="3723900" y="1867938"/>
            <a:chExt cx="6594744" cy="351319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5"/>
            <a:srcRect b="13306"/>
            <a:stretch/>
          </p:blipFill>
          <p:spPr>
            <a:xfrm>
              <a:off x="6958152" y="3445658"/>
              <a:ext cx="1254085" cy="1935474"/>
            </a:xfrm>
            <a:prstGeom prst="rect">
              <a:avLst/>
            </a:prstGeom>
          </p:spPr>
        </p:pic>
        <p:grpSp>
          <p:nvGrpSpPr>
            <p:cNvPr id="13" name="Groupe 12"/>
            <p:cNvGrpSpPr/>
            <p:nvPr/>
          </p:nvGrpSpPr>
          <p:grpSpPr>
            <a:xfrm>
              <a:off x="3723900" y="1867938"/>
              <a:ext cx="6594744" cy="3234020"/>
              <a:chOff x="3723900" y="1867938"/>
              <a:chExt cx="6594744" cy="3234020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7273" y="3249753"/>
                <a:ext cx="1690553" cy="1184431"/>
              </a:xfrm>
              <a:prstGeom prst="rect">
                <a:avLst/>
              </a:prstGeom>
            </p:spPr>
          </p:pic>
          <p:pic>
            <p:nvPicPr>
              <p:cNvPr id="10" name="Image 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63" t="6095" r="13235" b="16063"/>
              <a:stretch/>
            </p:blipFill>
            <p:spPr>
              <a:xfrm rot="5400000">
                <a:off x="3467443" y="2124396"/>
                <a:ext cx="1928174" cy="1415259"/>
              </a:xfrm>
              <a:prstGeom prst="rect">
                <a:avLst/>
              </a:prstGeom>
            </p:spPr>
          </p:pic>
          <p:sp>
            <p:nvSpPr>
              <p:cNvPr id="11" name="ZoneTexte 10"/>
              <p:cNvSpPr txBox="1"/>
              <p:nvPr/>
            </p:nvSpPr>
            <p:spPr>
              <a:xfrm>
                <a:off x="3723900" y="1867938"/>
                <a:ext cx="20660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Black rot</a:t>
                </a:r>
                <a:endParaRPr lang="fr-FR" sz="9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5139160" y="3200776"/>
                <a:ext cx="20660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Mildiou</a:t>
                </a:r>
                <a:endParaRPr lang="fr-FR" sz="9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52563" y="3249753"/>
                <a:ext cx="1638004" cy="1852205"/>
              </a:xfrm>
              <a:prstGeom prst="rect">
                <a:avLst/>
              </a:prstGeom>
            </p:spPr>
          </p:pic>
          <p:sp>
            <p:nvSpPr>
              <p:cNvPr id="16" name="ZoneTexte 15"/>
              <p:cNvSpPr txBox="1"/>
              <p:nvPr/>
            </p:nvSpPr>
            <p:spPr>
              <a:xfrm>
                <a:off x="8252563" y="3262629"/>
                <a:ext cx="20660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Mildiou</a:t>
                </a:r>
                <a:endParaRPr lang="fr-FR" sz="9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6932107" y="3455555"/>
                <a:ext cx="20660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Phylloxera</a:t>
                </a:r>
                <a:endParaRPr lang="fr-FR" sz="9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690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9773" y="218209"/>
            <a:ext cx="10803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FR" dirty="0">
                <a:solidFill>
                  <a:schemeClr val="accent5"/>
                </a:solidFill>
              </a:rPr>
              <a:t>Favoriser le partage d’expériences et l’échange d’informations</a:t>
            </a:r>
          </a:p>
          <a:p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895" y="6466349"/>
            <a:ext cx="1143000" cy="30099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92895" y="958308"/>
            <a:ext cx="993716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Enquête sur les pratiques, retours d’expérience</a:t>
            </a:r>
          </a:p>
          <a:p>
            <a:pPr>
              <a:spcBef>
                <a:spcPts val="600"/>
              </a:spcBef>
            </a:pPr>
            <a:r>
              <a:rPr lang="fr-F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*comportement agronomique (port, fragilité, productivité, qualité,…)</a:t>
            </a:r>
          </a:p>
          <a:p>
            <a:r>
              <a:rPr lang="fr-F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*aptitude à la mécanisation (taille, récolte)</a:t>
            </a:r>
          </a:p>
          <a:p>
            <a:r>
              <a:rPr lang="fr-F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*protection complémentaire (stratégie et règles de décision)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19391" t="13352" r="21112"/>
          <a:stretch/>
        </p:blipFill>
        <p:spPr>
          <a:xfrm>
            <a:off x="1088454" y="3954975"/>
            <a:ext cx="3210850" cy="278608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32255" t="13778" r="32030" b="11789"/>
          <a:stretch/>
        </p:blipFill>
        <p:spPr>
          <a:xfrm>
            <a:off x="4299304" y="2938538"/>
            <a:ext cx="3062336" cy="380252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31494" t="13494" r="32961"/>
          <a:stretch/>
        </p:blipFill>
        <p:spPr>
          <a:xfrm>
            <a:off x="7361640" y="2182452"/>
            <a:ext cx="3143868" cy="455860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2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>
            <a:off x="395526" y="162855"/>
            <a:ext cx="8835833" cy="754149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38"/>
              </a:spcBef>
              <a:spcAft>
                <a:spcPts val="338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 réseau en 2021</a:t>
            </a: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895" y="6466349"/>
            <a:ext cx="1143000" cy="30099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52285" y="1035458"/>
            <a:ext cx="5889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116 parcelles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64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26 variétés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80 ha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688578" y="3569828"/>
            <a:ext cx="376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Année de plantation</a:t>
            </a:r>
          </a:p>
        </p:txBody>
      </p:sp>
      <p:pic>
        <p:nvPicPr>
          <p:cNvPr id="26" name="Image 25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68" t="13611" r="25188" b="16816"/>
          <a:stretch/>
        </p:blipFill>
        <p:spPr bwMode="auto">
          <a:xfrm>
            <a:off x="5813505" y="394000"/>
            <a:ext cx="3537798" cy="30299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7" name="Graphique 26"/>
          <p:cNvGraphicFramePr/>
          <p:nvPr/>
        </p:nvGraphicFramePr>
        <p:xfrm>
          <a:off x="7919387" y="4129136"/>
          <a:ext cx="3189983" cy="1821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8" name="Groupe 7"/>
          <p:cNvGrpSpPr/>
          <p:nvPr/>
        </p:nvGrpSpPr>
        <p:grpSpPr>
          <a:xfrm>
            <a:off x="348132" y="3323355"/>
            <a:ext cx="6369526" cy="3142994"/>
            <a:chOff x="539557" y="3253903"/>
            <a:chExt cx="6369526" cy="3142994"/>
          </a:xfrm>
        </p:grpSpPr>
        <p:cxnSp>
          <p:nvCxnSpPr>
            <p:cNvPr id="6" name="Connecteur droit 5"/>
            <p:cNvCxnSpPr/>
            <p:nvPr/>
          </p:nvCxnSpPr>
          <p:spPr>
            <a:xfrm>
              <a:off x="1334530" y="5214551"/>
              <a:ext cx="0" cy="101358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3332206" y="5222789"/>
              <a:ext cx="0" cy="101358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e 6"/>
            <p:cNvGrpSpPr/>
            <p:nvPr/>
          </p:nvGrpSpPr>
          <p:grpSpPr>
            <a:xfrm>
              <a:off x="539557" y="3253903"/>
              <a:ext cx="6369526" cy="3142994"/>
              <a:chOff x="539557" y="3253903"/>
              <a:chExt cx="6369526" cy="3142994"/>
            </a:xfrm>
          </p:grpSpPr>
          <p:grpSp>
            <p:nvGrpSpPr>
              <p:cNvPr id="5" name="Groupe 4"/>
              <p:cNvGrpSpPr/>
              <p:nvPr/>
            </p:nvGrpSpPr>
            <p:grpSpPr>
              <a:xfrm>
                <a:off x="539557" y="6025014"/>
                <a:ext cx="6369526" cy="283384"/>
                <a:chOff x="614812" y="5855586"/>
                <a:chExt cx="6369526" cy="283384"/>
              </a:xfrm>
            </p:grpSpPr>
            <p:sp>
              <p:nvSpPr>
                <p:cNvPr id="16" name="ZoneTexte 15"/>
                <p:cNvSpPr txBox="1"/>
                <p:nvPr/>
              </p:nvSpPr>
              <p:spPr>
                <a:xfrm>
                  <a:off x="614812" y="5860817"/>
                  <a:ext cx="195142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Variétés</a:t>
                  </a:r>
                </a:p>
              </p:txBody>
            </p:sp>
            <p:sp>
              <p:nvSpPr>
                <p:cNvPr id="21" name="ZoneTexte 20"/>
                <p:cNvSpPr txBox="1"/>
                <p:nvPr/>
              </p:nvSpPr>
              <p:spPr>
                <a:xfrm>
                  <a:off x="2043113" y="5861971"/>
                  <a:ext cx="195142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Bouquet</a:t>
                  </a:r>
                </a:p>
              </p:txBody>
            </p:sp>
            <p:sp>
              <p:nvSpPr>
                <p:cNvPr id="22" name="ZoneTexte 21"/>
                <p:cNvSpPr txBox="1"/>
                <p:nvPr/>
              </p:nvSpPr>
              <p:spPr>
                <a:xfrm>
                  <a:off x="3647245" y="5855586"/>
                  <a:ext cx="195142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Resdur</a:t>
                  </a:r>
                  <a:endPara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ZoneTexte 23"/>
                <p:cNvSpPr txBox="1"/>
                <p:nvPr/>
              </p:nvSpPr>
              <p:spPr>
                <a:xfrm>
                  <a:off x="5032915" y="5861971"/>
                  <a:ext cx="1951423" cy="251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Etrangères</a:t>
                  </a:r>
                </a:p>
              </p:txBody>
            </p:sp>
          </p:grpSp>
          <p:graphicFrame>
            <p:nvGraphicFramePr>
              <p:cNvPr id="18" name="Graphique 17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52756699"/>
                  </p:ext>
                </p:extLst>
              </p:nvPr>
            </p:nvGraphicFramePr>
            <p:xfrm>
              <a:off x="813511" y="3253903"/>
              <a:ext cx="5821618" cy="314299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</p:grpSp>
        <p:cxnSp>
          <p:nvCxnSpPr>
            <p:cNvPr id="25" name="Connecteur droit 24"/>
            <p:cNvCxnSpPr/>
            <p:nvPr/>
          </p:nvCxnSpPr>
          <p:spPr>
            <a:xfrm>
              <a:off x="4460526" y="5222789"/>
              <a:ext cx="0" cy="101358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466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9773" y="218209"/>
            <a:ext cx="10803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FR" dirty="0" smtClean="0">
                <a:solidFill>
                  <a:schemeClr val="accent1"/>
                </a:solidFill>
              </a:rPr>
              <a:t>Quelle économie de traitement ?</a:t>
            </a:r>
            <a:endParaRPr lang="fr-FR" dirty="0">
              <a:solidFill>
                <a:schemeClr val="accent1"/>
              </a:solidFill>
            </a:endParaRPr>
          </a:p>
          <a:p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895" y="6466349"/>
            <a:ext cx="1143000" cy="30099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92895" y="958308"/>
            <a:ext cx="9937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77 à 95 % de réduction de l’IFT fongicide en fonction du millésime par rapport à </a:t>
            </a:r>
            <a:r>
              <a:rPr lang="fr-F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Ref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 nationale 2019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6304080"/>
              </p:ext>
            </p:extLst>
          </p:nvPr>
        </p:nvGraphicFramePr>
        <p:xfrm>
          <a:off x="2718598" y="2340783"/>
          <a:ext cx="6060462" cy="3481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2343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9773" y="218209"/>
            <a:ext cx="4522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fr-FR" dirty="0" smtClean="0">
                <a:solidFill>
                  <a:schemeClr val="accent1"/>
                </a:solidFill>
              </a:rPr>
              <a:t>Pour quel état sanitaire ?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895" y="6466349"/>
            <a:ext cx="1143000" cy="30099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92895" y="958308"/>
            <a:ext cx="2281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Récolte 2020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322546"/>
              </p:ext>
            </p:extLst>
          </p:nvPr>
        </p:nvGraphicFramePr>
        <p:xfrm>
          <a:off x="955593" y="1653380"/>
          <a:ext cx="10462057" cy="4027320"/>
        </p:xfrm>
        <a:graphic>
          <a:graphicData uri="http://schemas.openxmlformats.org/drawingml/2006/table">
            <a:tbl>
              <a:tblPr firstRow="1" bandRow="1"/>
              <a:tblGrid>
                <a:gridCol w="777791">
                  <a:extLst>
                    <a:ext uri="{9D8B030D-6E8A-4147-A177-3AD203B41FA5}">
                      <a16:colId xmlns:a16="http://schemas.microsoft.com/office/drawing/2014/main" val="522296514"/>
                    </a:ext>
                  </a:extLst>
                </a:gridCol>
                <a:gridCol w="560354">
                  <a:extLst>
                    <a:ext uri="{9D8B030D-6E8A-4147-A177-3AD203B41FA5}">
                      <a16:colId xmlns:a16="http://schemas.microsoft.com/office/drawing/2014/main" val="212118734"/>
                    </a:ext>
                  </a:extLst>
                </a:gridCol>
                <a:gridCol w="760326">
                  <a:extLst>
                    <a:ext uri="{9D8B030D-6E8A-4147-A177-3AD203B41FA5}">
                      <a16:colId xmlns:a16="http://schemas.microsoft.com/office/drawing/2014/main" val="3780745352"/>
                    </a:ext>
                  </a:extLst>
                </a:gridCol>
                <a:gridCol w="760326">
                  <a:extLst>
                    <a:ext uri="{9D8B030D-6E8A-4147-A177-3AD203B41FA5}">
                      <a16:colId xmlns:a16="http://schemas.microsoft.com/office/drawing/2014/main" val="1245151970"/>
                    </a:ext>
                  </a:extLst>
                </a:gridCol>
                <a:gridCol w="760326">
                  <a:extLst>
                    <a:ext uri="{9D8B030D-6E8A-4147-A177-3AD203B41FA5}">
                      <a16:colId xmlns:a16="http://schemas.microsoft.com/office/drawing/2014/main" val="954080161"/>
                    </a:ext>
                  </a:extLst>
                </a:gridCol>
                <a:gridCol w="760326">
                  <a:extLst>
                    <a:ext uri="{9D8B030D-6E8A-4147-A177-3AD203B41FA5}">
                      <a16:colId xmlns:a16="http://schemas.microsoft.com/office/drawing/2014/main" val="2606398200"/>
                    </a:ext>
                  </a:extLst>
                </a:gridCol>
                <a:gridCol w="760326">
                  <a:extLst>
                    <a:ext uri="{9D8B030D-6E8A-4147-A177-3AD203B41FA5}">
                      <a16:colId xmlns:a16="http://schemas.microsoft.com/office/drawing/2014/main" val="17089194"/>
                    </a:ext>
                  </a:extLst>
                </a:gridCol>
                <a:gridCol w="760326">
                  <a:extLst>
                    <a:ext uri="{9D8B030D-6E8A-4147-A177-3AD203B41FA5}">
                      <a16:colId xmlns:a16="http://schemas.microsoft.com/office/drawing/2014/main" val="665197018"/>
                    </a:ext>
                  </a:extLst>
                </a:gridCol>
                <a:gridCol w="760326">
                  <a:extLst>
                    <a:ext uri="{9D8B030D-6E8A-4147-A177-3AD203B41FA5}">
                      <a16:colId xmlns:a16="http://schemas.microsoft.com/office/drawing/2014/main" val="1107469007"/>
                    </a:ext>
                  </a:extLst>
                </a:gridCol>
                <a:gridCol w="760326">
                  <a:extLst>
                    <a:ext uri="{9D8B030D-6E8A-4147-A177-3AD203B41FA5}">
                      <a16:colId xmlns:a16="http://schemas.microsoft.com/office/drawing/2014/main" val="389164523"/>
                    </a:ext>
                  </a:extLst>
                </a:gridCol>
                <a:gridCol w="760326">
                  <a:extLst>
                    <a:ext uri="{9D8B030D-6E8A-4147-A177-3AD203B41FA5}">
                      <a16:colId xmlns:a16="http://schemas.microsoft.com/office/drawing/2014/main" val="1909535204"/>
                    </a:ext>
                  </a:extLst>
                </a:gridCol>
                <a:gridCol w="760326">
                  <a:extLst>
                    <a:ext uri="{9D8B030D-6E8A-4147-A177-3AD203B41FA5}">
                      <a16:colId xmlns:a16="http://schemas.microsoft.com/office/drawing/2014/main" val="2132287200"/>
                    </a:ext>
                  </a:extLst>
                </a:gridCol>
                <a:gridCol w="760326">
                  <a:extLst>
                    <a:ext uri="{9D8B030D-6E8A-4147-A177-3AD203B41FA5}">
                      <a16:colId xmlns:a16="http://schemas.microsoft.com/office/drawing/2014/main" val="3745117623"/>
                    </a:ext>
                  </a:extLst>
                </a:gridCol>
                <a:gridCol w="760326">
                  <a:extLst>
                    <a:ext uri="{9D8B030D-6E8A-4147-A177-3AD203B41FA5}">
                      <a16:colId xmlns:a16="http://schemas.microsoft.com/office/drawing/2014/main" val="3898454204"/>
                    </a:ext>
                  </a:extLst>
                </a:gridCol>
              </a:tblGrid>
              <a:tr h="249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200" dirty="0" smtClean="0">
                          <a:latin typeface="+mn-lt"/>
                          <a:cs typeface="Times New Roman" panose="02020603050405020304" pitchFamily="18" charset="0"/>
                        </a:rPr>
                        <a:t>Mildiou</a:t>
                      </a:r>
                      <a:endParaRPr lang="fr-FR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200" dirty="0" smtClean="0">
                          <a:latin typeface="+mn-lt"/>
                          <a:cs typeface="Times New Roman" panose="02020603050405020304" pitchFamily="18" charset="0"/>
                        </a:rPr>
                        <a:t>Oïdium</a:t>
                      </a:r>
                      <a:endParaRPr lang="fr-FR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200" dirty="0" smtClean="0">
                          <a:latin typeface="+mn-lt"/>
                          <a:cs typeface="Times New Roman" panose="02020603050405020304" pitchFamily="18" charset="0"/>
                        </a:rPr>
                        <a:t>Black-Rot</a:t>
                      </a:r>
                      <a:endParaRPr lang="fr-FR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360898"/>
                  </a:ext>
                </a:extLst>
              </a:tr>
              <a:tr h="2574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200" dirty="0" smtClean="0">
                          <a:latin typeface="+mn-lt"/>
                          <a:cs typeface="Times New Roman" panose="02020603050405020304" pitchFamily="18" charset="0"/>
                        </a:rPr>
                        <a:t>Feuilles</a:t>
                      </a:r>
                      <a:endParaRPr lang="fr-FR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200" dirty="0" smtClean="0">
                          <a:latin typeface="+mn-lt"/>
                          <a:cs typeface="Times New Roman" panose="02020603050405020304" pitchFamily="18" charset="0"/>
                        </a:rPr>
                        <a:t>Grappes</a:t>
                      </a:r>
                      <a:endParaRPr lang="fr-FR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200" dirty="0" smtClean="0">
                          <a:latin typeface="+mn-lt"/>
                          <a:cs typeface="Times New Roman" panose="02020603050405020304" pitchFamily="18" charset="0"/>
                        </a:rPr>
                        <a:t>Feuilles</a:t>
                      </a:r>
                      <a:endParaRPr lang="fr-FR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200" dirty="0" smtClean="0">
                          <a:latin typeface="+mn-lt"/>
                          <a:cs typeface="Times New Roman" panose="02020603050405020304" pitchFamily="18" charset="0"/>
                        </a:rPr>
                        <a:t>Grappes</a:t>
                      </a:r>
                      <a:endParaRPr lang="fr-FR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200" dirty="0" smtClean="0">
                          <a:latin typeface="+mn-lt"/>
                          <a:cs typeface="Times New Roman" panose="02020603050405020304" pitchFamily="18" charset="0"/>
                        </a:rPr>
                        <a:t>Feuilles</a:t>
                      </a:r>
                      <a:endParaRPr lang="fr-FR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200" dirty="0" smtClean="0">
                          <a:latin typeface="+mn-lt"/>
                          <a:cs typeface="Times New Roman" panose="02020603050405020304" pitchFamily="18" charset="0"/>
                        </a:rPr>
                        <a:t>Grappes</a:t>
                      </a:r>
                      <a:endParaRPr lang="fr-FR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949509"/>
                  </a:ext>
                </a:extLst>
              </a:tr>
              <a:tr h="274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dirty="0" smtClean="0">
                          <a:latin typeface="+mn-lt"/>
                          <a:cs typeface="Times New Roman" panose="02020603050405020304" pitchFamily="18" charset="0"/>
                        </a:rPr>
                        <a:t>Variétés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950" dirty="0" smtClean="0">
                          <a:latin typeface="+mn-lt"/>
                          <a:cs typeface="Times New Roman" panose="02020603050405020304" pitchFamily="18" charset="0"/>
                        </a:rPr>
                        <a:t>Nb</a:t>
                      </a:r>
                      <a:r>
                        <a:rPr lang="fr-FR" sz="950" baseline="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950" dirty="0" err="1" smtClean="0">
                          <a:latin typeface="+mn-lt"/>
                          <a:cs typeface="Times New Roman" panose="02020603050405020304" pitchFamily="18" charset="0"/>
                        </a:rPr>
                        <a:t>par-celles</a:t>
                      </a:r>
                      <a:endParaRPr lang="fr-FR" sz="9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dirty="0" smtClean="0">
                          <a:latin typeface="+mn-lt"/>
                          <a:cs typeface="Times New Roman" panose="02020603050405020304" pitchFamily="18" charset="0"/>
                        </a:rPr>
                        <a:t>Fréquence ceps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dirty="0" smtClean="0">
                          <a:latin typeface="+mn-lt"/>
                          <a:cs typeface="Times New Roman" panose="02020603050405020304" pitchFamily="18" charset="0"/>
                        </a:rPr>
                        <a:t>Intensité globale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kern="1200" dirty="0" smtClean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Fréquence ceps</a:t>
                      </a:r>
                      <a:endParaRPr lang="fr-FR" sz="1050" kern="1200" dirty="0">
                        <a:solidFill>
                          <a:schemeClr val="tx1"/>
                        </a:solidFill>
                        <a:latin typeface="Calibri" panose="020F0502020204030204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kern="1200" dirty="0" smtClean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Intensité globale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kern="1200" dirty="0" smtClean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Fréquence ceps</a:t>
                      </a:r>
                      <a:endParaRPr lang="fr-FR" sz="1050" kern="1200" dirty="0">
                        <a:solidFill>
                          <a:schemeClr val="tx1"/>
                        </a:solidFill>
                        <a:latin typeface="Calibri" panose="020F0502020204030204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kern="1200" dirty="0" smtClean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Intensité globale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kern="1200" dirty="0" smtClean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Fréquence ceps</a:t>
                      </a:r>
                      <a:endParaRPr lang="fr-FR" sz="1050" kern="1200" dirty="0">
                        <a:solidFill>
                          <a:schemeClr val="tx1"/>
                        </a:solidFill>
                        <a:latin typeface="Calibri" panose="020F0502020204030204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kern="1200" dirty="0" smtClean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Intensité globale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kern="1200" dirty="0" smtClean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Fréquence ceps</a:t>
                      </a:r>
                      <a:endParaRPr lang="fr-FR" sz="1050" kern="1200" dirty="0">
                        <a:solidFill>
                          <a:schemeClr val="tx1"/>
                        </a:solidFill>
                        <a:latin typeface="Calibri" panose="020F0502020204030204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kern="1200" dirty="0" smtClean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Intensité globale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kern="1200" dirty="0" smtClean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Fréquence ceps</a:t>
                      </a:r>
                      <a:endParaRPr lang="fr-FR" sz="1050" kern="1200" dirty="0">
                        <a:solidFill>
                          <a:schemeClr val="tx1"/>
                        </a:solidFill>
                        <a:latin typeface="Calibri" panose="020F0502020204030204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kern="1200" dirty="0" smtClean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Times New Roman" panose="02020603050405020304" pitchFamily="18" charset="0"/>
                        </a:rPr>
                        <a:t>Intensité globale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876687"/>
                  </a:ext>
                </a:extLst>
              </a:tr>
              <a:tr h="43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dirty="0" smtClean="0">
                          <a:latin typeface="+mn-lt"/>
                          <a:cs typeface="Times New Roman" panose="02020603050405020304" pitchFamily="18" charset="0"/>
                        </a:rPr>
                        <a:t>Bouquet</a:t>
                      </a:r>
                      <a:r>
                        <a:rPr lang="fr-FR" sz="1050" baseline="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dirty="0" smtClean="0">
                          <a:latin typeface="+mn-lt"/>
                          <a:cs typeface="Times New Roman" panose="02020603050405020304" pitchFamily="18" charset="0"/>
                        </a:rPr>
                        <a:t>18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666633"/>
                  </a:ext>
                </a:extLst>
              </a:tr>
              <a:tr h="43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Floreal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dirty="0" smtClean="0"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952244"/>
                  </a:ext>
                </a:extLst>
              </a:tr>
              <a:tr h="43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dirty="0" smtClean="0">
                          <a:latin typeface="+mn-lt"/>
                          <a:cs typeface="Times New Roman" panose="02020603050405020304" pitchFamily="18" charset="0"/>
                        </a:rPr>
                        <a:t>Artaban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dirty="0" smtClean="0"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9922083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Vidoc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dirty="0" smtClean="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45966"/>
                  </a:ext>
                </a:extLst>
              </a:tr>
              <a:tr h="43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dirty="0" smtClean="0">
                          <a:latin typeface="+mn-lt"/>
                          <a:cs typeface="Times New Roman" panose="02020603050405020304" pitchFamily="18" charset="0"/>
                        </a:rPr>
                        <a:t>Muscaris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dirty="0" smtClean="0"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9867893"/>
                  </a:ext>
                </a:extLst>
              </a:tr>
              <a:tr h="43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Souvignier</a:t>
                      </a:r>
                      <a:r>
                        <a:rPr lang="fr-FR" sz="1050" dirty="0" smtClean="0">
                          <a:latin typeface="+mn-lt"/>
                          <a:cs typeface="Times New Roman" panose="02020603050405020304" pitchFamily="18" charset="0"/>
                        </a:rPr>
                        <a:t> Gris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dirty="0" smtClean="0"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5186853"/>
                  </a:ext>
                </a:extLst>
              </a:tr>
              <a:tr h="43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dirty="0" err="1" smtClean="0">
                          <a:latin typeface="+mn-lt"/>
                          <a:cs typeface="Times New Roman" panose="02020603050405020304" pitchFamily="18" charset="0"/>
                        </a:rPr>
                        <a:t>Sauvignac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050" dirty="0" smtClean="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sz="10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171957"/>
                  </a:ext>
                </a:extLst>
              </a:tr>
            </a:tbl>
          </a:graphicData>
        </a:graphic>
      </p:graphicFrame>
      <p:grpSp>
        <p:nvGrpSpPr>
          <p:cNvPr id="594" name="Groupe 593"/>
          <p:cNvGrpSpPr/>
          <p:nvPr/>
        </p:nvGrpSpPr>
        <p:grpSpPr>
          <a:xfrm>
            <a:off x="888636" y="5731560"/>
            <a:ext cx="10744236" cy="246221"/>
            <a:chOff x="1066764" y="5746958"/>
            <a:chExt cx="10744236" cy="246221"/>
          </a:xfrm>
        </p:grpSpPr>
        <p:sp>
          <p:nvSpPr>
            <p:cNvPr id="11" name="ZoneTexte 10"/>
            <p:cNvSpPr txBox="1"/>
            <p:nvPr/>
          </p:nvSpPr>
          <p:spPr>
            <a:xfrm>
              <a:off x="1066764" y="5746958"/>
              <a:ext cx="10744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fr-F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Fréquence de ceps touchés =        Nulle </a:t>
              </a:r>
              <a:r>
                <a:rPr lang="fr-FR" sz="10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fr-FR" sz="10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Rare </a:t>
              </a:r>
              <a:r>
                <a:rPr lang="fr-FR" sz="10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(&lt;5%) </a:t>
              </a:r>
              <a:r>
                <a:rPr kumimoji="0" lang="fr-F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;       Présence régulière</a:t>
              </a:r>
              <a:r>
                <a:rPr kumimoji="0" lang="fr-FR" sz="10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(5-25%) </a:t>
              </a:r>
              <a:r>
                <a:rPr kumimoji="0" lang="fr-F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;        Présence</a:t>
              </a:r>
              <a:r>
                <a:rPr kumimoji="0" lang="fr-FR" sz="10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importante (25-50%) </a:t>
              </a:r>
              <a:r>
                <a:rPr kumimoji="0" lang="fr-F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;        </a:t>
              </a:r>
              <a:r>
                <a:rPr lang="fr-FR" sz="10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Présence très importante (50-80%) </a:t>
              </a:r>
              <a:r>
                <a:rPr lang="fr-FR" sz="10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        Présence </a:t>
              </a:r>
              <a:r>
                <a:rPr kumimoji="0" lang="fr-F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généralisée (&gt;80%) </a:t>
              </a:r>
            </a:p>
          </p:txBody>
        </p:sp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7775362" y="5791010"/>
              <a:ext cx="140207" cy="126000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5907621" y="5794394"/>
              <a:ext cx="140207" cy="126000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4192130" y="5797327"/>
              <a:ext cx="140207" cy="126000"/>
            </a:xfrm>
            <a:prstGeom prst="rect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70AD47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277674" y="5807072"/>
              <a:ext cx="140207" cy="126000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70AD47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2685234" y="5798262"/>
              <a:ext cx="140207" cy="126000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9877573" y="5798262"/>
              <a:ext cx="140207" cy="126000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5" name="Groupe 594"/>
          <p:cNvGrpSpPr/>
          <p:nvPr/>
        </p:nvGrpSpPr>
        <p:grpSpPr>
          <a:xfrm>
            <a:off x="871456" y="5998437"/>
            <a:ext cx="10672843" cy="246221"/>
            <a:chOff x="871456" y="5998437"/>
            <a:chExt cx="10672843" cy="246221"/>
          </a:xfrm>
        </p:grpSpPr>
        <p:sp>
          <p:nvSpPr>
            <p:cNvPr id="18" name="ZoneTexte 17"/>
            <p:cNvSpPr txBox="1"/>
            <p:nvPr/>
          </p:nvSpPr>
          <p:spPr>
            <a:xfrm>
              <a:off x="871456" y="5998437"/>
              <a:ext cx="106728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Intensité globale des symptômes =         Nulle ;</a:t>
              </a:r>
              <a:r>
                <a:rPr kumimoji="0" lang="fr-FR" sz="10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Traces (&lt;1%) </a:t>
              </a:r>
              <a:r>
                <a:rPr kumimoji="0" lang="fr-F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;        </a:t>
              </a:r>
              <a:r>
                <a:rPr kumimoji="0" lang="fr-FR" sz="10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Facilement visibles (1-5%) </a:t>
              </a:r>
              <a:r>
                <a:rPr kumimoji="0" lang="fr-F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;       Dégâts significatifs</a:t>
              </a:r>
              <a:r>
                <a:rPr kumimoji="0" lang="fr-FR" sz="10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(5-10%) ;       Dégâts importants (10-50%) ;        Dégâts très importants (&gt;50%)</a:t>
              </a:r>
              <a:endPara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/>
            <p:cNvSpPr>
              <a:spLocks noChangeAspect="1"/>
            </p:cNvSpPr>
            <p:nvPr/>
          </p:nvSpPr>
          <p:spPr>
            <a:xfrm>
              <a:off x="7885179" y="6050387"/>
              <a:ext cx="140207" cy="126000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>
              <a:spLocks noChangeAspect="1"/>
            </p:cNvSpPr>
            <p:nvPr/>
          </p:nvSpPr>
          <p:spPr>
            <a:xfrm>
              <a:off x="6171485" y="6052498"/>
              <a:ext cx="140207" cy="126000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>
              <a:spLocks noChangeAspect="1"/>
            </p:cNvSpPr>
            <p:nvPr/>
          </p:nvSpPr>
          <p:spPr>
            <a:xfrm>
              <a:off x="4465620" y="6059126"/>
              <a:ext cx="140207" cy="126000"/>
            </a:xfrm>
            <a:prstGeom prst="rect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70AD47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>
              <a:spLocks noChangeAspect="1"/>
            </p:cNvSpPr>
            <p:nvPr/>
          </p:nvSpPr>
          <p:spPr>
            <a:xfrm>
              <a:off x="3443187" y="6051464"/>
              <a:ext cx="140207" cy="126000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70AD47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>
              <a:spLocks noChangeAspect="1"/>
            </p:cNvSpPr>
            <p:nvPr/>
          </p:nvSpPr>
          <p:spPr>
            <a:xfrm>
              <a:off x="2859962" y="6059126"/>
              <a:ext cx="140207" cy="126000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>
              <a:spLocks noChangeAspect="1"/>
            </p:cNvSpPr>
            <p:nvPr/>
          </p:nvSpPr>
          <p:spPr>
            <a:xfrm>
              <a:off x="9648981" y="6050387"/>
              <a:ext cx="140207" cy="126000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2297716" y="2602653"/>
            <a:ext cx="9115390" cy="3089164"/>
            <a:chOff x="2297716" y="2602653"/>
            <a:chExt cx="9115390" cy="3089164"/>
          </a:xfrm>
        </p:grpSpPr>
        <p:grpSp>
          <p:nvGrpSpPr>
            <p:cNvPr id="592" name="Groupe 591"/>
            <p:cNvGrpSpPr/>
            <p:nvPr/>
          </p:nvGrpSpPr>
          <p:grpSpPr>
            <a:xfrm>
              <a:off x="2297716" y="2603357"/>
              <a:ext cx="9115390" cy="3088460"/>
              <a:chOff x="2297716" y="2603357"/>
              <a:chExt cx="9115390" cy="3088460"/>
            </a:xfrm>
          </p:grpSpPr>
          <p:pic>
            <p:nvPicPr>
              <p:cNvPr id="26" name="Image 25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97808" y="2603856"/>
                <a:ext cx="748800" cy="457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1" name="Image 30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2340" y="2604397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32" name="Image 31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0246" y="2605060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33" name="Image 32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03615" y="2605057"/>
                <a:ext cx="748800" cy="457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4" name="Image 33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59362" y="2603357"/>
                <a:ext cx="748800" cy="460800"/>
              </a:xfrm>
              <a:prstGeom prst="rect">
                <a:avLst/>
              </a:prstGeom>
            </p:spPr>
          </p:pic>
          <p:pic>
            <p:nvPicPr>
              <p:cNvPr id="35" name="Image 34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78452" y="2605831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36" name="Image 35"/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40925" y="2605534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37" name="Image 36"/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661924" y="2605861"/>
                <a:ext cx="748800" cy="457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8" name="Image 37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43249" y="3042485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39" name="Image 38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02155" y="3044582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40" name="Image 39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60418" y="3043748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41" name="Image 40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21100" y="3043386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42" name="Image 41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41576" y="3483086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43" name="Image 42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01076" y="3485131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44" name="Image 43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61219" y="3482859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45" name="Image 44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22334" y="3483415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46" name="Image 45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39074" y="3919314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47" name="Image 46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00037" y="3914031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48" name="Image 47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63368" y="3919379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49" name="Image 48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22871" y="3916102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50" name="Image 49"/>
              <p:cNvPicPr>
                <a:picLocks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98390" y="3039007"/>
                <a:ext cx="748800" cy="460800"/>
              </a:xfrm>
              <a:prstGeom prst="rect">
                <a:avLst/>
              </a:prstGeom>
            </p:spPr>
          </p:pic>
          <p:pic>
            <p:nvPicPr>
              <p:cNvPr id="51" name="Image 50"/>
              <p:cNvPicPr>
                <a:picLocks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21855" y="3039559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52" name="Image 51"/>
              <p:cNvPicPr>
                <a:picLocks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77553" y="3044721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53" name="Image 52"/>
              <p:cNvPicPr>
                <a:picLocks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7205" y="3039120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54" name="Image 53"/>
              <p:cNvPicPr>
                <a:picLocks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380326" y="3039966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55" name="Image 54"/>
              <p:cNvPicPr>
                <a:picLocks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143675" y="3043265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56" name="Image 55"/>
              <p:cNvPicPr>
                <a:picLocks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902448" y="3039711"/>
                <a:ext cx="748800" cy="457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Image 56"/>
              <p:cNvPicPr>
                <a:picLocks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660750" y="3042022"/>
                <a:ext cx="748800" cy="457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Image 57"/>
              <p:cNvPicPr>
                <a:picLocks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01597" y="3483082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59" name="Image 58"/>
              <p:cNvPicPr>
                <a:picLocks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18878" y="3483284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60" name="Image 59"/>
              <p:cNvPicPr>
                <a:picLocks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60760" y="3483265"/>
                <a:ext cx="748800" cy="460800"/>
              </a:xfrm>
              <a:prstGeom prst="rect">
                <a:avLst/>
              </a:prstGeom>
            </p:spPr>
          </p:pic>
          <p:pic>
            <p:nvPicPr>
              <p:cNvPr id="61" name="Image 60"/>
              <p:cNvPicPr>
                <a:picLocks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581686" y="3483063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62" name="Image 61"/>
              <p:cNvPicPr>
                <a:picLocks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382305" y="3485863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63" name="Image 62"/>
              <p:cNvPicPr>
                <a:picLocks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898285" y="3482433"/>
                <a:ext cx="748800" cy="457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Image 63"/>
              <p:cNvPicPr>
                <a:picLocks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661433" y="3482779"/>
                <a:ext cx="748800" cy="457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Image 64"/>
              <p:cNvPicPr>
                <a:picLocks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136371" y="3484973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66" name="Image 65"/>
              <p:cNvPicPr>
                <a:picLocks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821879" y="3920863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67" name="Image 66"/>
              <p:cNvPicPr>
                <a:picLocks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 rot="10800000">
                <a:off x="2297851" y="3919505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68" name="Image 67"/>
              <p:cNvPicPr>
                <a:picLocks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60544" y="3921268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69" name="Image 68"/>
              <p:cNvPicPr>
                <a:picLocks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578701" y="3917998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70" name="Image 69"/>
              <p:cNvPicPr>
                <a:picLocks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379333" y="3920391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71" name="Image 70"/>
              <p:cNvPicPr>
                <a:picLocks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901853" y="3917030"/>
                <a:ext cx="748800" cy="457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2" name="Image 71"/>
              <p:cNvPicPr>
                <a:picLocks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136353" y="3919277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73" name="Image 72"/>
              <p:cNvPicPr>
                <a:picLocks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664306" y="3915912"/>
                <a:ext cx="748800" cy="457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4" name="Image 73"/>
              <p:cNvPicPr>
                <a:picLocks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297716" y="4359794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75" name="Image 74"/>
              <p:cNvPicPr>
                <a:picLocks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818845" y="4353262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76" name="Image 75"/>
              <p:cNvPicPr>
                <a:picLocks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581532" y="4354218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77" name="Image 76"/>
              <p:cNvPicPr>
                <a:picLocks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057193" y="4360367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78" name="Image 77"/>
              <p:cNvPicPr>
                <a:picLocks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137820" y="4354166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79" name="Image 78"/>
              <p:cNvPicPr>
                <a:picLocks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338218" y="4356378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80" name="Image 79"/>
              <p:cNvPicPr>
                <a:picLocks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857163" y="4353269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81" name="Image 80"/>
              <p:cNvPicPr>
                <a:picLocks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622539" y="4356236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82" name="Image 81"/>
              <p:cNvPicPr>
                <a:picLocks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098459" y="4353661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83" name="Image 82"/>
              <p:cNvPicPr>
                <a:picLocks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904189" y="4357127"/>
                <a:ext cx="748800" cy="457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4" name="Image 83"/>
              <p:cNvPicPr>
                <a:picLocks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382277" y="4356483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85" name="Image 84"/>
              <p:cNvPicPr>
                <a:picLocks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0661484" y="4354474"/>
                <a:ext cx="748800" cy="457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6" name="Image 85"/>
              <p:cNvPicPr>
                <a:picLocks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301083" y="4795029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87" name="Image 86"/>
              <p:cNvPicPr>
                <a:picLocks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56598" y="4795029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88" name="Image 87"/>
              <p:cNvPicPr>
                <a:picLocks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818704" y="4793153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89" name="Image 88"/>
              <p:cNvPicPr>
                <a:picLocks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578090" y="4796769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90" name="Image 89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62474" y="4792845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91" name="Image 90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20981" y="4793387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92" name="Image 91"/>
              <p:cNvPicPr>
                <a:picLocks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342530" y="4790863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93" name="Image 92"/>
              <p:cNvPicPr>
                <a:picLocks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98654" y="4793154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94" name="Image 93"/>
              <p:cNvPicPr>
                <a:picLocks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900267" y="4795403"/>
                <a:ext cx="748800" cy="457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5" name="Image 94"/>
              <p:cNvPicPr>
                <a:picLocks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0661939" y="4793694"/>
                <a:ext cx="748800" cy="457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6" name="Image 95"/>
              <p:cNvPicPr>
                <a:picLocks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382549" y="4794641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97" name="Image 96"/>
              <p:cNvPicPr>
                <a:picLocks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138282" y="4794949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98" name="Image 97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39871" y="2607887"/>
                <a:ext cx="750299" cy="453600"/>
              </a:xfrm>
              <a:prstGeom prst="rect">
                <a:avLst/>
              </a:prstGeom>
              <a:ln w="3175">
                <a:noFill/>
              </a:ln>
            </p:spPr>
          </p:pic>
          <p:pic>
            <p:nvPicPr>
              <p:cNvPr id="99" name="Image 98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01451" y="2605722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100" name="Image 99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19953" y="5231919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101" name="Image 100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79047" y="5231508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102" name="Image 101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63549" y="5230456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103" name="Image 102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22487" y="5231164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104" name="Image 103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904135" y="5233724"/>
                <a:ext cx="748800" cy="457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5" name="Image 104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662908" y="5231447"/>
                <a:ext cx="748800" cy="457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6" name="Image 105"/>
              <p:cNvPicPr>
                <a:picLocks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301337" y="5233746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107" name="Image 106"/>
              <p:cNvPicPr>
                <a:picLocks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341174" y="5232408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108" name="Image 107"/>
              <p:cNvPicPr>
                <a:picLocks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060683" y="5230019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109" name="Image 108"/>
              <p:cNvPicPr>
                <a:picLocks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099861" y="5229358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110" name="Image 109"/>
              <p:cNvPicPr>
                <a:picLocks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381958" y="5234617"/>
                <a:ext cx="748800" cy="457200"/>
              </a:xfrm>
              <a:prstGeom prst="rect">
                <a:avLst/>
              </a:prstGeom>
            </p:spPr>
          </p:pic>
          <p:pic>
            <p:nvPicPr>
              <p:cNvPr id="111" name="Image 110"/>
              <p:cNvPicPr>
                <a:picLocks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141234" y="5232483"/>
                <a:ext cx="748800" cy="457200"/>
              </a:xfrm>
              <a:prstGeom prst="rect">
                <a:avLst/>
              </a:prstGeom>
            </p:spPr>
          </p:pic>
        </p:grpSp>
        <p:cxnSp>
          <p:nvCxnSpPr>
            <p:cNvPr id="5" name="Connecteur droit 4"/>
            <p:cNvCxnSpPr/>
            <p:nvPr/>
          </p:nvCxnSpPr>
          <p:spPr>
            <a:xfrm>
              <a:off x="2334289" y="261463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/>
            <p:nvPr/>
          </p:nvCxnSpPr>
          <p:spPr>
            <a:xfrm>
              <a:off x="2378494" y="261602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3" name="Connecteur droit 112"/>
            <p:cNvCxnSpPr/>
            <p:nvPr/>
          </p:nvCxnSpPr>
          <p:spPr>
            <a:xfrm>
              <a:off x="2416663" y="261524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4" name="Connecteur droit 113"/>
            <p:cNvCxnSpPr/>
            <p:nvPr/>
          </p:nvCxnSpPr>
          <p:spPr>
            <a:xfrm>
              <a:off x="2461969" y="261715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5" name="Connecteur droit 114"/>
            <p:cNvCxnSpPr/>
            <p:nvPr/>
          </p:nvCxnSpPr>
          <p:spPr>
            <a:xfrm>
              <a:off x="2503783" y="261748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6" name="Connecteur droit 115"/>
            <p:cNvCxnSpPr/>
            <p:nvPr/>
          </p:nvCxnSpPr>
          <p:spPr>
            <a:xfrm>
              <a:off x="2549089" y="261462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5" name="Connecteur droit 124"/>
            <p:cNvCxnSpPr/>
            <p:nvPr/>
          </p:nvCxnSpPr>
          <p:spPr>
            <a:xfrm>
              <a:off x="2588953" y="261748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6" name="Connecteur droit 125"/>
            <p:cNvCxnSpPr/>
            <p:nvPr/>
          </p:nvCxnSpPr>
          <p:spPr>
            <a:xfrm>
              <a:off x="2629911" y="261748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7" name="Connecteur droit 126"/>
            <p:cNvCxnSpPr/>
            <p:nvPr/>
          </p:nvCxnSpPr>
          <p:spPr>
            <a:xfrm>
              <a:off x="2672773" y="261748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8" name="Connecteur droit 127"/>
            <p:cNvCxnSpPr/>
            <p:nvPr/>
          </p:nvCxnSpPr>
          <p:spPr>
            <a:xfrm>
              <a:off x="2715289" y="261463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9" name="Connecteur droit 128"/>
            <p:cNvCxnSpPr/>
            <p:nvPr/>
          </p:nvCxnSpPr>
          <p:spPr>
            <a:xfrm>
              <a:off x="2755338" y="261602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0" name="Connecteur droit 129"/>
            <p:cNvCxnSpPr/>
            <p:nvPr/>
          </p:nvCxnSpPr>
          <p:spPr>
            <a:xfrm>
              <a:off x="2797663" y="261564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1" name="Connecteur droit 130"/>
            <p:cNvCxnSpPr/>
            <p:nvPr/>
          </p:nvCxnSpPr>
          <p:spPr>
            <a:xfrm>
              <a:off x="2842969" y="261438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>
              <a:off x="2884783" y="261568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3" name="Connecteur droit 132"/>
            <p:cNvCxnSpPr/>
            <p:nvPr/>
          </p:nvCxnSpPr>
          <p:spPr>
            <a:xfrm>
              <a:off x="2930089" y="261572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4" name="Connecteur droit 133"/>
            <p:cNvCxnSpPr/>
            <p:nvPr/>
          </p:nvCxnSpPr>
          <p:spPr>
            <a:xfrm>
              <a:off x="2974109" y="261638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5" name="Connecteur droit 134"/>
            <p:cNvCxnSpPr/>
            <p:nvPr/>
          </p:nvCxnSpPr>
          <p:spPr>
            <a:xfrm>
              <a:off x="3015673" y="261568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4" name="Connecteur droit 153"/>
            <p:cNvCxnSpPr/>
            <p:nvPr/>
          </p:nvCxnSpPr>
          <p:spPr>
            <a:xfrm>
              <a:off x="3089939" y="261255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5" name="Connecteur droit 154"/>
            <p:cNvCxnSpPr/>
            <p:nvPr/>
          </p:nvCxnSpPr>
          <p:spPr>
            <a:xfrm>
              <a:off x="3135186" y="261394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6" name="Connecteur droit 155"/>
            <p:cNvCxnSpPr/>
            <p:nvPr/>
          </p:nvCxnSpPr>
          <p:spPr>
            <a:xfrm>
              <a:off x="3172313" y="261316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7" name="Connecteur droit 156"/>
            <p:cNvCxnSpPr/>
            <p:nvPr/>
          </p:nvCxnSpPr>
          <p:spPr>
            <a:xfrm>
              <a:off x="3217619" y="261189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8" name="Connecteur droit 157"/>
            <p:cNvCxnSpPr/>
            <p:nvPr/>
          </p:nvCxnSpPr>
          <p:spPr>
            <a:xfrm>
              <a:off x="3259433" y="261222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9" name="Connecteur droit 158"/>
            <p:cNvCxnSpPr/>
            <p:nvPr/>
          </p:nvCxnSpPr>
          <p:spPr>
            <a:xfrm>
              <a:off x="3304739" y="261254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0" name="Connecteur droit 159"/>
            <p:cNvCxnSpPr/>
            <p:nvPr/>
          </p:nvCxnSpPr>
          <p:spPr>
            <a:xfrm>
              <a:off x="3347778" y="261539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1" name="Connecteur droit 160"/>
            <p:cNvCxnSpPr/>
            <p:nvPr/>
          </p:nvCxnSpPr>
          <p:spPr>
            <a:xfrm>
              <a:off x="3393498" y="261222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2" name="Connecteur droit 161"/>
            <p:cNvCxnSpPr/>
            <p:nvPr/>
          </p:nvCxnSpPr>
          <p:spPr>
            <a:xfrm>
              <a:off x="3431598" y="261222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3" name="Connecteur droit 162"/>
            <p:cNvCxnSpPr/>
            <p:nvPr/>
          </p:nvCxnSpPr>
          <p:spPr>
            <a:xfrm>
              <a:off x="3470939" y="261255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4" name="Connecteur droit 163"/>
            <p:cNvCxnSpPr/>
            <p:nvPr/>
          </p:nvCxnSpPr>
          <p:spPr>
            <a:xfrm>
              <a:off x="3510988" y="261394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5" name="Connecteur droit 164"/>
            <p:cNvCxnSpPr/>
            <p:nvPr/>
          </p:nvCxnSpPr>
          <p:spPr>
            <a:xfrm>
              <a:off x="3553313" y="261356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6" name="Connecteur droit 165"/>
            <p:cNvCxnSpPr/>
            <p:nvPr/>
          </p:nvCxnSpPr>
          <p:spPr>
            <a:xfrm>
              <a:off x="3598619" y="261230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7" name="Connecteur droit 166"/>
            <p:cNvCxnSpPr/>
            <p:nvPr/>
          </p:nvCxnSpPr>
          <p:spPr>
            <a:xfrm>
              <a:off x="3640433" y="261360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8" name="Connecteur droit 167"/>
            <p:cNvCxnSpPr/>
            <p:nvPr/>
          </p:nvCxnSpPr>
          <p:spPr>
            <a:xfrm>
              <a:off x="3685739" y="261364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9" name="Connecteur droit 168"/>
            <p:cNvCxnSpPr/>
            <p:nvPr/>
          </p:nvCxnSpPr>
          <p:spPr>
            <a:xfrm>
              <a:off x="3729759" y="261429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0" name="Connecteur droit 169"/>
            <p:cNvCxnSpPr/>
            <p:nvPr/>
          </p:nvCxnSpPr>
          <p:spPr>
            <a:xfrm>
              <a:off x="3771323" y="261360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1" name="Connecteur droit 170"/>
            <p:cNvCxnSpPr/>
            <p:nvPr/>
          </p:nvCxnSpPr>
          <p:spPr>
            <a:xfrm>
              <a:off x="3848805" y="261037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3889607" y="261176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3" name="Connecteur droit 172"/>
            <p:cNvCxnSpPr/>
            <p:nvPr/>
          </p:nvCxnSpPr>
          <p:spPr>
            <a:xfrm>
              <a:off x="3931179" y="261098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4" name="Connecteur droit 173"/>
            <p:cNvCxnSpPr/>
            <p:nvPr/>
          </p:nvCxnSpPr>
          <p:spPr>
            <a:xfrm>
              <a:off x="3976485" y="260972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5" name="Connecteur droit 174"/>
            <p:cNvCxnSpPr/>
            <p:nvPr/>
          </p:nvCxnSpPr>
          <p:spPr>
            <a:xfrm>
              <a:off x="4018299" y="261004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/>
            <p:nvPr/>
          </p:nvCxnSpPr>
          <p:spPr>
            <a:xfrm>
              <a:off x="4063605" y="261037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7" name="Connecteur droit 176"/>
            <p:cNvCxnSpPr/>
            <p:nvPr/>
          </p:nvCxnSpPr>
          <p:spPr>
            <a:xfrm>
              <a:off x="4106644" y="261322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8" name="Connecteur droit 177"/>
            <p:cNvCxnSpPr/>
            <p:nvPr/>
          </p:nvCxnSpPr>
          <p:spPr>
            <a:xfrm>
              <a:off x="4152364" y="261004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/>
            <p:nvPr/>
          </p:nvCxnSpPr>
          <p:spPr>
            <a:xfrm>
              <a:off x="4190464" y="261004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0" name="Connecteur droit 179"/>
            <p:cNvCxnSpPr/>
            <p:nvPr/>
          </p:nvCxnSpPr>
          <p:spPr>
            <a:xfrm>
              <a:off x="4229805" y="261037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1" name="Connecteur droit 180"/>
            <p:cNvCxnSpPr/>
            <p:nvPr/>
          </p:nvCxnSpPr>
          <p:spPr>
            <a:xfrm>
              <a:off x="4269854" y="261176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2" name="Connecteur droit 181"/>
            <p:cNvCxnSpPr/>
            <p:nvPr/>
          </p:nvCxnSpPr>
          <p:spPr>
            <a:xfrm>
              <a:off x="4312179" y="261139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4357485" y="261012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4" name="Connecteur droit 183"/>
            <p:cNvCxnSpPr/>
            <p:nvPr/>
          </p:nvCxnSpPr>
          <p:spPr>
            <a:xfrm>
              <a:off x="4399299" y="261143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5" name="Connecteur droit 184"/>
            <p:cNvCxnSpPr/>
            <p:nvPr/>
          </p:nvCxnSpPr>
          <p:spPr>
            <a:xfrm>
              <a:off x="4439843" y="261146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6" name="Connecteur droit 185"/>
            <p:cNvCxnSpPr/>
            <p:nvPr/>
          </p:nvCxnSpPr>
          <p:spPr>
            <a:xfrm>
              <a:off x="4488625" y="261212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>
              <a:off x="4530189" y="261143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8" name="Connecteur droit 187"/>
            <p:cNvCxnSpPr/>
            <p:nvPr/>
          </p:nvCxnSpPr>
          <p:spPr>
            <a:xfrm>
              <a:off x="4612742" y="261366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9" name="Connecteur droit 188"/>
            <p:cNvCxnSpPr/>
            <p:nvPr/>
          </p:nvCxnSpPr>
          <p:spPr>
            <a:xfrm>
              <a:off x="4650369" y="261505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0" name="Connecteur droit 189"/>
            <p:cNvCxnSpPr/>
            <p:nvPr/>
          </p:nvCxnSpPr>
          <p:spPr>
            <a:xfrm>
              <a:off x="4695116" y="261427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1" name="Connecteur droit 190"/>
            <p:cNvCxnSpPr/>
            <p:nvPr/>
          </p:nvCxnSpPr>
          <p:spPr>
            <a:xfrm>
              <a:off x="4740422" y="261301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2" name="Connecteur droit 191"/>
            <p:cNvCxnSpPr/>
            <p:nvPr/>
          </p:nvCxnSpPr>
          <p:spPr>
            <a:xfrm>
              <a:off x="4782236" y="261333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3" name="Connecteur droit 192"/>
            <p:cNvCxnSpPr/>
            <p:nvPr/>
          </p:nvCxnSpPr>
          <p:spPr>
            <a:xfrm>
              <a:off x="4822780" y="261127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4" name="Connecteur droit 193"/>
            <p:cNvCxnSpPr/>
            <p:nvPr/>
          </p:nvCxnSpPr>
          <p:spPr>
            <a:xfrm>
              <a:off x="4865819" y="261413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5" name="Connecteur droit 194"/>
            <p:cNvCxnSpPr/>
            <p:nvPr/>
          </p:nvCxnSpPr>
          <p:spPr>
            <a:xfrm>
              <a:off x="4906777" y="261333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6" name="Connecteur droit 195"/>
            <p:cNvCxnSpPr/>
            <p:nvPr/>
          </p:nvCxnSpPr>
          <p:spPr>
            <a:xfrm>
              <a:off x="4949639" y="261333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7" name="Connecteur droit 196"/>
            <p:cNvCxnSpPr/>
            <p:nvPr/>
          </p:nvCxnSpPr>
          <p:spPr>
            <a:xfrm>
              <a:off x="4988980" y="261366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8" name="Connecteur droit 197"/>
            <p:cNvCxnSpPr/>
            <p:nvPr/>
          </p:nvCxnSpPr>
          <p:spPr>
            <a:xfrm>
              <a:off x="5029029" y="261505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9" name="Connecteur droit 198"/>
            <p:cNvCxnSpPr/>
            <p:nvPr/>
          </p:nvCxnSpPr>
          <p:spPr>
            <a:xfrm>
              <a:off x="5071354" y="261468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0" name="Connecteur droit 199"/>
            <p:cNvCxnSpPr/>
            <p:nvPr/>
          </p:nvCxnSpPr>
          <p:spPr>
            <a:xfrm>
              <a:off x="5116660" y="261341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1" name="Connecteur droit 200"/>
            <p:cNvCxnSpPr/>
            <p:nvPr/>
          </p:nvCxnSpPr>
          <p:spPr>
            <a:xfrm>
              <a:off x="5158474" y="261472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2" name="Connecteur droit 201"/>
            <p:cNvCxnSpPr/>
            <p:nvPr/>
          </p:nvCxnSpPr>
          <p:spPr>
            <a:xfrm>
              <a:off x="5203780" y="261475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3" name="Connecteur droit 202"/>
            <p:cNvCxnSpPr/>
            <p:nvPr/>
          </p:nvCxnSpPr>
          <p:spPr>
            <a:xfrm>
              <a:off x="5240657" y="261541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4" name="Connecteur droit 203"/>
            <p:cNvCxnSpPr/>
            <p:nvPr/>
          </p:nvCxnSpPr>
          <p:spPr>
            <a:xfrm>
              <a:off x="5284602" y="261472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5" name="Connecteur droit 204"/>
            <p:cNvCxnSpPr/>
            <p:nvPr/>
          </p:nvCxnSpPr>
          <p:spPr>
            <a:xfrm>
              <a:off x="5375462" y="261532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6" name="Connecteur droit 205"/>
            <p:cNvCxnSpPr/>
            <p:nvPr/>
          </p:nvCxnSpPr>
          <p:spPr>
            <a:xfrm>
              <a:off x="5413089" y="261671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7" name="Connecteur droit 206"/>
            <p:cNvCxnSpPr/>
            <p:nvPr/>
          </p:nvCxnSpPr>
          <p:spPr>
            <a:xfrm>
              <a:off x="5457836" y="261593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8" name="Connecteur droit 207"/>
            <p:cNvCxnSpPr/>
            <p:nvPr/>
          </p:nvCxnSpPr>
          <p:spPr>
            <a:xfrm>
              <a:off x="5503142" y="261467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9" name="Connecteur droit 208"/>
            <p:cNvCxnSpPr/>
            <p:nvPr/>
          </p:nvCxnSpPr>
          <p:spPr>
            <a:xfrm>
              <a:off x="5544956" y="261499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0" name="Connecteur droit 209"/>
            <p:cNvCxnSpPr/>
            <p:nvPr/>
          </p:nvCxnSpPr>
          <p:spPr>
            <a:xfrm>
              <a:off x="5590262" y="261532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1" name="Connecteur droit 210"/>
            <p:cNvCxnSpPr/>
            <p:nvPr/>
          </p:nvCxnSpPr>
          <p:spPr>
            <a:xfrm>
              <a:off x="5633301" y="261817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2" name="Connecteur droit 211"/>
            <p:cNvCxnSpPr/>
            <p:nvPr/>
          </p:nvCxnSpPr>
          <p:spPr>
            <a:xfrm>
              <a:off x="5676640" y="261499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3" name="Connecteur droit 212"/>
            <p:cNvCxnSpPr/>
            <p:nvPr/>
          </p:nvCxnSpPr>
          <p:spPr>
            <a:xfrm>
              <a:off x="5717121" y="261499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4" name="Connecteur droit 213"/>
            <p:cNvCxnSpPr/>
            <p:nvPr/>
          </p:nvCxnSpPr>
          <p:spPr>
            <a:xfrm>
              <a:off x="5756462" y="261532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5" name="Connecteur droit 214"/>
            <p:cNvCxnSpPr/>
            <p:nvPr/>
          </p:nvCxnSpPr>
          <p:spPr>
            <a:xfrm>
              <a:off x="5796511" y="261671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6" name="Connecteur droit 215"/>
            <p:cNvCxnSpPr/>
            <p:nvPr/>
          </p:nvCxnSpPr>
          <p:spPr>
            <a:xfrm>
              <a:off x="5838836" y="261634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7" name="Connecteur droit 216"/>
            <p:cNvCxnSpPr/>
            <p:nvPr/>
          </p:nvCxnSpPr>
          <p:spPr>
            <a:xfrm>
              <a:off x="5884142" y="261507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8" name="Connecteur droit 217"/>
            <p:cNvCxnSpPr/>
            <p:nvPr/>
          </p:nvCxnSpPr>
          <p:spPr>
            <a:xfrm>
              <a:off x="5925956" y="261638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9" name="Connecteur droit 218"/>
            <p:cNvCxnSpPr/>
            <p:nvPr/>
          </p:nvCxnSpPr>
          <p:spPr>
            <a:xfrm>
              <a:off x="5971262" y="261641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0" name="Connecteur droit 219"/>
            <p:cNvCxnSpPr/>
            <p:nvPr/>
          </p:nvCxnSpPr>
          <p:spPr>
            <a:xfrm>
              <a:off x="6015282" y="261707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1" name="Connecteur droit 220"/>
            <p:cNvCxnSpPr/>
            <p:nvPr/>
          </p:nvCxnSpPr>
          <p:spPr>
            <a:xfrm>
              <a:off x="6054465" y="261638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2" name="Connecteur droit 221"/>
            <p:cNvCxnSpPr/>
            <p:nvPr/>
          </p:nvCxnSpPr>
          <p:spPr>
            <a:xfrm>
              <a:off x="6133074" y="261806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3" name="Connecteur droit 222"/>
            <p:cNvCxnSpPr/>
            <p:nvPr/>
          </p:nvCxnSpPr>
          <p:spPr>
            <a:xfrm>
              <a:off x="6170701" y="261945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>
              <a:off x="6215448" y="261867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5" name="Connecteur droit 224"/>
            <p:cNvCxnSpPr/>
            <p:nvPr/>
          </p:nvCxnSpPr>
          <p:spPr>
            <a:xfrm>
              <a:off x="6260754" y="261741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6" name="Connecteur droit 225"/>
            <p:cNvCxnSpPr/>
            <p:nvPr/>
          </p:nvCxnSpPr>
          <p:spPr>
            <a:xfrm>
              <a:off x="6302568" y="261773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7" name="Connecteur droit 226"/>
            <p:cNvCxnSpPr/>
            <p:nvPr/>
          </p:nvCxnSpPr>
          <p:spPr>
            <a:xfrm>
              <a:off x="6347874" y="261806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8" name="Connecteur droit 227"/>
            <p:cNvCxnSpPr/>
            <p:nvPr/>
          </p:nvCxnSpPr>
          <p:spPr>
            <a:xfrm>
              <a:off x="6390913" y="262091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9" name="Connecteur droit 228"/>
            <p:cNvCxnSpPr/>
            <p:nvPr/>
          </p:nvCxnSpPr>
          <p:spPr>
            <a:xfrm>
              <a:off x="6436633" y="261773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0" name="Connecteur droit 229"/>
            <p:cNvCxnSpPr/>
            <p:nvPr/>
          </p:nvCxnSpPr>
          <p:spPr>
            <a:xfrm>
              <a:off x="6474733" y="261773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1" name="Connecteur droit 230"/>
            <p:cNvCxnSpPr/>
            <p:nvPr/>
          </p:nvCxnSpPr>
          <p:spPr>
            <a:xfrm>
              <a:off x="6514074" y="261806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2" name="Connecteur droit 231"/>
            <p:cNvCxnSpPr/>
            <p:nvPr/>
          </p:nvCxnSpPr>
          <p:spPr>
            <a:xfrm>
              <a:off x="6554123" y="261945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3" name="Connecteur droit 232"/>
            <p:cNvCxnSpPr/>
            <p:nvPr/>
          </p:nvCxnSpPr>
          <p:spPr>
            <a:xfrm>
              <a:off x="6596448" y="261908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4" name="Connecteur droit 233"/>
            <p:cNvCxnSpPr/>
            <p:nvPr/>
          </p:nvCxnSpPr>
          <p:spPr>
            <a:xfrm>
              <a:off x="6641754" y="261781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5" name="Connecteur droit 234"/>
            <p:cNvCxnSpPr/>
            <p:nvPr/>
          </p:nvCxnSpPr>
          <p:spPr>
            <a:xfrm>
              <a:off x="6683568" y="261912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6" name="Connecteur droit 235"/>
            <p:cNvCxnSpPr/>
            <p:nvPr/>
          </p:nvCxnSpPr>
          <p:spPr>
            <a:xfrm>
              <a:off x="6728874" y="261915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7" name="Connecteur droit 236"/>
            <p:cNvCxnSpPr/>
            <p:nvPr/>
          </p:nvCxnSpPr>
          <p:spPr>
            <a:xfrm>
              <a:off x="6772894" y="261981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8" name="Connecteur droit 237"/>
            <p:cNvCxnSpPr/>
            <p:nvPr/>
          </p:nvCxnSpPr>
          <p:spPr>
            <a:xfrm>
              <a:off x="6814458" y="261912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81" name="Connecteur droit 280"/>
            <p:cNvCxnSpPr/>
            <p:nvPr/>
          </p:nvCxnSpPr>
          <p:spPr>
            <a:xfrm>
              <a:off x="8756489" y="261662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82" name="Connecteur droit 281"/>
            <p:cNvCxnSpPr/>
            <p:nvPr/>
          </p:nvCxnSpPr>
          <p:spPr>
            <a:xfrm>
              <a:off x="8791068" y="261695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83" name="Connecteur droit 282"/>
            <p:cNvCxnSpPr/>
            <p:nvPr/>
          </p:nvCxnSpPr>
          <p:spPr>
            <a:xfrm>
              <a:off x="8831117" y="261834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84" name="Connecteur droit 283"/>
            <p:cNvCxnSpPr/>
            <p:nvPr/>
          </p:nvCxnSpPr>
          <p:spPr>
            <a:xfrm>
              <a:off x="8878204" y="261796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85" name="Connecteur droit 284"/>
            <p:cNvCxnSpPr/>
            <p:nvPr/>
          </p:nvCxnSpPr>
          <p:spPr>
            <a:xfrm>
              <a:off x="8921129" y="261670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86" name="Connecteur droit 285"/>
            <p:cNvCxnSpPr/>
            <p:nvPr/>
          </p:nvCxnSpPr>
          <p:spPr>
            <a:xfrm>
              <a:off x="8958181" y="261800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87" name="Connecteur droit 286"/>
            <p:cNvCxnSpPr/>
            <p:nvPr/>
          </p:nvCxnSpPr>
          <p:spPr>
            <a:xfrm>
              <a:off x="9003487" y="261804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88" name="Connecteur droit 287"/>
            <p:cNvCxnSpPr/>
            <p:nvPr/>
          </p:nvCxnSpPr>
          <p:spPr>
            <a:xfrm>
              <a:off x="9047507" y="261870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89" name="Connecteur droit 288"/>
            <p:cNvCxnSpPr/>
            <p:nvPr/>
          </p:nvCxnSpPr>
          <p:spPr>
            <a:xfrm>
              <a:off x="9089071" y="261800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1" name="Connecteur droit 290"/>
            <p:cNvCxnSpPr/>
            <p:nvPr/>
          </p:nvCxnSpPr>
          <p:spPr>
            <a:xfrm>
              <a:off x="8455181" y="261990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2" name="Connecteur droit 291"/>
            <p:cNvCxnSpPr/>
            <p:nvPr/>
          </p:nvCxnSpPr>
          <p:spPr>
            <a:xfrm>
              <a:off x="8499928" y="261913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3" name="Connecteur droit 292"/>
            <p:cNvCxnSpPr/>
            <p:nvPr/>
          </p:nvCxnSpPr>
          <p:spPr>
            <a:xfrm>
              <a:off x="8545234" y="261786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4" name="Connecteur droit 293"/>
            <p:cNvCxnSpPr/>
            <p:nvPr/>
          </p:nvCxnSpPr>
          <p:spPr>
            <a:xfrm>
              <a:off x="8587048" y="261818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5" name="Connecteur droit 294"/>
            <p:cNvCxnSpPr/>
            <p:nvPr/>
          </p:nvCxnSpPr>
          <p:spPr>
            <a:xfrm>
              <a:off x="8629973" y="261851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6" name="Connecteur droit 295"/>
            <p:cNvCxnSpPr/>
            <p:nvPr/>
          </p:nvCxnSpPr>
          <p:spPr>
            <a:xfrm>
              <a:off x="8673012" y="262136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7" name="Connecteur droit 296"/>
            <p:cNvCxnSpPr/>
            <p:nvPr/>
          </p:nvCxnSpPr>
          <p:spPr>
            <a:xfrm>
              <a:off x="8716351" y="261818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8" name="Connecteur droit 297"/>
            <p:cNvCxnSpPr/>
            <p:nvPr/>
          </p:nvCxnSpPr>
          <p:spPr>
            <a:xfrm>
              <a:off x="9510250" y="261495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9" name="Connecteur droit 298"/>
            <p:cNvCxnSpPr/>
            <p:nvPr/>
          </p:nvCxnSpPr>
          <p:spPr>
            <a:xfrm>
              <a:off x="9549591" y="261528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0" name="Connecteur droit 299"/>
            <p:cNvCxnSpPr/>
            <p:nvPr/>
          </p:nvCxnSpPr>
          <p:spPr>
            <a:xfrm>
              <a:off x="9589640" y="261667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1" name="Connecteur droit 300"/>
            <p:cNvCxnSpPr/>
            <p:nvPr/>
          </p:nvCxnSpPr>
          <p:spPr>
            <a:xfrm>
              <a:off x="9631965" y="261630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2" name="Connecteur droit 301"/>
            <p:cNvCxnSpPr/>
            <p:nvPr/>
          </p:nvCxnSpPr>
          <p:spPr>
            <a:xfrm>
              <a:off x="9677271" y="261503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3" name="Connecteur droit 302"/>
            <p:cNvCxnSpPr/>
            <p:nvPr/>
          </p:nvCxnSpPr>
          <p:spPr>
            <a:xfrm>
              <a:off x="9719085" y="261634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4" name="Connecteur droit 303"/>
            <p:cNvCxnSpPr/>
            <p:nvPr/>
          </p:nvCxnSpPr>
          <p:spPr>
            <a:xfrm>
              <a:off x="9762010" y="261637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5" name="Connecteur droit 304"/>
            <p:cNvCxnSpPr/>
            <p:nvPr/>
          </p:nvCxnSpPr>
          <p:spPr>
            <a:xfrm>
              <a:off x="9806030" y="261703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6" name="Connecteur droit 305"/>
            <p:cNvCxnSpPr/>
            <p:nvPr/>
          </p:nvCxnSpPr>
          <p:spPr>
            <a:xfrm>
              <a:off x="9847594" y="261634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7" name="Connecteur droit 306"/>
            <p:cNvCxnSpPr/>
            <p:nvPr/>
          </p:nvCxnSpPr>
          <p:spPr>
            <a:xfrm>
              <a:off x="9176077" y="261685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8" name="Connecteur droit 307"/>
            <p:cNvCxnSpPr/>
            <p:nvPr/>
          </p:nvCxnSpPr>
          <p:spPr>
            <a:xfrm>
              <a:off x="9216085" y="261824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9" name="Connecteur droit 308"/>
            <p:cNvCxnSpPr/>
            <p:nvPr/>
          </p:nvCxnSpPr>
          <p:spPr>
            <a:xfrm>
              <a:off x="9256070" y="261746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0" name="Connecteur droit 309"/>
            <p:cNvCxnSpPr/>
            <p:nvPr/>
          </p:nvCxnSpPr>
          <p:spPr>
            <a:xfrm>
              <a:off x="9301376" y="261619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1" name="Connecteur droit 310"/>
            <p:cNvCxnSpPr/>
            <p:nvPr/>
          </p:nvCxnSpPr>
          <p:spPr>
            <a:xfrm>
              <a:off x="9343190" y="261652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2" name="Connecteur droit 311"/>
            <p:cNvCxnSpPr/>
            <p:nvPr/>
          </p:nvCxnSpPr>
          <p:spPr>
            <a:xfrm>
              <a:off x="9388496" y="261684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3" name="Connecteur droit 312"/>
            <p:cNvCxnSpPr/>
            <p:nvPr/>
          </p:nvCxnSpPr>
          <p:spPr>
            <a:xfrm>
              <a:off x="9429154" y="261969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4" name="Connecteur droit 313"/>
            <p:cNvCxnSpPr/>
            <p:nvPr/>
          </p:nvCxnSpPr>
          <p:spPr>
            <a:xfrm>
              <a:off x="9472493" y="261652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5" name="Connecteur droit 314"/>
            <p:cNvCxnSpPr/>
            <p:nvPr/>
          </p:nvCxnSpPr>
          <p:spPr>
            <a:xfrm>
              <a:off x="10267198" y="261185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6" name="Connecteur droit 315"/>
            <p:cNvCxnSpPr/>
            <p:nvPr/>
          </p:nvCxnSpPr>
          <p:spPr>
            <a:xfrm>
              <a:off x="10306539" y="261218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7" name="Connecteur droit 316"/>
            <p:cNvCxnSpPr/>
            <p:nvPr/>
          </p:nvCxnSpPr>
          <p:spPr>
            <a:xfrm>
              <a:off x="10348969" y="261357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8" name="Connecteur droit 317"/>
            <p:cNvCxnSpPr/>
            <p:nvPr/>
          </p:nvCxnSpPr>
          <p:spPr>
            <a:xfrm>
              <a:off x="10391294" y="261319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9" name="Connecteur droit 318"/>
            <p:cNvCxnSpPr/>
            <p:nvPr/>
          </p:nvCxnSpPr>
          <p:spPr>
            <a:xfrm>
              <a:off x="10436600" y="261193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0" name="Connecteur droit 319"/>
            <p:cNvCxnSpPr/>
            <p:nvPr/>
          </p:nvCxnSpPr>
          <p:spPr>
            <a:xfrm>
              <a:off x="10480795" y="261323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/>
            <p:nvPr/>
          </p:nvCxnSpPr>
          <p:spPr>
            <a:xfrm>
              <a:off x="10523720" y="261326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/>
            <p:nvPr/>
          </p:nvCxnSpPr>
          <p:spPr>
            <a:xfrm>
              <a:off x="10565359" y="261392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3" name="Connecteur droit 322"/>
            <p:cNvCxnSpPr/>
            <p:nvPr/>
          </p:nvCxnSpPr>
          <p:spPr>
            <a:xfrm>
              <a:off x="10606923" y="261323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4" name="Connecteur droit 323"/>
            <p:cNvCxnSpPr/>
            <p:nvPr/>
          </p:nvCxnSpPr>
          <p:spPr>
            <a:xfrm>
              <a:off x="9935406" y="261374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5" name="Connecteur droit 324"/>
            <p:cNvCxnSpPr/>
            <p:nvPr/>
          </p:nvCxnSpPr>
          <p:spPr>
            <a:xfrm>
              <a:off x="9973033" y="261513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6" name="Connecteur droit 325"/>
            <p:cNvCxnSpPr/>
            <p:nvPr/>
          </p:nvCxnSpPr>
          <p:spPr>
            <a:xfrm>
              <a:off x="10017780" y="261435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7" name="Connecteur droit 326"/>
            <p:cNvCxnSpPr/>
            <p:nvPr/>
          </p:nvCxnSpPr>
          <p:spPr>
            <a:xfrm>
              <a:off x="10063086" y="261309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8" name="Connecteur droit 327"/>
            <p:cNvCxnSpPr/>
            <p:nvPr/>
          </p:nvCxnSpPr>
          <p:spPr>
            <a:xfrm>
              <a:off x="10104900" y="261341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9" name="Connecteur droit 328"/>
            <p:cNvCxnSpPr/>
            <p:nvPr/>
          </p:nvCxnSpPr>
          <p:spPr>
            <a:xfrm>
              <a:off x="10150206" y="261373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0" name="Connecteur droit 329"/>
            <p:cNvCxnSpPr/>
            <p:nvPr/>
          </p:nvCxnSpPr>
          <p:spPr>
            <a:xfrm>
              <a:off x="10193245" y="261659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1" name="Connecteur droit 330"/>
            <p:cNvCxnSpPr/>
            <p:nvPr/>
          </p:nvCxnSpPr>
          <p:spPr>
            <a:xfrm>
              <a:off x="10231822" y="261341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2" name="Connecteur droit 331"/>
            <p:cNvCxnSpPr/>
            <p:nvPr/>
          </p:nvCxnSpPr>
          <p:spPr>
            <a:xfrm>
              <a:off x="11031392" y="261444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3" name="Connecteur droit 332"/>
            <p:cNvCxnSpPr/>
            <p:nvPr/>
          </p:nvCxnSpPr>
          <p:spPr>
            <a:xfrm>
              <a:off x="11070733" y="261477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4" name="Connecteur droit 333"/>
            <p:cNvCxnSpPr/>
            <p:nvPr/>
          </p:nvCxnSpPr>
          <p:spPr>
            <a:xfrm>
              <a:off x="11110782" y="261616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5" name="Connecteur droit 334"/>
            <p:cNvCxnSpPr/>
            <p:nvPr/>
          </p:nvCxnSpPr>
          <p:spPr>
            <a:xfrm>
              <a:off x="11153107" y="261579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6" name="Connecteur droit 335"/>
            <p:cNvCxnSpPr/>
            <p:nvPr/>
          </p:nvCxnSpPr>
          <p:spPr>
            <a:xfrm>
              <a:off x="11198413" y="261452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7" name="Connecteur droit 336"/>
            <p:cNvCxnSpPr/>
            <p:nvPr/>
          </p:nvCxnSpPr>
          <p:spPr>
            <a:xfrm>
              <a:off x="11240227" y="261583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8" name="Connecteur droit 337"/>
            <p:cNvCxnSpPr/>
            <p:nvPr/>
          </p:nvCxnSpPr>
          <p:spPr>
            <a:xfrm>
              <a:off x="11285533" y="261586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9" name="Connecteur droit 338"/>
            <p:cNvCxnSpPr/>
            <p:nvPr/>
          </p:nvCxnSpPr>
          <p:spPr>
            <a:xfrm>
              <a:off x="11329553" y="261652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0" name="Connecteur droit 339"/>
            <p:cNvCxnSpPr/>
            <p:nvPr/>
          </p:nvCxnSpPr>
          <p:spPr>
            <a:xfrm>
              <a:off x="11371117" y="261583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1" name="Connecteur droit 340"/>
            <p:cNvCxnSpPr/>
            <p:nvPr/>
          </p:nvCxnSpPr>
          <p:spPr>
            <a:xfrm>
              <a:off x="10699600" y="261634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2" name="Connecteur droit 341"/>
            <p:cNvCxnSpPr/>
            <p:nvPr/>
          </p:nvCxnSpPr>
          <p:spPr>
            <a:xfrm>
              <a:off x="10737227" y="261773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3" name="Connecteur droit 342"/>
            <p:cNvCxnSpPr/>
            <p:nvPr/>
          </p:nvCxnSpPr>
          <p:spPr>
            <a:xfrm>
              <a:off x="10781974" y="261695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4" name="Connecteur droit 343"/>
            <p:cNvCxnSpPr/>
            <p:nvPr/>
          </p:nvCxnSpPr>
          <p:spPr>
            <a:xfrm>
              <a:off x="10827280" y="261568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5" name="Connecteur droit 344"/>
            <p:cNvCxnSpPr/>
            <p:nvPr/>
          </p:nvCxnSpPr>
          <p:spPr>
            <a:xfrm>
              <a:off x="10869094" y="261601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6" name="Connecteur droit 345"/>
            <p:cNvCxnSpPr/>
            <p:nvPr/>
          </p:nvCxnSpPr>
          <p:spPr>
            <a:xfrm>
              <a:off x="10914400" y="261633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7" name="Connecteur droit 346"/>
            <p:cNvCxnSpPr/>
            <p:nvPr/>
          </p:nvCxnSpPr>
          <p:spPr>
            <a:xfrm>
              <a:off x="10957439" y="261918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8" name="Connecteur droit 347"/>
            <p:cNvCxnSpPr/>
            <p:nvPr/>
          </p:nvCxnSpPr>
          <p:spPr>
            <a:xfrm>
              <a:off x="10996016" y="261601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49" name="Image 348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61454" y="2605575"/>
              <a:ext cx="748800" cy="457200"/>
            </a:xfrm>
            <a:prstGeom prst="rect">
              <a:avLst/>
            </a:prstGeom>
          </p:spPr>
        </p:pic>
        <p:cxnSp>
          <p:nvCxnSpPr>
            <p:cNvPr id="350" name="Connecteur droit 349"/>
            <p:cNvCxnSpPr/>
            <p:nvPr/>
          </p:nvCxnSpPr>
          <p:spPr>
            <a:xfrm>
              <a:off x="6893077" y="261791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1" name="Connecteur droit 350"/>
            <p:cNvCxnSpPr/>
            <p:nvPr/>
          </p:nvCxnSpPr>
          <p:spPr>
            <a:xfrm>
              <a:off x="6930704" y="261931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2" name="Connecteur droit 351"/>
            <p:cNvCxnSpPr/>
            <p:nvPr/>
          </p:nvCxnSpPr>
          <p:spPr>
            <a:xfrm>
              <a:off x="6975451" y="261853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3" name="Connecteur droit 352"/>
            <p:cNvCxnSpPr/>
            <p:nvPr/>
          </p:nvCxnSpPr>
          <p:spPr>
            <a:xfrm>
              <a:off x="7020757" y="261726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4" name="Connecteur droit 353"/>
            <p:cNvCxnSpPr/>
            <p:nvPr/>
          </p:nvCxnSpPr>
          <p:spPr>
            <a:xfrm>
              <a:off x="7062571" y="261759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5" name="Connecteur droit 354"/>
            <p:cNvCxnSpPr/>
            <p:nvPr/>
          </p:nvCxnSpPr>
          <p:spPr>
            <a:xfrm>
              <a:off x="7107877" y="261791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6" name="Connecteur droit 355"/>
            <p:cNvCxnSpPr/>
            <p:nvPr/>
          </p:nvCxnSpPr>
          <p:spPr>
            <a:xfrm>
              <a:off x="7150916" y="262076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7" name="Connecteur droit 356"/>
            <p:cNvCxnSpPr/>
            <p:nvPr/>
          </p:nvCxnSpPr>
          <p:spPr>
            <a:xfrm>
              <a:off x="7196636" y="261759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8" name="Connecteur droit 357"/>
            <p:cNvCxnSpPr/>
            <p:nvPr/>
          </p:nvCxnSpPr>
          <p:spPr>
            <a:xfrm>
              <a:off x="7234736" y="261759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9" name="Connecteur droit 358"/>
            <p:cNvCxnSpPr/>
            <p:nvPr/>
          </p:nvCxnSpPr>
          <p:spPr>
            <a:xfrm>
              <a:off x="7274077" y="261791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/>
          </p:nvCxnSpPr>
          <p:spPr>
            <a:xfrm>
              <a:off x="7314126" y="261931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1" name="Connecteur droit 360"/>
            <p:cNvCxnSpPr/>
            <p:nvPr/>
          </p:nvCxnSpPr>
          <p:spPr>
            <a:xfrm>
              <a:off x="7356451" y="261893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2" name="Connecteur droit 361"/>
            <p:cNvCxnSpPr/>
            <p:nvPr/>
          </p:nvCxnSpPr>
          <p:spPr>
            <a:xfrm>
              <a:off x="7401757" y="261766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3" name="Connecteur droit 362"/>
            <p:cNvCxnSpPr/>
            <p:nvPr/>
          </p:nvCxnSpPr>
          <p:spPr>
            <a:xfrm>
              <a:off x="7443571" y="261897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4" name="Connecteur droit 363"/>
            <p:cNvCxnSpPr/>
            <p:nvPr/>
          </p:nvCxnSpPr>
          <p:spPr>
            <a:xfrm>
              <a:off x="7488877" y="261900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5" name="Connecteur droit 364"/>
            <p:cNvCxnSpPr/>
            <p:nvPr/>
          </p:nvCxnSpPr>
          <p:spPr>
            <a:xfrm>
              <a:off x="7532897" y="261966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6" name="Connecteur droit 365"/>
            <p:cNvCxnSpPr/>
            <p:nvPr/>
          </p:nvCxnSpPr>
          <p:spPr>
            <a:xfrm>
              <a:off x="7574461" y="261897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67" name="Image 366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22482" y="2602653"/>
              <a:ext cx="748800" cy="457200"/>
            </a:xfrm>
            <a:prstGeom prst="rect">
              <a:avLst/>
            </a:prstGeom>
          </p:spPr>
        </p:pic>
        <p:cxnSp>
          <p:nvCxnSpPr>
            <p:cNvPr id="368" name="Connecteur droit 367"/>
            <p:cNvCxnSpPr/>
            <p:nvPr/>
          </p:nvCxnSpPr>
          <p:spPr>
            <a:xfrm>
              <a:off x="7654105" y="261737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9" name="Connecteur droit 368"/>
            <p:cNvCxnSpPr/>
            <p:nvPr/>
          </p:nvCxnSpPr>
          <p:spPr>
            <a:xfrm>
              <a:off x="7691732" y="261876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0" name="Connecteur droit 369"/>
            <p:cNvCxnSpPr/>
            <p:nvPr/>
          </p:nvCxnSpPr>
          <p:spPr>
            <a:xfrm>
              <a:off x="7736479" y="261799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1" name="Connecteur droit 370"/>
            <p:cNvCxnSpPr/>
            <p:nvPr/>
          </p:nvCxnSpPr>
          <p:spPr>
            <a:xfrm>
              <a:off x="7781785" y="261672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2" name="Connecteur droit 371"/>
            <p:cNvCxnSpPr/>
            <p:nvPr/>
          </p:nvCxnSpPr>
          <p:spPr>
            <a:xfrm>
              <a:off x="7823599" y="261704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3" name="Connecteur droit 372"/>
            <p:cNvCxnSpPr/>
            <p:nvPr/>
          </p:nvCxnSpPr>
          <p:spPr>
            <a:xfrm>
              <a:off x="7868905" y="261737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4" name="Connecteur droit 373"/>
            <p:cNvCxnSpPr/>
            <p:nvPr/>
          </p:nvCxnSpPr>
          <p:spPr>
            <a:xfrm>
              <a:off x="7911944" y="262022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5" name="Connecteur droit 374"/>
            <p:cNvCxnSpPr/>
            <p:nvPr/>
          </p:nvCxnSpPr>
          <p:spPr>
            <a:xfrm>
              <a:off x="7955283" y="261704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6" name="Connecteur droit 375"/>
            <p:cNvCxnSpPr/>
            <p:nvPr/>
          </p:nvCxnSpPr>
          <p:spPr>
            <a:xfrm>
              <a:off x="7995764" y="261704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7" name="Connecteur droit 376"/>
            <p:cNvCxnSpPr/>
            <p:nvPr/>
          </p:nvCxnSpPr>
          <p:spPr>
            <a:xfrm>
              <a:off x="8035105" y="261737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8" name="Connecteur droit 377"/>
            <p:cNvCxnSpPr/>
            <p:nvPr/>
          </p:nvCxnSpPr>
          <p:spPr>
            <a:xfrm>
              <a:off x="8075154" y="261876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9" name="Connecteur droit 378"/>
            <p:cNvCxnSpPr/>
            <p:nvPr/>
          </p:nvCxnSpPr>
          <p:spPr>
            <a:xfrm>
              <a:off x="8117479" y="261839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80" name="Connecteur droit 379"/>
            <p:cNvCxnSpPr/>
            <p:nvPr/>
          </p:nvCxnSpPr>
          <p:spPr>
            <a:xfrm>
              <a:off x="8162785" y="261712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81" name="Connecteur droit 380"/>
            <p:cNvCxnSpPr/>
            <p:nvPr/>
          </p:nvCxnSpPr>
          <p:spPr>
            <a:xfrm>
              <a:off x="8204599" y="261843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82" name="Connecteur droit 381"/>
            <p:cNvCxnSpPr/>
            <p:nvPr/>
          </p:nvCxnSpPr>
          <p:spPr>
            <a:xfrm>
              <a:off x="8249905" y="261846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83" name="Connecteur droit 382"/>
            <p:cNvCxnSpPr/>
            <p:nvPr/>
          </p:nvCxnSpPr>
          <p:spPr>
            <a:xfrm>
              <a:off x="8293925" y="261912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84" name="Connecteur droit 383"/>
            <p:cNvCxnSpPr/>
            <p:nvPr/>
          </p:nvCxnSpPr>
          <p:spPr>
            <a:xfrm>
              <a:off x="8335489" y="261843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85" name="Connecteur droit 384"/>
            <p:cNvCxnSpPr/>
            <p:nvPr/>
          </p:nvCxnSpPr>
          <p:spPr>
            <a:xfrm>
              <a:off x="8414700" y="261594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86" name="Connecteur droit 385"/>
            <p:cNvCxnSpPr/>
            <p:nvPr/>
          </p:nvCxnSpPr>
          <p:spPr>
            <a:xfrm>
              <a:off x="2403963" y="305488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87" name="Connecteur droit 386"/>
            <p:cNvCxnSpPr/>
            <p:nvPr/>
          </p:nvCxnSpPr>
          <p:spPr>
            <a:xfrm>
              <a:off x="2508738" y="305488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88" name="Connecteur droit 387"/>
            <p:cNvCxnSpPr/>
            <p:nvPr/>
          </p:nvCxnSpPr>
          <p:spPr>
            <a:xfrm>
              <a:off x="2614841" y="305479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89" name="Connecteur droit 388"/>
            <p:cNvCxnSpPr/>
            <p:nvPr/>
          </p:nvCxnSpPr>
          <p:spPr>
            <a:xfrm>
              <a:off x="2726630" y="305271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90" name="Connecteur droit 389"/>
            <p:cNvCxnSpPr/>
            <p:nvPr/>
          </p:nvCxnSpPr>
          <p:spPr>
            <a:xfrm>
              <a:off x="2831405" y="305906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91" name="Connecteur droit 390"/>
            <p:cNvCxnSpPr/>
            <p:nvPr/>
          </p:nvCxnSpPr>
          <p:spPr>
            <a:xfrm>
              <a:off x="2939614" y="305769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92" name="Connecteur droit 391"/>
            <p:cNvCxnSpPr/>
            <p:nvPr/>
          </p:nvCxnSpPr>
          <p:spPr>
            <a:xfrm>
              <a:off x="3159613" y="305624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93" name="Connecteur droit 392"/>
            <p:cNvCxnSpPr/>
            <p:nvPr/>
          </p:nvCxnSpPr>
          <p:spPr>
            <a:xfrm>
              <a:off x="3264388" y="305624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94" name="Connecteur droit 393"/>
            <p:cNvCxnSpPr/>
            <p:nvPr/>
          </p:nvCxnSpPr>
          <p:spPr>
            <a:xfrm>
              <a:off x="3370491" y="305615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95" name="Connecteur droit 394"/>
            <p:cNvCxnSpPr/>
            <p:nvPr/>
          </p:nvCxnSpPr>
          <p:spPr>
            <a:xfrm>
              <a:off x="3479105" y="305725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96" name="Connecteur droit 395"/>
            <p:cNvCxnSpPr/>
            <p:nvPr/>
          </p:nvCxnSpPr>
          <p:spPr>
            <a:xfrm>
              <a:off x="3587055" y="305725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97" name="Connecteur droit 396"/>
            <p:cNvCxnSpPr/>
            <p:nvPr/>
          </p:nvCxnSpPr>
          <p:spPr>
            <a:xfrm>
              <a:off x="3695264" y="305906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98" name="Connecteur droit 397"/>
            <p:cNvCxnSpPr/>
            <p:nvPr/>
          </p:nvCxnSpPr>
          <p:spPr>
            <a:xfrm>
              <a:off x="3929592" y="304989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99" name="Connecteur droit 398"/>
            <p:cNvCxnSpPr/>
            <p:nvPr/>
          </p:nvCxnSpPr>
          <p:spPr>
            <a:xfrm>
              <a:off x="4034367" y="304989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0" name="Connecteur droit 399"/>
            <p:cNvCxnSpPr/>
            <p:nvPr/>
          </p:nvCxnSpPr>
          <p:spPr>
            <a:xfrm>
              <a:off x="4140470" y="304980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1" name="Connecteur droit 400"/>
            <p:cNvCxnSpPr/>
            <p:nvPr/>
          </p:nvCxnSpPr>
          <p:spPr>
            <a:xfrm>
              <a:off x="4249084" y="305090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2" name="Connecteur droit 401"/>
            <p:cNvCxnSpPr/>
            <p:nvPr/>
          </p:nvCxnSpPr>
          <p:spPr>
            <a:xfrm>
              <a:off x="4357034" y="305090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3" name="Connecteur droit 402"/>
            <p:cNvCxnSpPr/>
            <p:nvPr/>
          </p:nvCxnSpPr>
          <p:spPr>
            <a:xfrm>
              <a:off x="4465243" y="305271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4" name="Connecteur droit 403"/>
            <p:cNvCxnSpPr/>
            <p:nvPr/>
          </p:nvCxnSpPr>
          <p:spPr>
            <a:xfrm>
              <a:off x="4679606" y="305833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5" name="Connecteur droit 404"/>
            <p:cNvCxnSpPr/>
            <p:nvPr/>
          </p:nvCxnSpPr>
          <p:spPr>
            <a:xfrm>
              <a:off x="4784381" y="305833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6" name="Connecteur droit 405"/>
            <p:cNvCxnSpPr/>
            <p:nvPr/>
          </p:nvCxnSpPr>
          <p:spPr>
            <a:xfrm>
              <a:off x="4890484" y="305824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7" name="Connecteur droit 406"/>
            <p:cNvCxnSpPr/>
            <p:nvPr/>
          </p:nvCxnSpPr>
          <p:spPr>
            <a:xfrm>
              <a:off x="4999098" y="305933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8" name="Connecteur droit 407"/>
            <p:cNvCxnSpPr/>
            <p:nvPr/>
          </p:nvCxnSpPr>
          <p:spPr>
            <a:xfrm>
              <a:off x="5107048" y="305933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9" name="Connecteur droit 408"/>
            <p:cNvCxnSpPr/>
            <p:nvPr/>
          </p:nvCxnSpPr>
          <p:spPr>
            <a:xfrm>
              <a:off x="5215257" y="306114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10" name="Connecteur droit 409"/>
            <p:cNvCxnSpPr/>
            <p:nvPr/>
          </p:nvCxnSpPr>
          <p:spPr>
            <a:xfrm>
              <a:off x="5447043" y="305542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11" name="Connecteur droit 410"/>
            <p:cNvCxnSpPr/>
            <p:nvPr/>
          </p:nvCxnSpPr>
          <p:spPr>
            <a:xfrm>
              <a:off x="5551818" y="305542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12" name="Connecteur droit 411"/>
            <p:cNvCxnSpPr/>
            <p:nvPr/>
          </p:nvCxnSpPr>
          <p:spPr>
            <a:xfrm>
              <a:off x="5657921" y="305534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13" name="Connecteur droit 412"/>
            <p:cNvCxnSpPr/>
            <p:nvPr/>
          </p:nvCxnSpPr>
          <p:spPr>
            <a:xfrm>
              <a:off x="5766535" y="305643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14" name="Connecteur droit 413"/>
            <p:cNvCxnSpPr/>
            <p:nvPr/>
          </p:nvCxnSpPr>
          <p:spPr>
            <a:xfrm>
              <a:off x="5874485" y="305643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15" name="Connecteur droit 414"/>
            <p:cNvCxnSpPr/>
            <p:nvPr/>
          </p:nvCxnSpPr>
          <p:spPr>
            <a:xfrm>
              <a:off x="5982694" y="305824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16" name="Connecteur droit 415"/>
            <p:cNvCxnSpPr/>
            <p:nvPr/>
          </p:nvCxnSpPr>
          <p:spPr>
            <a:xfrm>
              <a:off x="6206917" y="305624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17" name="Connecteur droit 416"/>
            <p:cNvCxnSpPr/>
            <p:nvPr/>
          </p:nvCxnSpPr>
          <p:spPr>
            <a:xfrm>
              <a:off x="6311692" y="305624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18" name="Connecteur droit 417"/>
            <p:cNvCxnSpPr/>
            <p:nvPr/>
          </p:nvCxnSpPr>
          <p:spPr>
            <a:xfrm>
              <a:off x="6417795" y="305615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19" name="Connecteur droit 418"/>
            <p:cNvCxnSpPr/>
            <p:nvPr/>
          </p:nvCxnSpPr>
          <p:spPr>
            <a:xfrm>
              <a:off x="6526409" y="305725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0" name="Connecteur droit 419"/>
            <p:cNvCxnSpPr/>
            <p:nvPr/>
          </p:nvCxnSpPr>
          <p:spPr>
            <a:xfrm>
              <a:off x="6634359" y="305725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1" name="Connecteur droit 420"/>
            <p:cNvCxnSpPr/>
            <p:nvPr/>
          </p:nvCxnSpPr>
          <p:spPr>
            <a:xfrm>
              <a:off x="6742568" y="305906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2" name="Connecteur droit 421"/>
            <p:cNvCxnSpPr/>
            <p:nvPr/>
          </p:nvCxnSpPr>
          <p:spPr>
            <a:xfrm>
              <a:off x="6967539" y="305542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3" name="Connecteur droit 422"/>
            <p:cNvCxnSpPr/>
            <p:nvPr/>
          </p:nvCxnSpPr>
          <p:spPr>
            <a:xfrm>
              <a:off x="7072314" y="305542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4" name="Connecteur droit 423"/>
            <p:cNvCxnSpPr/>
            <p:nvPr/>
          </p:nvCxnSpPr>
          <p:spPr>
            <a:xfrm>
              <a:off x="7178417" y="305534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5" name="Connecteur droit 424"/>
            <p:cNvCxnSpPr/>
            <p:nvPr/>
          </p:nvCxnSpPr>
          <p:spPr>
            <a:xfrm>
              <a:off x="7287031" y="305643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6" name="Connecteur droit 425"/>
            <p:cNvCxnSpPr/>
            <p:nvPr/>
          </p:nvCxnSpPr>
          <p:spPr>
            <a:xfrm>
              <a:off x="7394981" y="305643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7" name="Connecteur droit 426"/>
            <p:cNvCxnSpPr/>
            <p:nvPr/>
          </p:nvCxnSpPr>
          <p:spPr>
            <a:xfrm>
              <a:off x="7503190" y="305824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8" name="Connecteur droit 427"/>
            <p:cNvCxnSpPr/>
            <p:nvPr/>
          </p:nvCxnSpPr>
          <p:spPr>
            <a:xfrm>
              <a:off x="7724444" y="305515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9" name="Connecteur droit 428"/>
            <p:cNvCxnSpPr/>
            <p:nvPr/>
          </p:nvCxnSpPr>
          <p:spPr>
            <a:xfrm>
              <a:off x="7829219" y="305515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0" name="Connecteur droit 429"/>
            <p:cNvCxnSpPr/>
            <p:nvPr/>
          </p:nvCxnSpPr>
          <p:spPr>
            <a:xfrm>
              <a:off x="7935322" y="305506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1" name="Connecteur droit 430"/>
            <p:cNvCxnSpPr/>
            <p:nvPr/>
          </p:nvCxnSpPr>
          <p:spPr>
            <a:xfrm>
              <a:off x="8043936" y="305615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2" name="Connecteur droit 431"/>
            <p:cNvCxnSpPr/>
            <p:nvPr/>
          </p:nvCxnSpPr>
          <p:spPr>
            <a:xfrm>
              <a:off x="8151886" y="305615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3" name="Connecteur droit 432"/>
            <p:cNvCxnSpPr/>
            <p:nvPr/>
          </p:nvCxnSpPr>
          <p:spPr>
            <a:xfrm>
              <a:off x="8260095" y="305797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4" name="Connecteur droit 433"/>
            <p:cNvCxnSpPr/>
            <p:nvPr/>
          </p:nvCxnSpPr>
          <p:spPr>
            <a:xfrm>
              <a:off x="8477361" y="305542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5" name="Connecteur droit 434"/>
            <p:cNvCxnSpPr/>
            <p:nvPr/>
          </p:nvCxnSpPr>
          <p:spPr>
            <a:xfrm>
              <a:off x="8582136" y="305542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6" name="Connecteur droit 435"/>
            <p:cNvCxnSpPr/>
            <p:nvPr/>
          </p:nvCxnSpPr>
          <p:spPr>
            <a:xfrm>
              <a:off x="8688239" y="305534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7" name="Connecteur droit 436"/>
            <p:cNvCxnSpPr/>
            <p:nvPr/>
          </p:nvCxnSpPr>
          <p:spPr>
            <a:xfrm>
              <a:off x="8796853" y="305643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8" name="Connecteur droit 437"/>
            <p:cNvCxnSpPr/>
            <p:nvPr/>
          </p:nvCxnSpPr>
          <p:spPr>
            <a:xfrm>
              <a:off x="8904803" y="305643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9" name="Connecteur droit 438"/>
            <p:cNvCxnSpPr/>
            <p:nvPr/>
          </p:nvCxnSpPr>
          <p:spPr>
            <a:xfrm>
              <a:off x="9013012" y="305824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40" name="Connecteur droit 439"/>
            <p:cNvCxnSpPr/>
            <p:nvPr/>
          </p:nvCxnSpPr>
          <p:spPr>
            <a:xfrm>
              <a:off x="9247341" y="305401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41" name="Connecteur droit 440"/>
            <p:cNvCxnSpPr/>
            <p:nvPr/>
          </p:nvCxnSpPr>
          <p:spPr>
            <a:xfrm>
              <a:off x="9352116" y="305401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42" name="Connecteur droit 441"/>
            <p:cNvCxnSpPr/>
            <p:nvPr/>
          </p:nvCxnSpPr>
          <p:spPr>
            <a:xfrm>
              <a:off x="9458219" y="305393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43" name="Connecteur droit 442"/>
            <p:cNvCxnSpPr/>
            <p:nvPr/>
          </p:nvCxnSpPr>
          <p:spPr>
            <a:xfrm>
              <a:off x="9566833" y="305502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44" name="Connecteur droit 443"/>
            <p:cNvCxnSpPr/>
            <p:nvPr/>
          </p:nvCxnSpPr>
          <p:spPr>
            <a:xfrm>
              <a:off x="9674783" y="305502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45" name="Connecteur droit 444"/>
            <p:cNvCxnSpPr/>
            <p:nvPr/>
          </p:nvCxnSpPr>
          <p:spPr>
            <a:xfrm>
              <a:off x="9782992" y="305683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46" name="Connecteur droit 445"/>
            <p:cNvCxnSpPr/>
            <p:nvPr/>
          </p:nvCxnSpPr>
          <p:spPr>
            <a:xfrm>
              <a:off x="10007483" y="305217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47" name="Connecteur droit 446"/>
            <p:cNvCxnSpPr/>
            <p:nvPr/>
          </p:nvCxnSpPr>
          <p:spPr>
            <a:xfrm>
              <a:off x="10112258" y="305217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48" name="Connecteur droit 447"/>
            <p:cNvCxnSpPr/>
            <p:nvPr/>
          </p:nvCxnSpPr>
          <p:spPr>
            <a:xfrm>
              <a:off x="10218361" y="305208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49" name="Connecteur droit 448"/>
            <p:cNvCxnSpPr/>
            <p:nvPr/>
          </p:nvCxnSpPr>
          <p:spPr>
            <a:xfrm>
              <a:off x="10326975" y="305317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50" name="Connecteur droit 449"/>
            <p:cNvCxnSpPr/>
            <p:nvPr/>
          </p:nvCxnSpPr>
          <p:spPr>
            <a:xfrm>
              <a:off x="10434925" y="305317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51" name="Connecteur droit 450"/>
            <p:cNvCxnSpPr/>
            <p:nvPr/>
          </p:nvCxnSpPr>
          <p:spPr>
            <a:xfrm>
              <a:off x="10543134" y="305498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52" name="Connecteur droit 451"/>
            <p:cNvCxnSpPr/>
            <p:nvPr/>
          </p:nvCxnSpPr>
          <p:spPr>
            <a:xfrm>
              <a:off x="10765757" y="305719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53" name="Connecteur droit 452"/>
            <p:cNvCxnSpPr/>
            <p:nvPr/>
          </p:nvCxnSpPr>
          <p:spPr>
            <a:xfrm>
              <a:off x="10870532" y="305719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54" name="Connecteur droit 453"/>
            <p:cNvCxnSpPr/>
            <p:nvPr/>
          </p:nvCxnSpPr>
          <p:spPr>
            <a:xfrm>
              <a:off x="10976635" y="305710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55" name="Connecteur droit 454"/>
            <p:cNvCxnSpPr/>
            <p:nvPr/>
          </p:nvCxnSpPr>
          <p:spPr>
            <a:xfrm>
              <a:off x="11085249" y="305819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56" name="Connecteur droit 455"/>
            <p:cNvCxnSpPr/>
            <p:nvPr/>
          </p:nvCxnSpPr>
          <p:spPr>
            <a:xfrm>
              <a:off x="11193199" y="305819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57" name="Connecteur droit 456"/>
            <p:cNvCxnSpPr/>
            <p:nvPr/>
          </p:nvCxnSpPr>
          <p:spPr>
            <a:xfrm>
              <a:off x="11301408" y="306000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0" name="Connecteur droit 469"/>
            <p:cNvCxnSpPr/>
            <p:nvPr/>
          </p:nvCxnSpPr>
          <p:spPr>
            <a:xfrm>
              <a:off x="2546849" y="348976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1" name="Connecteur droit 470"/>
            <p:cNvCxnSpPr/>
            <p:nvPr/>
          </p:nvCxnSpPr>
          <p:spPr>
            <a:xfrm>
              <a:off x="2797663" y="348815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3" name="Connecteur droit 472"/>
            <p:cNvCxnSpPr/>
            <p:nvPr/>
          </p:nvCxnSpPr>
          <p:spPr>
            <a:xfrm>
              <a:off x="3298827" y="349454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4" name="Connecteur droit 473"/>
            <p:cNvCxnSpPr/>
            <p:nvPr/>
          </p:nvCxnSpPr>
          <p:spPr>
            <a:xfrm>
              <a:off x="3549641" y="349294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5" name="Connecteur droit 474"/>
            <p:cNvCxnSpPr/>
            <p:nvPr/>
          </p:nvCxnSpPr>
          <p:spPr>
            <a:xfrm>
              <a:off x="4066300" y="349454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6" name="Connecteur droit 475"/>
            <p:cNvCxnSpPr/>
            <p:nvPr/>
          </p:nvCxnSpPr>
          <p:spPr>
            <a:xfrm>
              <a:off x="4317114" y="349294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7" name="Connecteur droit 476"/>
            <p:cNvCxnSpPr/>
            <p:nvPr/>
          </p:nvCxnSpPr>
          <p:spPr>
            <a:xfrm>
              <a:off x="4837874" y="349270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8" name="Connecteur droit 477"/>
            <p:cNvCxnSpPr/>
            <p:nvPr/>
          </p:nvCxnSpPr>
          <p:spPr>
            <a:xfrm>
              <a:off x="5092360" y="349110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9" name="Connecteur droit 478"/>
            <p:cNvCxnSpPr/>
            <p:nvPr/>
          </p:nvCxnSpPr>
          <p:spPr>
            <a:xfrm>
              <a:off x="5581318" y="349614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80" name="Connecteur droit 479"/>
            <p:cNvCxnSpPr/>
            <p:nvPr/>
          </p:nvCxnSpPr>
          <p:spPr>
            <a:xfrm>
              <a:off x="5835804" y="349454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81" name="Connecteur droit 480"/>
            <p:cNvCxnSpPr/>
            <p:nvPr/>
          </p:nvCxnSpPr>
          <p:spPr>
            <a:xfrm>
              <a:off x="6336990" y="350189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82" name="Connecteur droit 481"/>
            <p:cNvCxnSpPr/>
            <p:nvPr/>
          </p:nvCxnSpPr>
          <p:spPr>
            <a:xfrm>
              <a:off x="6591476" y="350028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83" name="Connecteur droit 482"/>
            <p:cNvCxnSpPr/>
            <p:nvPr/>
          </p:nvCxnSpPr>
          <p:spPr>
            <a:xfrm>
              <a:off x="7103520" y="348976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84" name="Connecteur droit 483"/>
            <p:cNvCxnSpPr/>
            <p:nvPr/>
          </p:nvCxnSpPr>
          <p:spPr>
            <a:xfrm>
              <a:off x="7358006" y="348815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85" name="Connecteur droit 484"/>
            <p:cNvCxnSpPr/>
            <p:nvPr/>
          </p:nvCxnSpPr>
          <p:spPr>
            <a:xfrm>
              <a:off x="7866665" y="349821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86" name="Connecteur droit 485"/>
            <p:cNvCxnSpPr/>
            <p:nvPr/>
          </p:nvCxnSpPr>
          <p:spPr>
            <a:xfrm>
              <a:off x="8121151" y="349661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87" name="Connecteur droit 486"/>
            <p:cNvCxnSpPr/>
            <p:nvPr/>
          </p:nvCxnSpPr>
          <p:spPr>
            <a:xfrm>
              <a:off x="8627390" y="350254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88" name="Connecteur droit 487"/>
            <p:cNvCxnSpPr/>
            <p:nvPr/>
          </p:nvCxnSpPr>
          <p:spPr>
            <a:xfrm>
              <a:off x="8874532" y="350094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89" name="Connecteur droit 488"/>
            <p:cNvCxnSpPr/>
            <p:nvPr/>
          </p:nvCxnSpPr>
          <p:spPr>
            <a:xfrm>
              <a:off x="9381151" y="349520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90" name="Connecteur droit 489"/>
            <p:cNvCxnSpPr/>
            <p:nvPr/>
          </p:nvCxnSpPr>
          <p:spPr>
            <a:xfrm>
              <a:off x="9631965" y="349360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91" name="Connecteur droit 490"/>
            <p:cNvCxnSpPr/>
            <p:nvPr/>
          </p:nvCxnSpPr>
          <p:spPr>
            <a:xfrm>
              <a:off x="10134759" y="349442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92" name="Connecteur droit 491"/>
            <p:cNvCxnSpPr/>
            <p:nvPr/>
          </p:nvCxnSpPr>
          <p:spPr>
            <a:xfrm>
              <a:off x="10389245" y="349282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93" name="Connecteur droit 492"/>
            <p:cNvCxnSpPr/>
            <p:nvPr/>
          </p:nvCxnSpPr>
          <p:spPr>
            <a:xfrm>
              <a:off x="10896821" y="349343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94" name="Connecteur droit 493"/>
            <p:cNvCxnSpPr/>
            <p:nvPr/>
          </p:nvCxnSpPr>
          <p:spPr>
            <a:xfrm>
              <a:off x="11151307" y="349183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96" name="Connecteur droit 495"/>
            <p:cNvCxnSpPr/>
            <p:nvPr/>
          </p:nvCxnSpPr>
          <p:spPr>
            <a:xfrm>
              <a:off x="2672773" y="393021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97" name="Connecteur droit 496"/>
            <p:cNvCxnSpPr/>
            <p:nvPr/>
          </p:nvCxnSpPr>
          <p:spPr>
            <a:xfrm>
              <a:off x="3431598" y="393376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98" name="Connecteur droit 497"/>
            <p:cNvCxnSpPr/>
            <p:nvPr/>
          </p:nvCxnSpPr>
          <p:spPr>
            <a:xfrm>
              <a:off x="4190464" y="393963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99" name="Connecteur droit 498"/>
            <p:cNvCxnSpPr/>
            <p:nvPr/>
          </p:nvCxnSpPr>
          <p:spPr>
            <a:xfrm>
              <a:off x="4949639" y="393021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0" name="Connecteur droit 499"/>
            <p:cNvCxnSpPr/>
            <p:nvPr/>
          </p:nvCxnSpPr>
          <p:spPr>
            <a:xfrm>
              <a:off x="5714678" y="393021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1" name="Connecteur droit 500"/>
            <p:cNvCxnSpPr/>
            <p:nvPr/>
          </p:nvCxnSpPr>
          <p:spPr>
            <a:xfrm>
              <a:off x="6474733" y="392126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2" name="Connecteur droit 501"/>
            <p:cNvCxnSpPr/>
            <p:nvPr/>
          </p:nvCxnSpPr>
          <p:spPr>
            <a:xfrm>
              <a:off x="7234736" y="392779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3" name="Connecteur droit 502"/>
            <p:cNvCxnSpPr/>
            <p:nvPr/>
          </p:nvCxnSpPr>
          <p:spPr>
            <a:xfrm>
              <a:off x="7995764" y="392779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4" name="Connecteur droit 503"/>
            <p:cNvCxnSpPr/>
            <p:nvPr/>
          </p:nvCxnSpPr>
          <p:spPr>
            <a:xfrm>
              <a:off x="8752817" y="393228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5" name="Connecteur droit 504"/>
            <p:cNvCxnSpPr/>
            <p:nvPr/>
          </p:nvCxnSpPr>
          <p:spPr>
            <a:xfrm>
              <a:off x="9506578" y="393137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6" name="Connecteur droit 505"/>
            <p:cNvCxnSpPr/>
            <p:nvPr/>
          </p:nvCxnSpPr>
          <p:spPr>
            <a:xfrm>
              <a:off x="10274542" y="392953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7" name="Connecteur droit 506"/>
            <p:cNvCxnSpPr/>
            <p:nvPr/>
          </p:nvCxnSpPr>
          <p:spPr>
            <a:xfrm>
              <a:off x="11030377" y="392586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8" name="Connecteur droit 507"/>
            <p:cNvCxnSpPr/>
            <p:nvPr/>
          </p:nvCxnSpPr>
          <p:spPr>
            <a:xfrm>
              <a:off x="2672773" y="436713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09" name="Connecteur droit 508"/>
            <p:cNvCxnSpPr/>
            <p:nvPr/>
          </p:nvCxnSpPr>
          <p:spPr>
            <a:xfrm>
              <a:off x="2486605" y="436713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0" name="Connecteur droit 509"/>
            <p:cNvCxnSpPr/>
            <p:nvPr/>
          </p:nvCxnSpPr>
          <p:spPr>
            <a:xfrm>
              <a:off x="2856287" y="436795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1" name="Connecteur droit 510"/>
            <p:cNvCxnSpPr/>
            <p:nvPr/>
          </p:nvCxnSpPr>
          <p:spPr>
            <a:xfrm>
              <a:off x="3427204" y="436663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2" name="Connecteur droit 511"/>
            <p:cNvCxnSpPr/>
            <p:nvPr/>
          </p:nvCxnSpPr>
          <p:spPr>
            <a:xfrm>
              <a:off x="3244708" y="436663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3" name="Connecteur droit 512"/>
            <p:cNvCxnSpPr/>
            <p:nvPr/>
          </p:nvCxnSpPr>
          <p:spPr>
            <a:xfrm>
              <a:off x="3610718" y="436744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4" name="Connecteur droit 513"/>
            <p:cNvCxnSpPr/>
            <p:nvPr/>
          </p:nvCxnSpPr>
          <p:spPr>
            <a:xfrm>
              <a:off x="4190464" y="435886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5" name="Connecteur droit 514"/>
            <p:cNvCxnSpPr/>
            <p:nvPr/>
          </p:nvCxnSpPr>
          <p:spPr>
            <a:xfrm>
              <a:off x="4007053" y="435898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6" name="Connecteur droit 515"/>
            <p:cNvCxnSpPr/>
            <p:nvPr/>
          </p:nvCxnSpPr>
          <p:spPr>
            <a:xfrm>
              <a:off x="4373063" y="435979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7" name="Connecteur droit 516"/>
            <p:cNvCxnSpPr/>
            <p:nvPr/>
          </p:nvCxnSpPr>
          <p:spPr>
            <a:xfrm>
              <a:off x="4953843" y="436203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8" name="Connecteur droit 517"/>
            <p:cNvCxnSpPr/>
            <p:nvPr/>
          </p:nvCxnSpPr>
          <p:spPr>
            <a:xfrm>
              <a:off x="4770432" y="436215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9" name="Connecteur droit 518"/>
            <p:cNvCxnSpPr/>
            <p:nvPr/>
          </p:nvCxnSpPr>
          <p:spPr>
            <a:xfrm>
              <a:off x="5136442" y="436296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0" name="Connecteur droit 519"/>
            <p:cNvCxnSpPr/>
            <p:nvPr/>
          </p:nvCxnSpPr>
          <p:spPr>
            <a:xfrm>
              <a:off x="5713306" y="436160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1" name="Connecteur droit 520"/>
            <p:cNvCxnSpPr/>
            <p:nvPr/>
          </p:nvCxnSpPr>
          <p:spPr>
            <a:xfrm>
              <a:off x="5529895" y="436172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2" name="Connecteur droit 521"/>
            <p:cNvCxnSpPr/>
            <p:nvPr/>
          </p:nvCxnSpPr>
          <p:spPr>
            <a:xfrm>
              <a:off x="5895905" y="436253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3" name="Connecteur droit 522"/>
            <p:cNvCxnSpPr/>
            <p:nvPr/>
          </p:nvCxnSpPr>
          <p:spPr>
            <a:xfrm>
              <a:off x="6475309" y="436570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4" name="Connecteur droit 523"/>
            <p:cNvCxnSpPr/>
            <p:nvPr/>
          </p:nvCxnSpPr>
          <p:spPr>
            <a:xfrm>
              <a:off x="6291898" y="436582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5" name="Connecteur droit 524"/>
            <p:cNvCxnSpPr/>
            <p:nvPr/>
          </p:nvCxnSpPr>
          <p:spPr>
            <a:xfrm>
              <a:off x="6657908" y="436663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6" name="Connecteur droit 525"/>
            <p:cNvCxnSpPr/>
            <p:nvPr/>
          </p:nvCxnSpPr>
          <p:spPr>
            <a:xfrm>
              <a:off x="7233477" y="436334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7" name="Connecteur droit 526"/>
            <p:cNvCxnSpPr/>
            <p:nvPr/>
          </p:nvCxnSpPr>
          <p:spPr>
            <a:xfrm>
              <a:off x="7050066" y="436346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8" name="Connecteur droit 527"/>
            <p:cNvCxnSpPr/>
            <p:nvPr/>
          </p:nvCxnSpPr>
          <p:spPr>
            <a:xfrm>
              <a:off x="7416076" y="436427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9" name="Connecteur droit 528"/>
            <p:cNvCxnSpPr/>
            <p:nvPr/>
          </p:nvCxnSpPr>
          <p:spPr>
            <a:xfrm>
              <a:off x="7996296" y="436477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0" name="Connecteur droit 529"/>
            <p:cNvCxnSpPr/>
            <p:nvPr/>
          </p:nvCxnSpPr>
          <p:spPr>
            <a:xfrm>
              <a:off x="7812885" y="436489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1" name="Connecteur droit 530"/>
            <p:cNvCxnSpPr/>
            <p:nvPr/>
          </p:nvCxnSpPr>
          <p:spPr>
            <a:xfrm>
              <a:off x="8178895" y="436570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2" name="Connecteur droit 531"/>
            <p:cNvCxnSpPr/>
            <p:nvPr/>
          </p:nvCxnSpPr>
          <p:spPr>
            <a:xfrm>
              <a:off x="8752421" y="436527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3" name="Connecteur droit 532"/>
            <p:cNvCxnSpPr/>
            <p:nvPr/>
          </p:nvCxnSpPr>
          <p:spPr>
            <a:xfrm>
              <a:off x="8569010" y="436539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4" name="Connecteur droit 533"/>
            <p:cNvCxnSpPr/>
            <p:nvPr/>
          </p:nvCxnSpPr>
          <p:spPr>
            <a:xfrm>
              <a:off x="8935020" y="436620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5" name="Connecteur droit 534"/>
            <p:cNvCxnSpPr/>
            <p:nvPr/>
          </p:nvCxnSpPr>
          <p:spPr>
            <a:xfrm>
              <a:off x="9506872" y="435967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6" name="Connecteur droit 535"/>
            <p:cNvCxnSpPr/>
            <p:nvPr/>
          </p:nvCxnSpPr>
          <p:spPr>
            <a:xfrm>
              <a:off x="9323461" y="435979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7" name="Connecteur droit 536"/>
            <p:cNvCxnSpPr/>
            <p:nvPr/>
          </p:nvCxnSpPr>
          <p:spPr>
            <a:xfrm>
              <a:off x="9689471" y="436060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8" name="Connecteur droit 537"/>
            <p:cNvCxnSpPr/>
            <p:nvPr/>
          </p:nvCxnSpPr>
          <p:spPr>
            <a:xfrm>
              <a:off x="10274246" y="436850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9" name="Connecteur droit 538"/>
            <p:cNvCxnSpPr/>
            <p:nvPr/>
          </p:nvCxnSpPr>
          <p:spPr>
            <a:xfrm>
              <a:off x="10090835" y="436862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0" name="Connecteur droit 539"/>
            <p:cNvCxnSpPr/>
            <p:nvPr/>
          </p:nvCxnSpPr>
          <p:spPr>
            <a:xfrm>
              <a:off x="10456845" y="436944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1" name="Connecteur droit 540"/>
            <p:cNvCxnSpPr/>
            <p:nvPr/>
          </p:nvCxnSpPr>
          <p:spPr>
            <a:xfrm>
              <a:off x="11031925" y="4364345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2" name="Connecteur droit 541"/>
            <p:cNvCxnSpPr/>
            <p:nvPr/>
          </p:nvCxnSpPr>
          <p:spPr>
            <a:xfrm>
              <a:off x="10848514" y="436446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3" name="Connecteur droit 542"/>
            <p:cNvCxnSpPr/>
            <p:nvPr/>
          </p:nvCxnSpPr>
          <p:spPr>
            <a:xfrm>
              <a:off x="11214524" y="436527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4" name="Connecteur droit 543"/>
            <p:cNvCxnSpPr/>
            <p:nvPr/>
          </p:nvCxnSpPr>
          <p:spPr>
            <a:xfrm>
              <a:off x="2672773" y="480679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5" name="Connecteur droit 544"/>
            <p:cNvCxnSpPr/>
            <p:nvPr/>
          </p:nvCxnSpPr>
          <p:spPr>
            <a:xfrm>
              <a:off x="2486605" y="480679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6" name="Connecteur droit 545"/>
            <p:cNvCxnSpPr/>
            <p:nvPr/>
          </p:nvCxnSpPr>
          <p:spPr>
            <a:xfrm>
              <a:off x="2856287" y="480760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7" name="Connecteur droit 546"/>
            <p:cNvCxnSpPr/>
            <p:nvPr/>
          </p:nvCxnSpPr>
          <p:spPr>
            <a:xfrm>
              <a:off x="3427204" y="480597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8" name="Connecteur droit 547"/>
            <p:cNvCxnSpPr/>
            <p:nvPr/>
          </p:nvCxnSpPr>
          <p:spPr>
            <a:xfrm>
              <a:off x="3241036" y="480597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9" name="Connecteur droit 548"/>
            <p:cNvCxnSpPr/>
            <p:nvPr/>
          </p:nvCxnSpPr>
          <p:spPr>
            <a:xfrm>
              <a:off x="3610718" y="480679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50" name="Connecteur droit 549"/>
            <p:cNvCxnSpPr/>
            <p:nvPr/>
          </p:nvCxnSpPr>
          <p:spPr>
            <a:xfrm>
              <a:off x="4187231" y="480516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51" name="Connecteur droit 550"/>
            <p:cNvCxnSpPr/>
            <p:nvPr/>
          </p:nvCxnSpPr>
          <p:spPr>
            <a:xfrm>
              <a:off x="4004735" y="480516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52" name="Connecteur droit 551"/>
            <p:cNvCxnSpPr/>
            <p:nvPr/>
          </p:nvCxnSpPr>
          <p:spPr>
            <a:xfrm>
              <a:off x="4370745" y="480597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53" name="Connecteur droit 552"/>
            <p:cNvCxnSpPr/>
            <p:nvPr/>
          </p:nvCxnSpPr>
          <p:spPr>
            <a:xfrm>
              <a:off x="4952928" y="480790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54" name="Connecteur droit 553"/>
            <p:cNvCxnSpPr/>
            <p:nvPr/>
          </p:nvCxnSpPr>
          <p:spPr>
            <a:xfrm>
              <a:off x="4770432" y="480790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55" name="Connecteur droit 554"/>
            <p:cNvCxnSpPr/>
            <p:nvPr/>
          </p:nvCxnSpPr>
          <p:spPr>
            <a:xfrm>
              <a:off x="5136442" y="480871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56" name="Connecteur droit 555"/>
            <p:cNvCxnSpPr/>
            <p:nvPr/>
          </p:nvCxnSpPr>
          <p:spPr>
            <a:xfrm>
              <a:off x="5712391" y="480013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57" name="Connecteur droit 556"/>
            <p:cNvCxnSpPr/>
            <p:nvPr/>
          </p:nvCxnSpPr>
          <p:spPr>
            <a:xfrm>
              <a:off x="5529895" y="480013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58" name="Connecteur droit 557"/>
            <p:cNvCxnSpPr/>
            <p:nvPr/>
          </p:nvCxnSpPr>
          <p:spPr>
            <a:xfrm>
              <a:off x="5895905" y="480094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59" name="Connecteur droit 558"/>
            <p:cNvCxnSpPr/>
            <p:nvPr/>
          </p:nvCxnSpPr>
          <p:spPr>
            <a:xfrm>
              <a:off x="6474394" y="480473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0" name="Connecteur droit 559"/>
            <p:cNvCxnSpPr/>
            <p:nvPr/>
          </p:nvCxnSpPr>
          <p:spPr>
            <a:xfrm>
              <a:off x="6291898" y="480473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1" name="Connecteur droit 560"/>
            <p:cNvCxnSpPr/>
            <p:nvPr/>
          </p:nvCxnSpPr>
          <p:spPr>
            <a:xfrm>
              <a:off x="6657908" y="480555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2" name="Connecteur droit 561"/>
            <p:cNvCxnSpPr/>
            <p:nvPr/>
          </p:nvCxnSpPr>
          <p:spPr>
            <a:xfrm>
              <a:off x="7236234" y="480473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3" name="Connecteur droit 562"/>
            <p:cNvCxnSpPr/>
            <p:nvPr/>
          </p:nvCxnSpPr>
          <p:spPr>
            <a:xfrm>
              <a:off x="7053738" y="480473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4" name="Connecteur droit 563"/>
            <p:cNvCxnSpPr/>
            <p:nvPr/>
          </p:nvCxnSpPr>
          <p:spPr>
            <a:xfrm>
              <a:off x="7419748" y="480555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5" name="Connecteur droit 564"/>
            <p:cNvCxnSpPr/>
            <p:nvPr/>
          </p:nvCxnSpPr>
          <p:spPr>
            <a:xfrm>
              <a:off x="7995381" y="479654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6" name="Connecteur droit 565"/>
            <p:cNvCxnSpPr/>
            <p:nvPr/>
          </p:nvCxnSpPr>
          <p:spPr>
            <a:xfrm>
              <a:off x="7812885" y="479654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7" name="Connecteur droit 566"/>
            <p:cNvCxnSpPr/>
            <p:nvPr/>
          </p:nvCxnSpPr>
          <p:spPr>
            <a:xfrm>
              <a:off x="8178895" y="479735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8" name="Connecteur droit 567"/>
            <p:cNvCxnSpPr/>
            <p:nvPr/>
          </p:nvCxnSpPr>
          <p:spPr>
            <a:xfrm>
              <a:off x="8751506" y="480392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9" name="Connecteur droit 568"/>
            <p:cNvCxnSpPr/>
            <p:nvPr/>
          </p:nvCxnSpPr>
          <p:spPr>
            <a:xfrm>
              <a:off x="8569010" y="4803927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70" name="Connecteur droit 569"/>
            <p:cNvCxnSpPr/>
            <p:nvPr/>
          </p:nvCxnSpPr>
          <p:spPr>
            <a:xfrm>
              <a:off x="8935020" y="480473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71" name="Connecteur droit 570"/>
            <p:cNvCxnSpPr/>
            <p:nvPr/>
          </p:nvCxnSpPr>
          <p:spPr>
            <a:xfrm>
              <a:off x="9509048" y="4804620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72" name="Connecteur droit 571"/>
            <p:cNvCxnSpPr/>
            <p:nvPr/>
          </p:nvCxnSpPr>
          <p:spPr>
            <a:xfrm>
              <a:off x="9325637" y="4804739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73" name="Connecteur droit 572"/>
            <p:cNvCxnSpPr/>
            <p:nvPr/>
          </p:nvCxnSpPr>
          <p:spPr>
            <a:xfrm>
              <a:off x="9691647" y="480555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74" name="Connecteur droit 573"/>
            <p:cNvCxnSpPr/>
            <p:nvPr/>
          </p:nvCxnSpPr>
          <p:spPr>
            <a:xfrm>
              <a:off x="10274246" y="481606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75" name="Connecteur droit 574"/>
            <p:cNvCxnSpPr/>
            <p:nvPr/>
          </p:nvCxnSpPr>
          <p:spPr>
            <a:xfrm>
              <a:off x="10090835" y="481618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76" name="Connecteur droit 575"/>
            <p:cNvCxnSpPr/>
            <p:nvPr/>
          </p:nvCxnSpPr>
          <p:spPr>
            <a:xfrm>
              <a:off x="10456845" y="481699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77" name="Connecteur droit 576"/>
            <p:cNvCxnSpPr/>
            <p:nvPr/>
          </p:nvCxnSpPr>
          <p:spPr>
            <a:xfrm>
              <a:off x="11031010" y="480841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78" name="Connecteur droit 577"/>
            <p:cNvCxnSpPr/>
            <p:nvPr/>
          </p:nvCxnSpPr>
          <p:spPr>
            <a:xfrm>
              <a:off x="10848514" y="480841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79" name="Connecteur droit 578"/>
            <p:cNvCxnSpPr/>
            <p:nvPr/>
          </p:nvCxnSpPr>
          <p:spPr>
            <a:xfrm>
              <a:off x="11214524" y="480922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80" name="Connecteur droit 579"/>
            <p:cNvCxnSpPr/>
            <p:nvPr/>
          </p:nvCxnSpPr>
          <p:spPr>
            <a:xfrm>
              <a:off x="2672773" y="5246943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81" name="Connecteur droit 580"/>
            <p:cNvCxnSpPr/>
            <p:nvPr/>
          </p:nvCxnSpPr>
          <p:spPr>
            <a:xfrm>
              <a:off x="3430876" y="5254558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82" name="Connecteur droit 581"/>
            <p:cNvCxnSpPr/>
            <p:nvPr/>
          </p:nvCxnSpPr>
          <p:spPr>
            <a:xfrm>
              <a:off x="4186353" y="524904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83" name="Connecteur droit 582"/>
            <p:cNvCxnSpPr/>
            <p:nvPr/>
          </p:nvCxnSpPr>
          <p:spPr>
            <a:xfrm>
              <a:off x="4952595" y="524327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84" name="Connecteur droit 583"/>
            <p:cNvCxnSpPr/>
            <p:nvPr/>
          </p:nvCxnSpPr>
          <p:spPr>
            <a:xfrm>
              <a:off x="5712391" y="524721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85" name="Connecteur droit 584"/>
            <p:cNvCxnSpPr/>
            <p:nvPr/>
          </p:nvCxnSpPr>
          <p:spPr>
            <a:xfrm>
              <a:off x="6471235" y="5243271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86" name="Connecteur droit 585"/>
            <p:cNvCxnSpPr/>
            <p:nvPr/>
          </p:nvCxnSpPr>
          <p:spPr>
            <a:xfrm>
              <a:off x="7233477" y="524354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87" name="Connecteur droit 586"/>
            <p:cNvCxnSpPr/>
            <p:nvPr/>
          </p:nvCxnSpPr>
          <p:spPr>
            <a:xfrm>
              <a:off x="7995381" y="524323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88" name="Connecteur droit 587"/>
            <p:cNvCxnSpPr/>
            <p:nvPr/>
          </p:nvCxnSpPr>
          <p:spPr>
            <a:xfrm>
              <a:off x="8751506" y="524904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89" name="Connecteur droit 588"/>
            <p:cNvCxnSpPr/>
            <p:nvPr/>
          </p:nvCxnSpPr>
          <p:spPr>
            <a:xfrm>
              <a:off x="9512894" y="5243542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90" name="Connecteur droit 589"/>
            <p:cNvCxnSpPr/>
            <p:nvPr/>
          </p:nvCxnSpPr>
          <p:spPr>
            <a:xfrm>
              <a:off x="10274246" y="5247214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91" name="Connecteur droit 590"/>
            <p:cNvCxnSpPr/>
            <p:nvPr/>
          </p:nvCxnSpPr>
          <p:spPr>
            <a:xfrm>
              <a:off x="11034049" y="5246906"/>
              <a:ext cx="0" cy="432000"/>
            </a:xfrm>
            <a:prstGeom prst="line">
              <a:avLst/>
            </a:prstGeom>
            <a:ln w="127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593" name="Image 592"/>
            <p:cNvPicPr>
              <a:picLocks/>
            </p:cNvPicPr>
            <p:nvPr/>
          </p:nvPicPr>
          <p:blipFill rotWithShape="1">
            <a:blip r:embed="rId20"/>
            <a:srcRect l="66723"/>
            <a:stretch/>
          </p:blipFill>
          <p:spPr>
            <a:xfrm>
              <a:off x="10393472" y="3485735"/>
              <a:ext cx="255600" cy="457200"/>
            </a:xfrm>
            <a:prstGeom prst="rect">
              <a:avLst/>
            </a:prstGeom>
          </p:spPr>
        </p:pic>
        <p:pic>
          <p:nvPicPr>
            <p:cNvPr id="596" name="Image 595"/>
            <p:cNvPicPr>
              <a:picLocks/>
            </p:cNvPicPr>
            <p:nvPr/>
          </p:nvPicPr>
          <p:blipFill rotWithShape="1">
            <a:blip r:embed="rId19"/>
            <a:srcRect l="67739"/>
            <a:stretch/>
          </p:blipFill>
          <p:spPr>
            <a:xfrm>
              <a:off x="11154089" y="3483953"/>
              <a:ext cx="2556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80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06859" y="968406"/>
            <a:ext cx="1120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- Collecte de souches d’agents pathogènes et mesure de l’évolution de l’agressivité au laboratoire </a:t>
            </a:r>
            <a:endParaRPr lang="fr-FR" sz="2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338025" y="2373792"/>
            <a:ext cx="5516831" cy="3075576"/>
            <a:chOff x="7812618" y="986437"/>
            <a:chExt cx="3807559" cy="2260698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/>
            <a:srcRect t="-1" b="78824"/>
            <a:stretch/>
          </p:blipFill>
          <p:spPr>
            <a:xfrm>
              <a:off x="7812618" y="2420304"/>
              <a:ext cx="3807559" cy="469685"/>
            </a:xfrm>
            <a:prstGeom prst="rect">
              <a:avLst/>
            </a:prstGeom>
          </p:spPr>
        </p:pic>
        <p:grpSp>
          <p:nvGrpSpPr>
            <p:cNvPr id="5" name="Groupe 4"/>
            <p:cNvGrpSpPr/>
            <p:nvPr/>
          </p:nvGrpSpPr>
          <p:grpSpPr>
            <a:xfrm>
              <a:off x="7889019" y="2901668"/>
              <a:ext cx="2634197" cy="341583"/>
              <a:chOff x="1083257" y="2821110"/>
              <a:chExt cx="4405979" cy="37027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9" name="ZoneTexte 38"/>
              <p:cNvSpPr txBox="1"/>
              <p:nvPr/>
            </p:nvSpPr>
            <p:spPr>
              <a:xfrm>
                <a:off x="1083257" y="2821110"/>
                <a:ext cx="1464574" cy="36784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 smtClean="0"/>
                  <a:t>Variété </a:t>
                </a:r>
              </a:p>
              <a:p>
                <a:pPr algn="ctr"/>
                <a:r>
                  <a:rPr lang="fr-FR" sz="1200" dirty="0"/>
                  <a:t>r</a:t>
                </a:r>
                <a:r>
                  <a:rPr lang="fr-FR" sz="1200" dirty="0" smtClean="0"/>
                  <a:t>ésistante 1           </a:t>
                </a:r>
                <a:endParaRPr lang="fr-FR" sz="1200" dirty="0"/>
              </a:p>
            </p:txBody>
          </p:sp>
          <p:sp>
            <p:nvSpPr>
              <p:cNvPr id="40" name="ZoneTexte 39"/>
              <p:cNvSpPr txBox="1"/>
              <p:nvPr/>
            </p:nvSpPr>
            <p:spPr>
              <a:xfrm>
                <a:off x="2547831" y="2821110"/>
                <a:ext cx="1550349" cy="36784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 smtClean="0"/>
                  <a:t>Variété </a:t>
                </a:r>
              </a:p>
              <a:p>
                <a:pPr algn="ctr"/>
                <a:r>
                  <a:rPr lang="fr-FR" sz="1200" dirty="0"/>
                  <a:t>r</a:t>
                </a:r>
                <a:r>
                  <a:rPr lang="fr-FR" sz="1200" dirty="0" smtClean="0"/>
                  <a:t>ésistante 2                    </a:t>
                </a:r>
                <a:endParaRPr lang="fr-FR" sz="1200" dirty="0"/>
              </a:p>
            </p:txBody>
          </p:sp>
          <p:sp>
            <p:nvSpPr>
              <p:cNvPr id="41" name="ZoneTexte 40"/>
              <p:cNvSpPr txBox="1"/>
              <p:nvPr/>
            </p:nvSpPr>
            <p:spPr>
              <a:xfrm>
                <a:off x="4048978" y="2823535"/>
                <a:ext cx="1440258" cy="36784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 smtClean="0"/>
                  <a:t>Variété </a:t>
                </a:r>
              </a:p>
              <a:p>
                <a:pPr algn="ctr"/>
                <a:r>
                  <a:rPr lang="fr-FR" sz="1200" dirty="0"/>
                  <a:t>r</a:t>
                </a:r>
                <a:r>
                  <a:rPr lang="fr-FR" sz="1200" dirty="0" smtClean="0"/>
                  <a:t>ésistante 3</a:t>
                </a:r>
                <a:endParaRPr lang="fr-FR" sz="1200" dirty="0"/>
              </a:p>
            </p:txBody>
          </p:sp>
        </p:grpSp>
        <p:grpSp>
          <p:nvGrpSpPr>
            <p:cNvPr id="6" name="Groupe 5"/>
            <p:cNvGrpSpPr>
              <a:grpSpLocks noChangeAspect="1"/>
            </p:cNvGrpSpPr>
            <p:nvPr/>
          </p:nvGrpSpPr>
          <p:grpSpPr>
            <a:xfrm>
              <a:off x="7916056" y="986440"/>
              <a:ext cx="1764375" cy="455555"/>
              <a:chOff x="1245278" y="2456996"/>
              <a:chExt cx="2704204" cy="698217"/>
            </a:xfrm>
          </p:grpSpPr>
          <p:grpSp>
            <p:nvGrpSpPr>
              <p:cNvPr id="29" name="Groupe 28"/>
              <p:cNvGrpSpPr/>
              <p:nvPr/>
            </p:nvGrpSpPr>
            <p:grpSpPr>
              <a:xfrm>
                <a:off x="1245278" y="2456996"/>
                <a:ext cx="717776" cy="662656"/>
                <a:chOff x="2319411" y="1138079"/>
                <a:chExt cx="1243727" cy="1126041"/>
              </a:xfrm>
            </p:grpSpPr>
            <p:pic>
              <p:nvPicPr>
                <p:cNvPr id="37" name="Image 36"/>
                <p:cNvPicPr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19411" y="1138079"/>
                  <a:ext cx="1243727" cy="1126041"/>
                </a:xfrm>
                <a:prstGeom prst="rect">
                  <a:avLst/>
                </a:prstGeom>
              </p:spPr>
            </p:pic>
            <p:pic>
              <p:nvPicPr>
                <p:cNvPr id="38" name="Image 37"/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2720747" y="1764796"/>
                  <a:ext cx="364887" cy="445209"/>
                </a:xfrm>
                <a:prstGeom prst="flowChartConnector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09E8E84-426E-40dd-AFC4-6F175D3DCCD1}">
                    <a14:hiddenFill xmlns:lc="http://schemas.openxmlformats.org/drawingml/2006/lockedCanvas"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lc="http://schemas.openxmlformats.org/drawingml/2006/lockedCanvas"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0" name="Groupe 29"/>
              <p:cNvGrpSpPr/>
              <p:nvPr/>
            </p:nvGrpSpPr>
            <p:grpSpPr>
              <a:xfrm>
                <a:off x="2092547" y="2466391"/>
                <a:ext cx="717776" cy="662464"/>
                <a:chOff x="2116700" y="1124104"/>
                <a:chExt cx="1348599" cy="1129038"/>
              </a:xfrm>
            </p:grpSpPr>
            <p:pic>
              <p:nvPicPr>
                <p:cNvPr id="35" name="Image 3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16700" y="1124104"/>
                  <a:ext cx="1348599" cy="1129038"/>
                </a:xfrm>
                <a:prstGeom prst="rect">
                  <a:avLst/>
                </a:prstGeom>
              </p:spPr>
            </p:pic>
            <p:pic>
              <p:nvPicPr>
                <p:cNvPr id="36" name="Image 35"/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2489754" y="1685222"/>
                  <a:ext cx="381605" cy="465607"/>
                </a:xfrm>
                <a:prstGeom prst="flowChartConnector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09E8E84-426E-40dd-AFC4-6F175D3DCCD1}">
                    <a14:hiddenFill xmlns:lc="http://schemas.openxmlformats.org/drawingml/2006/lockedCanvas"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lc="http://schemas.openxmlformats.org/drawingml/2006/lockedCanvas"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1" name="ZoneTexte 30"/>
              <p:cNvSpPr txBox="1"/>
              <p:nvPr/>
            </p:nvSpPr>
            <p:spPr>
              <a:xfrm>
                <a:off x="2798369" y="2544833"/>
                <a:ext cx="5747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…</a:t>
                </a:r>
                <a:endParaRPr lang="fr-FR" dirty="0"/>
              </a:p>
            </p:txBody>
          </p:sp>
          <p:grpSp>
            <p:nvGrpSpPr>
              <p:cNvPr id="32" name="Groupe 31"/>
              <p:cNvGrpSpPr/>
              <p:nvPr/>
            </p:nvGrpSpPr>
            <p:grpSpPr>
              <a:xfrm>
                <a:off x="3231499" y="2492557"/>
                <a:ext cx="717983" cy="662656"/>
                <a:chOff x="2106602" y="1160809"/>
                <a:chExt cx="1348988" cy="1129365"/>
              </a:xfrm>
            </p:grpSpPr>
            <p:pic>
              <p:nvPicPr>
                <p:cNvPr id="33" name="Image 3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06602" y="1160809"/>
                  <a:ext cx="1348988" cy="1129365"/>
                </a:xfrm>
                <a:prstGeom prst="rect">
                  <a:avLst/>
                </a:prstGeom>
              </p:spPr>
            </p:pic>
            <p:pic>
              <p:nvPicPr>
                <p:cNvPr id="34" name="Image 33"/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2465708" y="1750042"/>
                  <a:ext cx="342327" cy="417684"/>
                </a:xfrm>
                <a:prstGeom prst="flowChartConnector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09E8E84-426E-40dd-AFC4-6F175D3DCCD1}">
                    <a14:hiddenFill xmlns:lc="http://schemas.openxmlformats.org/drawingml/2006/lockedCanvas"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lc="http://schemas.openxmlformats.org/drawingml/2006/lockedCanvas"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" name="Groupe 6"/>
            <p:cNvGrpSpPr>
              <a:grpSpLocks noChangeAspect="1"/>
            </p:cNvGrpSpPr>
            <p:nvPr/>
          </p:nvGrpSpPr>
          <p:grpSpPr>
            <a:xfrm>
              <a:off x="9752507" y="986437"/>
              <a:ext cx="1722788" cy="463863"/>
              <a:chOff x="4500090" y="2463404"/>
              <a:chExt cx="2624462" cy="706640"/>
            </a:xfrm>
          </p:grpSpPr>
          <p:grpSp>
            <p:nvGrpSpPr>
              <p:cNvPr id="19" name="Groupe 18"/>
              <p:cNvGrpSpPr>
                <a:grpSpLocks noChangeAspect="1"/>
              </p:cNvGrpSpPr>
              <p:nvPr/>
            </p:nvGrpSpPr>
            <p:grpSpPr>
              <a:xfrm>
                <a:off x="4500090" y="2463404"/>
                <a:ext cx="711722" cy="658637"/>
                <a:chOff x="3662100" y="1117867"/>
                <a:chExt cx="1330072" cy="1230859"/>
              </a:xfrm>
            </p:grpSpPr>
            <p:pic>
              <p:nvPicPr>
                <p:cNvPr id="27" name="Image 2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62100" y="1117867"/>
                  <a:ext cx="1330072" cy="1230859"/>
                </a:xfrm>
                <a:prstGeom prst="rect">
                  <a:avLst/>
                </a:prstGeom>
              </p:spPr>
            </p:pic>
            <p:pic>
              <p:nvPicPr>
                <p:cNvPr id="28" name="Image 27"/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4016482" y="1776505"/>
                  <a:ext cx="418949" cy="511169"/>
                </a:xfrm>
                <a:prstGeom prst="flowChartConnector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09E8E84-426E-40dd-AFC4-6F175D3DCCD1}">
                    <a14:hiddenFill xmlns:lc="http://schemas.openxmlformats.org/drawingml/2006/lockedCanvas"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lc="http://schemas.openxmlformats.org/drawingml/2006/lockedCanvas"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0" name="Groupe 19"/>
              <p:cNvGrpSpPr>
                <a:grpSpLocks noChangeAspect="1"/>
              </p:cNvGrpSpPr>
              <p:nvPr/>
            </p:nvGrpSpPr>
            <p:grpSpPr>
              <a:xfrm>
                <a:off x="5331111" y="2472743"/>
                <a:ext cx="711720" cy="658636"/>
                <a:chOff x="3674964" y="1135321"/>
                <a:chExt cx="1330068" cy="1230858"/>
              </a:xfrm>
            </p:grpSpPr>
            <p:pic>
              <p:nvPicPr>
                <p:cNvPr id="25" name="Image 24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74964" y="1135321"/>
                  <a:ext cx="1330068" cy="1230858"/>
                </a:xfrm>
                <a:prstGeom prst="rect">
                  <a:avLst/>
                </a:prstGeom>
              </p:spPr>
            </p:pic>
            <p:pic>
              <p:nvPicPr>
                <p:cNvPr id="26" name="Image 25"/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4045836" y="1793959"/>
                  <a:ext cx="428634" cy="522988"/>
                </a:xfrm>
                <a:prstGeom prst="flowChartConnector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09E8E84-426E-40dd-AFC4-6F175D3DCCD1}">
                    <a14:hiddenFill xmlns:lc="http://schemas.openxmlformats.org/drawingml/2006/lockedCanvas"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lc="http://schemas.openxmlformats.org/drawingml/2006/lockedCanvas"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1" name="Groupe 20"/>
              <p:cNvGrpSpPr>
                <a:grpSpLocks noChangeAspect="1"/>
              </p:cNvGrpSpPr>
              <p:nvPr/>
            </p:nvGrpSpPr>
            <p:grpSpPr>
              <a:xfrm>
                <a:off x="6412832" y="2511407"/>
                <a:ext cx="711720" cy="658637"/>
                <a:chOff x="3571081" y="1190128"/>
                <a:chExt cx="1330069" cy="1230860"/>
              </a:xfrm>
            </p:grpSpPr>
            <p:pic>
              <p:nvPicPr>
                <p:cNvPr id="23" name="Image 2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571081" y="1190128"/>
                  <a:ext cx="1330069" cy="1230860"/>
                </a:xfrm>
                <a:prstGeom prst="rect">
                  <a:avLst/>
                </a:prstGeom>
              </p:spPr>
            </p:pic>
            <p:pic>
              <p:nvPicPr>
                <p:cNvPr id="24" name="Image 23"/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3843107" y="1848763"/>
                  <a:ext cx="414334" cy="505541"/>
                </a:xfrm>
                <a:prstGeom prst="flowChartConnector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09E8E84-426E-40dd-AFC4-6F175D3DCCD1}">
                    <a14:hiddenFill xmlns:lc="http://schemas.openxmlformats.org/drawingml/2006/lockedCanvas"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lc="http://schemas.openxmlformats.org/drawingml/2006/lockedCanvas"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2" name="ZoneTexte 21"/>
              <p:cNvSpPr txBox="1"/>
              <p:nvPr/>
            </p:nvSpPr>
            <p:spPr>
              <a:xfrm>
                <a:off x="6002817" y="2539533"/>
                <a:ext cx="5747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…</a:t>
                </a:r>
                <a:endParaRPr lang="fr-FR" dirty="0"/>
              </a:p>
            </p:txBody>
          </p:sp>
        </p:grpSp>
        <p:sp>
          <p:nvSpPr>
            <p:cNvPr id="8" name="ZoneTexte 7"/>
            <p:cNvSpPr txBox="1"/>
            <p:nvPr/>
          </p:nvSpPr>
          <p:spPr>
            <a:xfrm>
              <a:off x="10738949" y="2903903"/>
              <a:ext cx="725475" cy="3432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/>
                <a:t>Variété </a:t>
              </a:r>
            </a:p>
            <a:p>
              <a:pPr algn="ctr"/>
              <a:r>
                <a:rPr lang="fr-FR" sz="1200" dirty="0" smtClean="0"/>
                <a:t>sensible</a:t>
              </a:r>
              <a:endParaRPr lang="fr-FR" sz="1200" dirty="0"/>
            </a:p>
          </p:txBody>
        </p:sp>
        <p:cxnSp>
          <p:nvCxnSpPr>
            <p:cNvPr id="9" name="Connecteur droit avec flèche 8"/>
            <p:cNvCxnSpPr>
              <a:stCxn id="13" idx="2"/>
            </p:cNvCxnSpPr>
            <p:nvPr/>
          </p:nvCxnSpPr>
          <p:spPr>
            <a:xfrm>
              <a:off x="8804574" y="1805391"/>
              <a:ext cx="407404" cy="5814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>
              <a:stCxn id="13" idx="2"/>
            </p:cNvCxnSpPr>
            <p:nvPr/>
          </p:nvCxnSpPr>
          <p:spPr>
            <a:xfrm flipH="1">
              <a:off x="8411501" y="1805391"/>
              <a:ext cx="393073" cy="5814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>
              <a:stCxn id="13" idx="2"/>
            </p:cNvCxnSpPr>
            <p:nvPr/>
          </p:nvCxnSpPr>
          <p:spPr>
            <a:xfrm>
              <a:off x="8804574" y="1805391"/>
              <a:ext cx="2067478" cy="6009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>
              <a:stCxn id="13" idx="2"/>
            </p:cNvCxnSpPr>
            <p:nvPr/>
          </p:nvCxnSpPr>
          <p:spPr>
            <a:xfrm>
              <a:off x="8804574" y="1805391"/>
              <a:ext cx="1072412" cy="5814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>
              <a:spLocks noChangeAspect="1"/>
            </p:cNvSpPr>
            <p:nvPr/>
          </p:nvSpPr>
          <p:spPr>
            <a:xfrm>
              <a:off x="7943876" y="1466045"/>
              <a:ext cx="1721396" cy="3393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/>
                <a:t>Isolats collectés sur variétés résistantes</a:t>
              </a:r>
              <a:endParaRPr lang="fr-FR" sz="1200" dirty="0"/>
            </a:p>
          </p:txBody>
        </p:sp>
        <p:sp>
          <p:nvSpPr>
            <p:cNvPr id="14" name="ZoneTexte 13"/>
            <p:cNvSpPr txBox="1">
              <a:spLocks noChangeAspect="1"/>
            </p:cNvSpPr>
            <p:nvPr/>
          </p:nvSpPr>
          <p:spPr>
            <a:xfrm>
              <a:off x="9716398" y="1474794"/>
              <a:ext cx="1768426" cy="3393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/>
                <a:t>Isolats collectés sur variétés </a:t>
              </a:r>
            </a:p>
            <a:p>
              <a:pPr algn="ctr"/>
              <a:r>
                <a:rPr lang="fr-FR" sz="1200" dirty="0" smtClean="0"/>
                <a:t>sensibles</a:t>
              </a:r>
              <a:endParaRPr lang="fr-FR" sz="1200" dirty="0"/>
            </a:p>
          </p:txBody>
        </p:sp>
        <p:cxnSp>
          <p:nvCxnSpPr>
            <p:cNvPr id="15" name="Connecteur droit avec flèche 14"/>
            <p:cNvCxnSpPr>
              <a:stCxn id="14" idx="2"/>
            </p:cNvCxnSpPr>
            <p:nvPr/>
          </p:nvCxnSpPr>
          <p:spPr>
            <a:xfrm flipH="1">
              <a:off x="8468863" y="1814140"/>
              <a:ext cx="2131748" cy="5726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>
              <a:cxnSpLocks noChangeAspect="1"/>
              <a:stCxn id="14" idx="2"/>
            </p:cNvCxnSpPr>
            <p:nvPr/>
          </p:nvCxnSpPr>
          <p:spPr>
            <a:xfrm flipH="1">
              <a:off x="10126997" y="1814140"/>
              <a:ext cx="473614" cy="5922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>
              <a:cxnSpLocks noChangeAspect="1"/>
              <a:stCxn id="14" idx="2"/>
            </p:cNvCxnSpPr>
            <p:nvPr/>
          </p:nvCxnSpPr>
          <p:spPr>
            <a:xfrm>
              <a:off x="10600611" y="1814140"/>
              <a:ext cx="320719" cy="6159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>
              <a:stCxn id="14" idx="2"/>
            </p:cNvCxnSpPr>
            <p:nvPr/>
          </p:nvCxnSpPr>
          <p:spPr>
            <a:xfrm flipH="1">
              <a:off x="9304388" y="1814140"/>
              <a:ext cx="1296223" cy="551236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necteur droit avec flèche 41"/>
          <p:cNvCxnSpPr/>
          <p:nvPr/>
        </p:nvCxnSpPr>
        <p:spPr>
          <a:xfrm>
            <a:off x="5854856" y="3963161"/>
            <a:ext cx="1188000" cy="0"/>
          </a:xfrm>
          <a:prstGeom prst="straightConnector1">
            <a:avLst/>
          </a:prstGeom>
          <a:ln w="666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Tableau 42">
            <a:extLst>
              <a:ext uri="{FF2B5EF4-FFF2-40B4-BE49-F238E27FC236}">
                <a16:creationId xmlns:a16="http://schemas.microsoft.com/office/drawing/2014/main" id="{FCC73624-EBBD-C649-8B49-F68D1CB41B2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64850" y="2877765"/>
          <a:ext cx="4436851" cy="2047182"/>
        </p:xfrm>
        <a:graphic>
          <a:graphicData uri="http://schemas.openxmlformats.org/drawingml/2006/table">
            <a:tbl>
              <a:tblPr firstRow="1">
                <a:tableStyleId>{912C8C85-51F0-491E-9774-3900AFEF0FD7}</a:tableStyleId>
              </a:tblPr>
              <a:tblGrid>
                <a:gridCol w="1597631">
                  <a:extLst>
                    <a:ext uri="{9D8B030D-6E8A-4147-A177-3AD203B41FA5}">
                      <a16:colId xmlns:a16="http://schemas.microsoft.com/office/drawing/2014/main" val="858403965"/>
                    </a:ext>
                  </a:extLst>
                </a:gridCol>
                <a:gridCol w="330672">
                  <a:extLst>
                    <a:ext uri="{9D8B030D-6E8A-4147-A177-3AD203B41FA5}">
                      <a16:colId xmlns:a16="http://schemas.microsoft.com/office/drawing/2014/main" val="646045974"/>
                    </a:ext>
                  </a:extLst>
                </a:gridCol>
                <a:gridCol w="330672">
                  <a:extLst>
                    <a:ext uri="{9D8B030D-6E8A-4147-A177-3AD203B41FA5}">
                      <a16:colId xmlns:a16="http://schemas.microsoft.com/office/drawing/2014/main" val="4030905801"/>
                    </a:ext>
                  </a:extLst>
                </a:gridCol>
                <a:gridCol w="330672">
                  <a:extLst>
                    <a:ext uri="{9D8B030D-6E8A-4147-A177-3AD203B41FA5}">
                      <a16:colId xmlns:a16="http://schemas.microsoft.com/office/drawing/2014/main" val="2472928812"/>
                    </a:ext>
                  </a:extLst>
                </a:gridCol>
                <a:gridCol w="372436">
                  <a:extLst>
                    <a:ext uri="{9D8B030D-6E8A-4147-A177-3AD203B41FA5}">
                      <a16:colId xmlns:a16="http://schemas.microsoft.com/office/drawing/2014/main" val="3455673694"/>
                    </a:ext>
                  </a:extLst>
                </a:gridCol>
                <a:gridCol w="494220">
                  <a:extLst>
                    <a:ext uri="{9D8B030D-6E8A-4147-A177-3AD203B41FA5}">
                      <a16:colId xmlns:a16="http://schemas.microsoft.com/office/drawing/2014/main" val="1200559861"/>
                    </a:ext>
                  </a:extLst>
                </a:gridCol>
                <a:gridCol w="494220">
                  <a:extLst>
                    <a:ext uri="{9D8B030D-6E8A-4147-A177-3AD203B41FA5}">
                      <a16:colId xmlns:a16="http://schemas.microsoft.com/office/drawing/2014/main" val="2815768701"/>
                    </a:ext>
                  </a:extLst>
                </a:gridCol>
                <a:gridCol w="486328">
                  <a:extLst>
                    <a:ext uri="{9D8B030D-6E8A-4147-A177-3AD203B41FA5}">
                      <a16:colId xmlns:a16="http://schemas.microsoft.com/office/drawing/2014/main" val="2152186763"/>
                    </a:ext>
                  </a:extLst>
                </a:gridCol>
              </a:tblGrid>
              <a:tr h="407389">
                <a:tc>
                  <a:txBody>
                    <a:bodyPr/>
                    <a:lstStyle/>
                    <a:p>
                      <a:r>
                        <a:rPr lang="en-US" sz="1400" dirty="0" err="1"/>
                        <a:t>I</a:t>
                      </a:r>
                      <a:r>
                        <a:rPr lang="en-US" sz="1400" dirty="0" err="1" smtClean="0"/>
                        <a:t>solats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/>
                        <a:t>de </a:t>
                      </a:r>
                      <a:r>
                        <a:rPr lang="en-US" sz="1400" dirty="0" err="1"/>
                        <a:t>mildiou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53115"/>
                  </a:ext>
                </a:extLst>
              </a:tr>
              <a:tr h="414002">
                <a:tc>
                  <a:txBody>
                    <a:bodyPr/>
                    <a:lstStyle/>
                    <a:p>
                      <a:r>
                        <a:rPr lang="en-US" sz="1400" dirty="0" err="1"/>
                        <a:t>variété</a:t>
                      </a:r>
                      <a:r>
                        <a:rPr lang="en-US" sz="1400" dirty="0"/>
                        <a:t> sensible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...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235930"/>
                  </a:ext>
                </a:extLst>
              </a:tr>
              <a:tr h="410236">
                <a:tc>
                  <a:txBody>
                    <a:bodyPr/>
                    <a:lstStyle/>
                    <a:p>
                      <a:r>
                        <a:rPr lang="en-US" sz="1400" dirty="0" err="1"/>
                        <a:t>variété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résistante</a:t>
                      </a:r>
                      <a:r>
                        <a:rPr lang="en-US" sz="1400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922575"/>
                  </a:ext>
                </a:extLst>
              </a:tr>
              <a:tr h="408166">
                <a:tc>
                  <a:txBody>
                    <a:bodyPr/>
                    <a:lstStyle/>
                    <a:p>
                      <a:r>
                        <a:rPr lang="en-US" sz="1400" dirty="0" err="1"/>
                        <a:t>variété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résistante</a:t>
                      </a:r>
                      <a:r>
                        <a:rPr lang="en-US" sz="1400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618653"/>
                  </a:ext>
                </a:extLst>
              </a:tr>
              <a:tr h="407389">
                <a:tc>
                  <a:txBody>
                    <a:bodyPr/>
                    <a:lstStyle/>
                    <a:p>
                      <a:r>
                        <a:rPr lang="en-US" sz="1400" dirty="0" err="1"/>
                        <a:t>variété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résistante</a:t>
                      </a:r>
                      <a:r>
                        <a:rPr lang="en-US" sz="1400" dirty="0"/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988075"/>
                  </a:ext>
                </a:extLst>
              </a:tr>
            </a:tbl>
          </a:graphicData>
        </a:graphic>
      </p:graphicFrame>
      <p:sp>
        <p:nvSpPr>
          <p:cNvPr id="45" name="ZoneTexte 44"/>
          <p:cNvSpPr txBox="1"/>
          <p:nvPr/>
        </p:nvSpPr>
        <p:spPr>
          <a:xfrm>
            <a:off x="259773" y="218209"/>
            <a:ext cx="8853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accent5"/>
                </a:solidFill>
                <a:latin typeface="+mj-lt"/>
              </a:rPr>
              <a:t>Organisation de la surveillance au laboratoire</a:t>
            </a:r>
            <a:endParaRPr lang="fr-FR" sz="32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7920E89-7B28-9C4D-9378-385D8296FCD4}"/>
              </a:ext>
            </a:extLst>
          </p:cNvPr>
          <p:cNvSpPr txBox="1"/>
          <p:nvPr/>
        </p:nvSpPr>
        <p:spPr>
          <a:xfrm>
            <a:off x="1090220" y="1804966"/>
            <a:ext cx="3972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Inoculation croisée en conditions </a:t>
            </a:r>
            <a:r>
              <a:rPr lang="fr-FR" sz="1600" dirty="0" smtClean="0"/>
              <a:t>contrôlées</a:t>
            </a:r>
            <a:endParaRPr lang="fr-FR" sz="1600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CA649E72-3D52-324D-9325-707E7C985441}"/>
              </a:ext>
            </a:extLst>
          </p:cNvPr>
          <p:cNvSpPr txBox="1"/>
          <p:nvPr/>
        </p:nvSpPr>
        <p:spPr>
          <a:xfrm>
            <a:off x="7661605" y="2451763"/>
            <a:ext cx="3589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Détermination du profil de virulence </a:t>
            </a: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895" y="6466349"/>
            <a:ext cx="114300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9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687</Words>
  <Application>Microsoft Office PowerPoint</Application>
  <PresentationFormat>Grand écran</PresentationFormat>
  <Paragraphs>241</Paragraphs>
  <Slides>15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Arial</vt:lpstr>
      <vt:lpstr>Book Antiqua</vt:lpstr>
      <vt:lpstr>Calibri</vt:lpstr>
      <vt:lpstr>Calibri Light</vt:lpstr>
      <vt:lpstr>Times New Roman</vt:lpstr>
      <vt:lpstr>Wingdings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 en savoir plus…</vt:lpstr>
      <vt:lpstr>Merci pour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Miclot</dc:creator>
  <cp:lastModifiedBy>Anne-Sophie Miclot</cp:lastModifiedBy>
  <cp:revision>72</cp:revision>
  <cp:lastPrinted>2022-03-04T08:16:35Z</cp:lastPrinted>
  <dcterms:created xsi:type="dcterms:W3CDTF">2021-12-08T10:17:33Z</dcterms:created>
  <dcterms:modified xsi:type="dcterms:W3CDTF">2022-03-04T17:43:52Z</dcterms:modified>
</cp:coreProperties>
</file>