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03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04" r:id="rId12"/>
    <p:sldId id="355" r:id="rId13"/>
    <p:sldId id="343" r:id="rId14"/>
    <p:sldId id="350" r:id="rId15"/>
    <p:sldId id="364" r:id="rId16"/>
    <p:sldId id="356" r:id="rId17"/>
    <p:sldId id="346" r:id="rId18"/>
    <p:sldId id="363" r:id="rId19"/>
    <p:sldId id="295" r:id="rId20"/>
    <p:sldId id="35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53F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3"/>
    <p:restoredTop sz="89117" autoAdjust="0"/>
  </p:normalViewPr>
  <p:slideViewPr>
    <p:cSldViewPr snapToGrid="0" snapToObjects="1" showGuides="1">
      <p:cViewPr>
        <p:scale>
          <a:sx n="86" d="100"/>
          <a:sy n="86" d="100"/>
        </p:scale>
        <p:origin x="-163" y="-58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77FEE-9621-1C4C-ACB8-51B05CEF44CD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95AA8-271E-CC46-B3C0-AB9BC96E4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80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fr-FR" altLang="fr-FR" sz="1200" dirty="0" smtClean="0"/>
              <a:t>A partir d’un travail sur les valeurs de l’entreprise, engagement dans un travail visant à réfléchir collectivement aux futurs possibles de l’entreprise et à décrire la mise en œuvre des stratégies adaptées à certains de ces futurs sélectionnés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200" dirty="0" smtClean="0"/>
              <a:t> pour le caractère particulièrement impactant pour l’entreprise </a:t>
            </a:r>
            <a:r>
              <a:rPr lang="fr-FR" altLang="fr-FR" sz="1100" dirty="0" smtClean="0"/>
              <a:t>(futurs souhaités ou redoutés : le caractère impactant étant le produit d’un jugement combinant la possibilité perçue d’apparition de ce futur et l’importance de ses conséquences pour l’entreprise en termes d’opportunité et/ou de sévérité)</a:t>
            </a:r>
            <a:r>
              <a:rPr lang="fr-FR" altLang="fr-FR" sz="1200" dirty="0" smtClean="0"/>
              <a:t>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200" dirty="0" smtClean="0"/>
              <a:t> pour leur caractère jugé accessible à l’entreprise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fr-FR" sz="1200" dirty="0" smtClean="0"/>
          </a:p>
          <a:p>
            <a:pPr>
              <a:spcBef>
                <a:spcPct val="50000"/>
              </a:spcBef>
            </a:pPr>
            <a:r>
              <a:rPr lang="fr-FR" altLang="fr-FR" sz="1200" dirty="0" smtClean="0"/>
              <a:t>La démarche a débuté en décembre 2006 et se termine aujourd’hui début juin 2010, soit 3 ans et demi de travail en commun.</a:t>
            </a:r>
          </a:p>
          <a:p>
            <a:pPr>
              <a:spcBef>
                <a:spcPct val="50000"/>
              </a:spcBef>
            </a:pPr>
            <a:r>
              <a:rPr lang="fr-FR" altLang="fr-FR" sz="1200" dirty="0" smtClean="0"/>
              <a:t>12 séminaires se sont tenus sur cette période, entrecoupés de travaux inter-séances, soit un peu plus de 3 réunions par an.</a:t>
            </a:r>
          </a:p>
          <a:p>
            <a:pPr>
              <a:spcBef>
                <a:spcPct val="50000"/>
              </a:spcBef>
            </a:pPr>
            <a:r>
              <a:rPr lang="fr-FR" altLang="fr-FR" sz="1200" dirty="0" smtClean="0"/>
              <a:t>La mise à jour des valeurs de l’entreprise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200" dirty="0" smtClean="0"/>
              <a:t> La partie « prospective » de la démarche, c’est-à-dire la mise à jour de « futurs possibles »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200" dirty="0" smtClean="0"/>
              <a:t> La prospective stratégique, conçue ici comme la partie de la démarche permettant, par tri successif, de déterminer les champs de préoccupation que l’on souhaite intégrer dans la stratégie de l’entreprise.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200" dirty="0" smtClean="0"/>
              <a:t> La stratégie proprement dite et l’établissement des plans d’action.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95AA8-271E-CC46-B3C0-AB9BC96E4A6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27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8D856-5A62-463F-9440-321573AED578}" type="slidenum">
              <a:rPr lang="fr-FR" altLang="fr-FR"/>
              <a:pPr/>
              <a:t>13</a:t>
            </a:fld>
            <a:endParaRPr lang="fr-FR" altLang="fr-FR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12172-92D4-43C2-B9E6-424EFCDDDD20}" type="slidenum">
              <a:rPr lang="fr-FR" altLang="fr-FR"/>
              <a:pPr/>
              <a:t>15</a:t>
            </a:fld>
            <a:endParaRPr lang="fr-FR" altLang="fr-FR"/>
          </a:p>
        </p:txBody>
      </p:sp>
      <p:sp>
        <p:nvSpPr>
          <p:cNvPr id="443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379D6AE-50E8-484B-AAAA-2202D8C7930F}" type="slidenum">
              <a:rPr lang="fr-FR" altLang="fr-FR" sz="1200">
                <a:latin typeface="Arial" charset="0"/>
              </a:rPr>
              <a:pPr algn="r" eaLnBrk="1" hangingPunct="1"/>
              <a:t>15</a:t>
            </a:fld>
            <a:endParaRPr lang="fr-FR" altLang="fr-FR" sz="1200">
              <a:latin typeface="Arial" charset="0"/>
            </a:endParaRPr>
          </a:p>
        </p:txBody>
      </p:sp>
      <p:sp>
        <p:nvSpPr>
          <p:cNvPr id="4433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ED1A629-0415-4939-AC8D-42914BDECF22}" type="slidenum">
              <a:rPr lang="fr-FR" altLang="fr-FR" sz="1200">
                <a:latin typeface="Arial" charset="0"/>
              </a:rPr>
              <a:pPr algn="r" eaLnBrk="1" hangingPunct="1"/>
              <a:t>15</a:t>
            </a:fld>
            <a:endParaRPr lang="fr-FR" altLang="fr-FR" sz="1200">
              <a:latin typeface="Arial" charset="0"/>
            </a:endParaRPr>
          </a:p>
        </p:txBody>
      </p:sp>
      <p:sp>
        <p:nvSpPr>
          <p:cNvPr id="443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7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895F633-8123-48A9-8AFF-5D12DAD370BA}" type="slidenum">
              <a:rPr lang="fr-FR" altLang="fr-FR" sz="1200"/>
              <a:pPr/>
              <a:t>16</a:t>
            </a:fld>
            <a:endParaRPr lang="fr-FR" altLang="fr-FR" sz="1200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5F0C3DE-0FBD-4AD3-9464-BE80BA2411E4}" type="slidenum">
              <a:rPr lang="fr-FR" altLang="fr-FR" sz="1200">
                <a:latin typeface="Arial" charset="0"/>
              </a:rPr>
              <a:pPr algn="r" eaLnBrk="1" hangingPunct="1"/>
              <a:t>16</a:t>
            </a:fld>
            <a:endParaRPr lang="fr-FR" altLang="fr-FR" sz="1200">
              <a:latin typeface="Arial" charset="0"/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AA776-9B94-4B6D-88E8-DBE113B31D81}" type="slidenum">
              <a:rPr lang="fr-FR" altLang="fr-FR"/>
              <a:pPr/>
              <a:t>17</a:t>
            </a:fld>
            <a:endParaRPr lang="fr-FR" altLang="fr-FR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Montpellier Sup Agro 8 avril 2009 – Séminaire prospective stratégique « Vignerons de </a:t>
            </a:r>
            <a:r>
              <a:rPr lang="fr-FR" dirty="0" err="1" smtClean="0"/>
              <a:t>Buzet</a:t>
            </a:r>
            <a:r>
              <a:rPr lang="fr-FR" dirty="0" smtClean="0"/>
              <a:t> »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Biarritz, 12 mars 2015 – Séminaire prospective stratégique « Vignerons de </a:t>
            </a:r>
            <a:r>
              <a:rPr lang="fr-FR" dirty="0" err="1" smtClean="0"/>
              <a:t>Buzet</a:t>
            </a:r>
            <a:r>
              <a:rPr lang="fr-FR" dirty="0" smtClean="0"/>
              <a:t>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95AA8-271E-CC46-B3C0-AB9BC96E4A6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1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5B5FA02-71C5-DC4C-8082-8C428D413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B3A60F37-6CDF-1542-8AD3-907411C5B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2F2CED8-43E3-064F-8B8C-B59B139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D8BAA0A-D9B2-8043-9B96-5413579A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EF5436C-A1E8-974B-8A60-F0A97C36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78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BED71AE-9305-C54F-9D43-9072E2F6D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4DFADE44-E4EF-6143-AAAC-A84A815F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8B2E143-9385-D740-B603-775D114D3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0E8CB70-B583-AE42-8BD0-64318650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19A7E08-EEAF-3745-8159-2B94A969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18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DC41BEF7-87FC-B24C-934C-589AB75A2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370F9152-E670-D841-B010-ABA0608ED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1FB29A9-D118-0A46-B88E-0C953CDCC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5620E47-B4FE-EB4A-806A-AFBB11B2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55F4F32-1F62-9543-A8B8-FE65E9B2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11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2DB7ABA5-AD0E-4D0C-B9B6-9F8C8A2BB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245" y="1"/>
            <a:ext cx="8610756" cy="68727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6E92A60A-B8F1-414D-95AD-AEFB4A9E0722}"/>
              </a:ext>
            </a:extLst>
          </p:cNvPr>
          <p:cNvSpPr/>
          <p:nvPr userDrawn="1"/>
        </p:nvSpPr>
        <p:spPr>
          <a:xfrm>
            <a:off x="-1" y="0"/>
            <a:ext cx="465583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dirty="0"/>
          </a:p>
        </p:txBody>
      </p:sp>
      <p:sp>
        <p:nvSpPr>
          <p:cNvPr id="6" name="Título 3">
            <a:extLst>
              <a:ext uri="{FF2B5EF4-FFF2-40B4-BE49-F238E27FC236}">
                <a16:creationId xmlns="" xmlns:a16="http://schemas.microsoft.com/office/drawing/2014/main" id="{E1EC90D9-F873-4036-93AA-E4161065B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349" y="260648"/>
            <a:ext cx="4081129" cy="307234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64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fr-FR" dirty="0"/>
              <a:t>Cliquez pour modifier le titre</a:t>
            </a:r>
            <a:endParaRPr lang="es-ES" dirty="0"/>
          </a:p>
        </p:txBody>
      </p:sp>
      <p:sp>
        <p:nvSpPr>
          <p:cNvPr id="7" name="Marcador de texto 3">
            <a:extLst>
              <a:ext uri="{FF2B5EF4-FFF2-40B4-BE49-F238E27FC236}">
                <a16:creationId xmlns="" xmlns:a16="http://schemas.microsoft.com/office/drawing/2014/main" id="{0EF9D071-344A-44ED-8440-C23331DCD1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3344867"/>
            <a:ext cx="4081129" cy="1056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33"/>
              </a:lnSpc>
              <a:buNone/>
              <a:defRPr sz="3700">
                <a:solidFill>
                  <a:schemeClr val="bg1"/>
                </a:solidFill>
                <a:latin typeface="Bebas Neue Regular" panose="00000500000000000000" pitchFamily="50" charset="0"/>
              </a:defRPr>
            </a:lvl1pPr>
          </a:lstStyle>
          <a:p>
            <a:pPr lvl="0"/>
            <a:r>
              <a:rPr lang="fr-FR" dirty="0"/>
              <a:t>Cliquez pour modifier le titre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8A8C99F-7A8E-42EC-ABDC-0ABC8D08D3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515" y="-1"/>
            <a:ext cx="1780484" cy="10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5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="" xmlns:a16="http://schemas.microsoft.com/office/drawing/2014/main" id="{96DBD6D3-5227-4B6F-A61F-C6C12DBA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03" y="303373"/>
            <a:ext cx="9313035" cy="725361"/>
          </a:xfrm>
          <a:prstGeom prst="rect">
            <a:avLst/>
          </a:prstGeom>
        </p:spPr>
        <p:txBody>
          <a:bodyPr/>
          <a:lstStyle>
            <a:lvl1pPr algn="l">
              <a:defRPr sz="370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fr-FR" dirty="0">
                <a:solidFill>
                  <a:schemeClr val="accent5"/>
                </a:solidFill>
              </a:rPr>
              <a:t>Cliquez pour modifier le titre</a:t>
            </a:r>
            <a:endParaRPr lang="es-ES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19667" y="1123951"/>
            <a:ext cx="11137900" cy="5281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34685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="" xmlns:a16="http://schemas.microsoft.com/office/drawing/2014/main" id="{96DBD6D3-5227-4B6F-A61F-C6C12DBA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03" y="303373"/>
            <a:ext cx="9313035" cy="725361"/>
          </a:xfrm>
          <a:prstGeom prst="rect">
            <a:avLst/>
          </a:prstGeom>
        </p:spPr>
        <p:txBody>
          <a:bodyPr/>
          <a:lstStyle>
            <a:lvl1pPr algn="l">
              <a:defRPr sz="370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fr-FR" dirty="0">
                <a:solidFill>
                  <a:schemeClr val="accent5"/>
                </a:solidFill>
              </a:rPr>
              <a:t>Cliquez pour modifier le titre</a:t>
            </a:r>
            <a:endParaRPr lang="es-ES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19667" y="1123951"/>
            <a:ext cx="11137900" cy="5281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34685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="" xmlns:a16="http://schemas.microsoft.com/office/drawing/2014/main" id="{96DBD6D3-5227-4B6F-A61F-C6C12DBA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03" y="303373"/>
            <a:ext cx="9313035" cy="725361"/>
          </a:xfrm>
          <a:prstGeom prst="rect">
            <a:avLst/>
          </a:prstGeom>
        </p:spPr>
        <p:txBody>
          <a:bodyPr/>
          <a:lstStyle>
            <a:lvl1pPr algn="l">
              <a:defRPr sz="370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fr-FR" dirty="0">
                <a:solidFill>
                  <a:schemeClr val="accent5"/>
                </a:solidFill>
              </a:rPr>
              <a:t>Cliquez pour modifier le titre</a:t>
            </a:r>
            <a:endParaRPr lang="es-ES" dirty="0">
              <a:solidFill>
                <a:schemeClr val="accent5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19667" y="1123951"/>
            <a:ext cx="11137900" cy="5281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34685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DD8CD9B-183B-42AF-9A9A-0AC5EDA87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7" y="-3450"/>
            <a:ext cx="7983793" cy="686646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53F663F5-CABD-4C0F-A27D-C501566B898E}"/>
              </a:ext>
            </a:extLst>
          </p:cNvPr>
          <p:cNvSpPr/>
          <p:nvPr userDrawn="1"/>
        </p:nvSpPr>
        <p:spPr>
          <a:xfrm>
            <a:off x="-1" y="0"/>
            <a:ext cx="465583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dirty="0"/>
          </a:p>
        </p:txBody>
      </p:sp>
      <p:sp>
        <p:nvSpPr>
          <p:cNvPr id="6" name="Título 3">
            <a:extLst>
              <a:ext uri="{FF2B5EF4-FFF2-40B4-BE49-F238E27FC236}">
                <a16:creationId xmlns="" xmlns:a16="http://schemas.microsoft.com/office/drawing/2014/main" id="{E1EC90D9-F873-4036-93AA-E4161065B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349" y="260648"/>
            <a:ext cx="4081129" cy="307234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64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fr-FR" dirty="0"/>
              <a:t>Cliquez pour modifier le titre</a:t>
            </a:r>
            <a:endParaRPr lang="es-ES" dirty="0"/>
          </a:p>
        </p:txBody>
      </p:sp>
      <p:sp>
        <p:nvSpPr>
          <p:cNvPr id="7" name="Marcador de texto 3">
            <a:extLst>
              <a:ext uri="{FF2B5EF4-FFF2-40B4-BE49-F238E27FC236}">
                <a16:creationId xmlns="" xmlns:a16="http://schemas.microsoft.com/office/drawing/2014/main" id="{0EF9D071-344A-44ED-8440-C23331DCD1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3344867"/>
            <a:ext cx="4081129" cy="1056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33"/>
              </a:lnSpc>
              <a:buNone/>
              <a:defRPr sz="3700">
                <a:solidFill>
                  <a:schemeClr val="bg1"/>
                </a:solidFill>
                <a:latin typeface="Bebas Neue Regular" panose="00000500000000000000" pitchFamily="50" charset="0"/>
              </a:defRPr>
            </a:lvl1pPr>
          </a:lstStyle>
          <a:p>
            <a:pPr lvl="0"/>
            <a:r>
              <a:rPr lang="fr-FR" dirty="0"/>
              <a:t>Cliquez pour modifier le titre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E92137B-D077-4AB2-9BF9-2C2331ABD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515" y="-1"/>
            <a:ext cx="1780484" cy="10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56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>
            <a:extLst>
              <a:ext uri="{FF2B5EF4-FFF2-40B4-BE49-F238E27FC236}">
                <a16:creationId xmlns="" xmlns:a16="http://schemas.microsoft.com/office/drawing/2014/main" id="{5D7901AC-75B3-4179-BDEC-010A3EC631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9403" y="1028735"/>
            <a:ext cx="11137235" cy="5500971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1pPr>
            <a:lvl2pPr>
              <a:defRPr sz="1300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2700">
                <a:solidFill>
                  <a:schemeClr val="tx2"/>
                </a:solidFill>
              </a:defRPr>
            </a:lvl4pPr>
            <a:lvl5pPr>
              <a:defRPr sz="2700">
                <a:solidFill>
                  <a:schemeClr val="tx2"/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err="1"/>
              <a:t>Objet</a:t>
            </a:r>
            <a:endParaRPr lang="es-ES" dirty="0"/>
          </a:p>
          <a:p>
            <a:pPr lvl="0"/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96DBD6D3-5227-4B6F-A61F-C6C12DBA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03" y="303373"/>
            <a:ext cx="9313035" cy="725361"/>
          </a:xfrm>
          <a:prstGeom prst="rect">
            <a:avLst/>
          </a:prstGeom>
        </p:spPr>
        <p:txBody>
          <a:bodyPr/>
          <a:lstStyle>
            <a:lvl1pPr algn="l">
              <a:defRPr sz="3700">
                <a:solidFill>
                  <a:schemeClr val="tx2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fr-FR" dirty="0">
                <a:solidFill>
                  <a:schemeClr val="tx2"/>
                </a:solidFill>
              </a:rPr>
              <a:t>Cliquez pour modifier le titre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3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FD86CF0-050B-164D-8943-40B7827C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Print" panose="020008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0F0663E-21B5-064B-8D81-216841D2C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9CD90FA5-2CD4-124D-A870-D43069A3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67E9BBE8-FFBA-0B4C-9FFC-703E2997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9A41D59-83B8-3E4C-A463-BB06554C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3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E305A76-9E36-6645-983C-5BDC3ECA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55B09C47-9C5B-D744-A7F1-1CBD9ED8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FCA57C0-9355-C44F-B7A2-566F3169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F4D379E-2D5C-814C-812F-2DD09E3C0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773C11D0-0A85-BB43-9B8C-7AD335A3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97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834DCF2-7C10-B040-A19E-CB95C19F8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DDF302F2-E183-384D-ADF9-38EB06DF4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2D990037-E167-6749-9934-DBEF1CE2C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9FB4B2E4-7111-FC4D-9EFA-C9A5A97D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FC5E4E57-0910-2D4A-91E3-8D8DF28D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FB0DBD7E-F61A-5443-A601-5D5203BA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34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355C898-338D-8C43-B6C6-EE1B1027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BD931C05-8270-C24B-9FEE-7BCC4CD1E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C77F09C1-E864-F642-9848-8026CAB5D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E8D8FFFA-98D2-844F-8E8F-888FEC5C6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B891D10C-50E4-9A46-A5C2-6856CA977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3BE241B6-2D18-9049-AFA6-63543E68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B261B913-54BF-4B48-B319-5800A8AE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54145EA2-B80F-7347-811F-91876C8A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25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DE26307-3FEF-A24A-9979-A9E71B9C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01FC5268-D778-B548-ACFA-23BAFF48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D502ADC6-9695-2C46-B936-B24DC4E6E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BE1CC4D0-38B2-7A4E-AC50-6FAE7043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33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30B80A4F-92DF-3348-89B0-2E2CCAAB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ED9E96F9-354B-CD49-96A9-14300D23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C284D607-6340-7A40-8F7F-0E283C3C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08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3EB7ADD-F98C-1E4E-B362-FA94EC1F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E10B3E7-851B-C040-A1B0-B83DB8C9D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CF8519EA-78AE-4541-82C9-B253633D7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98480F0A-859E-2540-A054-6A3B4ACF6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4E393551-AD46-5243-9DB1-F06382E6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6BBB8348-9E9A-7F40-819C-DA8389FD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08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B84B4F5-E8A6-9E4E-909D-A67642C1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3ED140F9-001B-804A-9BFA-D05FCC06A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76BC05B8-EE43-AC45-BD33-C99A3522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53DF81A3-F2CF-3F4E-BC79-E8AB6D329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ADDD12FA-CFCE-DC47-B089-81652E9E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30FE674-BA83-E14F-A3DE-4A4A83FD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36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EA0443A9-C08E-9343-BB7F-8AB2EDB0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108B7225-1378-C846-860A-5DB90E0A1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96F4FF1F-0C43-0D4E-93DD-C4B787CB5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FB562-0ADA-B641-9CF9-ECFF8EB12873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E1F6E211-9DD4-4D4F-B6B0-6425CA5E8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6BB181F-5856-D046-ABFA-008A2CDF8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F343F-8258-124B-A6C0-09E481A795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7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w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4D4677D2-D5AC-4CF9-9EED-2B89D0A1C2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6D54F7E-825A-4BBA-815F-35CCA8B9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extérieur, ciel, herbe, champ&#10;&#10;Description générée automatiquement">
            <a:extLst>
              <a:ext uri="{FF2B5EF4-FFF2-40B4-BE49-F238E27FC236}">
                <a16:creationId xmlns="" xmlns:a16="http://schemas.microsoft.com/office/drawing/2014/main" id="{BB7505CA-BA6C-224F-96F6-1758E49B1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7892410D-3D1C-794A-ADD6-422E41445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6931319" cy="752217"/>
          </a:xfrm>
        </p:spPr>
        <p:txBody>
          <a:bodyPr anchor="b"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Produire et Protéger </a:t>
            </a:r>
            <a:r>
              <a:rPr lang="fr-F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utrement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A46FA5FE-658E-5641-B678-6B6068101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818" y="6192318"/>
            <a:ext cx="6931319" cy="349725"/>
          </a:xfrm>
        </p:spPr>
        <p:txBody>
          <a:bodyPr anchor="t">
            <a:normAutofit fontScale="92500" lnSpcReduction="20000"/>
          </a:bodyPr>
          <a:lstStyle/>
          <a:p>
            <a:pPr algn="r"/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 mars 2022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906E10AB-BCA7-1841-8B15-D4A21BBAE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99" y="5986537"/>
            <a:ext cx="2140444" cy="5643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721" y="133165"/>
            <a:ext cx="1205855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Une démarche prospective fondatrice d'une stratégie agro-écologique</a:t>
            </a:r>
          </a:p>
          <a:p>
            <a:endParaRPr lang="fr-FR" sz="2800" b="1" dirty="0" smtClean="0">
              <a:solidFill>
                <a:srgbClr val="C00000"/>
              </a:solidFill>
            </a:endParaRPr>
          </a:p>
          <a:p>
            <a:r>
              <a:rPr lang="fr-FR" sz="2800" b="1" dirty="0" smtClean="0">
                <a:solidFill>
                  <a:srgbClr val="C00000"/>
                </a:solidFill>
              </a:rPr>
              <a:t>Pierre PHILIPPE, Directeur général «  Les Vignerons de </a:t>
            </a:r>
            <a:r>
              <a:rPr lang="fr-FR" sz="2800" b="1" dirty="0" err="1" smtClean="0">
                <a:solidFill>
                  <a:srgbClr val="C00000"/>
                </a:solidFill>
              </a:rPr>
              <a:t>Buzet</a:t>
            </a:r>
            <a:r>
              <a:rPr lang="fr-FR" sz="2800" b="1" dirty="0" smtClean="0">
                <a:solidFill>
                  <a:srgbClr val="C00000"/>
                </a:solidFill>
              </a:rPr>
              <a:t> »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Hervé HANNIN, L’Institut Agro, Directeur du développement IHEV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88E5F512-6A23-458E-BD41-2DB49F4F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303373"/>
            <a:ext cx="10273141" cy="725361"/>
          </a:xfrm>
        </p:spPr>
        <p:txBody>
          <a:bodyPr/>
          <a:lstStyle/>
          <a:p>
            <a:r>
              <a:rPr lang="fr-FR" dirty="0"/>
              <a:t>améliorer la qualité des sols: </a:t>
            </a:r>
            <a:r>
              <a:rPr lang="fr-FR" dirty="0">
                <a:solidFill>
                  <a:srgbClr val="00B050"/>
                </a:solidFill>
              </a:rPr>
              <a:t>le retour des vers de terre</a:t>
            </a:r>
          </a:p>
        </p:txBody>
      </p:sp>
      <p:sp>
        <p:nvSpPr>
          <p:cNvPr id="8" name="Titre 2">
            <a:extLst>
              <a:ext uri="{FF2B5EF4-FFF2-40B4-BE49-F238E27FC236}">
                <a16:creationId xmlns="" xmlns:a16="http://schemas.microsoft.com/office/drawing/2014/main" id="{9C67BEA8-5130-475D-834F-F21904FE0B0E}"/>
              </a:ext>
            </a:extLst>
          </p:cNvPr>
          <p:cNvSpPr txBox="1">
            <a:spLocks/>
          </p:cNvSpPr>
          <p:nvPr/>
        </p:nvSpPr>
        <p:spPr>
          <a:xfrm>
            <a:off x="1103446" y="1631924"/>
            <a:ext cx="1445829" cy="576064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accent2"/>
                </a:solidFill>
              </a:rPr>
              <a:t>SANS</a:t>
            </a:r>
          </a:p>
        </p:txBody>
      </p:sp>
      <p:sp>
        <p:nvSpPr>
          <p:cNvPr id="9" name="Titre 2">
            <a:extLst>
              <a:ext uri="{FF2B5EF4-FFF2-40B4-BE49-F238E27FC236}">
                <a16:creationId xmlns="" xmlns:a16="http://schemas.microsoft.com/office/drawing/2014/main" id="{94D45C49-5371-4EC8-AD45-E4555E91E570}"/>
              </a:ext>
            </a:extLst>
          </p:cNvPr>
          <p:cNvSpPr txBox="1">
            <a:spLocks/>
          </p:cNvSpPr>
          <p:nvPr/>
        </p:nvSpPr>
        <p:spPr>
          <a:xfrm>
            <a:off x="1295467" y="2627374"/>
            <a:ext cx="4532219" cy="1244525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defTabSz="482588"/>
            <a:r>
              <a:rPr lang="fr-FR" sz="2100" dirty="0">
                <a:solidFill>
                  <a:schemeClr val="accent2"/>
                </a:solidFill>
              </a:rPr>
              <a:t>SANS </a:t>
            </a:r>
            <a:r>
              <a:rPr lang="fr-FR" sz="2100" dirty="0">
                <a:solidFill>
                  <a:schemeClr val="tx1"/>
                </a:solidFill>
              </a:rPr>
              <a:t>engrais chimique depuis </a:t>
            </a:r>
            <a:r>
              <a:rPr lang="fr-FR" sz="2100" dirty="0" smtClean="0">
                <a:solidFill>
                  <a:schemeClr val="tx1"/>
                </a:solidFill>
              </a:rPr>
              <a:t>2017</a:t>
            </a:r>
          </a:p>
          <a:p>
            <a:pPr defTabSz="482588"/>
            <a:endParaRPr lang="fr-FR" sz="2100" dirty="0">
              <a:solidFill>
                <a:schemeClr val="tx1"/>
              </a:solidFill>
            </a:endParaRPr>
          </a:p>
          <a:p>
            <a:pPr>
              <a:tabLst>
                <a:tab pos="480472" algn="l"/>
              </a:tabLst>
            </a:pPr>
            <a:r>
              <a:rPr lang="fr-FR" sz="2100" dirty="0">
                <a:solidFill>
                  <a:schemeClr val="accent2"/>
                </a:solidFill>
              </a:rPr>
              <a:t>SANS </a:t>
            </a:r>
            <a:r>
              <a:rPr lang="fr-FR" sz="2100" dirty="0">
                <a:solidFill>
                  <a:schemeClr val="tx1"/>
                </a:solidFill>
              </a:rPr>
              <a:t>désherbants chimiques résiduaires </a:t>
            </a:r>
          </a:p>
          <a:p>
            <a:pPr>
              <a:tabLst>
                <a:tab pos="480472" algn="l"/>
              </a:tabLst>
            </a:pPr>
            <a:r>
              <a:rPr lang="fr-FR" sz="2100" dirty="0">
                <a:solidFill>
                  <a:schemeClr val="tx1"/>
                </a:solidFill>
              </a:rPr>
              <a:t>	</a:t>
            </a:r>
            <a:r>
              <a:rPr lang="fr-FR" sz="2100" dirty="0" smtClean="0">
                <a:solidFill>
                  <a:schemeClr val="tx1"/>
                </a:solidFill>
              </a:rPr>
              <a:t>   depuis </a:t>
            </a:r>
            <a:r>
              <a:rPr lang="fr-FR" sz="2100" dirty="0">
                <a:solidFill>
                  <a:schemeClr val="tx1"/>
                </a:solidFill>
              </a:rPr>
              <a:t>2005 </a:t>
            </a:r>
          </a:p>
        </p:txBody>
      </p:sp>
      <p:sp>
        <p:nvSpPr>
          <p:cNvPr id="10" name="Titre 2">
            <a:extLst>
              <a:ext uri="{FF2B5EF4-FFF2-40B4-BE49-F238E27FC236}">
                <a16:creationId xmlns="" xmlns:a16="http://schemas.microsoft.com/office/drawing/2014/main" id="{68E006C0-29C2-4EC3-A594-C401B63FAF20}"/>
              </a:ext>
            </a:extLst>
          </p:cNvPr>
          <p:cNvSpPr txBox="1">
            <a:spLocks/>
          </p:cNvSpPr>
          <p:nvPr/>
        </p:nvSpPr>
        <p:spPr>
          <a:xfrm>
            <a:off x="5903979" y="1622179"/>
            <a:ext cx="1146461" cy="576064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B050"/>
                </a:solidFill>
              </a:rPr>
              <a:t>AVEC</a:t>
            </a:r>
          </a:p>
        </p:txBody>
      </p:sp>
      <p:sp>
        <p:nvSpPr>
          <p:cNvPr id="11" name="Titre 2">
            <a:extLst>
              <a:ext uri="{FF2B5EF4-FFF2-40B4-BE49-F238E27FC236}">
                <a16:creationId xmlns="" xmlns:a16="http://schemas.microsoft.com/office/drawing/2014/main" id="{3F62D1BE-8855-4F54-9D47-5006747EB6EE}"/>
              </a:ext>
            </a:extLst>
          </p:cNvPr>
          <p:cNvSpPr txBox="1">
            <a:spLocks/>
          </p:cNvSpPr>
          <p:nvPr/>
        </p:nvSpPr>
        <p:spPr>
          <a:xfrm>
            <a:off x="5922984" y="2376522"/>
            <a:ext cx="6548441" cy="2219801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bg2"/>
                </a:solidFill>
              </a:rPr>
              <a:t> </a:t>
            </a:r>
            <a:r>
              <a:rPr lang="fr-FR" sz="2100" dirty="0">
                <a:solidFill>
                  <a:schemeClr val="tx1"/>
                </a:solidFill>
              </a:rPr>
              <a:t>– couverture végétale des sols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bg2"/>
                </a:solidFill>
              </a:rPr>
              <a:t> </a:t>
            </a:r>
            <a:r>
              <a:rPr lang="fr-FR" sz="2100" dirty="0">
                <a:solidFill>
                  <a:schemeClr val="tx1"/>
                </a:solidFill>
              </a:rPr>
              <a:t>– désherbage mécanique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tx1"/>
                </a:solidFill>
              </a:rPr>
              <a:t> – engrais organiques uniquement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 </a:t>
            </a:r>
            <a:r>
              <a:rPr lang="fr-FR" sz="2100" dirty="0">
                <a:solidFill>
                  <a:schemeClr val="tx1"/>
                </a:solidFill>
              </a:rPr>
              <a:t>– désherbants foliaires uniquement </a:t>
            </a:r>
          </a:p>
          <a:p>
            <a:pPr defTabSz="476239">
              <a:tabLst>
                <a:tab pos="590536" algn="l"/>
              </a:tabLst>
            </a:pPr>
            <a:r>
              <a:rPr lang="fr-FR" sz="2100" dirty="0">
                <a:solidFill>
                  <a:schemeClr val="tx1"/>
                </a:solidFill>
              </a:rPr>
              <a:t>	</a:t>
            </a:r>
            <a:r>
              <a:rPr lang="fr-FR" sz="2100" dirty="0" smtClean="0">
                <a:solidFill>
                  <a:schemeClr val="tx1"/>
                </a:solidFill>
              </a:rPr>
              <a:t>     et </a:t>
            </a:r>
            <a:r>
              <a:rPr lang="fr-FR" sz="2100" dirty="0">
                <a:solidFill>
                  <a:schemeClr val="tx1"/>
                </a:solidFill>
              </a:rPr>
              <a:t>localisés sous les rangs	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tx1"/>
                </a:solidFill>
              </a:rPr>
              <a:t> – moins de travail du sol et plus en profondeur</a:t>
            </a:r>
          </a:p>
          <a:p>
            <a:pPr defTabSz="476239"/>
            <a:endParaRPr lang="fr-FR" sz="2100" dirty="0">
              <a:solidFill>
                <a:schemeClr val="tx1"/>
              </a:solidFill>
            </a:endParaRPr>
          </a:p>
          <a:p>
            <a:pPr defTabSz="476239"/>
            <a:endParaRPr lang="fr-FR" sz="2100" dirty="0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CCB1C343-4DF9-46A2-A1D6-4C11C1AF1FB8}"/>
              </a:ext>
            </a:extLst>
          </p:cNvPr>
          <p:cNvGrpSpPr/>
          <p:nvPr/>
        </p:nvGrpSpPr>
        <p:grpSpPr>
          <a:xfrm>
            <a:off x="230820" y="4596323"/>
            <a:ext cx="5433134" cy="1615827"/>
            <a:chOff x="322138" y="1510669"/>
            <a:chExt cx="3036381" cy="1211870"/>
          </a:xfrm>
          <a:solidFill>
            <a:schemeClr val="bg2"/>
          </a:solidFill>
        </p:grpSpPr>
        <p:sp>
          <p:nvSpPr>
            <p:cNvPr id="13" name="ZoneTexte 12">
              <a:extLst>
                <a:ext uri="{FF2B5EF4-FFF2-40B4-BE49-F238E27FC236}">
                  <a16:creationId xmlns="" xmlns:a16="http://schemas.microsoft.com/office/drawing/2014/main" id="{EDEA1001-F693-477F-A7A5-4A70D7F5EDFA}"/>
                </a:ext>
              </a:extLst>
            </p:cNvPr>
            <p:cNvSpPr txBox="1"/>
            <p:nvPr/>
          </p:nvSpPr>
          <p:spPr>
            <a:xfrm>
              <a:off x="322138" y="1510669"/>
              <a:ext cx="1779201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200" b="1" dirty="0">
                  <a:solidFill>
                    <a:srgbClr val="00B050"/>
                  </a:solidFill>
                  <a:latin typeface="Bebas Neue Bold" panose="020B0606020202050201" pitchFamily="34" charset="0"/>
                </a:rPr>
                <a:t>85%</a:t>
              </a:r>
              <a:endParaRPr lang="fr-FR" sz="6400" b="1" dirty="0">
                <a:solidFill>
                  <a:srgbClr val="00B050"/>
                </a:solidFill>
                <a:latin typeface="Bebas Neue Bold" panose="020B0606020202050201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="" xmlns:a16="http://schemas.microsoft.com/office/drawing/2014/main" id="{72733208-6FF8-4DB5-9C06-B16A36FE6CFE}"/>
                </a:ext>
              </a:extLst>
            </p:cNvPr>
            <p:cNvSpPr txBox="1"/>
            <p:nvPr/>
          </p:nvSpPr>
          <p:spPr>
            <a:xfrm>
              <a:off x="2042032" y="1510669"/>
              <a:ext cx="1316487" cy="12118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400" b="1">
                  <a:latin typeface="Bebas Neue Book" pitchFamily="50" charset="0"/>
                </a:defRPr>
              </a:lvl1pPr>
            </a:lstStyle>
            <a:p>
              <a:endParaRPr lang="fr-FR" sz="900" dirty="0"/>
            </a:p>
            <a:p>
              <a:r>
                <a:rPr lang="fr-FR" sz="2700" dirty="0"/>
                <a:t>ENGRAIS ORGANIQUES</a:t>
              </a:r>
            </a:p>
            <a:p>
              <a:endParaRPr lang="fr-FR" sz="900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="" xmlns:a16="http://schemas.microsoft.com/office/drawing/2014/main" id="{74EC70A0-67E8-4143-AF5C-0821C5E99396}"/>
              </a:ext>
            </a:extLst>
          </p:cNvPr>
          <p:cNvGrpSpPr/>
          <p:nvPr/>
        </p:nvGrpSpPr>
        <p:grpSpPr>
          <a:xfrm>
            <a:off x="5785613" y="4620267"/>
            <a:ext cx="5995846" cy="1569660"/>
            <a:chOff x="322139" y="1510669"/>
            <a:chExt cx="3036381" cy="1177245"/>
          </a:xfrm>
          <a:solidFill>
            <a:schemeClr val="bg2"/>
          </a:solidFill>
        </p:grpSpPr>
        <p:sp>
          <p:nvSpPr>
            <p:cNvPr id="16" name="ZoneTexte 15">
              <a:extLst>
                <a:ext uri="{FF2B5EF4-FFF2-40B4-BE49-F238E27FC236}">
                  <a16:creationId xmlns="" xmlns:a16="http://schemas.microsoft.com/office/drawing/2014/main" id="{E3AE59EA-D7A4-424E-B7EC-2D8F2A13409B}"/>
                </a:ext>
              </a:extLst>
            </p:cNvPr>
            <p:cNvSpPr txBox="1"/>
            <p:nvPr/>
          </p:nvSpPr>
          <p:spPr>
            <a:xfrm>
              <a:off x="322139" y="1510669"/>
              <a:ext cx="1238702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200" b="1" dirty="0">
                  <a:solidFill>
                    <a:srgbClr val="00B050"/>
                  </a:solidFill>
                  <a:latin typeface="Bebas Neue Bold" panose="020B0606020202050201" pitchFamily="34" charset="0"/>
                </a:rPr>
                <a:t>95%</a:t>
              </a:r>
              <a:endParaRPr lang="fr-FR" sz="6400" b="1" dirty="0">
                <a:solidFill>
                  <a:srgbClr val="00B050"/>
                </a:solidFill>
                <a:latin typeface="Bebas Neue Bold" panose="020B0606020202050201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49518151-3164-4BF0-966A-B9F59A8A1AB2}"/>
                </a:ext>
              </a:extLst>
            </p:cNvPr>
            <p:cNvSpPr txBox="1"/>
            <p:nvPr/>
          </p:nvSpPr>
          <p:spPr>
            <a:xfrm>
              <a:off x="1560842" y="1510669"/>
              <a:ext cx="1797678" cy="11772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400" b="1">
                  <a:latin typeface="Bebas Neue Book" pitchFamily="50" charset="0"/>
                </a:defRPr>
              </a:lvl1pPr>
            </a:lstStyle>
            <a:p>
              <a:endParaRPr lang="fr-FR" sz="1200" dirty="0"/>
            </a:p>
            <a:p>
              <a:r>
                <a:rPr lang="fr-FR" dirty="0"/>
                <a:t>DES SOLS COUVERTS AVEC DES ESPECES VEGETALES</a:t>
              </a:r>
            </a:p>
            <a:p>
              <a:endParaRPr lang="fr-FR" sz="1200" dirty="0"/>
            </a:p>
          </p:txBody>
        </p:sp>
      </p:grpSp>
      <p:pic>
        <p:nvPicPr>
          <p:cNvPr id="6" name="Graphique 5" descr="Plante avec un remplissage uni">
            <a:extLst>
              <a:ext uri="{FF2B5EF4-FFF2-40B4-BE49-F238E27FC236}">
                <a16:creationId xmlns="" xmlns:a16="http://schemas.microsoft.com/office/drawing/2014/main" id="{3ABAEAA9-E151-4A0D-9ECB-9F104672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523" y="5061181"/>
            <a:ext cx="1219200" cy="1219200"/>
          </a:xfrm>
          <a:prstGeom prst="rect">
            <a:avLst/>
          </a:prstGeom>
        </p:spPr>
      </p:pic>
      <p:pic>
        <p:nvPicPr>
          <p:cNvPr id="21" name="Graphique 20" descr="Ver avec un remplissage uni">
            <a:extLst>
              <a:ext uri="{FF2B5EF4-FFF2-40B4-BE49-F238E27FC236}">
                <a16:creationId xmlns="" xmlns:a16="http://schemas.microsoft.com/office/drawing/2014/main" id="{3F5DF852-7BAC-4AE1-A246-6425E8778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7459" y="6117331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4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66C06A93-C592-2140-8C00-D3C1DCB8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372" y="1161906"/>
            <a:ext cx="4167272" cy="4461163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rgbClr val="FFFFFF"/>
                </a:solidFill>
              </a:rPr>
              <a:t/>
            </a:r>
            <a:br>
              <a:rPr lang="fr-FR" sz="3600" dirty="0">
                <a:solidFill>
                  <a:srgbClr val="FFFFFF"/>
                </a:solidFill>
              </a:rPr>
            </a:br>
            <a:r>
              <a:rPr lang="fr-FR" sz="3600" u="sng" dirty="0" smtClean="0">
                <a:solidFill>
                  <a:srgbClr val="FFFFFF"/>
                </a:solidFill>
              </a:rPr>
              <a:t>Hervé </a:t>
            </a:r>
            <a:r>
              <a:rPr lang="fr-FR" sz="3600" u="sng" dirty="0" err="1" smtClean="0">
                <a:solidFill>
                  <a:srgbClr val="FFFFFF"/>
                </a:solidFill>
              </a:rPr>
              <a:t>Hannin</a:t>
            </a:r>
            <a:r>
              <a:rPr lang="fr-FR" sz="3600" dirty="0" smtClean="0">
                <a:solidFill>
                  <a:srgbClr val="FFFFFF"/>
                </a:solidFill>
              </a:rPr>
              <a:t/>
            </a:r>
            <a:br>
              <a:rPr lang="fr-FR" sz="3600" dirty="0" smtClean="0">
                <a:solidFill>
                  <a:srgbClr val="FFFFFF"/>
                </a:solidFill>
              </a:rPr>
            </a:br>
            <a:r>
              <a:rPr lang="fr-FR" sz="3600" dirty="0" smtClean="0">
                <a:solidFill>
                  <a:srgbClr val="FFFFFF"/>
                </a:solidFill>
              </a:rPr>
              <a:t/>
            </a:r>
            <a:br>
              <a:rPr lang="fr-FR" sz="3600" dirty="0" smtClean="0">
                <a:solidFill>
                  <a:srgbClr val="FFFFFF"/>
                </a:solidFill>
              </a:rPr>
            </a:br>
            <a:r>
              <a:rPr lang="fr-FR" sz="3600" dirty="0" smtClean="0">
                <a:solidFill>
                  <a:srgbClr val="FFFFFF"/>
                </a:solidFill>
              </a:rPr>
              <a:t>Pierre Philippe</a:t>
            </a:r>
            <a:endParaRPr lang="fr-FR" sz="36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EBE371B-6734-5349-A077-CDC42A8E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419" y="493690"/>
            <a:ext cx="8303581" cy="5585619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Segoe Print" panose="02000800000000000000" pitchFamily="2" charset="0"/>
              </a:rPr>
              <a:t>Dès 2006, une démarche originale par les faits :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Segoe Print" panose="02000800000000000000" pitchFamily="2" charset="0"/>
            </a:endParaRPr>
          </a:p>
          <a:p>
            <a:pPr marL="0" indent="0"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Segoe Print" panose="02000800000000000000" pitchFamily="2" charset="0"/>
            </a:endParaRP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d’équiper </a:t>
            </a:r>
            <a:r>
              <a:rPr lang="fr-FR" dirty="0"/>
              <a:t>le passage d’un exercice de </a:t>
            </a:r>
            <a:r>
              <a:rPr lang="fr-FR" b="1" dirty="0">
                <a:solidFill>
                  <a:srgbClr val="C00000"/>
                </a:solidFill>
              </a:rPr>
              <a:t>prospective</a:t>
            </a:r>
            <a:r>
              <a:rPr lang="fr-FR" dirty="0"/>
              <a:t> </a:t>
            </a:r>
            <a:r>
              <a:rPr lang="fr-FR" dirty="0" smtClean="0"/>
              <a:t>(MACRO) à </a:t>
            </a:r>
            <a:r>
              <a:rPr lang="fr-FR" dirty="0"/>
              <a:t>la mise en place d’une </a:t>
            </a:r>
            <a:r>
              <a:rPr lang="fr-FR" b="1" dirty="0">
                <a:solidFill>
                  <a:srgbClr val="00B050"/>
                </a:solidFill>
              </a:rPr>
              <a:t>stratégie </a:t>
            </a:r>
            <a:r>
              <a:rPr lang="fr-FR" b="1" dirty="0" smtClean="0">
                <a:solidFill>
                  <a:srgbClr val="00B050"/>
                </a:solidFill>
              </a:rPr>
              <a:t>d’entreprise </a:t>
            </a:r>
            <a:r>
              <a:rPr lang="fr-FR" dirty="0" smtClean="0"/>
              <a:t>(MICRO), </a:t>
            </a:r>
            <a:endParaRPr lang="fr-FR" dirty="0"/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en </a:t>
            </a:r>
            <a:r>
              <a:rPr lang="fr-FR" dirty="0"/>
              <a:t>y associant tout au long de la démarche </a:t>
            </a:r>
            <a:r>
              <a:rPr lang="fr-FR" b="1" dirty="0" smtClean="0">
                <a:solidFill>
                  <a:srgbClr val="00B050"/>
                </a:solidFill>
              </a:rPr>
              <a:t>toutes </a:t>
            </a:r>
            <a:r>
              <a:rPr lang="fr-FR" b="1" dirty="0">
                <a:solidFill>
                  <a:srgbClr val="00B050"/>
                </a:solidFill>
              </a:rPr>
              <a:t>les composantes</a:t>
            </a:r>
            <a:r>
              <a:rPr lang="fr-FR" dirty="0"/>
              <a:t> de celle-ci : </a:t>
            </a:r>
            <a:r>
              <a:rPr lang="fr-FR" dirty="0" smtClean="0"/>
              <a:t>responsables </a:t>
            </a:r>
            <a:r>
              <a:rPr lang="fr-FR" dirty="0"/>
              <a:t>professionnels comme salariés, </a:t>
            </a:r>
            <a:r>
              <a:rPr lang="fr-FR" dirty="0" smtClean="0"/>
              <a:t>techniciens comme commerciaux</a:t>
            </a: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de s’adosser sur un travail de </a:t>
            </a:r>
            <a:r>
              <a:rPr lang="fr-FR" b="1" dirty="0">
                <a:solidFill>
                  <a:srgbClr val="C00000"/>
                </a:solidFill>
              </a:rPr>
              <a:t>recherche</a:t>
            </a:r>
            <a:r>
              <a:rPr lang="fr-FR" dirty="0"/>
              <a:t> [</a:t>
            </a:r>
            <a:r>
              <a:rPr lang="fr-FR" dirty="0" smtClean="0"/>
              <a:t>avec </a:t>
            </a:r>
            <a:r>
              <a:rPr lang="fr-FR" dirty="0" err="1" smtClean="0"/>
              <a:t>Mpl</a:t>
            </a:r>
            <a:r>
              <a:rPr lang="fr-FR" dirty="0" smtClean="0"/>
              <a:t> Sup Agro (H </a:t>
            </a:r>
            <a:r>
              <a:rPr lang="fr-FR" dirty="0" err="1" smtClean="0"/>
              <a:t>Hannin</a:t>
            </a:r>
            <a:r>
              <a:rPr lang="fr-FR" dirty="0" smtClean="0"/>
              <a:t>), FAM (P </a:t>
            </a:r>
            <a:r>
              <a:rPr lang="fr-FR" dirty="0" err="1" smtClean="0"/>
              <a:t>Aigrain</a:t>
            </a:r>
            <a:r>
              <a:rPr lang="fr-FR" dirty="0" smtClean="0"/>
              <a:t>, F </a:t>
            </a:r>
            <a:r>
              <a:rPr lang="fr-FR" dirty="0" err="1" smtClean="0"/>
              <a:t>Brugière</a:t>
            </a:r>
            <a:r>
              <a:rPr lang="fr-FR" dirty="0" smtClean="0"/>
              <a:t>), MBS (G Dejean)]</a:t>
            </a: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de déboucher sur </a:t>
            </a:r>
            <a:r>
              <a:rPr lang="fr-FR" b="1" dirty="0" smtClean="0">
                <a:solidFill>
                  <a:srgbClr val="C00000"/>
                </a:solidFill>
              </a:rPr>
              <a:t>un plan stratégique qui a anticipé </a:t>
            </a:r>
            <a:r>
              <a:rPr lang="fr-FR" dirty="0" smtClean="0"/>
              <a:t>sur les valeurs attendues dans la filière 15 ans après…</a:t>
            </a:r>
          </a:p>
          <a:p>
            <a:pPr marL="639762" indent="-457200">
              <a:lnSpc>
                <a:spcPct val="12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7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EBE371B-6734-5349-A077-CDC42A8E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91344"/>
            <a:ext cx="7826460" cy="5585619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Segoe Print" panose="02000800000000000000" pitchFamily="2" charset="0"/>
              </a:rPr>
              <a:t>Les vertus d’une démarche de recherche en prospective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  <a:latin typeface="Segoe Print" panose="02000800000000000000" pitchFamily="2" charset="0"/>
              </a:rPr>
              <a:t>sratégique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Segoe Print" panose="02000800000000000000" pitchFamily="2" charset="0"/>
              </a:rPr>
              <a:t> </a:t>
            </a:r>
          </a:p>
          <a:p>
            <a:pPr marL="0" indent="0"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Segoe Print" panose="02000800000000000000" pitchFamily="2" charset="0"/>
            </a:endParaRP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A partir d’un exercice classique sur les valeurs de l’entreprise VB,</a:t>
            </a: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la démarche prospective de filière INRA 2003 a été adaptée </a:t>
            </a:r>
            <a:r>
              <a:rPr lang="fr-FR" dirty="0"/>
              <a:t>à </a:t>
            </a:r>
            <a:r>
              <a:rPr lang="fr-FR" dirty="0" smtClean="0"/>
              <a:t>l’entreprise BUZET :</a:t>
            </a: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Un exercice de prospective spécifique à BUZET entre 2006 et 2010 suivie de points réguliers (2012, 2015, 2020)</a:t>
            </a:r>
          </a:p>
          <a:p>
            <a:pPr marL="639762" indent="-457200">
              <a:lnSpc>
                <a:spcPct val="120000"/>
              </a:lnSpc>
            </a:pPr>
            <a:endParaRPr lang="fr-FR" dirty="0" smtClean="0"/>
          </a:p>
          <a:p>
            <a:pPr marL="639762" indent="-457200">
              <a:lnSpc>
                <a:spcPct val="120000"/>
              </a:lnSpc>
            </a:pPr>
            <a:r>
              <a:rPr lang="fr-FR" u="sng" dirty="0" smtClean="0"/>
              <a:t>Objectifs :</a:t>
            </a:r>
          </a:p>
          <a:p>
            <a:pPr marL="1096962" lvl="1" indent="-457200">
              <a:lnSpc>
                <a:spcPct val="120000"/>
              </a:lnSpc>
            </a:pPr>
            <a:r>
              <a:rPr lang="fr-FR" sz="3200" dirty="0" smtClean="0"/>
              <a:t>Utiliser les acquis des visions INRA 2003</a:t>
            </a:r>
          </a:p>
          <a:p>
            <a:pPr marL="1096962" lvl="1" indent="-457200">
              <a:lnSpc>
                <a:spcPct val="120000"/>
              </a:lnSpc>
            </a:pPr>
            <a:r>
              <a:rPr lang="fr-FR" sz="3200" dirty="0"/>
              <a:t>E</a:t>
            </a:r>
            <a:r>
              <a:rPr lang="fr-FR" sz="3200" dirty="0" smtClean="0"/>
              <a:t>clairer </a:t>
            </a:r>
            <a:r>
              <a:rPr lang="fr-FR" sz="3200" dirty="0"/>
              <a:t>l’avenir et le long terme quand l’analyse stratégique classique n’éclaire </a:t>
            </a:r>
            <a:r>
              <a:rPr lang="fr-FR" sz="3200" dirty="0" smtClean="0"/>
              <a:t>souvent que </a:t>
            </a:r>
            <a:r>
              <a:rPr lang="fr-FR" sz="3200" dirty="0"/>
              <a:t>le présent</a:t>
            </a:r>
          </a:p>
          <a:p>
            <a:pPr marL="1096962" lvl="1" indent="-457200">
              <a:lnSpc>
                <a:spcPct val="120000"/>
              </a:lnSpc>
            </a:pPr>
            <a:r>
              <a:rPr lang="fr-FR" sz="3200" dirty="0"/>
              <a:t>Bâtir un plan d’actions sur une vision de long terme </a:t>
            </a:r>
          </a:p>
          <a:p>
            <a:pPr marL="1096962" lvl="1" indent="-457200">
              <a:lnSpc>
                <a:spcPct val="120000"/>
              </a:lnSpc>
            </a:pPr>
            <a:endParaRPr lang="fr-FR" sz="3200" dirty="0" smtClean="0"/>
          </a:p>
          <a:p>
            <a:pPr marL="1096962" lvl="1" indent="-457200">
              <a:lnSpc>
                <a:spcPct val="120000"/>
              </a:lnSpc>
            </a:pPr>
            <a:r>
              <a:rPr lang="fr-FR" sz="3200" dirty="0" smtClean="0"/>
              <a:t>Souder les </a:t>
            </a:r>
            <a:r>
              <a:rPr lang="fr-FR" sz="3200" dirty="0"/>
              <a:t>é</a:t>
            </a:r>
            <a:r>
              <a:rPr lang="fr-FR" sz="3200" dirty="0" smtClean="0"/>
              <a:t>quipes autour d’un projet </a:t>
            </a:r>
            <a:r>
              <a:rPr lang="fr-FR" sz="3200" dirty="0" err="1" smtClean="0"/>
              <a:t>co</a:t>
            </a:r>
            <a:r>
              <a:rPr lang="fr-FR" sz="3200" dirty="0" smtClean="0"/>
              <a:t>-construit</a:t>
            </a:r>
          </a:p>
          <a:p>
            <a:pPr marL="639762" indent="-457200">
              <a:lnSpc>
                <a:spcPct val="120000"/>
              </a:lnSpc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476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edium_INRA_devpe_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44451"/>
            <a:ext cx="1373716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-28575"/>
            <a:ext cx="1153583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85725"/>
            <a:ext cx="76835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692150"/>
            <a:ext cx="121920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464051" y="-26988"/>
            <a:ext cx="77279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000" b="1" dirty="0">
                <a:solidFill>
                  <a:srgbClr val="008000"/>
                </a:solidFill>
              </a:rPr>
              <a:t>Rappel de la méthodologie </a:t>
            </a:r>
            <a:r>
              <a:rPr lang="fr-FR" altLang="fr-FR" sz="2000" b="1" dirty="0" smtClean="0">
                <a:solidFill>
                  <a:srgbClr val="008000"/>
                </a:solidFill>
              </a:rPr>
              <a:t>INRA - DADP</a:t>
            </a:r>
            <a:endParaRPr lang="fr-FR" altLang="fr-FR" sz="2000" b="1" dirty="0">
              <a:solidFill>
                <a:srgbClr val="008000"/>
              </a:solidFill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908050"/>
            <a:ext cx="9687983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506027" y="4749554"/>
            <a:ext cx="8780015" cy="1979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07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EBE371B-6734-5349-A077-CDC42A8E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584" y="591344"/>
            <a:ext cx="8170416" cy="5585619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Segoe Print" panose="02000800000000000000" pitchFamily="2" charset="0"/>
              </a:rPr>
              <a:t>L’émergence des questions environnementales et agro-écologiques</a:t>
            </a:r>
          </a:p>
          <a:p>
            <a:pPr marL="0" indent="0"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Segoe Print" panose="02000800000000000000" pitchFamily="2" charset="0"/>
            </a:endParaRP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La dimension environnementale et agro-écologique apparaît à </a:t>
            </a:r>
            <a:r>
              <a:rPr lang="fr-FR" dirty="0" err="1" smtClean="0"/>
              <a:t>Buzet</a:t>
            </a:r>
            <a:r>
              <a:rPr lang="fr-FR" dirty="0" smtClean="0"/>
              <a:t> avant la plupart des concurrents…</a:t>
            </a: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… mais tard dans la </a:t>
            </a:r>
            <a:r>
              <a:rPr lang="fr-FR" dirty="0" smtClean="0"/>
              <a:t>démarche de recherche </a:t>
            </a:r>
            <a:r>
              <a:rPr lang="fr-FR" dirty="0" smtClean="0"/>
              <a:t>! Issue du choix des attitudes stratégiques et du travail minutieux conduit en interdisciplinaire et inter-métiers </a:t>
            </a:r>
          </a:p>
          <a:p>
            <a:pPr marL="639762" indent="-457200">
              <a:lnSpc>
                <a:spcPct val="120000"/>
              </a:lnSpc>
            </a:pPr>
            <a:r>
              <a:rPr lang="fr-FR" dirty="0" smtClean="0"/>
              <a:t>les « enjeux pour l’entreprise </a:t>
            </a:r>
            <a:r>
              <a:rPr lang="fr-FR" dirty="0" smtClean="0"/>
              <a:t>(30 EE</a:t>
            </a:r>
            <a:r>
              <a:rPr lang="fr-FR" dirty="0" smtClean="0"/>
              <a:t>) » font émerger la question dans les « Axes Stratégiques Prioritaires » (ASP)</a:t>
            </a:r>
          </a:p>
        </p:txBody>
      </p:sp>
    </p:spTree>
    <p:extLst>
      <p:ext uri="{BB962C8B-B14F-4D97-AF65-F5344CB8AC3E}">
        <p14:creationId xmlns:p14="http://schemas.microsoft.com/office/powerpoint/2010/main" val="21885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Espace réservé du numéro de diapositive 3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BAB866A-1870-4F22-BBCA-4B9E92D0FA40}" type="slidenum">
              <a:rPr lang="fr-FR" altLang="fr-FR" sz="1400">
                <a:latin typeface="Arial" charset="0"/>
              </a:rPr>
              <a:pPr algn="r" eaLnBrk="1" hangingPunct="1"/>
              <a:t>15</a:t>
            </a:fld>
            <a:endParaRPr lang="fr-FR" altLang="fr-FR" sz="1400">
              <a:latin typeface="Arial" charset="0"/>
            </a:endParaRPr>
          </a:p>
        </p:txBody>
      </p:sp>
      <p:sp>
        <p:nvSpPr>
          <p:cNvPr id="442371" name="Espace réservé du numéro de diapositive 3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A93225D-34A4-491E-B7BB-C8A661BE67A5}" type="slidenum">
              <a:rPr lang="fr-FR" altLang="fr-FR" sz="1400">
                <a:latin typeface="Arial" charset="0"/>
              </a:rPr>
              <a:pPr algn="r" eaLnBrk="1" hangingPunct="1"/>
              <a:t>15</a:t>
            </a:fld>
            <a:endParaRPr lang="fr-FR" altLang="fr-FR" sz="1400">
              <a:latin typeface="Arial" charset="0"/>
            </a:endParaRPr>
          </a:p>
        </p:txBody>
      </p:sp>
      <p:sp>
        <p:nvSpPr>
          <p:cNvPr id="442372" name="Oval 2"/>
          <p:cNvSpPr>
            <a:spLocks noChangeArrowheads="1"/>
          </p:cNvSpPr>
          <p:nvPr/>
        </p:nvSpPr>
        <p:spPr bwMode="auto">
          <a:xfrm rot="43899">
            <a:off x="4262967" y="6237288"/>
            <a:ext cx="3657600" cy="5080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fr-FR" sz="1200">
              <a:latin typeface="Arial" charset="0"/>
            </a:endParaRPr>
          </a:p>
        </p:txBody>
      </p:sp>
      <p:sp>
        <p:nvSpPr>
          <p:cNvPr id="442373" name="Oval 3"/>
          <p:cNvSpPr>
            <a:spLocks noChangeArrowheads="1"/>
          </p:cNvSpPr>
          <p:nvPr/>
        </p:nvSpPr>
        <p:spPr bwMode="auto">
          <a:xfrm>
            <a:off x="349251" y="307975"/>
            <a:ext cx="3251200" cy="4572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Trade-Mkg et Mkg orienté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prescripteurs</a:t>
            </a:r>
          </a:p>
        </p:txBody>
      </p:sp>
      <p:sp>
        <p:nvSpPr>
          <p:cNvPr id="442374" name="Oval 4"/>
          <p:cNvSpPr>
            <a:spLocks noChangeArrowheads="1"/>
          </p:cNvSpPr>
          <p:nvPr/>
        </p:nvSpPr>
        <p:spPr bwMode="auto">
          <a:xfrm>
            <a:off x="239184" y="836614"/>
            <a:ext cx="3657600" cy="64928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R/D : ingénierie reverse :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itinéraires viti-oeno vers profils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pdts préderterminés</a:t>
            </a:r>
          </a:p>
        </p:txBody>
      </p:sp>
      <p:sp>
        <p:nvSpPr>
          <p:cNvPr id="442375" name="Oval 5"/>
          <p:cNvSpPr>
            <a:spLocks noChangeArrowheads="1"/>
          </p:cNvSpPr>
          <p:nvPr/>
        </p:nvSpPr>
        <p:spPr bwMode="auto">
          <a:xfrm>
            <a:off x="4053418" y="2457450"/>
            <a:ext cx="3674533" cy="6858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Mutualisation ou externalisation /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réseaux d’entreprises identifiées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sur base de process</a:t>
            </a:r>
          </a:p>
        </p:txBody>
      </p:sp>
      <p:sp>
        <p:nvSpPr>
          <p:cNvPr id="442376" name="Oval 6"/>
          <p:cNvSpPr>
            <a:spLocks noChangeArrowheads="1"/>
          </p:cNvSpPr>
          <p:nvPr/>
        </p:nvSpPr>
        <p:spPr bwMode="auto">
          <a:xfrm>
            <a:off x="421217" y="1573213"/>
            <a:ext cx="3657600" cy="487362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Capacité d’existence et de négo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Face à Centrales d’Achats   </a:t>
            </a:r>
          </a:p>
        </p:txBody>
      </p:sp>
      <p:sp>
        <p:nvSpPr>
          <p:cNvPr id="442377" name="Oval 7"/>
          <p:cNvSpPr>
            <a:spLocks noChangeArrowheads="1"/>
          </p:cNvSpPr>
          <p:nvPr/>
        </p:nvSpPr>
        <p:spPr bwMode="auto">
          <a:xfrm>
            <a:off x="4267200" y="1293813"/>
            <a:ext cx="3556000" cy="4064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Trade-Mkg et Mkg orienté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Prescripteurs de toutes sortes</a:t>
            </a:r>
          </a:p>
        </p:txBody>
      </p:sp>
      <p:sp>
        <p:nvSpPr>
          <p:cNvPr id="442378" name="Oval 8"/>
          <p:cNvSpPr>
            <a:spLocks noChangeArrowheads="1"/>
          </p:cNvSpPr>
          <p:nvPr/>
        </p:nvSpPr>
        <p:spPr bwMode="auto">
          <a:xfrm>
            <a:off x="4252384" y="1762125"/>
            <a:ext cx="3860800" cy="6604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R/D : ingénierie reverse :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itinéraires oeno vers profils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pdts préderterminés</a:t>
            </a:r>
          </a:p>
        </p:txBody>
      </p:sp>
      <p:sp>
        <p:nvSpPr>
          <p:cNvPr id="442379" name="Oval 9"/>
          <p:cNvSpPr>
            <a:spLocks noChangeArrowheads="1"/>
          </p:cNvSpPr>
          <p:nvPr/>
        </p:nvSpPr>
        <p:spPr bwMode="auto">
          <a:xfrm>
            <a:off x="4364567" y="620713"/>
            <a:ext cx="3556000" cy="609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Mkg orienté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consommateurs / segmentation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Au sein des AOC Buzet</a:t>
            </a:r>
          </a:p>
        </p:txBody>
      </p:sp>
      <p:sp>
        <p:nvSpPr>
          <p:cNvPr id="442380" name="Oval 10"/>
          <p:cNvSpPr>
            <a:spLocks noChangeArrowheads="1"/>
          </p:cNvSpPr>
          <p:nvPr/>
        </p:nvSpPr>
        <p:spPr bwMode="auto">
          <a:xfrm>
            <a:off x="8015817" y="4100513"/>
            <a:ext cx="3657600" cy="60960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Inf.Capacité à produire « propre »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D’une manière acceptée par la GD</a:t>
            </a:r>
          </a:p>
        </p:txBody>
      </p:sp>
      <p:sp>
        <p:nvSpPr>
          <p:cNvPr id="442381" name="Oval 11"/>
          <p:cNvSpPr>
            <a:spLocks noChangeArrowheads="1"/>
          </p:cNvSpPr>
          <p:nvPr/>
        </p:nvSpPr>
        <p:spPr bwMode="auto">
          <a:xfrm>
            <a:off x="8219017" y="1181100"/>
            <a:ext cx="3657600" cy="68580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 dirty="0" err="1">
                <a:latin typeface="Arial" charset="0"/>
              </a:rPr>
              <a:t>Log.Réponses</a:t>
            </a:r>
            <a:r>
              <a:rPr lang="fr-FR" altLang="fr-FR" sz="1200" dirty="0">
                <a:latin typeface="Arial" charset="0"/>
              </a:rPr>
              <a:t> aux normes</a:t>
            </a:r>
          </a:p>
          <a:p>
            <a:pPr algn="ctr" eaLnBrk="1" hangingPunct="1"/>
            <a:r>
              <a:rPr lang="fr-FR" altLang="fr-FR" sz="1200" dirty="0">
                <a:latin typeface="Arial" charset="0"/>
              </a:rPr>
              <a:t> environnementales et/ou </a:t>
            </a:r>
          </a:p>
          <a:p>
            <a:pPr algn="ctr" eaLnBrk="1" hangingPunct="1"/>
            <a:r>
              <a:rPr lang="fr-FR" altLang="fr-FR" sz="1200" dirty="0">
                <a:latin typeface="Arial" charset="0"/>
              </a:rPr>
              <a:t>différenciation</a:t>
            </a:r>
            <a:r>
              <a:rPr lang="fr-FR" altLang="fr-FR" sz="1200" dirty="0"/>
              <a:t> </a:t>
            </a:r>
          </a:p>
        </p:txBody>
      </p:sp>
      <p:sp>
        <p:nvSpPr>
          <p:cNvPr id="442382" name="Oval 12"/>
          <p:cNvSpPr>
            <a:spLocks noChangeArrowheads="1"/>
          </p:cNvSpPr>
          <p:nvPr/>
        </p:nvSpPr>
        <p:spPr bwMode="auto">
          <a:xfrm>
            <a:off x="8422217" y="1943100"/>
            <a:ext cx="3352800" cy="41910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Prod. produire propre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« au sens de la GD »</a:t>
            </a:r>
            <a:endParaRPr lang="fr-FR" altLang="fr-FR" sz="1200"/>
          </a:p>
        </p:txBody>
      </p:sp>
      <p:sp>
        <p:nvSpPr>
          <p:cNvPr id="442383" name="Oval 13"/>
          <p:cNvSpPr>
            <a:spLocks noChangeArrowheads="1"/>
          </p:cNvSpPr>
          <p:nvPr/>
        </p:nvSpPr>
        <p:spPr bwMode="auto">
          <a:xfrm>
            <a:off x="7823200" y="2424113"/>
            <a:ext cx="4165600" cy="91440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Connaissance des attentes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du consommateur et crédibilité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forte sur les  thèmes de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l’environnement/naturalité/proximité</a:t>
            </a:r>
          </a:p>
        </p:txBody>
      </p:sp>
      <p:sp>
        <p:nvSpPr>
          <p:cNvPr id="442384" name="Oval 14"/>
          <p:cNvSpPr>
            <a:spLocks noChangeArrowheads="1"/>
          </p:cNvSpPr>
          <p:nvPr/>
        </p:nvSpPr>
        <p:spPr bwMode="auto">
          <a:xfrm>
            <a:off x="8015817" y="3414713"/>
            <a:ext cx="3657600" cy="60960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connaître les différents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outils et méthodes de respect de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l’environnement</a:t>
            </a:r>
          </a:p>
        </p:txBody>
      </p:sp>
      <p:sp>
        <p:nvSpPr>
          <p:cNvPr id="442385" name="Oval 15"/>
          <p:cNvSpPr>
            <a:spLocks noChangeArrowheads="1"/>
          </p:cNvSpPr>
          <p:nvPr/>
        </p:nvSpPr>
        <p:spPr bwMode="auto">
          <a:xfrm>
            <a:off x="7924800" y="4756150"/>
            <a:ext cx="3759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packager l’objet de la franchise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(initial + évolution permanente)) </a:t>
            </a:r>
          </a:p>
        </p:txBody>
      </p:sp>
      <p:sp>
        <p:nvSpPr>
          <p:cNvPr id="442386" name="Oval 16"/>
          <p:cNvSpPr>
            <a:spLocks noChangeArrowheads="1"/>
          </p:cNvSpPr>
          <p:nvPr/>
        </p:nvSpPr>
        <p:spPr bwMode="auto">
          <a:xfrm>
            <a:off x="8128000" y="5899150"/>
            <a:ext cx="3657600" cy="42703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crédibilité sur le produit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et sur le savoir-faire</a:t>
            </a:r>
          </a:p>
        </p:txBody>
      </p:sp>
      <p:sp>
        <p:nvSpPr>
          <p:cNvPr id="442387" name="Oval 17"/>
          <p:cNvSpPr>
            <a:spLocks noChangeArrowheads="1"/>
          </p:cNvSpPr>
          <p:nvPr/>
        </p:nvSpPr>
        <p:spPr bwMode="auto">
          <a:xfrm>
            <a:off x="7924800" y="5365750"/>
            <a:ext cx="39624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Transmission des savoirs et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savoir-faire vers franchisés</a:t>
            </a:r>
          </a:p>
        </p:txBody>
      </p:sp>
      <p:sp>
        <p:nvSpPr>
          <p:cNvPr id="442388" name="Oval 18"/>
          <p:cNvSpPr>
            <a:spLocks noChangeArrowheads="1"/>
          </p:cNvSpPr>
          <p:nvPr/>
        </p:nvSpPr>
        <p:spPr bwMode="auto">
          <a:xfrm>
            <a:off x="8113184" y="6440488"/>
            <a:ext cx="3657600" cy="37306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identifier l’objet de la franchise</a:t>
            </a:r>
          </a:p>
        </p:txBody>
      </p:sp>
      <p:sp>
        <p:nvSpPr>
          <p:cNvPr id="442389" name="Oval 19"/>
          <p:cNvSpPr>
            <a:spLocks noChangeArrowheads="1"/>
          </p:cNvSpPr>
          <p:nvPr/>
        </p:nvSpPr>
        <p:spPr bwMode="auto">
          <a:xfrm>
            <a:off x="4368800" y="5591176"/>
            <a:ext cx="3657600" cy="574675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capacité à réguler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l’augmentation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les apports</a:t>
            </a:r>
          </a:p>
        </p:txBody>
      </p:sp>
      <p:sp>
        <p:nvSpPr>
          <p:cNvPr id="442390" name="Oval 20"/>
          <p:cNvSpPr>
            <a:spLocks noChangeArrowheads="1"/>
          </p:cNvSpPr>
          <p:nvPr/>
        </p:nvSpPr>
        <p:spPr bwMode="auto">
          <a:xfrm>
            <a:off x="4368801" y="3194050"/>
            <a:ext cx="3071284" cy="5969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>
                <a:latin typeface="Arial" charset="0"/>
              </a:rPr>
              <a:t>capacité à produire en masse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sz="1200">
                <a:latin typeface="Arial" charset="0"/>
              </a:rPr>
              <a:t> économiquement viable</a:t>
            </a:r>
            <a:endParaRPr lang="fr-FR" altLang="fr-FR" sz="1200"/>
          </a:p>
        </p:txBody>
      </p:sp>
      <p:sp>
        <p:nvSpPr>
          <p:cNvPr id="442391" name="Oval 21"/>
          <p:cNvSpPr>
            <a:spLocks noChangeArrowheads="1"/>
          </p:cNvSpPr>
          <p:nvPr/>
        </p:nvSpPr>
        <p:spPr bwMode="auto">
          <a:xfrm>
            <a:off x="4368801" y="3803650"/>
            <a:ext cx="3274484" cy="6096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maîtrise techno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pour compenser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baisse de profit viti</a:t>
            </a:r>
            <a:endParaRPr lang="fr-FR" altLang="fr-FR" sz="1200"/>
          </a:p>
        </p:txBody>
      </p:sp>
      <p:sp>
        <p:nvSpPr>
          <p:cNvPr id="442392" name="Oval 22"/>
          <p:cNvSpPr>
            <a:spLocks noChangeArrowheads="1"/>
          </p:cNvSpPr>
          <p:nvPr/>
        </p:nvSpPr>
        <p:spPr bwMode="auto">
          <a:xfrm>
            <a:off x="4470400" y="4413250"/>
            <a:ext cx="3454400" cy="5334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capacité à pénétrer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des circuits de masse</a:t>
            </a:r>
          </a:p>
        </p:txBody>
      </p:sp>
      <p:sp>
        <p:nvSpPr>
          <p:cNvPr id="442393" name="Oval 23"/>
          <p:cNvSpPr>
            <a:spLocks noChangeArrowheads="1"/>
          </p:cNvSpPr>
          <p:nvPr/>
        </p:nvSpPr>
        <p:spPr bwMode="auto">
          <a:xfrm>
            <a:off x="4470400" y="4946650"/>
            <a:ext cx="3556000" cy="6096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capacité à travailler des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circuits de masse</a:t>
            </a:r>
          </a:p>
        </p:txBody>
      </p:sp>
      <p:sp>
        <p:nvSpPr>
          <p:cNvPr id="442394" name="Oval 24"/>
          <p:cNvSpPr>
            <a:spLocks noChangeArrowheads="1"/>
          </p:cNvSpPr>
          <p:nvPr/>
        </p:nvSpPr>
        <p:spPr bwMode="auto">
          <a:xfrm>
            <a:off x="101600" y="5175250"/>
            <a:ext cx="4064000" cy="6858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Acquistions/transpositions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de savoir-faire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dans d’autres milieux</a:t>
            </a:r>
          </a:p>
        </p:txBody>
      </p:sp>
      <p:sp>
        <p:nvSpPr>
          <p:cNvPr id="442395" name="Oval 25"/>
          <p:cNvSpPr>
            <a:spLocks noChangeArrowheads="1"/>
          </p:cNvSpPr>
          <p:nvPr/>
        </p:nvSpPr>
        <p:spPr bwMode="auto">
          <a:xfrm>
            <a:off x="101600" y="2133600"/>
            <a:ext cx="3498851" cy="533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Capacité de diversifier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et délocaliser le sourcing</a:t>
            </a:r>
          </a:p>
        </p:txBody>
      </p:sp>
      <p:sp>
        <p:nvSpPr>
          <p:cNvPr id="442396" name="Oval 26"/>
          <p:cNvSpPr>
            <a:spLocks noChangeArrowheads="1"/>
          </p:cNvSpPr>
          <p:nvPr/>
        </p:nvSpPr>
        <p:spPr bwMode="auto">
          <a:xfrm>
            <a:off x="203200" y="4017963"/>
            <a:ext cx="3556000" cy="457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Cohérence de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gamme par marché</a:t>
            </a:r>
          </a:p>
        </p:txBody>
      </p:sp>
      <p:sp>
        <p:nvSpPr>
          <p:cNvPr id="442397" name="Oval 27"/>
          <p:cNvSpPr>
            <a:spLocks noChangeArrowheads="1"/>
          </p:cNvSpPr>
          <p:nvPr/>
        </p:nvSpPr>
        <p:spPr bwMode="auto">
          <a:xfrm>
            <a:off x="431800" y="4510088"/>
            <a:ext cx="3530600" cy="6096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respect des cahiers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des charges des prod.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 extérieures à Buzet</a:t>
            </a:r>
          </a:p>
        </p:txBody>
      </p:sp>
      <p:sp>
        <p:nvSpPr>
          <p:cNvPr id="442398" name="Oval 28"/>
          <p:cNvSpPr>
            <a:spLocks noChangeArrowheads="1"/>
          </p:cNvSpPr>
          <p:nvPr/>
        </p:nvSpPr>
        <p:spPr bwMode="auto">
          <a:xfrm>
            <a:off x="527051" y="2743200"/>
            <a:ext cx="3232149" cy="6858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Sous contraintes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environnementales, sélection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de l’excellence à Buzet</a:t>
            </a:r>
          </a:p>
        </p:txBody>
      </p:sp>
      <p:sp>
        <p:nvSpPr>
          <p:cNvPr id="442399" name="Oval 29"/>
          <p:cNvSpPr>
            <a:spLocks noChangeArrowheads="1"/>
          </p:cNvSpPr>
          <p:nvPr/>
        </p:nvSpPr>
        <p:spPr bwMode="auto">
          <a:xfrm>
            <a:off x="406400" y="3429000"/>
            <a:ext cx="3454400" cy="533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Capacité à produire dans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zones plus favorables</a:t>
            </a:r>
          </a:p>
        </p:txBody>
      </p:sp>
      <p:sp>
        <p:nvSpPr>
          <p:cNvPr id="442400" name="Oval 30"/>
          <p:cNvSpPr>
            <a:spLocks noChangeArrowheads="1"/>
          </p:cNvSpPr>
          <p:nvPr/>
        </p:nvSpPr>
        <p:spPr bwMode="auto">
          <a:xfrm>
            <a:off x="427567" y="5867400"/>
            <a:ext cx="3556000" cy="457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Degré d’implication/maîtrise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dans la production hors Buzet</a:t>
            </a:r>
          </a:p>
        </p:txBody>
      </p:sp>
      <p:sp>
        <p:nvSpPr>
          <p:cNvPr id="442401" name="Oval 31"/>
          <p:cNvSpPr>
            <a:spLocks noChangeArrowheads="1"/>
          </p:cNvSpPr>
          <p:nvPr/>
        </p:nvSpPr>
        <p:spPr bwMode="auto">
          <a:xfrm>
            <a:off x="425451" y="6348413"/>
            <a:ext cx="3454400" cy="47625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Capacité à réguler 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(apports, délimitation, statuts)</a:t>
            </a:r>
          </a:p>
        </p:txBody>
      </p:sp>
      <p:sp>
        <p:nvSpPr>
          <p:cNvPr id="442402" name="Rectangle 32"/>
          <p:cNvSpPr>
            <a:spLocks noChangeArrowheads="1"/>
          </p:cNvSpPr>
          <p:nvPr/>
        </p:nvSpPr>
        <p:spPr bwMode="auto">
          <a:xfrm>
            <a:off x="4673600" y="6303963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200">
                <a:latin typeface="Arial" charset="0"/>
              </a:rPr>
              <a:t>élargissement du sourcing</a:t>
            </a:r>
          </a:p>
          <a:p>
            <a:pPr algn="ctr" eaLnBrk="1" hangingPunct="1"/>
            <a:r>
              <a:rPr lang="fr-FR" altLang="fr-FR" sz="1200">
                <a:latin typeface="Arial" charset="0"/>
              </a:rPr>
              <a:t>Intra-zone</a:t>
            </a:r>
          </a:p>
        </p:txBody>
      </p:sp>
      <p:sp>
        <p:nvSpPr>
          <p:cNvPr id="442403" name="Text Box 33"/>
          <p:cNvSpPr txBox="1">
            <a:spLocks noChangeArrowheads="1"/>
          </p:cNvSpPr>
          <p:nvPr/>
        </p:nvSpPr>
        <p:spPr bwMode="auto">
          <a:xfrm>
            <a:off x="143933" y="344489"/>
            <a:ext cx="527051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</a:t>
            </a:r>
          </a:p>
        </p:txBody>
      </p:sp>
      <p:sp>
        <p:nvSpPr>
          <p:cNvPr id="442404" name="Text Box 34"/>
          <p:cNvSpPr txBox="1">
            <a:spLocks noChangeArrowheads="1"/>
          </p:cNvSpPr>
          <p:nvPr/>
        </p:nvSpPr>
        <p:spPr bwMode="auto">
          <a:xfrm>
            <a:off x="143933" y="965200"/>
            <a:ext cx="527051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</a:t>
            </a:r>
          </a:p>
        </p:txBody>
      </p:sp>
      <p:sp>
        <p:nvSpPr>
          <p:cNvPr id="442405" name="Text Box 35"/>
          <p:cNvSpPr txBox="1">
            <a:spLocks noChangeArrowheads="1"/>
          </p:cNvSpPr>
          <p:nvPr/>
        </p:nvSpPr>
        <p:spPr bwMode="auto">
          <a:xfrm>
            <a:off x="192618" y="1612900"/>
            <a:ext cx="527049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3</a:t>
            </a:r>
          </a:p>
        </p:txBody>
      </p:sp>
      <p:sp>
        <p:nvSpPr>
          <p:cNvPr id="442406" name="Text Box 36"/>
          <p:cNvSpPr txBox="1">
            <a:spLocks noChangeArrowheads="1"/>
          </p:cNvSpPr>
          <p:nvPr/>
        </p:nvSpPr>
        <p:spPr bwMode="auto">
          <a:xfrm>
            <a:off x="97367" y="2205039"/>
            <a:ext cx="527051" cy="3762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4</a:t>
            </a:r>
          </a:p>
        </p:txBody>
      </p:sp>
      <p:sp>
        <p:nvSpPr>
          <p:cNvPr id="442407" name="Text Box 37"/>
          <p:cNvSpPr txBox="1">
            <a:spLocks noChangeArrowheads="1"/>
          </p:cNvSpPr>
          <p:nvPr/>
        </p:nvSpPr>
        <p:spPr bwMode="auto">
          <a:xfrm>
            <a:off x="143933" y="2781300"/>
            <a:ext cx="527051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5</a:t>
            </a:r>
          </a:p>
        </p:txBody>
      </p:sp>
      <p:sp>
        <p:nvSpPr>
          <p:cNvPr id="442408" name="Text Box 38"/>
          <p:cNvSpPr txBox="1">
            <a:spLocks noChangeArrowheads="1"/>
          </p:cNvSpPr>
          <p:nvPr/>
        </p:nvSpPr>
        <p:spPr bwMode="auto">
          <a:xfrm>
            <a:off x="239185" y="3429000"/>
            <a:ext cx="527049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6</a:t>
            </a:r>
          </a:p>
        </p:txBody>
      </p:sp>
      <p:sp>
        <p:nvSpPr>
          <p:cNvPr id="442409" name="Text Box 39"/>
          <p:cNvSpPr txBox="1">
            <a:spLocks noChangeArrowheads="1"/>
          </p:cNvSpPr>
          <p:nvPr/>
        </p:nvSpPr>
        <p:spPr bwMode="auto">
          <a:xfrm>
            <a:off x="239184" y="4005264"/>
            <a:ext cx="57573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7</a:t>
            </a:r>
          </a:p>
        </p:txBody>
      </p:sp>
      <p:sp>
        <p:nvSpPr>
          <p:cNvPr id="442410" name="Text Box 40"/>
          <p:cNvSpPr txBox="1">
            <a:spLocks noChangeArrowheads="1"/>
          </p:cNvSpPr>
          <p:nvPr/>
        </p:nvSpPr>
        <p:spPr bwMode="auto">
          <a:xfrm>
            <a:off x="239185" y="4581525"/>
            <a:ext cx="527049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8</a:t>
            </a:r>
          </a:p>
        </p:txBody>
      </p:sp>
      <p:sp>
        <p:nvSpPr>
          <p:cNvPr id="442411" name="Text Box 41"/>
          <p:cNvSpPr txBox="1">
            <a:spLocks noChangeArrowheads="1"/>
          </p:cNvSpPr>
          <p:nvPr/>
        </p:nvSpPr>
        <p:spPr bwMode="auto">
          <a:xfrm>
            <a:off x="239185" y="5300664"/>
            <a:ext cx="527049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9</a:t>
            </a:r>
          </a:p>
        </p:txBody>
      </p:sp>
      <p:sp>
        <p:nvSpPr>
          <p:cNvPr id="442412" name="Text Box 42"/>
          <p:cNvSpPr txBox="1">
            <a:spLocks noChangeArrowheads="1"/>
          </p:cNvSpPr>
          <p:nvPr/>
        </p:nvSpPr>
        <p:spPr bwMode="auto">
          <a:xfrm>
            <a:off x="143933" y="5876925"/>
            <a:ext cx="670984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10</a:t>
            </a:r>
          </a:p>
        </p:txBody>
      </p:sp>
      <p:sp>
        <p:nvSpPr>
          <p:cNvPr id="442413" name="Text Box 43"/>
          <p:cNvSpPr txBox="1">
            <a:spLocks noChangeArrowheads="1"/>
          </p:cNvSpPr>
          <p:nvPr/>
        </p:nvSpPr>
        <p:spPr bwMode="auto">
          <a:xfrm>
            <a:off x="143933" y="6381750"/>
            <a:ext cx="670984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11</a:t>
            </a:r>
          </a:p>
        </p:txBody>
      </p:sp>
      <p:sp>
        <p:nvSpPr>
          <p:cNvPr id="442414" name="Text Box 44"/>
          <p:cNvSpPr txBox="1">
            <a:spLocks noChangeArrowheads="1"/>
          </p:cNvSpPr>
          <p:nvPr/>
        </p:nvSpPr>
        <p:spPr bwMode="auto">
          <a:xfrm>
            <a:off x="4013200" y="709614"/>
            <a:ext cx="670984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12</a:t>
            </a:r>
          </a:p>
        </p:txBody>
      </p:sp>
      <p:sp>
        <p:nvSpPr>
          <p:cNvPr id="442415" name="Text Box 45"/>
          <p:cNvSpPr txBox="1">
            <a:spLocks noChangeArrowheads="1"/>
          </p:cNvSpPr>
          <p:nvPr/>
        </p:nvSpPr>
        <p:spPr bwMode="auto">
          <a:xfrm>
            <a:off x="4000500" y="1287464"/>
            <a:ext cx="670984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13</a:t>
            </a:r>
          </a:p>
        </p:txBody>
      </p:sp>
      <p:sp>
        <p:nvSpPr>
          <p:cNvPr id="442416" name="Text Box 46"/>
          <p:cNvSpPr txBox="1">
            <a:spLocks noChangeArrowheads="1"/>
          </p:cNvSpPr>
          <p:nvPr/>
        </p:nvSpPr>
        <p:spPr bwMode="auto">
          <a:xfrm>
            <a:off x="4193118" y="1874839"/>
            <a:ext cx="67098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14</a:t>
            </a:r>
          </a:p>
        </p:txBody>
      </p:sp>
      <p:sp>
        <p:nvSpPr>
          <p:cNvPr id="442417" name="Text Box 47"/>
          <p:cNvSpPr txBox="1">
            <a:spLocks noChangeArrowheads="1"/>
          </p:cNvSpPr>
          <p:nvPr/>
        </p:nvSpPr>
        <p:spPr bwMode="auto">
          <a:xfrm>
            <a:off x="3600451" y="2549525"/>
            <a:ext cx="670983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15</a:t>
            </a:r>
          </a:p>
        </p:txBody>
      </p:sp>
      <p:sp>
        <p:nvSpPr>
          <p:cNvPr id="442418" name="Text Box 48"/>
          <p:cNvSpPr txBox="1">
            <a:spLocks noChangeArrowheads="1"/>
          </p:cNvSpPr>
          <p:nvPr/>
        </p:nvSpPr>
        <p:spPr bwMode="auto">
          <a:xfrm>
            <a:off x="3888318" y="3270250"/>
            <a:ext cx="670983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16</a:t>
            </a:r>
          </a:p>
        </p:txBody>
      </p:sp>
      <p:sp>
        <p:nvSpPr>
          <p:cNvPr id="442419" name="Text Box 49"/>
          <p:cNvSpPr txBox="1">
            <a:spLocks noChangeArrowheads="1"/>
          </p:cNvSpPr>
          <p:nvPr/>
        </p:nvSpPr>
        <p:spPr bwMode="auto">
          <a:xfrm>
            <a:off x="4368800" y="3919539"/>
            <a:ext cx="670984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17</a:t>
            </a:r>
          </a:p>
        </p:txBody>
      </p:sp>
      <p:sp>
        <p:nvSpPr>
          <p:cNvPr id="442420" name="Text Box 50"/>
          <p:cNvSpPr txBox="1">
            <a:spLocks noChangeArrowheads="1"/>
          </p:cNvSpPr>
          <p:nvPr/>
        </p:nvSpPr>
        <p:spPr bwMode="auto">
          <a:xfrm>
            <a:off x="4368800" y="4438650"/>
            <a:ext cx="670984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18</a:t>
            </a:r>
          </a:p>
        </p:txBody>
      </p:sp>
      <p:sp>
        <p:nvSpPr>
          <p:cNvPr id="442421" name="Text Box 51"/>
          <p:cNvSpPr txBox="1">
            <a:spLocks noChangeArrowheads="1"/>
          </p:cNvSpPr>
          <p:nvPr/>
        </p:nvSpPr>
        <p:spPr bwMode="auto">
          <a:xfrm>
            <a:off x="4368800" y="5070475"/>
            <a:ext cx="670984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19</a:t>
            </a:r>
          </a:p>
        </p:txBody>
      </p:sp>
      <p:sp>
        <p:nvSpPr>
          <p:cNvPr id="442422" name="Text Box 52"/>
          <p:cNvSpPr txBox="1">
            <a:spLocks noChangeArrowheads="1"/>
          </p:cNvSpPr>
          <p:nvPr/>
        </p:nvSpPr>
        <p:spPr bwMode="auto">
          <a:xfrm>
            <a:off x="4368800" y="5662614"/>
            <a:ext cx="670984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20</a:t>
            </a:r>
          </a:p>
        </p:txBody>
      </p:sp>
      <p:sp>
        <p:nvSpPr>
          <p:cNvPr id="442423" name="Text Box 53"/>
          <p:cNvSpPr txBox="1">
            <a:spLocks noChangeArrowheads="1"/>
          </p:cNvSpPr>
          <p:nvPr/>
        </p:nvSpPr>
        <p:spPr bwMode="auto">
          <a:xfrm>
            <a:off x="11281833" y="1365250"/>
            <a:ext cx="670984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22</a:t>
            </a:r>
          </a:p>
        </p:txBody>
      </p:sp>
      <p:sp>
        <p:nvSpPr>
          <p:cNvPr id="442424" name="Text Box 54"/>
          <p:cNvSpPr txBox="1">
            <a:spLocks noChangeArrowheads="1"/>
          </p:cNvSpPr>
          <p:nvPr/>
        </p:nvSpPr>
        <p:spPr bwMode="auto">
          <a:xfrm>
            <a:off x="4273551" y="6240464"/>
            <a:ext cx="67098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21</a:t>
            </a:r>
          </a:p>
        </p:txBody>
      </p:sp>
      <p:sp>
        <p:nvSpPr>
          <p:cNvPr id="442425" name="Text Box 55"/>
          <p:cNvSpPr txBox="1">
            <a:spLocks noChangeArrowheads="1"/>
          </p:cNvSpPr>
          <p:nvPr/>
        </p:nvSpPr>
        <p:spPr bwMode="auto">
          <a:xfrm>
            <a:off x="11281833" y="1941514"/>
            <a:ext cx="670984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23</a:t>
            </a:r>
          </a:p>
        </p:txBody>
      </p:sp>
      <p:sp>
        <p:nvSpPr>
          <p:cNvPr id="442426" name="Text Box 56"/>
          <p:cNvSpPr txBox="1">
            <a:spLocks noChangeArrowheads="1"/>
          </p:cNvSpPr>
          <p:nvPr/>
        </p:nvSpPr>
        <p:spPr bwMode="auto">
          <a:xfrm>
            <a:off x="11474451" y="2692400"/>
            <a:ext cx="670983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24</a:t>
            </a:r>
          </a:p>
        </p:txBody>
      </p:sp>
      <p:sp>
        <p:nvSpPr>
          <p:cNvPr id="442427" name="Text Box 57"/>
          <p:cNvSpPr txBox="1">
            <a:spLocks noChangeArrowheads="1"/>
          </p:cNvSpPr>
          <p:nvPr/>
        </p:nvSpPr>
        <p:spPr bwMode="auto">
          <a:xfrm>
            <a:off x="11377085" y="3484564"/>
            <a:ext cx="67098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25</a:t>
            </a:r>
          </a:p>
        </p:txBody>
      </p:sp>
      <p:sp>
        <p:nvSpPr>
          <p:cNvPr id="442428" name="Text Box 58"/>
          <p:cNvSpPr txBox="1">
            <a:spLocks noChangeArrowheads="1"/>
          </p:cNvSpPr>
          <p:nvPr/>
        </p:nvSpPr>
        <p:spPr bwMode="auto">
          <a:xfrm>
            <a:off x="11472333" y="4113214"/>
            <a:ext cx="670984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26</a:t>
            </a:r>
          </a:p>
        </p:txBody>
      </p:sp>
      <p:sp>
        <p:nvSpPr>
          <p:cNvPr id="442429" name="Text Box 59"/>
          <p:cNvSpPr txBox="1">
            <a:spLocks noChangeArrowheads="1"/>
          </p:cNvSpPr>
          <p:nvPr/>
        </p:nvSpPr>
        <p:spPr bwMode="auto">
          <a:xfrm>
            <a:off x="11377085" y="4781550"/>
            <a:ext cx="670983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27</a:t>
            </a:r>
          </a:p>
        </p:txBody>
      </p:sp>
      <p:sp>
        <p:nvSpPr>
          <p:cNvPr id="442430" name="Text Box 60"/>
          <p:cNvSpPr txBox="1">
            <a:spLocks noChangeArrowheads="1"/>
          </p:cNvSpPr>
          <p:nvPr/>
        </p:nvSpPr>
        <p:spPr bwMode="auto">
          <a:xfrm>
            <a:off x="11377085" y="5357814"/>
            <a:ext cx="67098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28</a:t>
            </a:r>
          </a:p>
        </p:txBody>
      </p:sp>
      <p:sp>
        <p:nvSpPr>
          <p:cNvPr id="442431" name="Text Box 61"/>
          <p:cNvSpPr txBox="1">
            <a:spLocks noChangeArrowheads="1"/>
          </p:cNvSpPr>
          <p:nvPr/>
        </p:nvSpPr>
        <p:spPr bwMode="auto">
          <a:xfrm>
            <a:off x="11377085" y="5934075"/>
            <a:ext cx="670983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29</a:t>
            </a:r>
          </a:p>
        </p:txBody>
      </p:sp>
      <p:sp>
        <p:nvSpPr>
          <p:cNvPr id="442432" name="Text Box 62"/>
          <p:cNvSpPr txBox="1">
            <a:spLocks noChangeArrowheads="1"/>
          </p:cNvSpPr>
          <p:nvPr/>
        </p:nvSpPr>
        <p:spPr bwMode="auto">
          <a:xfrm>
            <a:off x="11377085" y="6453189"/>
            <a:ext cx="670983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latin typeface="Arial" charset="0"/>
              </a:rPr>
              <a:t>30</a:t>
            </a:r>
          </a:p>
        </p:txBody>
      </p:sp>
      <p:sp>
        <p:nvSpPr>
          <p:cNvPr id="442433" name="Text Box 63"/>
          <p:cNvSpPr txBox="1">
            <a:spLocks noChangeArrowheads="1"/>
          </p:cNvSpPr>
          <p:nvPr/>
        </p:nvSpPr>
        <p:spPr bwMode="auto">
          <a:xfrm>
            <a:off x="8159751" y="549276"/>
            <a:ext cx="4368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1">
                <a:latin typeface="Arial" charset="0"/>
              </a:rPr>
              <a:t>A partir des 6 scénarios sélectionnés, 30 EE produits</a:t>
            </a:r>
          </a:p>
        </p:txBody>
      </p:sp>
      <p:sp>
        <p:nvSpPr>
          <p:cNvPr id="442434" name="Text Box 66"/>
          <p:cNvSpPr txBox="1">
            <a:spLocks noChangeArrowheads="1"/>
          </p:cNvSpPr>
          <p:nvPr/>
        </p:nvSpPr>
        <p:spPr bwMode="auto">
          <a:xfrm>
            <a:off x="4176184" y="44451"/>
            <a:ext cx="7823200" cy="36933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/>
              <a:t>La prospective stratégique (phase 2 fin)</a:t>
            </a:r>
          </a:p>
        </p:txBody>
      </p:sp>
      <p:sp>
        <p:nvSpPr>
          <p:cNvPr id="67" name="Ellipse 66"/>
          <p:cNvSpPr/>
          <p:nvPr/>
        </p:nvSpPr>
        <p:spPr>
          <a:xfrm>
            <a:off x="7731260" y="925513"/>
            <a:ext cx="4268124" cy="409733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6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3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D1D272D-3122-48E9-978A-7F4BA4D0D440}" type="slidenum">
              <a:rPr lang="fr-FR" altLang="fr-FR" sz="14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400">
              <a:latin typeface="Arial" charset="0"/>
            </a:endParaRPr>
          </a:p>
        </p:txBody>
      </p:sp>
      <p:sp>
        <p:nvSpPr>
          <p:cNvPr id="26627" name="Espace réservé du numéro de diapositive 1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23FB089-77E2-40D5-B0A2-018041CDB559}" type="slidenum">
              <a:rPr lang="fr-FR" altLang="fr-FR" sz="14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400">
              <a:latin typeface="Arial" charset="0"/>
            </a:endParaRPr>
          </a:p>
        </p:txBody>
      </p:sp>
      <p:sp>
        <p:nvSpPr>
          <p:cNvPr id="26629" name="Rectangle 37"/>
          <p:cNvSpPr>
            <a:spLocks noChangeArrowheads="1"/>
          </p:cNvSpPr>
          <p:nvPr/>
        </p:nvSpPr>
        <p:spPr bwMode="auto">
          <a:xfrm>
            <a:off x="10513485" y="6165850"/>
            <a:ext cx="1678516" cy="5032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altLang="fr-FR"/>
          </a:p>
        </p:txBody>
      </p:sp>
      <p:graphicFrame>
        <p:nvGraphicFramePr>
          <p:cNvPr id="33898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360706"/>
              </p:ext>
            </p:extLst>
          </p:nvPr>
        </p:nvGraphicFramePr>
        <p:xfrm>
          <a:off x="203200" y="44625"/>
          <a:ext cx="11810999" cy="6289675"/>
        </p:xfrm>
        <a:graphic>
          <a:graphicData uri="http://schemas.openxmlformats.org/drawingml/2006/table">
            <a:tbl>
              <a:tblPr/>
              <a:tblGrid>
                <a:gridCol w="1572320"/>
                <a:gridCol w="4512501"/>
                <a:gridCol w="3072341"/>
                <a:gridCol w="2653837"/>
              </a:tblGrid>
              <a:tr h="346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ASP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 activité +(/- car tous P+)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Réactivité anticipée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Veille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4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Actions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aisées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- 23 : produire propre  « au sens de GD 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- 22 : Réponses aux normes  environnementales et/ou  différenciation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- 1B : Trade-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Mkg</a:t>
                      </a: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et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Mkg</a:t>
                      </a: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orienté  Prescripteurs de toutes sortes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- 2B : R/D : ingénierie reverse :  itinéraires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oeno</a:t>
                      </a: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vers profils 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pdts</a:t>
                      </a: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prédéterminés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- 25 : connaître les différents  outils et méthodes de respect de  l’environnement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- 5 : sélection de l’excellence</a:t>
                      </a:r>
                    </a:p>
                  </a:txBody>
                  <a:tcPr marL="121920" marR="121920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46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Actions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faisables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- 11B :capacité à réguler (l’augmentation ) des apports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- 17 : maîtrise techno pour compenser baisse des profits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viti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- 3 Capacité d’existence et de négo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Face à Centrales d’Achats   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- 24 : Connaissance des attentes  du consommateur et crédibilité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forte sur les  thèmes de l’environnement / naturalité / proximité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- 16 capacité à produire en masse économiquement viable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121920" marR="121920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- 15 : Mutualisation ou externalisation 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réseaux d’entreprises identifiées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sur base de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- 6 : capacité à produire dans zones + favorables</a:t>
                      </a:r>
                    </a:p>
                  </a:txBody>
                  <a:tcPr marL="121920" marR="121920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44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Actions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difficiles</a:t>
                      </a: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- 18B : capacité à travailler et pénétrer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 circuits de masse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9 : acquisition / transposition de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Sav</a:t>
                      </a: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-faire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</a:t>
                      </a: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autres milieux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4 : capacité à diversifier délocaliser </a:t>
                      </a:r>
                      <a:r>
                        <a:rPr kumimoji="0" lang="fr-FR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sourcing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29 : crédibilité sur pdt et Savoir faire</a:t>
                      </a:r>
                    </a:p>
                  </a:txBody>
                  <a:tcPr marL="121920" marR="121920"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Ellipse 1"/>
          <p:cNvSpPr/>
          <p:nvPr/>
        </p:nvSpPr>
        <p:spPr>
          <a:xfrm>
            <a:off x="1455938" y="1882066"/>
            <a:ext cx="5051393" cy="54153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152225" y="2423603"/>
            <a:ext cx="3409025" cy="103868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004656" y="480873"/>
            <a:ext cx="5051393" cy="6377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615736" y="3082031"/>
            <a:ext cx="3249228" cy="541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190260" y="952870"/>
            <a:ext cx="1233996" cy="541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942773" y="5624312"/>
            <a:ext cx="3249228" cy="541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152225" y="4738025"/>
            <a:ext cx="3249228" cy="541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6232123" y="325823"/>
            <a:ext cx="3249228" cy="541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Espace réservé du numéro de diapositive 1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91E2006-F2CB-4428-91DA-E500826D0B1D}" type="slidenum">
              <a:rPr lang="fr-FR" altLang="fr-FR" sz="1400">
                <a:latin typeface="Arial" charset="0"/>
              </a:rPr>
              <a:pPr algn="r" eaLnBrk="1" hangingPunct="1"/>
              <a:t>17</a:t>
            </a:fld>
            <a:endParaRPr lang="fr-FR" altLang="fr-FR" sz="1400">
              <a:latin typeface="Arial" charset="0"/>
            </a:endParaRPr>
          </a:p>
        </p:txBody>
      </p:sp>
      <p:sp>
        <p:nvSpPr>
          <p:cNvPr id="349187" name="ZoneTexte 2"/>
          <p:cNvSpPr txBox="1">
            <a:spLocks noChangeArrowheads="1"/>
          </p:cNvSpPr>
          <p:nvPr/>
        </p:nvSpPr>
        <p:spPr bwMode="auto">
          <a:xfrm>
            <a:off x="334434" y="1477963"/>
            <a:ext cx="895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800" b="1" u="sng">
                <a:latin typeface="Arial" charset="0"/>
              </a:rPr>
              <a:t>TROIS GRANDS DOSSIERS PRIORITAIRES A TRAITER</a:t>
            </a:r>
          </a:p>
        </p:txBody>
      </p:sp>
      <p:sp>
        <p:nvSpPr>
          <p:cNvPr id="349188" name="ZoneTexte 4"/>
          <p:cNvSpPr txBox="1">
            <a:spLocks noChangeArrowheads="1"/>
          </p:cNvSpPr>
          <p:nvPr/>
        </p:nvSpPr>
        <p:spPr bwMode="auto">
          <a:xfrm>
            <a:off x="239185" y="1935163"/>
            <a:ext cx="1219411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800" b="1" u="sng" dirty="0">
                <a:latin typeface="Arial" charset="0"/>
              </a:rPr>
              <a:t>Le dossier AVAL Regroupe les ASP: </a:t>
            </a:r>
            <a:r>
              <a:rPr lang="fr-FR" altLang="fr-FR" sz="1800" b="1" u="sng" dirty="0">
                <a:solidFill>
                  <a:srgbClr val="F00E08"/>
                </a:solidFill>
                <a:latin typeface="Arial" charset="0"/>
              </a:rPr>
              <a:t>Empathie avec la GD</a:t>
            </a:r>
          </a:p>
          <a:p>
            <a:pPr eaLnBrk="1" hangingPunct="1"/>
            <a:r>
              <a:rPr lang="fr-FR" altLang="fr-FR" sz="1800" dirty="0">
                <a:latin typeface="Arial" charset="0"/>
              </a:rPr>
              <a:t>Trade Marketing et Marketing orienté Prescripteurs Capacité d’existence et de négociation face aux Centrales </a:t>
            </a:r>
          </a:p>
          <a:p>
            <a:pPr eaLnBrk="1" hangingPunct="1"/>
            <a:r>
              <a:rPr lang="fr-FR" altLang="fr-FR" sz="1800" dirty="0">
                <a:latin typeface="Arial" charset="0"/>
              </a:rPr>
              <a:t>Capacité à pénétrer et à travailler les circuits de masse </a:t>
            </a:r>
          </a:p>
          <a:p>
            <a:pPr eaLnBrk="1" hangingPunct="1"/>
            <a:endParaRPr lang="fr-FR" altLang="fr-FR" sz="1800" b="1" dirty="0">
              <a:latin typeface="Arial" charset="0"/>
            </a:endParaRPr>
          </a:p>
          <a:p>
            <a:pPr eaLnBrk="1" hangingPunct="1"/>
            <a:r>
              <a:rPr lang="fr-FR" altLang="fr-FR" sz="1800" b="1" u="sng" dirty="0">
                <a:latin typeface="Arial" charset="0"/>
              </a:rPr>
              <a:t>Le dossier AMONT Regroupe les ASP: </a:t>
            </a:r>
            <a:r>
              <a:rPr lang="fr-FR" altLang="fr-FR" sz="1800" b="1" u="sng" dirty="0">
                <a:solidFill>
                  <a:srgbClr val="F00E08"/>
                </a:solidFill>
                <a:latin typeface="Arial" charset="0"/>
              </a:rPr>
              <a:t>Excellence industrielle</a:t>
            </a:r>
          </a:p>
          <a:p>
            <a:pPr eaLnBrk="1" hangingPunct="1"/>
            <a:r>
              <a:rPr lang="fr-FR" altLang="fr-FR" sz="1800" b="1" dirty="0">
                <a:latin typeface="Arial" charset="0"/>
              </a:rPr>
              <a:t> </a:t>
            </a:r>
            <a:r>
              <a:rPr lang="fr-FR" altLang="fr-FR" sz="1800" dirty="0">
                <a:latin typeface="Arial" charset="0"/>
              </a:rPr>
              <a:t>R&amp;D : ingénierie reverse :  itinéraires </a:t>
            </a:r>
            <a:r>
              <a:rPr lang="fr-FR" altLang="fr-FR" sz="1800" dirty="0" err="1">
                <a:latin typeface="Arial" charset="0"/>
              </a:rPr>
              <a:t>oeno</a:t>
            </a:r>
            <a:r>
              <a:rPr lang="fr-FR" altLang="fr-FR" sz="1800" dirty="0">
                <a:latin typeface="Arial" charset="0"/>
              </a:rPr>
              <a:t> vers profils  </a:t>
            </a:r>
            <a:r>
              <a:rPr lang="fr-FR" altLang="fr-FR" sz="1800" dirty="0" err="1">
                <a:latin typeface="Arial" charset="0"/>
              </a:rPr>
              <a:t>pdts</a:t>
            </a:r>
            <a:r>
              <a:rPr lang="fr-FR" altLang="fr-FR" sz="1800" dirty="0">
                <a:latin typeface="Arial" charset="0"/>
              </a:rPr>
              <a:t> prédéterminés : maîtrise techno pour compenser baisse des profits </a:t>
            </a:r>
            <a:r>
              <a:rPr lang="fr-FR" altLang="fr-FR" sz="1800" dirty="0" err="1">
                <a:latin typeface="Arial" charset="0"/>
              </a:rPr>
              <a:t>viti</a:t>
            </a:r>
            <a:r>
              <a:rPr lang="fr-FR" altLang="fr-FR" sz="1800" dirty="0">
                <a:latin typeface="Arial" charset="0"/>
              </a:rPr>
              <a:t>.</a:t>
            </a:r>
          </a:p>
          <a:p>
            <a:pPr eaLnBrk="1" hangingPunct="1"/>
            <a:r>
              <a:rPr lang="fr-FR" altLang="fr-FR" sz="1800" dirty="0">
                <a:latin typeface="Arial" charset="0"/>
              </a:rPr>
              <a:t>Capacité à produire dans zones + favorables extra-</a:t>
            </a:r>
            <a:r>
              <a:rPr lang="fr-FR" altLang="fr-FR" sz="1800" dirty="0" err="1">
                <a:latin typeface="Arial" charset="0"/>
              </a:rPr>
              <a:t>Buzet</a:t>
            </a:r>
            <a:r>
              <a:rPr lang="fr-FR" altLang="fr-FR" sz="1800" dirty="0">
                <a:latin typeface="Arial" charset="0"/>
              </a:rPr>
              <a:t>  : </a:t>
            </a:r>
          </a:p>
          <a:p>
            <a:pPr eaLnBrk="1" hangingPunct="1"/>
            <a:r>
              <a:rPr lang="fr-FR" altLang="fr-FR" sz="1800" dirty="0">
                <a:latin typeface="Arial" charset="0"/>
              </a:rPr>
              <a:t>Capacité à produire dans zones + favorables intra-</a:t>
            </a:r>
            <a:r>
              <a:rPr lang="fr-FR" altLang="fr-FR" sz="1800" dirty="0" err="1">
                <a:latin typeface="Arial" charset="0"/>
              </a:rPr>
              <a:t>Buzet</a:t>
            </a:r>
            <a:r>
              <a:rPr lang="fr-FR" altLang="fr-FR" sz="1800" dirty="0">
                <a:latin typeface="Arial" charset="0"/>
              </a:rPr>
              <a:t> (et produire + favorablement) </a:t>
            </a:r>
          </a:p>
          <a:p>
            <a:pPr eaLnBrk="1" hangingPunct="1"/>
            <a:endParaRPr lang="fr-FR" altLang="fr-FR" sz="1800" dirty="0">
              <a:latin typeface="Arial" charset="0"/>
            </a:endParaRPr>
          </a:p>
          <a:p>
            <a:pPr eaLnBrk="1" hangingPunct="1"/>
            <a:r>
              <a:rPr lang="fr-FR" altLang="fr-FR" sz="1800" b="1" u="sng" dirty="0">
                <a:latin typeface="Arial" charset="0"/>
              </a:rPr>
              <a:t>Le dossier ENVIRONNEMENT Regroupe les ASP: </a:t>
            </a:r>
            <a:r>
              <a:rPr lang="fr-FR" altLang="fr-FR" sz="1800" b="1" u="sng" dirty="0">
                <a:solidFill>
                  <a:srgbClr val="F00E08"/>
                </a:solidFill>
                <a:latin typeface="Arial" charset="0"/>
              </a:rPr>
              <a:t>Adaptation à l’exigence</a:t>
            </a:r>
            <a:r>
              <a:rPr lang="fr-FR" altLang="fr-FR" sz="1800" b="1" u="sng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fr-FR" altLang="fr-FR" sz="1800" b="1" u="sng" dirty="0">
                <a:solidFill>
                  <a:srgbClr val="F00E08"/>
                </a:solidFill>
                <a:latin typeface="Arial" charset="0"/>
              </a:rPr>
              <a:t>environnementale</a:t>
            </a:r>
          </a:p>
          <a:p>
            <a:pPr eaLnBrk="1" hangingPunct="1"/>
            <a:r>
              <a:rPr lang="fr-FR" altLang="fr-FR" sz="1800" dirty="0">
                <a:latin typeface="Arial" charset="0"/>
              </a:rPr>
              <a:t>Produire propre  « au sens de GD » </a:t>
            </a:r>
          </a:p>
          <a:p>
            <a:pPr eaLnBrk="1" hangingPunct="1"/>
            <a:r>
              <a:rPr lang="fr-FR" altLang="fr-FR" sz="1800" dirty="0">
                <a:latin typeface="Arial" charset="0"/>
              </a:rPr>
              <a:t>Réponses aux normes  environnementales et/ou </a:t>
            </a:r>
            <a:r>
              <a:rPr lang="fr-FR" altLang="fr-FR" sz="1800" dirty="0" smtClean="0">
                <a:latin typeface="Arial" charset="0"/>
              </a:rPr>
              <a:t>différenciation</a:t>
            </a:r>
            <a:r>
              <a:rPr lang="fr-FR" altLang="fr-FR" sz="1800" dirty="0" smtClean="0"/>
              <a:t> </a:t>
            </a:r>
            <a:r>
              <a:rPr lang="fr-FR" altLang="fr-FR" sz="1800" dirty="0">
                <a:latin typeface="Arial" charset="0"/>
              </a:rPr>
              <a:t>: </a:t>
            </a:r>
          </a:p>
          <a:p>
            <a:pPr eaLnBrk="1" hangingPunct="1"/>
            <a:r>
              <a:rPr lang="fr-FR" altLang="fr-FR" sz="1800" dirty="0">
                <a:latin typeface="Arial" charset="0"/>
              </a:rPr>
              <a:t>Connaître les différents </a:t>
            </a:r>
            <a:r>
              <a:rPr lang="fr-FR" altLang="fr-FR" sz="1800" dirty="0" smtClean="0">
                <a:latin typeface="Arial" charset="0"/>
              </a:rPr>
              <a:t>outils </a:t>
            </a:r>
            <a:r>
              <a:rPr lang="fr-FR" altLang="fr-FR" sz="1800" dirty="0">
                <a:latin typeface="Arial" charset="0"/>
              </a:rPr>
              <a:t>et méthodes de respect de  l’environnement</a:t>
            </a:r>
          </a:p>
          <a:p>
            <a:pPr eaLnBrk="1" hangingPunct="1"/>
            <a:endParaRPr lang="fr-FR" altLang="fr-FR" sz="1800" b="1" dirty="0" smtClean="0">
              <a:latin typeface="Arial" charset="0"/>
            </a:endParaRPr>
          </a:p>
          <a:p>
            <a:pPr eaLnBrk="1" hangingPunct="1"/>
            <a:endParaRPr lang="fr-FR" altLang="fr-FR" sz="1800" dirty="0">
              <a:latin typeface="Arial" charset="0"/>
            </a:endParaRPr>
          </a:p>
        </p:txBody>
      </p:sp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2446867" y="153989"/>
            <a:ext cx="7823200" cy="369332"/>
          </a:xfrm>
          <a:prstGeom prst="rect">
            <a:avLst/>
          </a:prstGeom>
          <a:solidFill>
            <a:srgbClr val="CC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/>
              <a:t>La stratégie (phase 2)</a:t>
            </a:r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334434" y="692150"/>
            <a:ext cx="8930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/>
              <a:t>La structuration des ASP en grands dossiers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97" y="4651899"/>
            <a:ext cx="10298097" cy="150920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7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1200" dirty="0"/>
              <a:t>Biarritz, 12 mars 2015 – Séminaire prospective stratégique « Vignerons de </a:t>
            </a:r>
            <a:r>
              <a:rPr lang="fr-FR" sz="1200" dirty="0" err="1"/>
              <a:t>Buzet</a:t>
            </a:r>
            <a:r>
              <a:rPr lang="fr-FR" sz="1200" dirty="0"/>
              <a:t>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A1799807-C001-1A41-A75B-810068E5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5" y="344073"/>
            <a:ext cx="11253675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fr-FR" sz="3200" dirty="0" smtClean="0"/>
              <a:t>Conclusions </a:t>
            </a:r>
            <a:endParaRPr lang="fr-FR" sz="3200" dirty="0"/>
          </a:p>
        </p:txBody>
      </p:sp>
      <p:sp>
        <p:nvSpPr>
          <p:cNvPr id="10" name="sketch line">
            <a:extLst>
              <a:ext uri="{FF2B5EF4-FFF2-40B4-BE49-F238E27FC236}">
                <a16:creationId xmlns="" xmlns:a16="http://schemas.microsoft.com/office/drawing/2014/main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0886ACD4-53C8-4F40-B6B0-7D8BC9EA2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61" y="2003178"/>
            <a:ext cx="5313536" cy="4854822"/>
          </a:xfrm>
        </p:spPr>
        <p:txBody>
          <a:bodyPr>
            <a:normAutofit fontScale="92500"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Un exercice minutieux et de longue haleine, investissement utile sur le long terme</a:t>
            </a: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Une véritable démarche d’anticipation </a:t>
            </a: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Une capacité à faire émerger des enjeux-clés pour la stratégie de l’entreprise</a:t>
            </a:r>
          </a:p>
          <a:p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Un outil de management « durable » des équipes fondé sur des représentations partagées et la création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de références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communes                                                     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97" y="1896910"/>
            <a:ext cx="2805343" cy="210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09" y="4000918"/>
            <a:ext cx="5521821" cy="32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33" y="4428421"/>
            <a:ext cx="2707690" cy="203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48" y="6459189"/>
            <a:ext cx="52371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6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A1799807-C001-1A41-A75B-810068E5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5" y="344073"/>
            <a:ext cx="11253675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fr-FR" sz="3200" dirty="0" smtClean="0"/>
              <a:t>la prospective stratégique : actualités et perspectives</a:t>
            </a:r>
            <a:endParaRPr lang="fr-FR" sz="3200" dirty="0"/>
          </a:p>
        </p:txBody>
      </p:sp>
      <p:sp>
        <p:nvSpPr>
          <p:cNvPr id="10" name="sketch line">
            <a:extLst>
              <a:ext uri="{FF2B5EF4-FFF2-40B4-BE49-F238E27FC236}">
                <a16:creationId xmlns="" xmlns:a16="http://schemas.microsoft.com/office/drawing/2014/main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0886ACD4-53C8-4F40-B6B0-7D8BC9EA2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61" y="2003178"/>
            <a:ext cx="10515600" cy="4854822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Au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plan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micro, méso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et macro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: 20 exercices en cours (avec FAM) depuis 20 ans</a:t>
            </a:r>
          </a:p>
          <a:p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n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équipement méthodologique pour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l’interdisciplinarité</a:t>
            </a:r>
          </a:p>
          <a:p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 associer à une démarche de recherche participative </a:t>
            </a: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000" b="1" dirty="0" smtClean="0"/>
              <a:t>Le </a:t>
            </a:r>
            <a:r>
              <a:rPr lang="fr-FR" sz="2000" b="1" dirty="0"/>
              <a:t>projet </a:t>
            </a:r>
            <a:r>
              <a:rPr lang="fr-FR" sz="2000" b="1" dirty="0">
                <a:solidFill>
                  <a:srgbClr val="00B050"/>
                </a:solidFill>
              </a:rPr>
              <a:t>LACCAVE </a:t>
            </a:r>
            <a:r>
              <a:rPr lang="fr-FR" sz="2000" b="1" dirty="0"/>
              <a:t>sur le changement climatique</a:t>
            </a:r>
          </a:p>
          <a:p>
            <a:pPr marL="0" indent="0">
              <a:buNone/>
            </a:pPr>
            <a:r>
              <a:rPr lang="fr-FR" sz="2000" b="1" dirty="0"/>
              <a:t>Bordeaux- Montpellier </a:t>
            </a:r>
            <a:r>
              <a:rPr lang="fr-FR" sz="2000" b="1" dirty="0" smtClean="0"/>
              <a:t>+ </a:t>
            </a:r>
            <a:r>
              <a:rPr lang="fr-FR" sz="2000" b="1" dirty="0"/>
              <a:t>23 centres </a:t>
            </a:r>
            <a:r>
              <a:rPr lang="fr-FR" sz="2000" b="1" dirty="0" smtClean="0"/>
              <a:t>de </a:t>
            </a:r>
            <a:r>
              <a:rPr lang="fr-FR" sz="2000" b="1" dirty="0"/>
              <a:t>recherche</a:t>
            </a:r>
          </a:p>
          <a:p>
            <a:endParaRPr lang="fr-FR" sz="2000" b="1" dirty="0" smtClean="0"/>
          </a:p>
          <a:p>
            <a:endParaRPr lang="fr-FR" sz="2000" b="1" dirty="0"/>
          </a:p>
          <a:p>
            <a:endParaRPr lang="fr-FR" sz="2000" b="1" dirty="0"/>
          </a:p>
          <a:p>
            <a:r>
              <a:rPr lang="fr-FR" sz="2100" b="1" dirty="0"/>
              <a:t>Le projet </a:t>
            </a:r>
            <a:r>
              <a:rPr lang="fr-FR" sz="2100" b="1" dirty="0">
                <a:solidFill>
                  <a:srgbClr val="FF0000"/>
                </a:solidFill>
              </a:rPr>
              <a:t>VITAE </a:t>
            </a:r>
            <a:r>
              <a:rPr lang="fr-FR" sz="2100" b="1" dirty="0" smtClean="0"/>
              <a:t>: </a:t>
            </a:r>
            <a:r>
              <a:rPr lang="fr-FR" sz="2000" b="1" dirty="0" smtClean="0"/>
              <a:t>Bordeaux- </a:t>
            </a:r>
            <a:r>
              <a:rPr lang="fr-FR" sz="2000" b="1" dirty="0"/>
              <a:t>Montpellier-Dijon-Colmar</a:t>
            </a:r>
          </a:p>
          <a:p>
            <a:pPr marL="0" indent="0">
              <a:buNone/>
            </a:pPr>
            <a:r>
              <a:rPr lang="fr-FR" sz="2000" b="1" dirty="0"/>
              <a:t>+ entreprises </a:t>
            </a:r>
            <a:r>
              <a:rPr lang="fr-FR" sz="2000" b="1" dirty="0" smtClean="0"/>
              <a:t>Moët Hennessy, </a:t>
            </a:r>
            <a:r>
              <a:rPr lang="fr-FR" sz="2000" b="1" dirty="0"/>
              <a:t>Vignerons de </a:t>
            </a:r>
            <a:r>
              <a:rPr lang="fr-FR" sz="2000" b="1" dirty="0" err="1" smtClean="0"/>
              <a:t>Buzet</a:t>
            </a:r>
            <a:endParaRPr lang="fr-FR" sz="2000" b="1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11" y="3346450"/>
            <a:ext cx="4681538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66C06A93-C592-2140-8C00-D3C1DCB8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153572"/>
            <a:ext cx="3740930" cy="4461163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FFFFFF"/>
                </a:solidFill>
              </a:rPr>
              <a:t/>
            </a:r>
            <a:br>
              <a:rPr lang="fr-FR" sz="3200" dirty="0">
                <a:solidFill>
                  <a:srgbClr val="FFFFFF"/>
                </a:solidFill>
              </a:rPr>
            </a:br>
            <a:r>
              <a:rPr lang="fr-FR" sz="3200" u="sng" dirty="0" smtClean="0">
                <a:solidFill>
                  <a:srgbClr val="FFFFFF"/>
                </a:solidFill>
              </a:rPr>
              <a:t>Pierre Philippe</a:t>
            </a:r>
            <a:br>
              <a:rPr lang="fr-FR" sz="3200" u="sng" dirty="0" smtClean="0">
                <a:solidFill>
                  <a:srgbClr val="FFFFFF"/>
                </a:solidFill>
              </a:rPr>
            </a:br>
            <a:r>
              <a:rPr lang="fr-FR" sz="3200" dirty="0" smtClean="0">
                <a:solidFill>
                  <a:srgbClr val="FFFFFF"/>
                </a:solidFill>
              </a:rPr>
              <a:t/>
            </a:r>
            <a:br>
              <a:rPr lang="fr-FR" sz="3200" dirty="0" smtClean="0">
                <a:solidFill>
                  <a:srgbClr val="FFFFFF"/>
                </a:solidFill>
              </a:rPr>
            </a:br>
            <a:r>
              <a:rPr lang="fr-FR" sz="3200" dirty="0" smtClean="0">
                <a:solidFill>
                  <a:srgbClr val="FFFFFF"/>
                </a:solidFill>
              </a:rPr>
              <a:t>Hervé </a:t>
            </a:r>
            <a:r>
              <a:rPr lang="fr-FR" sz="3200" dirty="0" err="1" smtClean="0">
                <a:solidFill>
                  <a:srgbClr val="FFFFFF"/>
                </a:solidFill>
              </a:rPr>
              <a:t>Hannin</a:t>
            </a:r>
            <a:endParaRPr lang="fr-FR" sz="32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EBE371B-6734-5349-A077-CDC42A8E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EE853F"/>
                </a:solidFill>
                <a:latin typeface="Segoe Print" panose="02000800000000000000" pitchFamily="2" charset="0"/>
              </a:rPr>
              <a:t>Les Vignerons de </a:t>
            </a:r>
            <a:r>
              <a:rPr lang="fr-FR" b="1" dirty="0" err="1" smtClean="0">
                <a:solidFill>
                  <a:srgbClr val="EE853F"/>
                </a:solidFill>
                <a:latin typeface="Segoe Print" panose="02000800000000000000" pitchFamily="2" charset="0"/>
              </a:rPr>
              <a:t>Buzet</a:t>
            </a:r>
            <a:endParaRPr lang="fr-FR" b="1" dirty="0">
              <a:solidFill>
                <a:srgbClr val="EE853F"/>
              </a:solidFill>
              <a:latin typeface="Segoe Print" panose="02000800000000000000" pitchFamily="2" charset="0"/>
            </a:endParaRPr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r>
              <a:rPr lang="fr-FR" b="1" dirty="0" smtClean="0"/>
              <a:t>Précurseur et modèle agro-écologique dans la filière vitivinicole ? une démarche collective de long terme issue d’un exercice prospectif en partenariat avec la Recherche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92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66C06A93-C592-2140-8C00-D3C1DCB8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153572"/>
            <a:ext cx="3740930" cy="4461163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FFFFFF"/>
                </a:solidFill>
              </a:rPr>
              <a:t/>
            </a:r>
            <a:br>
              <a:rPr lang="fr-FR" sz="3200" dirty="0">
                <a:solidFill>
                  <a:srgbClr val="FFFFFF"/>
                </a:solidFill>
              </a:rPr>
            </a:br>
            <a:r>
              <a:rPr lang="fr-FR" sz="3200" dirty="0" smtClean="0">
                <a:solidFill>
                  <a:srgbClr val="FFFFFF"/>
                </a:solidFill>
              </a:rPr>
              <a:t>Pierre Philippe</a:t>
            </a:r>
            <a:r>
              <a:rPr lang="fr-FR" sz="3200" u="sng" dirty="0" smtClean="0">
                <a:solidFill>
                  <a:srgbClr val="FFFFFF"/>
                </a:solidFill>
              </a:rPr>
              <a:t/>
            </a:r>
            <a:br>
              <a:rPr lang="fr-FR" sz="3200" u="sng" dirty="0" smtClean="0">
                <a:solidFill>
                  <a:srgbClr val="FFFFFF"/>
                </a:solidFill>
              </a:rPr>
            </a:br>
            <a:r>
              <a:rPr lang="fr-FR" sz="3200" dirty="0" smtClean="0">
                <a:solidFill>
                  <a:srgbClr val="FFFFFF"/>
                </a:solidFill>
              </a:rPr>
              <a:t/>
            </a:r>
            <a:br>
              <a:rPr lang="fr-FR" sz="3200" dirty="0" smtClean="0">
                <a:solidFill>
                  <a:srgbClr val="FFFFFF"/>
                </a:solidFill>
              </a:rPr>
            </a:br>
            <a:r>
              <a:rPr lang="fr-FR" sz="3200" dirty="0" smtClean="0">
                <a:solidFill>
                  <a:srgbClr val="FFFFFF"/>
                </a:solidFill>
              </a:rPr>
              <a:t>Hervé </a:t>
            </a:r>
            <a:r>
              <a:rPr lang="fr-FR" sz="3200" dirty="0" err="1" smtClean="0">
                <a:solidFill>
                  <a:srgbClr val="FFFFFF"/>
                </a:solidFill>
              </a:rPr>
              <a:t>Hannin</a:t>
            </a:r>
            <a:endParaRPr lang="fr-FR" sz="32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EBE371B-6734-5349-A077-CDC42A8E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EE853F"/>
                </a:solidFill>
                <a:latin typeface="Segoe Print" panose="02000800000000000000" pitchFamily="2" charset="0"/>
              </a:rPr>
              <a:t>	Merci de votre attention</a:t>
            </a:r>
            <a:endParaRPr lang="fr-FR" b="1" dirty="0">
              <a:solidFill>
                <a:srgbClr val="EE853F"/>
              </a:solidFill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sommes- nous?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0" y="3332989"/>
            <a:ext cx="4076438" cy="22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8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82150" y="666053"/>
            <a:ext cx="11089640" cy="725361"/>
          </a:xfrm>
        </p:spPr>
        <p:txBody>
          <a:bodyPr>
            <a:normAutofit fontScale="90000"/>
          </a:bodyPr>
          <a:lstStyle/>
          <a:p>
            <a:r>
              <a:rPr lang="fr-FR" dirty="0"/>
              <a:t>Une Coopérative à incidence positive sur son territoire</a:t>
            </a:r>
            <a:br>
              <a:rPr lang="fr-FR" dirty="0"/>
            </a:b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23392" y="3554333"/>
            <a:ext cx="9371792" cy="446272"/>
          </a:xfrm>
          <a:prstGeom prst="rect">
            <a:avLst/>
          </a:prstGeom>
          <a:solidFill>
            <a:srgbClr val="1D3C34"/>
          </a:solidFill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fr-FR" dirty="0">
                <a:solidFill>
                  <a:schemeClr val="bg1"/>
                </a:solidFill>
              </a:rPr>
              <a:t>Des </a:t>
            </a:r>
            <a:r>
              <a:rPr lang="fr-FR" b="1" dirty="0">
                <a:solidFill>
                  <a:srgbClr val="74AA50"/>
                </a:solidFill>
              </a:rPr>
              <a:t>Viticulteurs</a:t>
            </a:r>
            <a:r>
              <a:rPr lang="fr-FR" sz="2100" b="1" dirty="0">
                <a:solidFill>
                  <a:srgbClr val="C54644"/>
                </a:solidFill>
              </a:rPr>
              <a:t> </a:t>
            </a:r>
            <a:r>
              <a:rPr lang="fr-FR" sz="2100" b="1" dirty="0">
                <a:solidFill>
                  <a:schemeClr val="bg1"/>
                </a:solidFill>
              </a:rPr>
              <a:t>et un </a:t>
            </a:r>
            <a:r>
              <a:rPr lang="fr-FR" b="1" dirty="0">
                <a:solidFill>
                  <a:srgbClr val="74AA50"/>
                </a:solidFill>
              </a:rPr>
              <a:t>Territoire</a:t>
            </a:r>
            <a:endParaRPr lang="fr-FR" dirty="0">
              <a:solidFill>
                <a:srgbClr val="74AA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4741" y="3046003"/>
            <a:ext cx="8470443" cy="400105"/>
          </a:xfrm>
          <a:prstGeom prst="rect">
            <a:avLst/>
          </a:prstGeom>
          <a:solidFill>
            <a:srgbClr val="1D3C34"/>
          </a:solidFill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fr-FR" dirty="0">
                <a:solidFill>
                  <a:schemeClr val="bg1"/>
                </a:solidFill>
              </a:rPr>
              <a:t>Une </a:t>
            </a:r>
            <a:r>
              <a:rPr lang="fr-FR" b="1" dirty="0">
                <a:solidFill>
                  <a:srgbClr val="74AA50"/>
                </a:solidFill>
              </a:rPr>
              <a:t>Coopérative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6222" y="2515149"/>
            <a:ext cx="6948963" cy="400105"/>
          </a:xfrm>
          <a:prstGeom prst="rect">
            <a:avLst/>
          </a:prstGeom>
          <a:solidFill>
            <a:srgbClr val="1D3C34"/>
          </a:solidFill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fr-FR" dirty="0">
                <a:solidFill>
                  <a:schemeClr val="bg1"/>
                </a:solidFill>
              </a:rPr>
              <a:t>Une Politique </a:t>
            </a:r>
            <a:r>
              <a:rPr lang="fr-FR" b="1" dirty="0">
                <a:solidFill>
                  <a:schemeClr val="bg2"/>
                </a:solidFill>
              </a:rPr>
              <a:t>RSE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09287" y="1988840"/>
            <a:ext cx="4685897" cy="400105"/>
          </a:xfrm>
          <a:prstGeom prst="rect">
            <a:avLst/>
          </a:prstGeom>
          <a:solidFill>
            <a:srgbClr val="1D3C34"/>
          </a:solidFill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fr-FR" dirty="0">
                <a:solidFill>
                  <a:schemeClr val="bg1"/>
                </a:solidFill>
              </a:rPr>
              <a:t>Entreprise </a:t>
            </a:r>
            <a:r>
              <a:rPr lang="fr-FR" b="1" dirty="0">
                <a:solidFill>
                  <a:schemeClr val="bg2"/>
                </a:solidFill>
              </a:rPr>
              <a:t>Contributive</a:t>
            </a:r>
          </a:p>
        </p:txBody>
      </p:sp>
      <p:sp>
        <p:nvSpPr>
          <p:cNvPr id="12" name="Pentagone 11"/>
          <p:cNvSpPr/>
          <p:nvPr/>
        </p:nvSpPr>
        <p:spPr>
          <a:xfrm>
            <a:off x="10032437" y="1988840"/>
            <a:ext cx="1824203" cy="2057936"/>
          </a:xfrm>
          <a:prstGeom prst="homePlate">
            <a:avLst>
              <a:gd name="adj" fmla="val 53713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AutoShape 2"/>
          <p:cNvSpPr/>
          <p:nvPr/>
        </p:nvSpPr>
        <p:spPr>
          <a:xfrm>
            <a:off x="658781" y="4677139"/>
            <a:ext cx="10813817" cy="60959"/>
          </a:xfrm>
          <a:prstGeom prst="rect">
            <a:avLst/>
          </a:prstGeom>
          <a:solidFill>
            <a:srgbClr val="73A950"/>
          </a:solidFill>
        </p:spPr>
      </p:sp>
      <p:grpSp>
        <p:nvGrpSpPr>
          <p:cNvPr id="19" name="Group 6"/>
          <p:cNvGrpSpPr>
            <a:grpSpLocks noChangeAspect="1"/>
          </p:cNvGrpSpPr>
          <p:nvPr/>
        </p:nvGrpSpPr>
        <p:grpSpPr>
          <a:xfrm>
            <a:off x="1278534" y="4899765"/>
            <a:ext cx="460175" cy="161416"/>
            <a:chOff x="0" y="0"/>
            <a:chExt cx="1930400" cy="1297940"/>
          </a:xfrm>
        </p:grpSpPr>
        <p:sp>
          <p:nvSpPr>
            <p:cNvPr id="20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5B5B"/>
            </a:solidFill>
          </p:spPr>
        </p:sp>
      </p:grpSp>
      <p:grpSp>
        <p:nvGrpSpPr>
          <p:cNvPr id="21" name="Group 6"/>
          <p:cNvGrpSpPr>
            <a:grpSpLocks noChangeAspect="1"/>
          </p:cNvGrpSpPr>
          <p:nvPr/>
        </p:nvGrpSpPr>
        <p:grpSpPr>
          <a:xfrm>
            <a:off x="2837227" y="4886093"/>
            <a:ext cx="460175" cy="161416"/>
            <a:chOff x="0" y="0"/>
            <a:chExt cx="1930400" cy="1297940"/>
          </a:xfrm>
        </p:grpSpPr>
        <p:sp>
          <p:nvSpPr>
            <p:cNvPr id="22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5B5B"/>
            </a:solidFill>
          </p:spPr>
        </p:sp>
      </p:grpSp>
      <p:grpSp>
        <p:nvGrpSpPr>
          <p:cNvPr id="23" name="Group 6"/>
          <p:cNvGrpSpPr>
            <a:grpSpLocks noChangeAspect="1"/>
          </p:cNvGrpSpPr>
          <p:nvPr/>
        </p:nvGrpSpPr>
        <p:grpSpPr>
          <a:xfrm>
            <a:off x="7468234" y="4935959"/>
            <a:ext cx="460175" cy="161416"/>
            <a:chOff x="0" y="0"/>
            <a:chExt cx="1930400" cy="1297940"/>
          </a:xfrm>
        </p:grpSpPr>
        <p:sp>
          <p:nvSpPr>
            <p:cNvPr id="24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5B5B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852666" y="4833134"/>
            <a:ext cx="1344151" cy="9634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fr-FR" sz="1400" dirty="0" smtClean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  <a:p>
            <a:pPr algn="ctr"/>
            <a:r>
              <a:rPr lang="fr-FR" sz="1400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Création </a:t>
            </a:r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de la </a:t>
            </a:r>
            <a:r>
              <a:rPr lang="fr-FR" sz="1400" b="1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coopérative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74147" y="4847823"/>
            <a:ext cx="1344151" cy="9634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fr-FR" sz="1400" dirty="0" smtClean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  <a:p>
            <a:pPr algn="ctr"/>
            <a:r>
              <a:rPr lang="fr-FR" sz="1400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Introduction </a:t>
            </a:r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de la </a:t>
            </a:r>
            <a:r>
              <a:rPr lang="fr-FR" sz="1400" b="1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RSE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12631" y="5107845"/>
            <a:ext cx="1920213" cy="121753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b="1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Château &amp; Fabriques de Buzet</a:t>
            </a:r>
          </a:p>
          <a:p>
            <a:pPr algn="ctr"/>
            <a:endParaRPr lang="fr-FR" sz="1400" b="1" dirty="0" smtClean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  <a:p>
            <a:pPr algn="ctr"/>
            <a:r>
              <a:rPr lang="fr-FR" sz="1400" b="1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Vignoble </a:t>
            </a:r>
            <a:r>
              <a:rPr lang="fr-FR" sz="1400" b="1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Expérimental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3287" y="4322475"/>
            <a:ext cx="1344151" cy="31214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1953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18216" y="4322475"/>
            <a:ext cx="1344151" cy="31214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2005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18898" y="4300969"/>
            <a:ext cx="1344151" cy="31214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2018</a:t>
            </a:r>
          </a:p>
        </p:txBody>
      </p:sp>
      <p:grpSp>
        <p:nvGrpSpPr>
          <p:cNvPr id="27" name="Group 6"/>
          <p:cNvGrpSpPr>
            <a:grpSpLocks noChangeAspect="1"/>
          </p:cNvGrpSpPr>
          <p:nvPr/>
        </p:nvGrpSpPr>
        <p:grpSpPr>
          <a:xfrm>
            <a:off x="9535881" y="4892951"/>
            <a:ext cx="460175" cy="161416"/>
            <a:chOff x="0" y="0"/>
            <a:chExt cx="1930400" cy="1297940"/>
          </a:xfrm>
        </p:grpSpPr>
        <p:sp>
          <p:nvSpPr>
            <p:cNvPr id="28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5B5B"/>
            </a:solidFill>
          </p:spPr>
        </p:sp>
      </p:grpSp>
      <p:sp>
        <p:nvSpPr>
          <p:cNvPr id="29" name="Rectangle 28"/>
          <p:cNvSpPr/>
          <p:nvPr/>
        </p:nvSpPr>
        <p:spPr>
          <a:xfrm>
            <a:off x="8832846" y="5098159"/>
            <a:ext cx="1920213" cy="116059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fr-FR" sz="1400" b="1" dirty="0" smtClean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  <a:p>
            <a:pPr algn="ctr"/>
            <a:r>
              <a:rPr lang="fr-FR" sz="1400" b="1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LIT</a:t>
            </a:r>
            <a:endParaRPr lang="fr-FR" sz="1400" b="1" dirty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  <a:p>
            <a:pPr algn="ctr"/>
            <a:endParaRPr lang="fr-FR" sz="1400" dirty="0" smtClean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  <a:p>
            <a:pPr algn="ctr"/>
            <a:r>
              <a:rPr lang="fr-FR" sz="1400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Pour </a:t>
            </a:r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un Vignoble au Service du Vivant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059056" y="4298983"/>
            <a:ext cx="1344151" cy="31214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2019</a:t>
            </a:r>
          </a:p>
        </p:txBody>
      </p:sp>
      <p:grpSp>
        <p:nvGrpSpPr>
          <p:cNvPr id="31" name="Group 6"/>
          <p:cNvGrpSpPr>
            <a:grpSpLocks noChangeAspect="1"/>
          </p:cNvGrpSpPr>
          <p:nvPr/>
        </p:nvGrpSpPr>
        <p:grpSpPr>
          <a:xfrm>
            <a:off x="5814302" y="4884463"/>
            <a:ext cx="460175" cy="161416"/>
            <a:chOff x="0" y="0"/>
            <a:chExt cx="1930400" cy="1297940"/>
          </a:xfrm>
        </p:grpSpPr>
        <p:sp>
          <p:nvSpPr>
            <p:cNvPr id="32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5B5B"/>
            </a:solidFill>
          </p:spPr>
        </p:sp>
      </p:grpSp>
      <p:sp>
        <p:nvSpPr>
          <p:cNvPr id="33" name="Rectangle 32"/>
          <p:cNvSpPr/>
          <p:nvPr/>
        </p:nvSpPr>
        <p:spPr>
          <a:xfrm>
            <a:off x="5333916" y="5107845"/>
            <a:ext cx="1646869" cy="9634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b="1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Engagés RSE </a:t>
            </a:r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Exemplaire, plus haut niveau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3916" y="4298982"/>
            <a:ext cx="1344151" cy="31214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dirty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2014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41" y="4504594"/>
            <a:ext cx="6095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3041" y="4485118"/>
            <a:ext cx="6095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6241" y="4485118"/>
            <a:ext cx="6095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9441" y="4485118"/>
            <a:ext cx="6095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6301" y="4485118"/>
            <a:ext cx="68831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279" y="4504594"/>
            <a:ext cx="6095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479" y="4485118"/>
            <a:ext cx="6095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679" y="4485118"/>
            <a:ext cx="60959" cy="4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6"/>
          <p:cNvGrpSpPr>
            <a:grpSpLocks noChangeAspect="1"/>
          </p:cNvGrpSpPr>
          <p:nvPr/>
        </p:nvGrpSpPr>
        <p:grpSpPr>
          <a:xfrm>
            <a:off x="4085597" y="4887567"/>
            <a:ext cx="460175" cy="161416"/>
            <a:chOff x="0" y="0"/>
            <a:chExt cx="1930400" cy="1297940"/>
          </a:xfrm>
        </p:grpSpPr>
        <p:sp>
          <p:nvSpPr>
            <p:cNvPr id="38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F5B5B"/>
            </a:solidFill>
          </p:spPr>
        </p:sp>
      </p:grpSp>
      <p:sp>
        <p:nvSpPr>
          <p:cNvPr id="39" name="Rectangle 38"/>
          <p:cNvSpPr/>
          <p:nvPr/>
        </p:nvSpPr>
        <p:spPr>
          <a:xfrm>
            <a:off x="3639260" y="5100466"/>
            <a:ext cx="1646869" cy="9634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Démarche de </a:t>
            </a:r>
            <a:r>
              <a:rPr lang="fr-FR" sz="1400" b="1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Prospective</a:t>
            </a:r>
            <a:r>
              <a:rPr lang="fr-FR" sz="1400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 stratégique</a:t>
            </a:r>
            <a:endParaRPr lang="fr-FR" sz="1400" dirty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39260" y="4290629"/>
            <a:ext cx="1344151" cy="31214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1400" dirty="0" smtClean="0">
                <a:solidFill>
                  <a:srgbClr val="1D3C34"/>
                </a:solidFill>
                <a:ea typeface="Roboto" pitchFamily="2" charset="0"/>
                <a:cs typeface="Open Sans" panose="020B0606030504020204" pitchFamily="34" charset="0"/>
              </a:rPr>
              <a:t>2006</a:t>
            </a:r>
            <a:endParaRPr lang="fr-FR" sz="1400" dirty="0">
              <a:solidFill>
                <a:srgbClr val="1D3C34"/>
              </a:solidFill>
              <a:ea typeface="Roboto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2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4079776" y="1029363"/>
            <a:ext cx="0" cy="56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700" dirty="0"/>
              <a:t>Les vignerons de </a:t>
            </a:r>
            <a:r>
              <a:rPr lang="fr-FR" sz="2700" dirty="0" err="1"/>
              <a:t>B</a:t>
            </a:r>
            <a:r>
              <a:rPr lang="fr-FR" sz="2700" dirty="0" err="1" smtClean="0"/>
              <a:t>uzet</a:t>
            </a:r>
            <a:r>
              <a:rPr lang="fr-FR" sz="2700" dirty="0" smtClean="0"/>
              <a:t> </a:t>
            </a:r>
            <a:r>
              <a:rPr lang="fr-FR" sz="2700" dirty="0"/>
              <a:t>et La responsabilité sociale des entreprises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747085" y="3813043"/>
            <a:ext cx="3216232" cy="471924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r">
              <a:lnSpc>
                <a:spcPts val="2667"/>
              </a:lnSpc>
            </a:pPr>
            <a:r>
              <a:rPr lang="fr-FR" dirty="0">
                <a:solidFill>
                  <a:schemeClr val="tx2"/>
                </a:solidFill>
                <a:latin typeface="Bebas Neue Bold" panose="020B0606020202050201" pitchFamily="34" charset="0"/>
              </a:rPr>
              <a:t>Nos démarches spécifiques</a:t>
            </a:r>
          </a:p>
        </p:txBody>
      </p:sp>
      <p:pic>
        <p:nvPicPr>
          <p:cNvPr id="27" name="Picture 2" descr="T:\02_PRODUITS\Labels\BIO\AB certif vert\logo AB certif v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285" y="5762275"/>
            <a:ext cx="51934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:\02_PRODUITS\Labels\BEE FRIENDLY\Logos\BEEFRIENDLY_Logo14_HD221214_RV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61" y="4605501"/>
            <a:ext cx="912000" cy="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4353" y="4664937"/>
            <a:ext cx="726308" cy="9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4655840" y="4653352"/>
            <a:ext cx="3869456" cy="1944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55" y="4691304"/>
            <a:ext cx="2115779" cy="1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6797104" y="4662275"/>
            <a:ext cx="1728192" cy="984885"/>
          </a:xfrm>
          <a:prstGeom prst="rect">
            <a:avLst/>
          </a:prstGeom>
          <a:solidFill>
            <a:schemeClr val="tx2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fr-FR" sz="19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Rouges: 65%</a:t>
            </a:r>
          </a:p>
          <a:p>
            <a:endParaRPr lang="fr-FR" sz="2100" b="1" dirty="0">
              <a:solidFill>
                <a:schemeClr val="bg1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797104" y="5631304"/>
            <a:ext cx="1728192" cy="636072"/>
          </a:xfrm>
          <a:prstGeom prst="rect">
            <a:avLst/>
          </a:prstGeom>
          <a:solidFill>
            <a:schemeClr val="accent2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fr-FR" sz="900" b="1" dirty="0">
              <a:solidFill>
                <a:schemeClr val="bg1"/>
              </a:solidFill>
            </a:endParaRPr>
          </a:p>
          <a:p>
            <a:r>
              <a:rPr lang="fr-FR" sz="1500" b="1" dirty="0">
                <a:solidFill>
                  <a:schemeClr val="bg1"/>
                </a:solidFill>
              </a:rPr>
              <a:t>Rosés : 32%</a:t>
            </a:r>
          </a:p>
          <a:p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797104" y="6265427"/>
            <a:ext cx="1728192" cy="32829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300" b="1" dirty="0">
                <a:solidFill>
                  <a:schemeClr val="bg1"/>
                </a:solidFill>
              </a:rPr>
              <a:t>Blancs : 3%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535445" y="3585971"/>
            <a:ext cx="421164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600" b="1" dirty="0">
                <a:solidFill>
                  <a:srgbClr val="C54644"/>
                </a:solidFill>
              </a:rPr>
              <a:t>100% des vins </a:t>
            </a:r>
            <a:r>
              <a:rPr lang="fr-FR" sz="1600" b="1" dirty="0" smtClean="0"/>
              <a:t>élaborés </a:t>
            </a:r>
            <a:r>
              <a:rPr lang="fr-FR" sz="1600" b="1" dirty="0"/>
              <a:t>selon une politique générale d’entreprise basée sur les principes du Développement </a:t>
            </a:r>
            <a:r>
              <a:rPr lang="fr-FR" sz="1600" b="1" dirty="0">
                <a:solidFill>
                  <a:srgbClr val="C54644"/>
                </a:solidFill>
              </a:rPr>
              <a:t>Durable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837" y="5733341"/>
            <a:ext cx="811707" cy="7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necteur droit 38"/>
          <p:cNvCxnSpPr/>
          <p:nvPr/>
        </p:nvCxnSpPr>
        <p:spPr>
          <a:xfrm flipH="1">
            <a:off x="4367809" y="3429000"/>
            <a:ext cx="68370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e 46"/>
          <p:cNvGrpSpPr/>
          <p:nvPr/>
        </p:nvGrpSpPr>
        <p:grpSpPr>
          <a:xfrm>
            <a:off x="911424" y="1050319"/>
            <a:ext cx="2180424" cy="1067772"/>
            <a:chOff x="1008112" y="1025191"/>
            <a:chExt cx="2308666" cy="1258527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112" y="1025191"/>
              <a:ext cx="737386" cy="737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763"/>
            <a:stretch/>
          </p:blipFill>
          <p:spPr bwMode="auto">
            <a:xfrm>
              <a:off x="1008112" y="1769938"/>
              <a:ext cx="2308666" cy="513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ZoneTexte 50"/>
          <p:cNvSpPr txBox="1"/>
          <p:nvPr/>
        </p:nvSpPr>
        <p:spPr>
          <a:xfrm>
            <a:off x="1019627" y="2133619"/>
            <a:ext cx="2941437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200" b="1" dirty="0"/>
              <a:t>SOIT 95% DE L’APPELLATION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408374" y="4895660"/>
            <a:ext cx="1964080" cy="1666476"/>
            <a:chOff x="308663" y="2358394"/>
            <a:chExt cx="1706763" cy="1380133"/>
          </a:xfrm>
        </p:grpSpPr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976" y="2358394"/>
              <a:ext cx="701602" cy="701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ZoneTexte 53"/>
            <p:cNvSpPr txBox="1"/>
            <p:nvPr/>
          </p:nvSpPr>
          <p:spPr>
            <a:xfrm>
              <a:off x="308663" y="3075806"/>
              <a:ext cx="1706763" cy="662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700" dirty="0">
                  <a:solidFill>
                    <a:srgbClr val="0070C0"/>
                  </a:solidFill>
                  <a:latin typeface="Bebas" pitchFamily="2" charset="0"/>
                </a:rPr>
                <a:t>160</a:t>
              </a:r>
              <a:endParaRPr lang="fr-FR" sz="3200" dirty="0">
                <a:solidFill>
                  <a:srgbClr val="0070C0"/>
                </a:solidFill>
                <a:latin typeface="Bebas" pitchFamily="2" charset="0"/>
              </a:endParaRPr>
            </a:p>
            <a:p>
              <a:pPr algn="ctr"/>
              <a:r>
                <a:rPr lang="fr-FR" sz="1900" b="1" dirty="0">
                  <a:solidFill>
                    <a:srgbClr val="0070C0"/>
                  </a:solidFill>
                  <a:latin typeface="Bebas Neue Book" pitchFamily="50" charset="0"/>
                </a:rPr>
                <a:t>VITICULTEURS</a:t>
              </a: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2468463" y="4869160"/>
            <a:ext cx="1443106" cy="1721246"/>
            <a:chOff x="2273407" y="2339916"/>
            <a:chExt cx="1484562" cy="1425492"/>
          </a:xfrm>
        </p:grpSpPr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788" y="2339916"/>
              <a:ext cx="720080" cy="720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ZoneTexte 56"/>
            <p:cNvSpPr txBox="1"/>
            <p:nvPr/>
          </p:nvSpPr>
          <p:spPr>
            <a:xfrm>
              <a:off x="2273407" y="3102687"/>
              <a:ext cx="1484562" cy="662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700" dirty="0">
                  <a:solidFill>
                    <a:srgbClr val="0070C0"/>
                  </a:solidFill>
                  <a:latin typeface="Bebas" pitchFamily="2" charset="0"/>
                </a:rPr>
                <a:t>90</a:t>
              </a:r>
              <a:endParaRPr lang="fr-FR" sz="3200" dirty="0">
                <a:solidFill>
                  <a:srgbClr val="0070C0"/>
                </a:solidFill>
                <a:latin typeface="Bebas" pitchFamily="2" charset="0"/>
              </a:endParaRPr>
            </a:p>
            <a:p>
              <a:pPr algn="ctr"/>
              <a:r>
                <a:rPr lang="fr-FR" sz="1900" b="1" dirty="0">
                  <a:solidFill>
                    <a:srgbClr val="0070C0"/>
                  </a:solidFill>
                  <a:latin typeface="Bebas Neue Book" pitchFamily="50" charset="0"/>
                </a:rPr>
                <a:t>salariés</a:t>
              </a:r>
            </a:p>
          </p:txBody>
        </p:sp>
      </p:grp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125" y="2774373"/>
            <a:ext cx="1270001" cy="16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43" y="1504720"/>
            <a:ext cx="624000" cy="7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517" r="4019" b="2483"/>
          <a:stretch/>
        </p:blipFill>
        <p:spPr bwMode="auto">
          <a:xfrm>
            <a:off x="10212319" y="4656417"/>
            <a:ext cx="768000" cy="90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62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428" y="1443293"/>
            <a:ext cx="1577520" cy="1415289"/>
          </a:xfrm>
          <a:prstGeom prst="rect">
            <a:avLst/>
          </a:prstGeom>
        </p:spPr>
      </p:pic>
      <p:sp>
        <p:nvSpPr>
          <p:cNvPr id="65" name="Espace réservé du texte 8"/>
          <p:cNvSpPr txBox="1">
            <a:spLocks/>
          </p:cNvSpPr>
          <p:nvPr/>
        </p:nvSpPr>
        <p:spPr>
          <a:xfrm>
            <a:off x="7080238" y="1900138"/>
            <a:ext cx="4764111" cy="1248139"/>
          </a:xfrm>
          <a:prstGeom prst="rect">
            <a:avLst/>
          </a:prstGeom>
        </p:spPr>
        <p:txBody>
          <a:bodyPr lIns="121917" tIns="60958" rIns="121917" bIns="60958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000" dirty="0">
                <a:solidFill>
                  <a:srgbClr val="1D3C34"/>
                </a:solidFill>
                <a:latin typeface="Bebas Neue" pitchFamily="34" charset="0"/>
              </a:rPr>
              <a:t>« exemplaire » sur l’échelle afnor d’évaluation de la norme I</a:t>
            </a:r>
            <a:r>
              <a:rPr lang="fr-FR" sz="2000" dirty="0" smtClean="0">
                <a:solidFill>
                  <a:srgbClr val="1D3C34"/>
                </a:solidFill>
                <a:latin typeface="Bebas Neue" pitchFamily="34" charset="0"/>
              </a:rPr>
              <a:t>so 26000</a:t>
            </a:r>
            <a:endParaRPr lang="fr-FR" sz="2000" dirty="0">
              <a:solidFill>
                <a:srgbClr val="1D3C34"/>
              </a:solidFill>
              <a:latin typeface="Bebas Neue" pitchFamily="34" charset="0"/>
            </a:endParaRPr>
          </a:p>
        </p:txBody>
      </p:sp>
      <p:sp>
        <p:nvSpPr>
          <p:cNvPr id="66" name="Espace réservé du texte 8"/>
          <p:cNvSpPr txBox="1">
            <a:spLocks/>
          </p:cNvSpPr>
          <p:nvPr/>
        </p:nvSpPr>
        <p:spPr>
          <a:xfrm>
            <a:off x="7281228" y="2662172"/>
            <a:ext cx="2850361" cy="392820"/>
          </a:xfrm>
          <a:prstGeom prst="rect">
            <a:avLst/>
          </a:prstGeom>
        </p:spPr>
        <p:txBody>
          <a:bodyPr lIns="121917" tIns="60958" rIns="121917" bIns="60958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900" b="1" dirty="0">
                <a:solidFill>
                  <a:srgbClr val="74AA50"/>
                </a:solidFill>
                <a:latin typeface="Bebas Neue" pitchFamily="34" charset="0"/>
              </a:rPr>
              <a:t>Le plus haut niveau depuis 2014</a:t>
            </a:r>
          </a:p>
        </p:txBody>
      </p:sp>
      <p:sp>
        <p:nvSpPr>
          <p:cNvPr id="67" name="Espace réservé du texte 8"/>
          <p:cNvSpPr txBox="1">
            <a:spLocks/>
          </p:cNvSpPr>
          <p:nvPr/>
        </p:nvSpPr>
        <p:spPr>
          <a:xfrm>
            <a:off x="7281228" y="1089157"/>
            <a:ext cx="2850361" cy="392820"/>
          </a:xfrm>
          <a:prstGeom prst="rect">
            <a:avLst/>
          </a:prstGeom>
        </p:spPr>
        <p:txBody>
          <a:bodyPr lIns="121917" tIns="60958" rIns="121917" bIns="60958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100" dirty="0">
                <a:solidFill>
                  <a:srgbClr val="74AA50"/>
                </a:solidFill>
                <a:latin typeface="Bebas Neue" pitchFamily="34" charset="0"/>
              </a:rPr>
              <a:t>Un engagement depuis 2005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="" xmlns:a16="http://schemas.microsoft.com/office/drawing/2014/main" id="{CA1C78B0-B0D8-4B32-A2E0-EDAEE4A5883A}"/>
              </a:ext>
            </a:extLst>
          </p:cNvPr>
          <p:cNvSpPr txBox="1"/>
          <p:nvPr/>
        </p:nvSpPr>
        <p:spPr>
          <a:xfrm>
            <a:off x="1415292" y="968317"/>
            <a:ext cx="249627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4800" dirty="0">
                <a:solidFill>
                  <a:schemeClr val="bg2"/>
                </a:solidFill>
                <a:latin typeface="Bebas Neue" panose="020B0606020202050201" pitchFamily="34" charset="0"/>
              </a:rPr>
              <a:t>1985 ha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="" xmlns:a16="http://schemas.microsoft.com/office/drawing/2014/main" id="{864437C5-D8CC-4AA0-92CF-B2B8DCD170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087"/>
          <a:stretch/>
        </p:blipFill>
        <p:spPr>
          <a:xfrm>
            <a:off x="1522401" y="2623003"/>
            <a:ext cx="1013620" cy="12038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="" xmlns:a16="http://schemas.microsoft.com/office/drawing/2014/main" id="{E5A34340-43B3-4F5E-843B-5E7427395864}"/>
              </a:ext>
            </a:extLst>
          </p:cNvPr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69" y="5733341"/>
            <a:ext cx="726308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7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6F3C53-7A99-4D83-A01E-8182755CA8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8"/>
          <a:stretch/>
        </p:blipFill>
        <p:spPr>
          <a:xfrm>
            <a:off x="6272171" y="4202656"/>
            <a:ext cx="5579936" cy="24604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50E2B91-6932-45D7-B5E7-B6CD9CC475C1}"/>
              </a:ext>
            </a:extLst>
          </p:cNvPr>
          <p:cNvSpPr/>
          <p:nvPr/>
        </p:nvSpPr>
        <p:spPr>
          <a:xfrm>
            <a:off x="516064" y="4191440"/>
            <a:ext cx="5579936" cy="2471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fr-FR" sz="2400">
              <a:solidFill>
                <a:schemeClr val="bg1"/>
              </a:solidFill>
              <a:latin typeface="Roboto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="" xmlns:a16="http://schemas.microsoft.com/office/drawing/2014/main" id="{CD337122-1B45-470D-A042-E9BAE141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démarche à 360°</a:t>
            </a:r>
          </a:p>
        </p:txBody>
      </p:sp>
      <p:sp>
        <p:nvSpPr>
          <p:cNvPr id="18" name="Titre 2">
            <a:extLst>
              <a:ext uri="{FF2B5EF4-FFF2-40B4-BE49-F238E27FC236}">
                <a16:creationId xmlns="" xmlns:a16="http://schemas.microsoft.com/office/drawing/2014/main" id="{685BF423-EC2F-4C01-B0C8-D54F4EA8005F}"/>
              </a:ext>
            </a:extLst>
          </p:cNvPr>
          <p:cNvSpPr txBox="1">
            <a:spLocks/>
          </p:cNvSpPr>
          <p:nvPr/>
        </p:nvSpPr>
        <p:spPr>
          <a:xfrm>
            <a:off x="2132879" y="6043722"/>
            <a:ext cx="3950434" cy="487893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es-ES"/>
            </a:defPPr>
            <a:lvl1pPr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Bebas Neue Regular" panose="00000500000000000000" pitchFamily="50" charset="0"/>
                <a:ea typeface="+mj-ea"/>
                <a:cs typeface="+mj-cs"/>
              </a:defRPr>
            </a:lvl1pPr>
          </a:lstStyle>
          <a:p>
            <a:pPr algn="r" defTabSz="1219170">
              <a:defRPr/>
            </a:pPr>
            <a:r>
              <a:rPr lang="fr-FR" sz="2700" dirty="0">
                <a:solidFill>
                  <a:prstClr val="white"/>
                </a:solidFill>
              </a:rPr>
              <a:t>Éco conception packaging</a:t>
            </a:r>
          </a:p>
        </p:txBody>
      </p:sp>
      <p:sp>
        <p:nvSpPr>
          <p:cNvPr id="19" name="Titre 2">
            <a:extLst>
              <a:ext uri="{FF2B5EF4-FFF2-40B4-BE49-F238E27FC236}">
                <a16:creationId xmlns="" xmlns:a16="http://schemas.microsoft.com/office/drawing/2014/main" id="{AE4B4D2D-0C40-43DF-B4A5-D1F0EEBA3620}"/>
              </a:ext>
            </a:extLst>
          </p:cNvPr>
          <p:cNvSpPr txBox="1">
            <a:spLocks/>
          </p:cNvSpPr>
          <p:nvPr/>
        </p:nvSpPr>
        <p:spPr>
          <a:xfrm>
            <a:off x="6288021" y="6019282"/>
            <a:ext cx="4809066" cy="512333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es-ES"/>
            </a:defPPr>
            <a:lvl1pPr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Bebas Neue Regular" panose="00000500000000000000" pitchFamily="50" charset="0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fr-FR" sz="2700" dirty="0">
                <a:solidFill>
                  <a:prstClr val="white"/>
                </a:solidFill>
              </a:rPr>
              <a:t>Ancrage territorial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76FEE3B6-C6B4-4695-A8EE-30E05D413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flipH="1">
            <a:off x="516064" y="1668947"/>
            <a:ext cx="5579936" cy="2471656"/>
          </a:xfrm>
          <a:prstGeom prst="rect">
            <a:avLst/>
          </a:prstGeom>
        </p:spPr>
      </p:pic>
      <p:sp>
        <p:nvSpPr>
          <p:cNvPr id="16" name="Titre 2">
            <a:extLst>
              <a:ext uri="{FF2B5EF4-FFF2-40B4-BE49-F238E27FC236}">
                <a16:creationId xmlns="" xmlns:a16="http://schemas.microsoft.com/office/drawing/2014/main" id="{1A55331C-851B-4DFD-BBBA-E0CEC1774392}"/>
              </a:ext>
            </a:extLst>
          </p:cNvPr>
          <p:cNvSpPr txBox="1">
            <a:spLocks/>
          </p:cNvSpPr>
          <p:nvPr/>
        </p:nvSpPr>
        <p:spPr>
          <a:xfrm>
            <a:off x="4145872" y="1783087"/>
            <a:ext cx="1937439" cy="634495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algn="r" defTabSz="1219170">
              <a:defRPr/>
            </a:pPr>
            <a:r>
              <a:rPr lang="fr-FR" sz="2700" dirty="0">
                <a:solidFill>
                  <a:prstClr val="white"/>
                </a:solidFill>
                <a:latin typeface="Bebas Neue Regular" panose="00000500000000000000" pitchFamily="50" charset="0"/>
              </a:rPr>
              <a:t>VIGNOBLE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7D3871A-83AE-4A9A-B21D-15DF1F91C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171" y="1668947"/>
            <a:ext cx="5579936" cy="2471656"/>
          </a:xfrm>
          <a:prstGeom prst="rect">
            <a:avLst/>
          </a:prstGeom>
        </p:spPr>
      </p:pic>
      <p:sp>
        <p:nvSpPr>
          <p:cNvPr id="17" name="Titre 2">
            <a:extLst>
              <a:ext uri="{FF2B5EF4-FFF2-40B4-BE49-F238E27FC236}">
                <a16:creationId xmlns="" xmlns:a16="http://schemas.microsoft.com/office/drawing/2014/main" id="{D1B5F913-D76B-4837-A927-1D7A25D5B5C6}"/>
              </a:ext>
            </a:extLst>
          </p:cNvPr>
          <p:cNvSpPr txBox="1">
            <a:spLocks/>
          </p:cNvSpPr>
          <p:nvPr/>
        </p:nvSpPr>
        <p:spPr>
          <a:xfrm>
            <a:off x="6374427" y="1783087"/>
            <a:ext cx="2357216" cy="503495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fr-FR" sz="2700" dirty="0">
                <a:solidFill>
                  <a:prstClr val="white"/>
                </a:solidFill>
                <a:latin typeface="Bebas Neue Regular" panose="00000500000000000000" pitchFamily="50" charset="0"/>
              </a:rPr>
              <a:t>SITE DE PRODUCTION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CC82F04A-0046-4D5A-96B0-19EDF8B6AFD9}"/>
              </a:ext>
            </a:extLst>
          </p:cNvPr>
          <p:cNvGrpSpPr/>
          <p:nvPr/>
        </p:nvGrpSpPr>
        <p:grpSpPr>
          <a:xfrm>
            <a:off x="580040" y="4177383"/>
            <a:ext cx="1238123" cy="2297779"/>
            <a:chOff x="1093775" y="0"/>
            <a:chExt cx="2771498" cy="5143500"/>
          </a:xfrm>
        </p:grpSpPr>
        <p:pic>
          <p:nvPicPr>
            <p:cNvPr id="7" name="Image 6">
              <a:extLst>
                <a:ext uri="{FF2B5EF4-FFF2-40B4-BE49-F238E27FC236}">
                  <a16:creationId xmlns="" xmlns:a16="http://schemas.microsoft.com/office/drawing/2014/main" id="{08152A76-EC5B-41AD-8A8E-2161FB504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65" b="98382" l="3904" r="96997">
                          <a14:foregroundMark x1="79880" y1="30421" x2="79880" y2="30421"/>
                          <a14:foregroundMark x1="81982" y1="32848" x2="81982" y2="32848"/>
                          <a14:foregroundMark x1="75676" y1="34466" x2="75676" y2="34466"/>
                          <a14:foregroundMark x1="68468" y1="33819" x2="68468" y2="33819"/>
                          <a14:foregroundMark x1="66066" y1="33657" x2="66066" y2="33657"/>
                          <a14:foregroundMark x1="66066" y1="36084" x2="66066" y2="36084"/>
                          <a14:foregroundMark x1="93393" y1="44175" x2="93393" y2="44175"/>
                          <a14:foregroundMark x1="88288" y1="34790" x2="88288" y2="34790"/>
                          <a14:foregroundMark x1="77778" y1="23948" x2="77778" y2="23948"/>
                          <a14:foregroundMark x1="77177" y1="19256" x2="77177" y2="19256"/>
                          <a14:foregroundMark x1="72072" y1="22330" x2="72072" y2="22330"/>
                          <a14:foregroundMark x1="70571" y1="23786" x2="70571" y2="23786"/>
                          <a14:foregroundMark x1="74474" y1="25405" x2="74474" y2="25405"/>
                          <a14:foregroundMark x1="78979" y1="24110" x2="78979" y2="24110"/>
                          <a14:foregroundMark x1="80781" y1="22654" x2="80781" y2="22654"/>
                          <a14:foregroundMark x1="81682" y1="26375" x2="81682" y2="26375"/>
                          <a14:foregroundMark x1="83183" y1="27670" x2="83183" y2="27670"/>
                          <a14:foregroundMark x1="84985" y1="29935" x2="84985" y2="29935"/>
                          <a14:foregroundMark x1="85586" y1="30583" x2="85586" y2="30583"/>
                          <a14:foregroundMark x1="86787" y1="31553" x2="86787" y2="31553"/>
                          <a14:foregroundMark x1="87688" y1="32039" x2="87688" y2="32039"/>
                          <a14:foregroundMark x1="88889" y1="32686" x2="88889" y2="32686"/>
                          <a14:foregroundMark x1="56456" y1="39806" x2="56456" y2="39806"/>
                          <a14:foregroundMark x1="55255" y1="41424" x2="55255" y2="41424"/>
                          <a14:foregroundMark x1="54955" y1="38350" x2="54955" y2="38350"/>
                          <a14:foregroundMark x1="53754" y1="37864" x2="53754" y2="37864"/>
                          <a14:foregroundMark x1="54655" y1="39482" x2="54655" y2="39482"/>
                          <a14:foregroundMark x1="54655" y1="41586" x2="54655" y2="41586"/>
                          <a14:foregroundMark x1="54655" y1="43528" x2="54655" y2="43528"/>
                          <a14:foregroundMark x1="54655" y1="46602" x2="54655" y2="46602"/>
                          <a14:foregroundMark x1="54354" y1="50324" x2="54354" y2="50324"/>
                          <a14:foregroundMark x1="54054" y1="54045" x2="54054" y2="54045"/>
                          <a14:foregroundMark x1="54054" y1="58414" x2="54054" y2="58414"/>
                          <a14:foregroundMark x1="54354" y1="62945" x2="54354" y2="62945"/>
                          <a14:foregroundMark x1="54955" y1="66828" x2="54955" y2="66828"/>
                          <a14:foregroundMark x1="54354" y1="71845" x2="54354" y2="71845"/>
                          <a14:foregroundMark x1="55255" y1="48706" x2="55255" y2="48706"/>
                          <a14:foregroundMark x1="56156" y1="52427" x2="56156" y2="52427"/>
                          <a14:foregroundMark x1="55255" y1="69094" x2="55255" y2="69094"/>
                          <a14:foregroundMark x1="54955" y1="74757" x2="54955" y2="74757"/>
                          <a14:foregroundMark x1="55255" y1="78964" x2="55255" y2="78964"/>
                          <a14:foregroundMark x1="54655" y1="74434" x2="54655" y2="74434"/>
                          <a14:foregroundMark x1="54354" y1="77346" x2="54354" y2="77346"/>
                          <a14:foregroundMark x1="54354" y1="81553" x2="54354" y2="81553"/>
                          <a14:foregroundMark x1="54054" y1="79612" x2="54054" y2="79612"/>
                          <a14:foregroundMark x1="54354" y1="83333" x2="54354" y2="83333"/>
                          <a14:foregroundMark x1="54354" y1="82362" x2="54354" y2="82362"/>
                          <a14:foregroundMark x1="54955" y1="85599" x2="54955" y2="85599"/>
                          <a14:foregroundMark x1="54655" y1="85113" x2="54655" y2="85113"/>
                          <a14:foregroundMark x1="54655" y1="87864" x2="54655" y2="87864"/>
                          <a14:foregroundMark x1="54354" y1="87864" x2="54354" y2="87864"/>
                          <a14:foregroundMark x1="54955" y1="91909" x2="54955" y2="91909"/>
                          <a14:foregroundMark x1="54655" y1="87702" x2="54655" y2="87702"/>
                          <a14:foregroundMark x1="54655" y1="87055" x2="54655" y2="87055"/>
                          <a14:foregroundMark x1="54655" y1="89644" x2="54655" y2="89644"/>
                          <a14:foregroundMark x1="54354" y1="91262" x2="54354" y2="91262"/>
                          <a14:foregroundMark x1="54955" y1="93528" x2="54955" y2="93528"/>
                          <a14:foregroundMark x1="56156" y1="97411" x2="56156" y2="97411"/>
                          <a14:foregroundMark x1="61862" y1="98382" x2="61862" y2="98382"/>
                          <a14:foregroundMark x1="93994" y1="44660" x2="93994" y2="44660"/>
                          <a14:foregroundMark x1="96396" y1="45146" x2="96396" y2="45146"/>
                          <a14:foregroundMark x1="96396" y1="48058" x2="96396" y2="48058"/>
                          <a14:foregroundMark x1="95495" y1="51456" x2="95495" y2="51456"/>
                          <a14:foregroundMark x1="95495" y1="54693" x2="95495" y2="54693"/>
                          <a14:foregroundMark x1="95195" y1="56472" x2="95195" y2="56472"/>
                          <a14:foregroundMark x1="94595" y1="60841" x2="94595" y2="60841"/>
                          <a14:foregroundMark x1="95796" y1="63754" x2="95796" y2="63754"/>
                          <a14:foregroundMark x1="96396" y1="68770" x2="96396" y2="68770"/>
                          <a14:foregroundMark x1="96997" y1="73625" x2="96997" y2="73625"/>
                          <a14:foregroundMark x1="95796" y1="77184" x2="95796" y2="77184"/>
                          <a14:foregroundMark x1="96096" y1="71683" x2="96096" y2="71683"/>
                          <a14:foregroundMark x1="96096" y1="75890" x2="96096" y2="75890"/>
                          <a14:foregroundMark x1="95195" y1="80259" x2="95195" y2="80259"/>
                          <a14:foregroundMark x1="95796" y1="84142" x2="95796" y2="84142"/>
                          <a14:foregroundMark x1="95796" y1="78964" x2="95796" y2="78964"/>
                          <a14:foregroundMark x1="97297" y1="81392" x2="97297" y2="81392"/>
                          <a14:foregroundMark x1="76577" y1="11165" x2="76577" y2="11165"/>
                          <a14:foregroundMark x1="75375" y1="11165" x2="75375" y2="11165"/>
                          <a14:foregroundMark x1="77477" y1="6796" x2="77477" y2="6796"/>
                          <a14:foregroundMark x1="77477" y1="2589" x2="77477" y2="2589"/>
                          <a14:foregroundMark x1="55255" y1="95307" x2="55255" y2="95307"/>
                          <a14:foregroundMark x1="55255" y1="75243" x2="55255" y2="75243"/>
                          <a14:foregroundMark x1="57057" y1="77994" x2="57057" y2="77994"/>
                          <a14:foregroundMark x1="58859" y1="78964" x2="58859" y2="78964"/>
                          <a14:foregroundMark x1="58859" y1="78964" x2="58859" y2="78964"/>
                          <a14:foregroundMark x1="60060" y1="79773" x2="60060" y2="79773"/>
                          <a14:foregroundMark x1="60060" y1="79773" x2="60060" y2="79773"/>
                          <a14:foregroundMark x1="61562" y1="80583" x2="61562" y2="80583"/>
                          <a14:foregroundMark x1="62462" y1="81068" x2="62462" y2="81068"/>
                          <a14:foregroundMark x1="66066" y1="81068" x2="66066" y2="81068"/>
                          <a14:foregroundMark x1="66967" y1="81068" x2="66967" y2="81068"/>
                          <a14:foregroundMark x1="67868" y1="81068" x2="67868" y2="81068"/>
                          <a14:foregroundMark x1="67868" y1="81068" x2="67868" y2="81068"/>
                          <a14:foregroundMark x1="69369" y1="81392" x2="69369" y2="81392"/>
                          <a14:foregroundMark x1="70871" y1="79450" x2="70871" y2="79450"/>
                          <a14:foregroundMark x1="72072" y1="79450" x2="72072" y2="79450"/>
                          <a14:foregroundMark x1="72673" y1="80744" x2="72673" y2="80744"/>
                          <a14:foregroundMark x1="72973" y1="79935" x2="72973" y2="79935"/>
                          <a14:foregroundMark x1="72973" y1="78803" x2="72973" y2="78803"/>
                          <a14:foregroundMark x1="72973" y1="86408" x2="72973" y2="86408"/>
                          <a14:foregroundMark x1="73273" y1="92718" x2="73273" y2="92718"/>
                          <a14:foregroundMark x1="72372" y1="94984" x2="72372" y2="94984"/>
                          <a14:foregroundMark x1="72372" y1="95793" x2="72372" y2="95793"/>
                          <a14:foregroundMark x1="73273" y1="96278" x2="73273" y2="96278"/>
                          <a14:foregroundMark x1="75976" y1="97411" x2="75976" y2="97411"/>
                          <a14:foregroundMark x1="80480" y1="96440" x2="80480" y2="96440"/>
                          <a14:foregroundMark x1="84384" y1="98220" x2="84384" y2="98220"/>
                          <a14:foregroundMark x1="24324" y1="2913" x2="24324" y2="2913"/>
                          <a14:foregroundMark x1="27327" y1="3560" x2="27327" y2="3560"/>
                          <a14:foregroundMark x1="29429" y1="3883" x2="29429" y2="3883"/>
                          <a14:foregroundMark x1="29730" y1="3236" x2="29730" y2="3236"/>
                          <a14:foregroundMark x1="27628" y1="2427" x2="27628" y2="2427"/>
                          <a14:foregroundMark x1="20420" y1="2427" x2="20420" y2="2427"/>
                          <a14:foregroundMark x1="18619" y1="2427" x2="18619" y2="2427"/>
                          <a14:foregroundMark x1="16817" y1="3560" x2="16817" y2="3560"/>
                          <a14:foregroundMark x1="18318" y1="5178" x2="18318" y2="5178"/>
                          <a14:foregroundMark x1="19520" y1="5987" x2="19520" y2="5987"/>
                          <a14:foregroundMark x1="20420" y1="6472" x2="20420" y2="6472"/>
                          <a14:foregroundMark x1="21021" y1="8252" x2="21021" y2="8252"/>
                          <a14:foregroundMark x1="18318" y1="11003" x2="18318" y2="11003"/>
                          <a14:foregroundMark x1="19820" y1="12136" x2="19820" y2="12136"/>
                          <a14:foregroundMark x1="20420" y1="14725" x2="20420" y2="14725"/>
                          <a14:foregroundMark x1="19520" y1="15696" x2="19520" y2="15696"/>
                          <a14:foregroundMark x1="18018" y1="17476" x2="18018" y2="17476"/>
                          <a14:foregroundMark x1="18318" y1="18608" x2="18318" y2="18608"/>
                          <a14:foregroundMark x1="18919" y1="19417" x2="18919" y2="19417"/>
                          <a14:foregroundMark x1="20420" y1="18123" x2="20420" y2="18123"/>
                          <a14:foregroundMark x1="21922" y1="18932" x2="21922" y2="18932"/>
                          <a14:foregroundMark x1="24024" y1="19417" x2="24024" y2="19417"/>
                          <a14:foregroundMark x1="26426" y1="19417" x2="26426" y2="19417"/>
                          <a14:foregroundMark x1="26126" y1="20712" x2="26126" y2="20712"/>
                          <a14:foregroundMark x1="25526" y1="23786" x2="25526" y2="23786"/>
                          <a14:foregroundMark x1="24625" y1="25243" x2="24625" y2="25243"/>
                          <a14:foregroundMark x1="24625" y1="26375" x2="24625" y2="26375"/>
                          <a14:foregroundMark x1="23123" y1="30744" x2="23123" y2="30744"/>
                          <a14:foregroundMark x1="23123" y1="31877" x2="23123" y2="31877"/>
                          <a14:foregroundMark x1="21922" y1="31392" x2="21922" y2="31392"/>
                          <a14:foregroundMark x1="3904" y1="44984" x2="3904" y2="4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775" y="0"/>
              <a:ext cx="27714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F6648829-D0F9-4946-9554-DD6C900DDD1B}"/>
                </a:ext>
              </a:extLst>
            </p:cNvPr>
            <p:cNvSpPr/>
            <p:nvPr/>
          </p:nvSpPr>
          <p:spPr>
            <a:xfrm>
              <a:off x="1261435" y="3330315"/>
              <a:ext cx="286230" cy="2439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56960E7E-EF43-49EF-A31E-E9B7AF18D0E1}"/>
                </a:ext>
              </a:extLst>
            </p:cNvPr>
            <p:cNvSpPr/>
            <p:nvPr/>
          </p:nvSpPr>
          <p:spPr>
            <a:xfrm>
              <a:off x="1254934" y="2117455"/>
              <a:ext cx="286230" cy="2439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A484B800-F47D-45CF-9684-4CFFC4825E6D}"/>
                </a:ext>
              </a:extLst>
            </p:cNvPr>
            <p:cNvSpPr/>
            <p:nvPr/>
          </p:nvSpPr>
          <p:spPr>
            <a:xfrm>
              <a:off x="1630033" y="3330315"/>
              <a:ext cx="156525" cy="183851"/>
            </a:xfrm>
            <a:prstGeom prst="rect">
              <a:avLst/>
            </a:prstGeom>
            <a:solidFill>
              <a:srgbClr val="D5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F148E2E-33F0-4E44-ADFF-BB121C87BC95}"/>
                </a:ext>
              </a:extLst>
            </p:cNvPr>
            <p:cNvSpPr/>
            <p:nvPr/>
          </p:nvSpPr>
          <p:spPr>
            <a:xfrm>
              <a:off x="1473508" y="2125185"/>
              <a:ext cx="156525" cy="1989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AF5620BE-8D4E-44BA-A85E-12FE436844A8}"/>
              </a:ext>
            </a:extLst>
          </p:cNvPr>
          <p:cNvSpPr txBox="1"/>
          <p:nvPr/>
        </p:nvSpPr>
        <p:spPr>
          <a:xfrm>
            <a:off x="2132878" y="4250674"/>
            <a:ext cx="2810993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1 seul modèle de capsule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A35A4026-BC5A-4793-BD6E-0EF958CE8221}"/>
              </a:ext>
            </a:extLst>
          </p:cNvPr>
          <p:cNvSpPr txBox="1"/>
          <p:nvPr/>
        </p:nvSpPr>
        <p:spPr>
          <a:xfrm>
            <a:off x="2132877" y="4712865"/>
            <a:ext cx="3675092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1 seul format d’étiquette par réseau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9C541A87-430B-4FFC-9FFA-2024ABEE83E8}"/>
              </a:ext>
            </a:extLst>
          </p:cNvPr>
          <p:cNvSpPr txBox="1"/>
          <p:nvPr/>
        </p:nvSpPr>
        <p:spPr>
          <a:xfrm>
            <a:off x="2132877" y="5175055"/>
            <a:ext cx="3675092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1 seul format de contre-étiquette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="" xmlns:a16="http://schemas.microsoft.com/office/drawing/2014/main" id="{A75426DF-826C-4F4F-B20F-6C3210F7505B}"/>
              </a:ext>
            </a:extLst>
          </p:cNvPr>
          <p:cNvSpPr txBox="1"/>
          <p:nvPr/>
        </p:nvSpPr>
        <p:spPr>
          <a:xfrm>
            <a:off x="2132877" y="5637246"/>
            <a:ext cx="3675092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1 bouteille éco</a:t>
            </a:r>
          </a:p>
        </p:txBody>
      </p:sp>
    </p:spTree>
    <p:extLst>
      <p:ext uri="{BB962C8B-B14F-4D97-AF65-F5344CB8AC3E}">
        <p14:creationId xmlns:p14="http://schemas.microsoft.com/office/powerpoint/2010/main" val="394452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CD5DEB90-80AC-4C7F-B7B8-665D64FC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828819"/>
            <a:ext cx="4081129" cy="3072341"/>
          </a:xfrm>
        </p:spPr>
        <p:txBody>
          <a:bodyPr>
            <a:normAutofit fontScale="90000"/>
          </a:bodyPr>
          <a:lstStyle/>
          <a:p>
            <a:r>
              <a:rPr lang="fr-FR" dirty="0"/>
              <a:t>POLITIQUE DE REDUCTION DE PESTICIDES</a:t>
            </a:r>
          </a:p>
        </p:txBody>
      </p:sp>
    </p:spTree>
    <p:extLst>
      <p:ext uri="{BB962C8B-B14F-4D97-AF65-F5344CB8AC3E}">
        <p14:creationId xmlns:p14="http://schemas.microsoft.com/office/powerpoint/2010/main" val="190765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88E5F512-6A23-458E-BD41-2DB49F4F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303373"/>
            <a:ext cx="11389739" cy="725361"/>
          </a:xfrm>
        </p:spPr>
        <p:txBody>
          <a:bodyPr>
            <a:normAutofit fontScale="90000"/>
          </a:bodyPr>
          <a:lstStyle/>
          <a:p>
            <a:r>
              <a:rPr lang="fr-FR" dirty="0"/>
              <a:t>CONTRE LES MALADIES : DU </a:t>
            </a:r>
            <a:r>
              <a:rPr lang="fr-FR" dirty="0">
                <a:solidFill>
                  <a:srgbClr val="00B050"/>
                </a:solidFill>
              </a:rPr>
              <a:t>BON SENS </a:t>
            </a:r>
            <a:r>
              <a:rPr lang="fr-FR" dirty="0"/>
              <a:t>ET UN </a:t>
            </a:r>
            <a:r>
              <a:rPr lang="fr-FR" dirty="0">
                <a:solidFill>
                  <a:srgbClr val="00B050"/>
                </a:solidFill>
              </a:rPr>
              <a:t>GRAIN DE </a:t>
            </a:r>
            <a:r>
              <a:rPr lang="fr-FR" dirty="0" smtClean="0">
                <a:solidFill>
                  <a:srgbClr val="00B050"/>
                </a:solidFill>
              </a:rPr>
              <a:t>FOLIE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="" xmlns:a16="http://schemas.microsoft.com/office/drawing/2014/main" id="{9C67BEA8-5130-475D-834F-F21904FE0B0E}"/>
              </a:ext>
            </a:extLst>
          </p:cNvPr>
          <p:cNvSpPr txBox="1">
            <a:spLocks/>
          </p:cNvSpPr>
          <p:nvPr/>
        </p:nvSpPr>
        <p:spPr>
          <a:xfrm>
            <a:off x="1103446" y="1631924"/>
            <a:ext cx="1445829" cy="576064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accent2"/>
                </a:solidFill>
              </a:rPr>
              <a:t>SANS</a:t>
            </a:r>
          </a:p>
        </p:txBody>
      </p:sp>
      <p:sp>
        <p:nvSpPr>
          <p:cNvPr id="9" name="Titre 2">
            <a:extLst>
              <a:ext uri="{FF2B5EF4-FFF2-40B4-BE49-F238E27FC236}">
                <a16:creationId xmlns="" xmlns:a16="http://schemas.microsoft.com/office/drawing/2014/main" id="{94D45C49-5371-4EC8-AD45-E4555E91E570}"/>
              </a:ext>
            </a:extLst>
          </p:cNvPr>
          <p:cNvSpPr txBox="1">
            <a:spLocks/>
          </p:cNvSpPr>
          <p:nvPr/>
        </p:nvSpPr>
        <p:spPr>
          <a:xfrm>
            <a:off x="816746" y="2552299"/>
            <a:ext cx="4320168" cy="1244525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defTabSz="482588"/>
            <a:r>
              <a:rPr lang="fr-FR" sz="2100" dirty="0">
                <a:solidFill>
                  <a:schemeClr val="accent2"/>
                </a:solidFill>
              </a:rPr>
              <a:t>SANS </a:t>
            </a:r>
            <a:r>
              <a:rPr lang="fr-FR" sz="2100" dirty="0">
                <a:solidFill>
                  <a:schemeClr val="tx1"/>
                </a:solidFill>
              </a:rPr>
              <a:t>TRAITEMENT CHIMIQUE CONTRE LE 	BOTRYTIS DEPUIS </a:t>
            </a:r>
            <a:r>
              <a:rPr lang="fr-FR" sz="2100" dirty="0" smtClean="0">
                <a:solidFill>
                  <a:schemeClr val="tx1"/>
                </a:solidFill>
              </a:rPr>
              <a:t>2013</a:t>
            </a:r>
          </a:p>
          <a:p>
            <a:pPr defTabSz="482588"/>
            <a:endParaRPr lang="fr-FR" sz="2100" dirty="0">
              <a:solidFill>
                <a:schemeClr val="tx1"/>
              </a:solidFill>
            </a:endParaRPr>
          </a:p>
          <a:p>
            <a:r>
              <a:rPr lang="fr-FR" sz="2100" dirty="0">
                <a:solidFill>
                  <a:schemeClr val="accent2"/>
                </a:solidFill>
              </a:rPr>
              <a:t>SANS </a:t>
            </a:r>
            <a:r>
              <a:rPr lang="fr-FR" sz="2100" dirty="0">
                <a:solidFill>
                  <a:schemeClr val="tx1"/>
                </a:solidFill>
              </a:rPr>
              <a:t>PRODUITS CMR DEPUIS </a:t>
            </a:r>
            <a:r>
              <a:rPr lang="fr-FR" sz="2100" dirty="0" smtClean="0">
                <a:solidFill>
                  <a:schemeClr val="tx1"/>
                </a:solidFill>
              </a:rPr>
              <a:t>2016</a:t>
            </a:r>
          </a:p>
          <a:p>
            <a:endParaRPr lang="fr-FR" sz="2100" dirty="0">
              <a:solidFill>
                <a:schemeClr val="tx1"/>
              </a:solidFill>
            </a:endParaRPr>
          </a:p>
          <a:p>
            <a:r>
              <a:rPr lang="fr-FR" sz="2100" dirty="0">
                <a:solidFill>
                  <a:schemeClr val="accent2"/>
                </a:solidFill>
              </a:rPr>
              <a:t>SANS </a:t>
            </a:r>
            <a:r>
              <a:rPr lang="fr-FR" sz="2100" dirty="0">
                <a:solidFill>
                  <a:schemeClr val="tx1"/>
                </a:solidFill>
              </a:rPr>
              <a:t>FORLPEL DEPUIS 206</a:t>
            </a:r>
          </a:p>
        </p:txBody>
      </p:sp>
      <p:sp>
        <p:nvSpPr>
          <p:cNvPr id="10" name="Titre 2">
            <a:extLst>
              <a:ext uri="{FF2B5EF4-FFF2-40B4-BE49-F238E27FC236}">
                <a16:creationId xmlns="" xmlns:a16="http://schemas.microsoft.com/office/drawing/2014/main" id="{68E006C0-29C2-4EC3-A594-C401B63FAF20}"/>
              </a:ext>
            </a:extLst>
          </p:cNvPr>
          <p:cNvSpPr txBox="1">
            <a:spLocks/>
          </p:cNvSpPr>
          <p:nvPr/>
        </p:nvSpPr>
        <p:spPr>
          <a:xfrm>
            <a:off x="6192795" y="1622179"/>
            <a:ext cx="1146461" cy="576064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fr-FR" dirty="0">
                <a:solidFill>
                  <a:srgbClr val="00B050"/>
                </a:solidFill>
              </a:rPr>
              <a:t>AVEC</a:t>
            </a:r>
          </a:p>
        </p:txBody>
      </p:sp>
      <p:sp>
        <p:nvSpPr>
          <p:cNvPr id="11" name="Titre 2">
            <a:extLst>
              <a:ext uri="{FF2B5EF4-FFF2-40B4-BE49-F238E27FC236}">
                <a16:creationId xmlns="" xmlns:a16="http://schemas.microsoft.com/office/drawing/2014/main" id="{3F62D1BE-8855-4F54-9D47-5006747EB6EE}"/>
              </a:ext>
            </a:extLst>
          </p:cNvPr>
          <p:cNvSpPr txBox="1">
            <a:spLocks/>
          </p:cNvSpPr>
          <p:nvPr/>
        </p:nvSpPr>
        <p:spPr>
          <a:xfrm>
            <a:off x="5317724" y="2504997"/>
            <a:ext cx="6854802" cy="2386599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fr-FR" sz="2100" dirty="0">
                <a:solidFill>
                  <a:srgbClr val="00B050"/>
                </a:solidFill>
              </a:rPr>
              <a:t>AVEC </a:t>
            </a:r>
            <a:r>
              <a:rPr lang="fr-FR" sz="2100" dirty="0">
                <a:solidFill>
                  <a:schemeClr val="tx1"/>
                </a:solidFill>
              </a:rPr>
              <a:t>PLUS DE SURVEILLANCE ET D’INTERVENTION </a:t>
            </a:r>
            <a:r>
              <a:rPr lang="fr-FR" sz="2100" dirty="0" smtClean="0">
                <a:solidFill>
                  <a:schemeClr val="tx1"/>
                </a:solidFill>
              </a:rPr>
              <a:t>HUMAINE</a:t>
            </a:r>
            <a:endParaRPr lang="fr-FR" sz="2100" dirty="0">
              <a:solidFill>
                <a:schemeClr val="tx1"/>
              </a:solidFill>
            </a:endParaRPr>
          </a:p>
          <a:p>
            <a:pPr defTabSz="476239"/>
            <a:endParaRPr lang="fr-FR" sz="2100" dirty="0" smtClean="0">
              <a:solidFill>
                <a:srgbClr val="00B050"/>
              </a:solidFill>
            </a:endParaRPr>
          </a:p>
          <a:p>
            <a:pPr defTabSz="476239"/>
            <a:r>
              <a:rPr lang="fr-FR" sz="2100" dirty="0" smtClean="0">
                <a:solidFill>
                  <a:srgbClr val="00B050"/>
                </a:solidFill>
              </a:rPr>
              <a:t>AVEC </a:t>
            </a:r>
            <a:r>
              <a:rPr lang="fr-FR" sz="2100" dirty="0">
                <a:solidFill>
                  <a:schemeClr val="tx1"/>
                </a:solidFill>
              </a:rPr>
              <a:t>UN CALENDRIER DES VENDANGES ET DES ITINERAIRES </a:t>
            </a:r>
            <a:r>
              <a:rPr lang="fr-FR" sz="2100" dirty="0" smtClean="0">
                <a:solidFill>
                  <a:schemeClr val="tx1"/>
                </a:solidFill>
              </a:rPr>
              <a:t>DE VINIFICATION CHOISIE</a:t>
            </a:r>
          </a:p>
          <a:p>
            <a:pPr defTabSz="476239"/>
            <a:endParaRPr lang="fr-FR" sz="2100" dirty="0">
              <a:solidFill>
                <a:schemeClr val="tx1"/>
              </a:solidFill>
            </a:endParaRP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tx1"/>
                </a:solidFill>
              </a:rPr>
              <a:t> DES METHODES ALTERNATIVES (GENODIS, </a:t>
            </a:r>
            <a:r>
              <a:rPr lang="fr-FR" sz="2100" dirty="0" smtClean="0">
                <a:solidFill>
                  <a:schemeClr val="tx1"/>
                </a:solidFill>
              </a:rPr>
              <a:t>SOLUTIONS </a:t>
            </a:r>
            <a:r>
              <a:rPr lang="fr-FR" sz="2100" dirty="0">
                <a:solidFill>
                  <a:schemeClr val="tx1"/>
                </a:solidFill>
              </a:rPr>
              <a:t>A BASE DE PLANTES, BIOCONTROLE)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CCB1C343-4DF9-46A2-A1D6-4C11C1AF1FB8}"/>
              </a:ext>
            </a:extLst>
          </p:cNvPr>
          <p:cNvGrpSpPr/>
          <p:nvPr/>
        </p:nvGrpSpPr>
        <p:grpSpPr>
          <a:xfrm>
            <a:off x="221942" y="5257560"/>
            <a:ext cx="11950584" cy="1600440"/>
            <a:chOff x="607377" y="1519140"/>
            <a:chExt cx="6796176" cy="1200330"/>
          </a:xfrm>
          <a:solidFill>
            <a:schemeClr val="bg2"/>
          </a:solidFill>
        </p:grpSpPr>
        <p:sp>
          <p:nvSpPr>
            <p:cNvPr id="13" name="ZoneTexte 12">
              <a:extLst>
                <a:ext uri="{FF2B5EF4-FFF2-40B4-BE49-F238E27FC236}">
                  <a16:creationId xmlns="" xmlns:a16="http://schemas.microsoft.com/office/drawing/2014/main" id="{EDEA1001-F693-477F-A7A5-4A70D7F5EDFA}"/>
                </a:ext>
              </a:extLst>
            </p:cNvPr>
            <p:cNvSpPr txBox="1"/>
            <p:nvPr/>
          </p:nvSpPr>
          <p:spPr>
            <a:xfrm>
              <a:off x="607377" y="1519140"/>
              <a:ext cx="1777826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9600" b="1" dirty="0">
                  <a:solidFill>
                    <a:srgbClr val="00B050"/>
                  </a:solidFill>
                  <a:latin typeface="Bebas Neue Bold" panose="020B0606020202050201" pitchFamily="34" charset="0"/>
                </a:rPr>
                <a:t>-40%</a:t>
              </a:r>
              <a:endParaRPr lang="fr-FR" sz="8800" b="1" dirty="0">
                <a:solidFill>
                  <a:srgbClr val="00B050"/>
                </a:solidFill>
                <a:latin typeface="Bebas Neue Bold" panose="020B0606020202050201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="" xmlns:a16="http://schemas.microsoft.com/office/drawing/2014/main" id="{72733208-6FF8-4DB5-9C06-B16A36FE6CFE}"/>
                </a:ext>
              </a:extLst>
            </p:cNvPr>
            <p:cNvSpPr txBox="1"/>
            <p:nvPr/>
          </p:nvSpPr>
          <p:spPr>
            <a:xfrm>
              <a:off x="2385693" y="1519141"/>
              <a:ext cx="501786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400" b="1">
                  <a:latin typeface="Bebas Neue Book" pitchFamily="50" charset="0"/>
                </a:defRPr>
              </a:lvl1pPr>
            </a:lstStyle>
            <a:p>
              <a:r>
                <a:rPr lang="fr-FR" dirty="0"/>
                <a:t>Notre indice de fréquence de traitement (</a:t>
              </a:r>
              <a:r>
                <a:rPr lang="fr-FR" dirty="0" err="1"/>
                <a:t>ift</a:t>
              </a:r>
              <a:r>
                <a:rPr lang="fr-FR" dirty="0"/>
                <a:t>) est inférieur de 40% à l’IFT moyen de la nouvelle aquitaine (9,5 contre 16,5)</a:t>
              </a:r>
            </a:p>
          </p:txBody>
        </p:sp>
      </p:grpSp>
      <p:pic>
        <p:nvPicPr>
          <p:cNvPr id="18" name="Graphique 17" descr="Contour de visage fou avec un remplissage uni">
            <a:extLst>
              <a:ext uri="{FF2B5EF4-FFF2-40B4-BE49-F238E27FC236}">
                <a16:creationId xmlns="" xmlns:a16="http://schemas.microsoft.com/office/drawing/2014/main" id="{22BC7A3A-5BCB-44B0-AFE7-1799A5E27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0362" y="121325"/>
            <a:ext cx="364095" cy="3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80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88E5F512-6A23-458E-BD41-2DB49F4F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CONTRE LES insectes ravageurs: plus de </a:t>
            </a:r>
            <a:r>
              <a:rPr lang="fr-FR" dirty="0" smtClean="0">
                <a:solidFill>
                  <a:srgbClr val="00B050"/>
                </a:solidFill>
              </a:rPr>
              <a:t>biodiversité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="" xmlns:a16="http://schemas.microsoft.com/office/drawing/2014/main" id="{9C67BEA8-5130-475D-834F-F21904FE0B0E}"/>
              </a:ext>
            </a:extLst>
          </p:cNvPr>
          <p:cNvSpPr txBox="1">
            <a:spLocks/>
          </p:cNvSpPr>
          <p:nvPr/>
        </p:nvSpPr>
        <p:spPr>
          <a:xfrm>
            <a:off x="719403" y="1246868"/>
            <a:ext cx="1445829" cy="576064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accent2"/>
                </a:solidFill>
              </a:rPr>
              <a:t>SANS</a:t>
            </a:r>
          </a:p>
        </p:txBody>
      </p:sp>
      <p:sp>
        <p:nvSpPr>
          <p:cNvPr id="9" name="Titre 2">
            <a:extLst>
              <a:ext uri="{FF2B5EF4-FFF2-40B4-BE49-F238E27FC236}">
                <a16:creationId xmlns="" xmlns:a16="http://schemas.microsoft.com/office/drawing/2014/main" id="{94D45C49-5371-4EC8-AD45-E4555E91E570}"/>
              </a:ext>
            </a:extLst>
          </p:cNvPr>
          <p:cNvSpPr txBox="1">
            <a:spLocks/>
          </p:cNvSpPr>
          <p:nvPr/>
        </p:nvSpPr>
        <p:spPr>
          <a:xfrm>
            <a:off x="892026" y="2014801"/>
            <a:ext cx="4820251" cy="1244525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 defTabSz="482588"/>
            <a:r>
              <a:rPr lang="fr-FR" sz="2100" dirty="0">
                <a:solidFill>
                  <a:schemeClr val="accent2"/>
                </a:solidFill>
              </a:rPr>
              <a:t>SANS </a:t>
            </a:r>
            <a:r>
              <a:rPr lang="fr-FR" sz="2100" dirty="0">
                <a:solidFill>
                  <a:schemeClr val="tx1"/>
                </a:solidFill>
              </a:rPr>
              <a:t>acaricides depuis </a:t>
            </a:r>
            <a:r>
              <a:rPr lang="fr-FR" sz="2100" dirty="0" smtClean="0">
                <a:solidFill>
                  <a:schemeClr val="tx1"/>
                </a:solidFill>
              </a:rPr>
              <a:t>2009</a:t>
            </a:r>
          </a:p>
          <a:p>
            <a:pPr defTabSz="482588"/>
            <a:endParaRPr lang="fr-FR" sz="2100" dirty="0">
              <a:solidFill>
                <a:schemeClr val="tx1"/>
              </a:solidFill>
            </a:endParaRPr>
          </a:p>
          <a:p>
            <a:pPr>
              <a:tabLst>
                <a:tab pos="480472" algn="l"/>
              </a:tabLst>
            </a:pPr>
            <a:r>
              <a:rPr lang="fr-FR" sz="2100" dirty="0">
                <a:solidFill>
                  <a:schemeClr val="accent2"/>
                </a:solidFill>
              </a:rPr>
              <a:t>SANS </a:t>
            </a:r>
            <a:r>
              <a:rPr lang="fr-FR" sz="2100" dirty="0">
                <a:solidFill>
                  <a:schemeClr val="tx1"/>
                </a:solidFill>
              </a:rPr>
              <a:t>néonicotinoïdes et autres insecticides </a:t>
            </a:r>
            <a:r>
              <a:rPr lang="fr-FR" sz="2100" dirty="0" smtClean="0">
                <a:solidFill>
                  <a:schemeClr val="tx1"/>
                </a:solidFill>
              </a:rPr>
              <a:t>nocifs </a:t>
            </a:r>
            <a:r>
              <a:rPr lang="fr-FR" sz="2100" dirty="0">
                <a:solidFill>
                  <a:schemeClr val="tx1"/>
                </a:solidFill>
              </a:rPr>
              <a:t>pour les abeilles depuis 2014</a:t>
            </a:r>
          </a:p>
        </p:txBody>
      </p:sp>
      <p:sp>
        <p:nvSpPr>
          <p:cNvPr id="10" name="Titre 2">
            <a:extLst>
              <a:ext uri="{FF2B5EF4-FFF2-40B4-BE49-F238E27FC236}">
                <a16:creationId xmlns="" xmlns:a16="http://schemas.microsoft.com/office/drawing/2014/main" id="{68E006C0-29C2-4EC3-A594-C401B63FAF20}"/>
              </a:ext>
            </a:extLst>
          </p:cNvPr>
          <p:cNvSpPr txBox="1">
            <a:spLocks/>
          </p:cNvSpPr>
          <p:nvPr/>
        </p:nvSpPr>
        <p:spPr>
          <a:xfrm>
            <a:off x="5903979" y="1249303"/>
            <a:ext cx="1146461" cy="576064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B050"/>
                </a:solidFill>
              </a:rPr>
              <a:t>AVEC</a:t>
            </a:r>
          </a:p>
        </p:txBody>
      </p:sp>
      <p:sp>
        <p:nvSpPr>
          <p:cNvPr id="11" name="Titre 2">
            <a:extLst>
              <a:ext uri="{FF2B5EF4-FFF2-40B4-BE49-F238E27FC236}">
                <a16:creationId xmlns="" xmlns:a16="http://schemas.microsoft.com/office/drawing/2014/main" id="{3F62D1BE-8855-4F54-9D47-5006747EB6EE}"/>
              </a:ext>
            </a:extLst>
          </p:cNvPr>
          <p:cNvSpPr txBox="1">
            <a:spLocks/>
          </p:cNvSpPr>
          <p:nvPr/>
        </p:nvSpPr>
        <p:spPr>
          <a:xfrm>
            <a:off x="5712278" y="1835113"/>
            <a:ext cx="6290332" cy="2066454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bg2"/>
                </a:solidFill>
              </a:rPr>
              <a:t> </a:t>
            </a:r>
            <a:r>
              <a:rPr lang="fr-FR" sz="2100" dirty="0">
                <a:solidFill>
                  <a:schemeClr val="tx1"/>
                </a:solidFill>
              </a:rPr>
              <a:t>- confusion sexuelle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bg2"/>
                </a:solidFill>
              </a:rPr>
              <a:t> </a:t>
            </a:r>
            <a:r>
              <a:rPr lang="fr-FR" sz="2100" dirty="0">
                <a:solidFill>
                  <a:schemeClr val="tx1"/>
                </a:solidFill>
              </a:rPr>
              <a:t>- Insectes auxiliaires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 </a:t>
            </a:r>
            <a:r>
              <a:rPr lang="fr-FR" sz="2100" dirty="0">
                <a:solidFill>
                  <a:schemeClr val="tx1"/>
                </a:solidFill>
              </a:rPr>
              <a:t>- biodiversité pour un milieu riche et diversifié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tx1"/>
                </a:solidFill>
              </a:rPr>
              <a:t>  - observations pour des interventions à juste </a:t>
            </a:r>
            <a:r>
              <a:rPr lang="fr-FR" sz="2100" dirty="0" smtClean="0">
                <a:solidFill>
                  <a:schemeClr val="tx1"/>
                </a:solidFill>
              </a:rPr>
              <a:t>dose                		(</a:t>
            </a:r>
            <a:r>
              <a:rPr lang="fr-FR" sz="2100" dirty="0">
                <a:solidFill>
                  <a:schemeClr val="tx1"/>
                </a:solidFill>
              </a:rPr>
              <a:t>pièges à insectes)</a:t>
            </a:r>
          </a:p>
          <a:p>
            <a:pPr defTabSz="476239"/>
            <a:r>
              <a:rPr lang="fr-FR" sz="2100" dirty="0">
                <a:solidFill>
                  <a:srgbClr val="00B050"/>
                </a:solidFill>
              </a:rPr>
              <a:t>AVEC</a:t>
            </a:r>
            <a:r>
              <a:rPr lang="fr-FR" sz="2100" dirty="0">
                <a:solidFill>
                  <a:schemeClr val="tx1"/>
                </a:solidFill>
              </a:rPr>
              <a:t> - </a:t>
            </a:r>
            <a:r>
              <a:rPr lang="fr-FR" sz="2100" dirty="0" err="1">
                <a:solidFill>
                  <a:schemeClr val="tx1"/>
                </a:solidFill>
              </a:rPr>
              <a:t>biocontrole</a:t>
            </a:r>
            <a:endParaRPr lang="fr-FR" sz="2100" dirty="0">
              <a:solidFill>
                <a:schemeClr val="tx1"/>
              </a:solidFill>
            </a:endParaRPr>
          </a:p>
          <a:p>
            <a:pPr defTabSz="476239"/>
            <a:endParaRPr lang="fr-FR" sz="2100" dirty="0">
              <a:solidFill>
                <a:schemeClr val="tx1"/>
              </a:solidFill>
            </a:endParaRPr>
          </a:p>
          <a:p>
            <a:pPr defTabSz="476239"/>
            <a:endParaRPr lang="fr-FR" sz="2100" dirty="0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CCB1C343-4DF9-46A2-A1D6-4C11C1AF1FB8}"/>
              </a:ext>
            </a:extLst>
          </p:cNvPr>
          <p:cNvGrpSpPr/>
          <p:nvPr/>
        </p:nvGrpSpPr>
        <p:grpSpPr>
          <a:xfrm>
            <a:off x="213064" y="4134477"/>
            <a:ext cx="11978935" cy="2277547"/>
            <a:chOff x="322138" y="1510668"/>
            <a:chExt cx="6701657" cy="1708160"/>
          </a:xfrm>
          <a:solidFill>
            <a:schemeClr val="bg2"/>
          </a:solidFill>
        </p:grpSpPr>
        <p:sp>
          <p:nvSpPr>
            <p:cNvPr id="13" name="ZoneTexte 12">
              <a:extLst>
                <a:ext uri="{FF2B5EF4-FFF2-40B4-BE49-F238E27FC236}">
                  <a16:creationId xmlns="" xmlns:a16="http://schemas.microsoft.com/office/drawing/2014/main" id="{EDEA1001-F693-477F-A7A5-4A70D7F5EDFA}"/>
                </a:ext>
              </a:extLst>
            </p:cNvPr>
            <p:cNvSpPr txBox="1"/>
            <p:nvPr/>
          </p:nvSpPr>
          <p:spPr>
            <a:xfrm>
              <a:off x="322138" y="1510669"/>
              <a:ext cx="177920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600" b="1" dirty="0">
                  <a:solidFill>
                    <a:srgbClr val="00B050"/>
                  </a:solidFill>
                  <a:latin typeface="Bebas Neue Bold" panose="020B0606020202050201" pitchFamily="34" charset="0"/>
                </a:rPr>
                <a:t>85%</a:t>
              </a:r>
              <a:endParaRPr lang="fr-FR" sz="8800" b="1" dirty="0">
                <a:solidFill>
                  <a:srgbClr val="00B050"/>
                </a:solidFill>
                <a:latin typeface="Bebas Neue Bold" panose="020B0606020202050201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="" xmlns:a16="http://schemas.microsoft.com/office/drawing/2014/main" id="{72733208-6FF8-4DB5-9C06-B16A36FE6CFE}"/>
                </a:ext>
              </a:extLst>
            </p:cNvPr>
            <p:cNvSpPr txBox="1"/>
            <p:nvPr/>
          </p:nvSpPr>
          <p:spPr>
            <a:xfrm>
              <a:off x="1982726" y="1510668"/>
              <a:ext cx="5041069" cy="17081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400" b="1">
                  <a:latin typeface="Bebas Neue Book" pitchFamily="50" charset="0"/>
                </a:defRPr>
              </a:lvl1pPr>
            </a:lstStyle>
            <a:p>
              <a:r>
                <a:rPr lang="fr-FR" sz="2700" dirty="0"/>
                <a:t>d</a:t>
              </a:r>
              <a:r>
                <a:rPr lang="fr-FR" sz="2700" dirty="0" smtClean="0"/>
                <a:t>es </a:t>
              </a:r>
              <a:r>
                <a:rPr lang="fr-FR" sz="2700" dirty="0"/>
                <a:t>espèces recensées sont des espèces auxiliaires de la vigne: araignées coccinelles, chrysopes .. </a:t>
              </a:r>
              <a:r>
                <a:rPr lang="fr-FR" sz="2700" dirty="0" smtClean="0"/>
                <a:t>protègent  </a:t>
              </a:r>
              <a:r>
                <a:rPr lang="fr-FR" sz="2700" dirty="0"/>
                <a:t>naturellement la vigne en se nourrissant de larves ou insectes nuisibles à la vigne</a:t>
              </a:r>
            </a:p>
            <a:p>
              <a:endParaRPr lang="fr-FR" sz="700" dirty="0"/>
            </a:p>
          </p:txBody>
        </p:sp>
      </p:grp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="" xmlns:a16="http://schemas.microsoft.com/office/drawing/2014/main" id="{D024CFF2-F095-4DD5-9B4E-EF39AE284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72" y="5961394"/>
            <a:ext cx="480053" cy="60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0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7019</TotalTime>
  <Words>1558</Words>
  <Application>Microsoft Office PowerPoint</Application>
  <PresentationFormat>Personnalisé</PresentationFormat>
  <Paragraphs>338</Paragraphs>
  <Slides>20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Produire et Protéger Autrement</vt:lpstr>
      <vt:lpstr> Pierre Philippe  Hervé Hannin</vt:lpstr>
      <vt:lpstr>Qui sommes- nous?</vt:lpstr>
      <vt:lpstr>Une Coopérative à incidence positive sur son territoire </vt:lpstr>
      <vt:lpstr>Les vignerons de Buzet et La responsabilité sociale des entreprises</vt:lpstr>
      <vt:lpstr>Une démarche à 360°</vt:lpstr>
      <vt:lpstr>POLITIQUE DE REDUCTION DE PESTICIDES</vt:lpstr>
      <vt:lpstr>CONTRE LES MALADIES : DU BON SENS ET UN GRAIN DE FOLIE</vt:lpstr>
      <vt:lpstr>CONTRE LES insectes ravageurs: plus de biodiversité</vt:lpstr>
      <vt:lpstr>améliorer la qualité des sols: le retour des vers de terre</vt:lpstr>
      <vt:lpstr> Hervé Hannin  Pierre Philippe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Conclusions </vt:lpstr>
      <vt:lpstr>la prospective stratégique : actualités et perspectives</vt:lpstr>
      <vt:lpstr> Pierre Philippe  Hervé Hannin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VITAE – Réunion PEC</dc:title>
  <dc:creator>Caroline PRETET</dc:creator>
  <cp:lastModifiedBy>Herve HANNIN</cp:lastModifiedBy>
  <cp:revision>71</cp:revision>
  <dcterms:created xsi:type="dcterms:W3CDTF">2021-11-30T08:38:05Z</dcterms:created>
  <dcterms:modified xsi:type="dcterms:W3CDTF">2022-03-07T14:51:15Z</dcterms:modified>
</cp:coreProperties>
</file>